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72" r:id="rId2"/>
  </p:sldMasterIdLst>
  <p:notesMasterIdLst>
    <p:notesMasterId r:id="rId38"/>
  </p:notesMasterIdLst>
  <p:handoutMasterIdLst>
    <p:handoutMasterId r:id="rId39"/>
  </p:handoutMasterIdLst>
  <p:sldIdLst>
    <p:sldId id="259" r:id="rId3"/>
    <p:sldId id="260" r:id="rId4"/>
    <p:sldId id="271" r:id="rId5"/>
    <p:sldId id="265" r:id="rId6"/>
    <p:sldId id="266" r:id="rId7"/>
    <p:sldId id="267" r:id="rId8"/>
    <p:sldId id="268" r:id="rId9"/>
    <p:sldId id="269" r:id="rId10"/>
    <p:sldId id="261" r:id="rId11"/>
    <p:sldId id="262" r:id="rId12"/>
    <p:sldId id="263" r:id="rId13"/>
    <p:sldId id="273" r:id="rId14"/>
    <p:sldId id="277" r:id="rId15"/>
    <p:sldId id="274" r:id="rId16"/>
    <p:sldId id="281" r:id="rId17"/>
    <p:sldId id="264" r:id="rId18"/>
    <p:sldId id="270" r:id="rId19"/>
    <p:sldId id="275" r:id="rId20"/>
    <p:sldId id="276" r:id="rId21"/>
    <p:sldId id="278" r:id="rId22"/>
    <p:sldId id="280" r:id="rId23"/>
    <p:sldId id="279" r:id="rId24"/>
    <p:sldId id="283" r:id="rId25"/>
    <p:sldId id="282" r:id="rId26"/>
    <p:sldId id="284" r:id="rId27"/>
    <p:sldId id="292" r:id="rId28"/>
    <p:sldId id="287" r:id="rId29"/>
    <p:sldId id="285" r:id="rId30"/>
    <p:sldId id="289" r:id="rId31"/>
    <p:sldId id="290" r:id="rId32"/>
    <p:sldId id="291" r:id="rId33"/>
    <p:sldId id="286" r:id="rId34"/>
    <p:sldId id="288" r:id="rId35"/>
    <p:sldId id="293" r:id="rId36"/>
    <p:sldId id="294" r:id="rId3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034E78-7F5D-4C2E-B375-FC64B27BC917}" styleName="Dunkle Formatvorlag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Mittlere Formatvorlag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80" autoAdjust="0"/>
    <p:restoredTop sz="94671" autoAdjust="0"/>
  </p:normalViewPr>
  <p:slideViewPr>
    <p:cSldViewPr>
      <p:cViewPr>
        <p:scale>
          <a:sx n="60" d="100"/>
          <a:sy n="60" d="100"/>
        </p:scale>
        <p:origin x="-1554" y="-4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D155B0EA-C7B8-42C3-B56A-5BBDAD17CEE1}"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4869666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5FEB5FDB-DE82-4AB7-8712-9A9F3663A589}"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2470921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7E57C057-3501-4EB0-A033-87875D124151}" type="slidenum">
              <a:rPr lang="en-US" altLang="en-US" sz="1200">
                <a:solidFill>
                  <a:prstClr val="black"/>
                </a:solidFill>
              </a:rPr>
              <a:pPr>
                <a:defRPr/>
              </a:pPr>
              <a:t>4</a:t>
            </a:fld>
            <a:endParaRPr lang="en-US" altLang="en-US" sz="1200">
              <a:solidFill>
                <a:prstClr val="black"/>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F2CBAA80-FB16-4347-92C8-E9F14665C886}" type="slidenum">
              <a:rPr lang="en-US" altLang="en-US" sz="1200">
                <a:solidFill>
                  <a:prstClr val="black"/>
                </a:solidFill>
              </a:rPr>
              <a:pPr>
                <a:defRPr/>
              </a:pPr>
              <a:t>8</a:t>
            </a:fld>
            <a:endParaRPr lang="en-US" altLang="en-US" sz="1200">
              <a:solidFill>
                <a:prstClr val="black"/>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A61DD99-C9BB-4923-A4D0-63974C4618AE}" type="slidenum">
              <a:rPr lang="en-US" altLang="en-US"/>
              <a:pPr>
                <a:defRPr/>
              </a:pPr>
              <a:t>‹Nr.›</a:t>
            </a:fld>
            <a:endParaRPr lang="en-US" altLang="en-US"/>
          </a:p>
        </p:txBody>
      </p:sp>
    </p:spTree>
    <p:extLst>
      <p:ext uri="{BB962C8B-B14F-4D97-AF65-F5344CB8AC3E}">
        <p14:creationId xmlns:p14="http://schemas.microsoft.com/office/powerpoint/2010/main" val="3125881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2FC7BA1E-1A3C-4B5D-9B83-5B34940DCE75}" type="slidenum">
              <a:rPr lang="en-US" altLang="en-US"/>
              <a:pPr>
                <a:defRPr/>
              </a:pPr>
              <a:t>‹Nr.›</a:t>
            </a:fld>
            <a:endParaRPr lang="en-US" altLang="en-US"/>
          </a:p>
        </p:txBody>
      </p:sp>
    </p:spTree>
    <p:extLst>
      <p:ext uri="{BB962C8B-B14F-4D97-AF65-F5344CB8AC3E}">
        <p14:creationId xmlns:p14="http://schemas.microsoft.com/office/powerpoint/2010/main" val="2885462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50159D3-C163-4BBD-B2E0-71B0828CBD4D}" type="slidenum">
              <a:rPr lang="en-US" altLang="en-US"/>
              <a:pPr>
                <a:defRPr/>
              </a:pPr>
              <a:t>‹Nr.›</a:t>
            </a:fld>
            <a:endParaRPr lang="en-US" altLang="en-US"/>
          </a:p>
        </p:txBody>
      </p:sp>
    </p:spTree>
    <p:extLst>
      <p:ext uri="{BB962C8B-B14F-4D97-AF65-F5344CB8AC3E}">
        <p14:creationId xmlns:p14="http://schemas.microsoft.com/office/powerpoint/2010/main" val="11681518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9889829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2563071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208266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9851801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244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412591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3077583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60751344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604466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ECCCC10-95A5-4A40-B619-D8FBFD7D6646}" type="slidenum">
              <a:rPr lang="en-US" altLang="en-US"/>
              <a:pPr>
                <a:defRPr/>
              </a:pPr>
              <a:t>‹Nr.›</a:t>
            </a:fld>
            <a:endParaRPr lang="en-US" altLang="en-US"/>
          </a:p>
        </p:txBody>
      </p:sp>
    </p:spTree>
    <p:extLst>
      <p:ext uri="{BB962C8B-B14F-4D97-AF65-F5344CB8AC3E}">
        <p14:creationId xmlns:p14="http://schemas.microsoft.com/office/powerpoint/2010/main" val="268067855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78888496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54702453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2707175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2250" y="381000"/>
            <a:ext cx="196215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381000"/>
            <a:ext cx="573405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418256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4A1C197-2786-4603-AB11-5395CC76E2CD}" type="slidenum">
              <a:rPr lang="en-US" altLang="en-US"/>
              <a:pPr>
                <a:defRPr/>
              </a:pPr>
              <a:t>‹Nr.›</a:t>
            </a:fld>
            <a:endParaRPr lang="en-US" altLang="en-US"/>
          </a:p>
        </p:txBody>
      </p:sp>
    </p:spTree>
    <p:extLst>
      <p:ext uri="{BB962C8B-B14F-4D97-AF65-F5344CB8AC3E}">
        <p14:creationId xmlns:p14="http://schemas.microsoft.com/office/powerpoint/2010/main" val="2819694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dirty="0" smtClean="0"/>
              <a:t>March 2017</a:t>
            </a:r>
            <a:endParaRPr lang="en-US" altLang="en-US"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52F1B2CD-7625-4F18-8E05-E9EEC07E93CC}" type="slidenum">
              <a:rPr lang="en-US" altLang="en-US"/>
              <a:pPr>
                <a:defRPr/>
              </a:pPr>
              <a:t>‹Nr.›</a:t>
            </a:fld>
            <a:endParaRPr lang="en-US" altLang="en-US"/>
          </a:p>
        </p:txBody>
      </p:sp>
    </p:spTree>
    <p:extLst>
      <p:ext uri="{BB962C8B-B14F-4D97-AF65-F5344CB8AC3E}">
        <p14:creationId xmlns:p14="http://schemas.microsoft.com/office/powerpoint/2010/main" val="3209577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8AE65431-8228-424E-B506-6A40843FF070}" type="slidenum">
              <a:rPr lang="en-US" altLang="en-US"/>
              <a:pPr>
                <a:defRPr/>
              </a:pPr>
              <a:t>‹Nr.›</a:t>
            </a:fld>
            <a:endParaRPr lang="en-US" altLang="en-US"/>
          </a:p>
        </p:txBody>
      </p:sp>
    </p:spTree>
    <p:extLst>
      <p:ext uri="{BB962C8B-B14F-4D97-AF65-F5344CB8AC3E}">
        <p14:creationId xmlns:p14="http://schemas.microsoft.com/office/powerpoint/2010/main" val="893779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601FCD64-390F-49E5-9CE4-7F6F7547B309}" type="slidenum">
              <a:rPr lang="en-US" altLang="en-US"/>
              <a:pPr>
                <a:defRPr/>
              </a:pPr>
              <a:t>‹Nr.›</a:t>
            </a:fld>
            <a:endParaRPr lang="en-US" altLang="en-US"/>
          </a:p>
        </p:txBody>
      </p:sp>
    </p:spTree>
    <p:extLst>
      <p:ext uri="{BB962C8B-B14F-4D97-AF65-F5344CB8AC3E}">
        <p14:creationId xmlns:p14="http://schemas.microsoft.com/office/powerpoint/2010/main" val="40709809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CB0D41C4-DADD-4A73-8178-CCCFAB2676E1}" type="slidenum">
              <a:rPr lang="en-US" altLang="en-US"/>
              <a:pPr>
                <a:defRPr/>
              </a:pPr>
              <a:t>‹Nr.›</a:t>
            </a:fld>
            <a:endParaRPr lang="en-US" altLang="en-US"/>
          </a:p>
        </p:txBody>
      </p:sp>
    </p:spTree>
    <p:extLst>
      <p:ext uri="{BB962C8B-B14F-4D97-AF65-F5344CB8AC3E}">
        <p14:creationId xmlns:p14="http://schemas.microsoft.com/office/powerpoint/2010/main" val="3547644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dirty="0" smtClean="0"/>
              <a:t>Titelmasterformat durch Klicken bearbeiten</a:t>
            </a:r>
            <a:endParaRPr lang="de-DE" dirty="0"/>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5F4C1F3-06E0-4A42-8490-7D5523201175}" type="slidenum">
              <a:rPr lang="en-US" altLang="en-US"/>
              <a:pPr>
                <a:defRPr/>
              </a:pPr>
              <a:t>‹Nr.›</a:t>
            </a:fld>
            <a:endParaRPr lang="en-US" altLang="en-US"/>
          </a:p>
        </p:txBody>
      </p:sp>
    </p:spTree>
    <p:extLst>
      <p:ext uri="{BB962C8B-B14F-4D97-AF65-F5344CB8AC3E}">
        <p14:creationId xmlns:p14="http://schemas.microsoft.com/office/powerpoint/2010/main" val="71955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B93A8EE-B5D3-4522-A447-D1DBA4E77764}" type="slidenum">
              <a:rPr lang="en-US" altLang="en-US"/>
              <a:pPr>
                <a:defRPr/>
              </a:pPr>
              <a:t>‹Nr.›</a:t>
            </a:fld>
            <a:endParaRPr lang="en-US" altLang="en-US"/>
          </a:p>
        </p:txBody>
      </p:sp>
    </p:spTree>
    <p:extLst>
      <p:ext uri="{BB962C8B-B14F-4D97-AF65-F5344CB8AC3E}">
        <p14:creationId xmlns:p14="http://schemas.microsoft.com/office/powerpoint/2010/main" val="4034333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dirty="0" smtClean="0"/>
              <a:t>March 2017</a:t>
            </a:r>
            <a:endParaRPr lang="en-US" altLang="en-US"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a:t>Joerg Robert, FAU Erlangen-</a:t>
            </a:r>
            <a:r>
              <a:rPr lang="en-US" altLang="en-US" err="1"/>
              <a:t>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7BD9AE10-2F0C-444F-9697-6FFCC3759E3A}" type="slidenum">
              <a:rPr lang="en-US" altLang="en-US"/>
              <a:pPr>
                <a:defRPr/>
              </a:pPr>
              <a:t>‹Nr.›</a:t>
            </a:fld>
            <a:endParaRPr lang="en-US" altLang="en-US"/>
          </a:p>
        </p:txBody>
      </p:sp>
      <p:sp>
        <p:nvSpPr>
          <p:cNvPr id="1031" name="Rectangle 7"/>
          <p:cNvSpPr>
            <a:spLocks noChangeArrowheads="1"/>
          </p:cNvSpPr>
          <p:nvPr/>
        </p:nvSpPr>
        <p:spPr bwMode="auto">
          <a:xfrm>
            <a:off x="3851920" y="394156"/>
            <a:ext cx="46062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a:t>
            </a:r>
            <a:r>
              <a:rPr lang="en-US" altLang="en-US" sz="1400" b="1" dirty="0" smtClean="0"/>
              <a:t>802. </a:t>
            </a:r>
            <a:r>
              <a:rPr lang="en-US" altLang="en-US" sz="1400" b="1" dirty="0" smtClean="0"/>
              <a:t>15-17-0170-04-lpwa</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3810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7620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Line 8"/>
          <p:cNvSpPr>
            <a:spLocks noChangeShapeType="1"/>
          </p:cNvSpPr>
          <p:nvPr/>
        </p:nvSpPr>
        <p:spPr bwMode="auto">
          <a:xfrm flipV="1">
            <a:off x="533400" y="6400800"/>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eaLnBrk="1" hangingPunct="1"/>
            <a:endParaRPr lang="de-DE" sz="2400">
              <a:solidFill>
                <a:srgbClr val="000000"/>
              </a:solidFill>
              <a:cs typeface="Arial" pitchFamily="34" charset="0"/>
            </a:endParaRPr>
          </a:p>
        </p:txBody>
      </p:sp>
      <p:pic>
        <p:nvPicPr>
          <p:cNvPr id="1029" name="Picture 12" descr="ieeeblu"/>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504113" y="6229350"/>
            <a:ext cx="1066800" cy="32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20"/>
          <p:cNvSpPr>
            <a:spLocks noChangeArrowheads="1"/>
          </p:cNvSpPr>
          <p:nvPr userDrawn="1"/>
        </p:nvSpPr>
        <p:spPr bwMode="auto">
          <a:xfrm>
            <a:off x="0" y="6410325"/>
            <a:ext cx="914400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defRPr/>
            </a:pPr>
            <a:r>
              <a:rPr lang="en-GB" altLang="en-US" sz="1100" b="1" dirty="0" smtClean="0">
                <a:solidFill>
                  <a:srgbClr val="000099"/>
                </a:solidFill>
                <a:latin typeface="Arial" charset="0"/>
                <a:cs typeface="Arial" pitchFamily="34" charset="0"/>
              </a:rPr>
              <a:t>15 March 2015</a:t>
            </a:r>
            <a:endParaRPr lang="en-GB" altLang="en-US" sz="1100" b="1" dirty="0" smtClean="0">
              <a:solidFill>
                <a:srgbClr val="000099"/>
              </a:solidFill>
              <a:latin typeface="Arial" charset="0"/>
              <a:cs typeface="Arial" charset="0"/>
            </a:endParaRPr>
          </a:p>
        </p:txBody>
      </p:sp>
    </p:spTree>
    <p:extLst>
      <p:ext uri="{BB962C8B-B14F-4D97-AF65-F5344CB8AC3E}">
        <p14:creationId xmlns:p14="http://schemas.microsoft.com/office/powerpoint/2010/main" val="131748049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iming>
    <p:tnLst>
      <p:par>
        <p:cTn id="1" dur="indefinite" restart="never" nodeType="tmRoot"/>
      </p:par>
    </p:tnLst>
  </p:timing>
  <p:txStyles>
    <p:titleStyle>
      <a:lvl1pPr algn="ctr" rtl="0" eaLnBrk="0" fontAlgn="base" hangingPunct="0">
        <a:spcBef>
          <a:spcPct val="0"/>
        </a:spcBef>
        <a:spcAft>
          <a:spcPct val="0"/>
        </a:spcAft>
        <a:defRPr sz="3600" b="1">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Arial" charset="0"/>
        </a:defRPr>
      </a:lvl2pPr>
      <a:lvl3pPr algn="ctr" rtl="0" eaLnBrk="0" fontAlgn="base" hangingPunct="0">
        <a:spcBef>
          <a:spcPct val="0"/>
        </a:spcBef>
        <a:spcAft>
          <a:spcPct val="0"/>
        </a:spcAft>
        <a:defRPr sz="3600" b="1">
          <a:solidFill>
            <a:srgbClr val="000099"/>
          </a:solidFill>
          <a:latin typeface="Arial" charset="0"/>
        </a:defRPr>
      </a:lvl3pPr>
      <a:lvl4pPr algn="ctr" rtl="0" eaLnBrk="0" fontAlgn="base" hangingPunct="0">
        <a:spcBef>
          <a:spcPct val="0"/>
        </a:spcBef>
        <a:spcAft>
          <a:spcPct val="0"/>
        </a:spcAft>
        <a:defRPr sz="3600" b="1">
          <a:solidFill>
            <a:srgbClr val="000099"/>
          </a:solidFill>
          <a:latin typeface="Arial" charset="0"/>
        </a:defRPr>
      </a:lvl4pPr>
      <a:lvl5pPr algn="ctr" rtl="0" eaLnBrk="0" fontAlgn="base" hangingPunct="0">
        <a:spcBef>
          <a:spcPct val="0"/>
        </a:spcBef>
        <a:spcAft>
          <a:spcPct val="0"/>
        </a:spcAft>
        <a:defRPr sz="3600" b="1">
          <a:solidFill>
            <a:srgbClr val="000099"/>
          </a:solidFill>
          <a:latin typeface="Arial" charset="0"/>
        </a:defRPr>
      </a:lvl5pPr>
      <a:lvl6pPr marL="457200" algn="ctr" rtl="0" eaLnBrk="0" fontAlgn="base" hangingPunct="0">
        <a:spcBef>
          <a:spcPct val="0"/>
        </a:spcBef>
        <a:spcAft>
          <a:spcPct val="0"/>
        </a:spcAft>
        <a:defRPr sz="3600" b="1">
          <a:solidFill>
            <a:srgbClr val="000099"/>
          </a:solidFill>
          <a:latin typeface="Arial" charset="0"/>
        </a:defRPr>
      </a:lvl6pPr>
      <a:lvl7pPr marL="914400" algn="ctr" rtl="0" eaLnBrk="0" fontAlgn="base" hangingPunct="0">
        <a:spcBef>
          <a:spcPct val="0"/>
        </a:spcBef>
        <a:spcAft>
          <a:spcPct val="0"/>
        </a:spcAft>
        <a:defRPr sz="3600" b="1">
          <a:solidFill>
            <a:srgbClr val="000099"/>
          </a:solidFill>
          <a:latin typeface="Arial" charset="0"/>
        </a:defRPr>
      </a:lvl7pPr>
      <a:lvl8pPr marL="1371600" algn="ctr" rtl="0" eaLnBrk="0" fontAlgn="base" hangingPunct="0">
        <a:spcBef>
          <a:spcPct val="0"/>
        </a:spcBef>
        <a:spcAft>
          <a:spcPct val="0"/>
        </a:spcAft>
        <a:defRPr sz="3600" b="1">
          <a:solidFill>
            <a:srgbClr val="000099"/>
          </a:solidFill>
          <a:latin typeface="Arial" charset="0"/>
        </a:defRPr>
      </a:lvl8pPr>
      <a:lvl9pPr marL="1828800" algn="ctr" rtl="0" eaLnBrk="0" fontAlgn="base" hangingPunct="0">
        <a:spcBef>
          <a:spcPct val="0"/>
        </a:spcBef>
        <a:spcAft>
          <a:spcPct val="0"/>
        </a:spcAft>
        <a:defRPr sz="3600" b="1">
          <a:solidFill>
            <a:srgbClr val="000099"/>
          </a:solidFill>
          <a:latin typeface="Arial" charset="0"/>
        </a:defRPr>
      </a:lvl9pPr>
    </p:titleStyle>
    <p:bodyStyle>
      <a:lvl1pPr marL="342900" indent="-342900" algn="l" rtl="0" eaLnBrk="0" fontAlgn="base" hangingPunct="0">
        <a:spcBef>
          <a:spcPct val="20000"/>
        </a:spcBef>
        <a:spcAft>
          <a:spcPct val="0"/>
        </a:spcAft>
        <a:buClr>
          <a:srgbClr val="CC3300"/>
        </a:buClr>
        <a:buSzPct val="50000"/>
        <a:buFont typeface="Monotype Sorts"/>
        <a:buChar char="l"/>
        <a:defRPr sz="3200">
          <a:solidFill>
            <a:srgbClr val="000099"/>
          </a:solidFill>
          <a:latin typeface="+mn-lt"/>
          <a:ea typeface="+mn-ea"/>
          <a:cs typeface="+mn-cs"/>
        </a:defRPr>
      </a:lvl1pPr>
      <a:lvl2pPr marL="742950" indent="-285750" algn="l" rtl="0" eaLnBrk="0" fontAlgn="base" hangingPunct="0">
        <a:spcBef>
          <a:spcPct val="20000"/>
        </a:spcBef>
        <a:spcAft>
          <a:spcPct val="0"/>
        </a:spcAft>
        <a:buClr>
          <a:srgbClr val="CC3300"/>
        </a:buClr>
        <a:buSzPct val="50000"/>
        <a:buFont typeface="Monotype Sorts"/>
        <a:buChar char="l"/>
        <a:defRPr sz="2800">
          <a:solidFill>
            <a:srgbClr val="000099"/>
          </a:solidFill>
          <a:latin typeface="+mn-lt"/>
        </a:defRPr>
      </a:lvl2pPr>
      <a:lvl3pPr marL="1143000" indent="-228600" algn="l" rtl="0" eaLnBrk="0" fontAlgn="base" hangingPunct="0">
        <a:spcBef>
          <a:spcPct val="20000"/>
        </a:spcBef>
        <a:spcAft>
          <a:spcPct val="0"/>
        </a:spcAft>
        <a:buClr>
          <a:srgbClr val="CC3300"/>
        </a:buClr>
        <a:buSzPct val="50000"/>
        <a:buFont typeface="Monotype Sorts"/>
        <a:buChar char="l"/>
        <a:defRPr sz="2400">
          <a:solidFill>
            <a:srgbClr val="000099"/>
          </a:solidFill>
          <a:latin typeface="+mn-lt"/>
        </a:defRPr>
      </a:lvl3pPr>
      <a:lvl4pPr marL="16002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4pPr>
      <a:lvl5pPr marL="20574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5pPr>
      <a:lvl6pPr marL="25146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6pPr>
      <a:lvl7pPr marL="29718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7pPr>
      <a:lvl8pPr marL="34290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8pPr>
      <a:lvl9pPr marL="38862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5/dcn/17/15-17-0154-00-lpwa-potential-applications-for-lpwa.ppt" TargetMode="External"/><Relationship Id="rId2" Type="http://schemas.openxmlformats.org/officeDocument/2006/relationships/hyperlink" Target="https://mentor.ieee.org/802.15/dcn/17/15-17-0164-00-lpwa-lp-wan-downlink-issues.pptx" TargetMode="External"/><Relationship Id="rId1" Type="http://schemas.openxmlformats.org/officeDocument/2006/relationships/slideLayout" Target="../slideLayouts/slideLayout2.xml"/><Relationship Id="rId5" Type="http://schemas.openxmlformats.org/officeDocument/2006/relationships/hyperlink" Target="https://mentor.ieee.org/802.15/dcn/17/15-17-0155-00-lpwa-proposal-for-suitability-analysis-of-ig-lpwa-report.ppt" TargetMode="External"/><Relationship Id="rId4" Type="http://schemas.openxmlformats.org/officeDocument/2006/relationships/hyperlink" Target="https://mentor.ieee.org/802.15/dcn/17/15-17-0153-00-lpwa-korean-frequency-regulations-for-lpwa.ppt"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5/dcn/17/15-17-0162-00-lpwa-suitability-of-ieee-802-11ah-for-lpwan-applications.pptx" TargetMode="External"/><Relationship Id="rId2" Type="http://schemas.openxmlformats.org/officeDocument/2006/relationships/hyperlink" Target="https://mentor.ieee.org/802.15/dcn/17/15-17-0160-00-lpwa-candidate-technology-suitability-evaluation.pptx" TargetMode="External"/><Relationship Id="rId1" Type="http://schemas.openxmlformats.org/officeDocument/2006/relationships/slideLayout" Target="../slideLayouts/slideLayout2.xml"/><Relationship Id="rId4" Type="http://schemas.openxmlformats.org/officeDocument/2006/relationships/hyperlink" Target="https://mentor.ieee.org/802.15/dcn/17/15-17-0209-00-lpwa-fhss-link-performance-evaluation-for-lpwan-systems.pptx"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5/dcn/17/15-17-0051-00-lpwa-tg-802-15-minutes-for-january-2017-interim-meeting-of-ig-lpwa.doc"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5/dcn/16/15-16-0749-01-lpwa-ig-lpwa-literature-list.xls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5/dcn/17/15-17-0130-00-lpwa-the-potentials-of-ieee-802-15-4-csma.pptx" TargetMode="External"/><Relationship Id="rId2" Type="http://schemas.openxmlformats.org/officeDocument/2006/relationships/hyperlink" Target="https://mentor.ieee.org/802.15/dcn/17/15-17-0124-00-lpwa-ig-lpwa-report-skeleton-document.docx" TargetMode="External"/><Relationship Id="rId1" Type="http://schemas.openxmlformats.org/officeDocument/2006/relationships/slideLayout" Target="../slideLayouts/slideLayout2.xml"/><Relationship Id="rId4" Type="http://schemas.openxmlformats.org/officeDocument/2006/relationships/hyperlink" Target="https://mentor.ieee.org/802.15/dcn/16/15-16-0749-01-lpwa-ig-lpwa-literature-list.xlsx"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5/dcn/17/15-17-0165-00-lpwa-22feb2017-telco-minutes.doc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5/dcn/17/15-17-0161-00-lpwa-etsi-ltn-activities.ppt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5/dcn/17/15-17-0163-00-lpwa-draft-liaison-document-with-etsi-ltn.doc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5/dcn/16/15-16-0770-03-lpwa-lpwa-use-cases.xls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5/dcn/17/15-17-0164-00-lpwa-lp-wan-downlink-issues.ppt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5/dcn/17/15-17-0154-01-lpwa-potential-applications-for-lpwa.ppt"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5/dcn/17/15-17-0163-01-lpwa-draft-liaison-document-with-etsi-ltn.doc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5/dcn/17/15-17-0154-01-lpwa-potential-applications-for-lpwa.ppt"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5/dcn/17/15-17-0153-00-lpwa-korean-frequency-regulations-for-lpwa.ppt"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5/dcn/17/15-17-0153-00-lpwa-korean-frequency-regulations-for-lpwa.ppt"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5/dcn/17/15-17-0160-00-lpwa-candidate-technology-suitability-evaluation.ppt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5/dcn/17/15-17-0162-00-lpwa-suitability-of-ieee-802-11ah-for-lpwan-applications.ppt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5/dcn/17/15-17-0209-00-lpwa-fhss-link-performance-evaluation-for-lpwan-systems.ppt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s://mentor.ieee.org/802.15/dcn/17/15-17-0211-00-lpwa-candidate-ieee-standards-and-technologies-for-ig-report.pptx"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privecsg/dcn/16/privecsg-16-0002-00-0000-802e-privacy-mitigations.ppt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z="1400" dirty="0"/>
              <a:t>March 2017</a:t>
            </a:r>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Joerg ROBERT, FAU Erlangen-</a:t>
            </a:r>
            <a:r>
              <a:rPr lang="en-US" altLang="en-US" dirty="0" err="1"/>
              <a:t>Nuernberg</a:t>
            </a:r>
            <a:endParaRPr lang="en-US" altLang="en-US"/>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049B0792-D589-4959-95CB-096FC9FA4897}"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[IG LPWA Agenda of  March 2017 Plenary]</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[12 March, 2017]</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a:t>
            </a:r>
            <a:r>
              <a:rPr lang="en-US" altLang="en-US" sz="1600" dirty="0">
                <a:solidFill>
                  <a:schemeClr val="tx2"/>
                </a:solidFill>
              </a:rPr>
              <a:t>Contains the </a:t>
            </a:r>
            <a:r>
              <a:rPr lang="en-US" altLang="en-US" sz="1600" dirty="0" smtClean="0">
                <a:solidFill>
                  <a:schemeClr val="tx2"/>
                </a:solidFill>
              </a:rPr>
              <a:t>agenda of </a:t>
            </a:r>
            <a:r>
              <a:rPr lang="en-US" altLang="en-US" sz="1600" dirty="0">
                <a:solidFill>
                  <a:schemeClr val="tx2"/>
                </a:solidFill>
              </a:rPr>
              <a:t>the IG LPWA</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[Agenda for March 2017 IG LPWA]</a:t>
            </a:r>
            <a:endParaRPr lang="en-US" altLang="en-US" sz="1600" dirty="0">
              <a:solidFill>
                <a:schemeClr val="tx2"/>
              </a:solidFill>
            </a:endParaRP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Main Agenda Items for the Week</a:t>
            </a:r>
            <a:endParaRPr lang="en-US" dirty="0"/>
          </a:p>
        </p:txBody>
      </p:sp>
      <p:sp>
        <p:nvSpPr>
          <p:cNvPr id="3" name="Inhaltsplatzhalter 2"/>
          <p:cNvSpPr>
            <a:spLocks noGrp="1"/>
          </p:cNvSpPr>
          <p:nvPr>
            <p:ph idx="1"/>
          </p:nvPr>
        </p:nvSpPr>
        <p:spPr/>
        <p:txBody>
          <a:bodyPr/>
          <a:lstStyle/>
          <a:p>
            <a:r>
              <a:rPr lang="en-US" dirty="0" smtClean="0"/>
              <a:t>Liaison with ETSI LTN</a:t>
            </a:r>
          </a:p>
          <a:p>
            <a:r>
              <a:rPr lang="en-US" dirty="0" smtClean="0"/>
              <a:t>Work on IG Report</a:t>
            </a:r>
          </a:p>
          <a:p>
            <a:pPr lvl="1"/>
            <a:r>
              <a:rPr lang="en-US" dirty="0" smtClean="0"/>
              <a:t>Evaluation Criteria</a:t>
            </a:r>
          </a:p>
          <a:p>
            <a:pPr lvl="1"/>
            <a:r>
              <a:rPr lang="en-US" dirty="0" smtClean="0"/>
              <a:t>Candidate Technologies</a:t>
            </a:r>
          </a:p>
          <a:p>
            <a:r>
              <a:rPr lang="en-US" dirty="0" smtClean="0"/>
              <a:t>Timeline</a:t>
            </a:r>
          </a:p>
          <a:p>
            <a:endParaRPr lang="en-US"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10</a:t>
            </a:fld>
            <a:endParaRPr lang="en-US" altLang="en-US"/>
          </a:p>
        </p:txBody>
      </p:sp>
    </p:spTree>
    <p:extLst>
      <p:ext uri="{BB962C8B-B14F-4D97-AF65-F5344CB8AC3E}">
        <p14:creationId xmlns:p14="http://schemas.microsoft.com/office/powerpoint/2010/main" val="32726825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Draft Agenda</a:t>
            </a:r>
            <a:endParaRPr lang="en-US" dirty="0"/>
          </a:p>
        </p:txBody>
      </p:sp>
      <p:sp>
        <p:nvSpPr>
          <p:cNvPr id="8" name="Inhaltsplatzhalter 7"/>
          <p:cNvSpPr>
            <a:spLocks noGrp="1"/>
          </p:cNvSpPr>
          <p:nvPr>
            <p:ph sz="half" idx="1"/>
          </p:nvPr>
        </p:nvSpPr>
        <p:spPr>
          <a:xfrm>
            <a:off x="323528" y="1628800"/>
            <a:ext cx="4172272" cy="4467200"/>
          </a:xfrm>
        </p:spPr>
        <p:txBody>
          <a:bodyPr/>
          <a:lstStyle/>
          <a:p>
            <a:r>
              <a:rPr lang="en-US" sz="1800" dirty="0" smtClean="0"/>
              <a:t>Monday </a:t>
            </a:r>
            <a:r>
              <a:rPr lang="en-US" sz="1800" dirty="0"/>
              <a:t>PM1 </a:t>
            </a:r>
            <a:endParaRPr lang="en-US" sz="1800" dirty="0" smtClean="0"/>
          </a:p>
          <a:p>
            <a:pPr lvl="1"/>
            <a:r>
              <a:rPr lang="en-US" sz="1400" dirty="0" smtClean="0"/>
              <a:t>Open</a:t>
            </a:r>
            <a:endParaRPr lang="en-US" sz="1400" dirty="0"/>
          </a:p>
          <a:p>
            <a:pPr lvl="1"/>
            <a:r>
              <a:rPr lang="en-US" sz="1400" dirty="0" smtClean="0"/>
              <a:t>IEEE-SA </a:t>
            </a:r>
            <a:r>
              <a:rPr lang="en-US" sz="1400" dirty="0"/>
              <a:t>Stds. Board Bylaws on Patents in Std's. &amp; Guidelines</a:t>
            </a:r>
          </a:p>
          <a:p>
            <a:pPr lvl="1"/>
            <a:r>
              <a:rPr lang="en-US" sz="1400" dirty="0" smtClean="0"/>
              <a:t>Approval </a:t>
            </a:r>
            <a:r>
              <a:rPr lang="en-US" sz="1400" dirty="0"/>
              <a:t>of the Agenda</a:t>
            </a:r>
          </a:p>
          <a:p>
            <a:pPr lvl="1"/>
            <a:r>
              <a:rPr lang="en-US" sz="1400" dirty="0" smtClean="0"/>
              <a:t>Approval </a:t>
            </a:r>
            <a:r>
              <a:rPr lang="en-US" sz="1400" dirty="0"/>
              <a:t>of Atlanta Minutes</a:t>
            </a:r>
          </a:p>
          <a:p>
            <a:pPr lvl="1"/>
            <a:r>
              <a:rPr lang="en-US" sz="1400" dirty="0"/>
              <a:t>Update on Literature List</a:t>
            </a:r>
          </a:p>
          <a:p>
            <a:pPr lvl="1"/>
            <a:r>
              <a:rPr lang="en-US" sz="1400" dirty="0"/>
              <a:t>Outcome of Last IG LPWA Telco</a:t>
            </a:r>
          </a:p>
          <a:p>
            <a:pPr lvl="1"/>
            <a:r>
              <a:rPr lang="en-US" sz="1400" dirty="0"/>
              <a:t>Liaison with ETSI LTN</a:t>
            </a:r>
          </a:p>
          <a:p>
            <a:pPr lvl="1"/>
            <a:r>
              <a:rPr lang="en-US" sz="1400" dirty="0"/>
              <a:t>Contributions</a:t>
            </a:r>
          </a:p>
          <a:p>
            <a:pPr lvl="1"/>
            <a:r>
              <a:rPr lang="en-US" sz="1400" dirty="0"/>
              <a:t>Recess</a:t>
            </a:r>
          </a:p>
          <a:p>
            <a:r>
              <a:rPr lang="en-US" sz="1800" dirty="0" smtClean="0"/>
              <a:t>Tuesday </a:t>
            </a:r>
            <a:r>
              <a:rPr lang="en-US" sz="1800" dirty="0"/>
              <a:t>PM1 </a:t>
            </a:r>
            <a:endParaRPr lang="en-US" sz="1800" dirty="0" smtClean="0"/>
          </a:p>
          <a:p>
            <a:pPr lvl="1"/>
            <a:r>
              <a:rPr lang="en-US" sz="1400" dirty="0" smtClean="0"/>
              <a:t>Open</a:t>
            </a:r>
            <a:endParaRPr lang="en-US" sz="1400" dirty="0"/>
          </a:p>
          <a:p>
            <a:pPr lvl="1"/>
            <a:r>
              <a:rPr lang="en-US" sz="1400" dirty="0" smtClean="0"/>
              <a:t>Contributions </a:t>
            </a:r>
            <a:r>
              <a:rPr lang="en-US" sz="1400" dirty="0"/>
              <a:t>/ IG Report</a:t>
            </a:r>
          </a:p>
          <a:p>
            <a:pPr lvl="1"/>
            <a:r>
              <a:rPr lang="en-US" sz="1400" dirty="0" smtClean="0"/>
              <a:t>Recess</a:t>
            </a:r>
            <a:endParaRPr lang="en-US" sz="1400" dirty="0"/>
          </a:p>
          <a:p>
            <a:endParaRPr lang="en-US" sz="1800" dirty="0"/>
          </a:p>
        </p:txBody>
      </p:sp>
      <p:sp>
        <p:nvSpPr>
          <p:cNvPr id="9" name="Inhaltsplatzhalter 8"/>
          <p:cNvSpPr>
            <a:spLocks noGrp="1"/>
          </p:cNvSpPr>
          <p:nvPr>
            <p:ph sz="half" idx="2"/>
          </p:nvPr>
        </p:nvSpPr>
        <p:spPr>
          <a:xfrm>
            <a:off x="4648200" y="1628800"/>
            <a:ext cx="3956248" cy="4467200"/>
          </a:xfrm>
        </p:spPr>
        <p:txBody>
          <a:bodyPr/>
          <a:lstStyle/>
          <a:p>
            <a:r>
              <a:rPr lang="en-US" sz="1800" dirty="0" smtClean="0"/>
              <a:t>Wednesday PM1 </a:t>
            </a:r>
            <a:endParaRPr lang="en-US" sz="1800" dirty="0"/>
          </a:p>
          <a:p>
            <a:pPr lvl="1"/>
            <a:r>
              <a:rPr lang="en-US" sz="1400" dirty="0"/>
              <a:t>Open</a:t>
            </a:r>
          </a:p>
          <a:p>
            <a:pPr lvl="1"/>
            <a:r>
              <a:rPr lang="en-US" sz="1400" dirty="0"/>
              <a:t>Contributions / IG Report</a:t>
            </a:r>
          </a:p>
          <a:p>
            <a:pPr lvl="1"/>
            <a:r>
              <a:rPr lang="en-US" sz="1400" dirty="0" smtClean="0"/>
              <a:t>Recess</a:t>
            </a:r>
          </a:p>
          <a:p>
            <a:pPr lvl="1"/>
            <a:endParaRPr lang="en-US" sz="1400" dirty="0"/>
          </a:p>
          <a:p>
            <a:r>
              <a:rPr lang="en-US" sz="1800" dirty="0" smtClean="0"/>
              <a:t>Thursday </a:t>
            </a:r>
            <a:r>
              <a:rPr lang="en-US" sz="1800" dirty="0"/>
              <a:t>PM1 </a:t>
            </a:r>
            <a:endParaRPr lang="en-US" sz="1800" dirty="0" smtClean="0"/>
          </a:p>
          <a:p>
            <a:pPr lvl="1"/>
            <a:r>
              <a:rPr lang="en-US" sz="1400" dirty="0" smtClean="0"/>
              <a:t>Open</a:t>
            </a:r>
            <a:endParaRPr lang="en-US" sz="1400" dirty="0"/>
          </a:p>
          <a:p>
            <a:pPr lvl="1"/>
            <a:r>
              <a:rPr lang="en-US" sz="1400" dirty="0"/>
              <a:t>Contributions / IG Report</a:t>
            </a:r>
          </a:p>
          <a:p>
            <a:pPr lvl="1"/>
            <a:r>
              <a:rPr lang="en-US" sz="1400" dirty="0" smtClean="0"/>
              <a:t>Review </a:t>
            </a:r>
            <a:r>
              <a:rPr lang="en-US" sz="1400" dirty="0"/>
              <a:t>of Time Line</a:t>
            </a:r>
          </a:p>
          <a:p>
            <a:pPr lvl="1"/>
            <a:r>
              <a:rPr lang="en-US" sz="1400" dirty="0" err="1" smtClean="0"/>
              <a:t>AoB</a:t>
            </a:r>
            <a:endParaRPr lang="en-US" sz="1400" dirty="0"/>
          </a:p>
          <a:p>
            <a:pPr lvl="1"/>
            <a:r>
              <a:rPr lang="en-US" sz="1400" dirty="0" smtClean="0"/>
              <a:t>Adjourn</a:t>
            </a:r>
            <a:endParaRPr lang="en-US" sz="1400" dirty="0"/>
          </a:p>
          <a:p>
            <a:endParaRPr lang="en-US" sz="1800" dirty="0"/>
          </a:p>
          <a:p>
            <a:endParaRPr lang="en-US" dirty="0" smtClean="0"/>
          </a:p>
        </p:txBody>
      </p:sp>
      <p:sp>
        <p:nvSpPr>
          <p:cNvPr id="4" name="Datumsplatzhalter 3"/>
          <p:cNvSpPr>
            <a:spLocks noGrp="1"/>
          </p:cNvSpPr>
          <p:nvPr>
            <p:ph type="dt" sz="half" idx="10"/>
          </p:nvPr>
        </p:nvSpPr>
        <p:spPr/>
        <p:txBody>
          <a:bodyPr/>
          <a:lstStyle/>
          <a:p>
            <a:pPr>
              <a:defRPr/>
            </a:pPr>
            <a:r>
              <a:rPr lang="en-US" altLang="en-US" dirty="0"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11</a:t>
            </a:fld>
            <a:endParaRPr lang="en-US" altLang="en-US"/>
          </a:p>
        </p:txBody>
      </p:sp>
    </p:spTree>
    <p:extLst>
      <p:ext uri="{BB962C8B-B14F-4D97-AF65-F5344CB8AC3E}">
        <p14:creationId xmlns:p14="http://schemas.microsoft.com/office/powerpoint/2010/main" val="37148247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en-US" dirty="0" smtClean="0"/>
              <a:t>Timeline – Past Sessions</a:t>
            </a:r>
            <a:endParaRPr lang="en-US" dirty="0"/>
          </a:p>
        </p:txBody>
      </p:sp>
      <p:sp>
        <p:nvSpPr>
          <p:cNvPr id="9" name="Inhaltsplatzhalter 8"/>
          <p:cNvSpPr>
            <a:spLocks noGrp="1"/>
          </p:cNvSpPr>
          <p:nvPr>
            <p:ph idx="1"/>
          </p:nvPr>
        </p:nvSpPr>
        <p:spPr/>
        <p:txBody>
          <a:bodyPr/>
          <a:lstStyle/>
          <a:p>
            <a:r>
              <a:rPr lang="en-US" sz="2000" b="1" dirty="0"/>
              <a:t>September 2016 Interim (Warsaw)</a:t>
            </a:r>
            <a:endParaRPr lang="de-DE" sz="2000" b="1" dirty="0"/>
          </a:p>
          <a:p>
            <a:pPr lvl="1"/>
            <a:r>
              <a:rPr lang="en-US" sz="1800" dirty="0"/>
              <a:t>Discussion on IG objectives</a:t>
            </a:r>
            <a:endParaRPr lang="de-DE" sz="1800" dirty="0"/>
          </a:p>
          <a:p>
            <a:pPr lvl="1"/>
            <a:r>
              <a:rPr lang="en-US" sz="1800" dirty="0"/>
              <a:t>Call for contributions</a:t>
            </a:r>
            <a:endParaRPr lang="de-DE" sz="1800" dirty="0"/>
          </a:p>
          <a:p>
            <a:r>
              <a:rPr lang="en-US" sz="2000" b="1" dirty="0"/>
              <a:t>November 2016 Plenary (San Antonio)</a:t>
            </a:r>
            <a:endParaRPr lang="de-DE" sz="2000" b="1" dirty="0"/>
          </a:p>
          <a:p>
            <a:pPr lvl="1"/>
            <a:r>
              <a:rPr lang="en-US" sz="1800" dirty="0"/>
              <a:t>Fixed IG objectives</a:t>
            </a:r>
            <a:endParaRPr lang="de-DE" sz="1800" dirty="0"/>
          </a:p>
          <a:p>
            <a:pPr lvl="1"/>
            <a:r>
              <a:rPr lang="en-US" sz="1800" dirty="0"/>
              <a:t>Presentation of contributions (focus usage scenarios)</a:t>
            </a:r>
            <a:endParaRPr lang="de-DE" sz="1800" dirty="0"/>
          </a:p>
          <a:p>
            <a:pPr lvl="1"/>
            <a:r>
              <a:rPr lang="en-US" sz="1800" dirty="0"/>
              <a:t>Initial discussion on IG report</a:t>
            </a:r>
            <a:endParaRPr lang="de-DE" sz="1800" dirty="0"/>
          </a:p>
          <a:p>
            <a:r>
              <a:rPr lang="en-US" sz="2000" b="1" dirty="0"/>
              <a:t>January 2017 Interim (Atlanta)</a:t>
            </a:r>
            <a:endParaRPr lang="de-DE" sz="2000" b="1" dirty="0"/>
          </a:p>
          <a:p>
            <a:pPr lvl="1"/>
            <a:r>
              <a:rPr lang="en-US" sz="1800" dirty="0"/>
              <a:t>Fixed usage scenarios and channel models</a:t>
            </a:r>
            <a:endParaRPr lang="de-DE" sz="1800" dirty="0"/>
          </a:p>
          <a:p>
            <a:pPr lvl="1"/>
            <a:r>
              <a:rPr lang="en-US" sz="1800" dirty="0"/>
              <a:t>Presentation of contributions with focus on evaluation </a:t>
            </a:r>
            <a:r>
              <a:rPr lang="en-US" sz="1800" dirty="0" smtClean="0"/>
              <a:t>criteria</a:t>
            </a:r>
          </a:p>
          <a:p>
            <a:endParaRPr lang="de-DE" sz="2200" dirty="0"/>
          </a:p>
        </p:txBody>
      </p:sp>
      <p:sp>
        <p:nvSpPr>
          <p:cNvPr id="5" name="Datumsplatzhalter 4"/>
          <p:cNvSpPr>
            <a:spLocks noGrp="1"/>
          </p:cNvSpPr>
          <p:nvPr>
            <p:ph type="dt" sz="half" idx="10"/>
          </p:nvPr>
        </p:nvSpPr>
        <p:spPr/>
        <p:txBody>
          <a:bodyPr/>
          <a:lstStyle/>
          <a:p>
            <a:pPr>
              <a:defRPr/>
            </a:pPr>
            <a:r>
              <a:rPr lang="en-US" altLang="en-US" smtClean="0"/>
              <a:t>March 2017</a:t>
            </a:r>
            <a:endParaRPr lang="en-US" altLang="en-US" dirty="0"/>
          </a:p>
        </p:txBody>
      </p:sp>
      <p:sp>
        <p:nvSpPr>
          <p:cNvPr id="6" name="Fußzeilenplatzhalter 5"/>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7" name="Foliennummernplatzhalter 6"/>
          <p:cNvSpPr>
            <a:spLocks noGrp="1"/>
          </p:cNvSpPr>
          <p:nvPr>
            <p:ph type="sldNum" sz="quarter" idx="12"/>
          </p:nvPr>
        </p:nvSpPr>
        <p:spPr/>
        <p:txBody>
          <a:bodyPr/>
          <a:lstStyle/>
          <a:p>
            <a:pPr>
              <a:defRPr/>
            </a:pPr>
            <a:r>
              <a:rPr lang="en-US" altLang="en-US" smtClean="0"/>
              <a:t>Slide </a:t>
            </a:r>
            <a:fld id="{52F1B2CD-7625-4F18-8E05-E9EEC07E93CC}" type="slidenum">
              <a:rPr lang="en-US" altLang="en-US" smtClean="0"/>
              <a:pPr>
                <a:defRPr/>
              </a:pPr>
              <a:t>12</a:t>
            </a:fld>
            <a:endParaRPr lang="en-US" altLang="en-US"/>
          </a:p>
        </p:txBody>
      </p:sp>
    </p:spTree>
    <p:extLst>
      <p:ext uri="{BB962C8B-B14F-4D97-AF65-F5344CB8AC3E}">
        <p14:creationId xmlns:p14="http://schemas.microsoft.com/office/powerpoint/2010/main" val="17342192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Timeline</a:t>
            </a:r>
            <a:endParaRPr lang="en-US" dirty="0"/>
          </a:p>
        </p:txBody>
      </p:sp>
      <p:sp>
        <p:nvSpPr>
          <p:cNvPr id="3" name="Inhaltsplatzhalter 2"/>
          <p:cNvSpPr>
            <a:spLocks noGrp="1"/>
          </p:cNvSpPr>
          <p:nvPr>
            <p:ph idx="1"/>
          </p:nvPr>
        </p:nvSpPr>
        <p:spPr/>
        <p:txBody>
          <a:bodyPr/>
          <a:lstStyle/>
          <a:p>
            <a:r>
              <a:rPr lang="en-US" sz="2000" b="1" dirty="0" smtClean="0"/>
              <a:t>March 2017 Plenary (Vancouver)</a:t>
            </a:r>
            <a:endParaRPr lang="de-DE" sz="2000" b="1" dirty="0" smtClean="0"/>
          </a:p>
          <a:p>
            <a:pPr lvl="1"/>
            <a:r>
              <a:rPr lang="en-US" sz="1800" b="1" dirty="0" smtClean="0"/>
              <a:t>Fixed evaluation criteria</a:t>
            </a:r>
            <a:endParaRPr lang="de-DE" sz="1800" b="1" dirty="0" smtClean="0"/>
          </a:p>
          <a:p>
            <a:pPr lvl="1"/>
            <a:r>
              <a:rPr lang="en-US" sz="1800" b="1" dirty="0" smtClean="0"/>
              <a:t>Presentation of contributions with focus technology options for LPWA</a:t>
            </a:r>
          </a:p>
          <a:p>
            <a:pPr lvl="1"/>
            <a:endParaRPr lang="en-US" sz="1800" b="1" dirty="0" smtClean="0"/>
          </a:p>
          <a:p>
            <a:r>
              <a:rPr lang="en-US" sz="2000" b="1" strike="sngStrike" dirty="0"/>
              <a:t>May 2017 Daejeon </a:t>
            </a:r>
          </a:p>
          <a:p>
            <a:endParaRPr lang="de-DE" sz="2200" dirty="0" smtClean="0"/>
          </a:p>
          <a:p>
            <a:r>
              <a:rPr lang="en-US" sz="2000" b="1" dirty="0" smtClean="0"/>
              <a:t>July 2017 Plenary (Berlin)</a:t>
            </a:r>
            <a:endParaRPr lang="de-DE" sz="2000" b="1" dirty="0" smtClean="0"/>
          </a:p>
          <a:p>
            <a:pPr lvl="1"/>
            <a:r>
              <a:rPr lang="en-US" sz="1800" dirty="0" smtClean="0"/>
              <a:t>Final discussion on IG report</a:t>
            </a:r>
            <a:endParaRPr lang="en-US"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13</a:t>
            </a:fld>
            <a:endParaRPr lang="en-US" altLang="en-US"/>
          </a:p>
        </p:txBody>
      </p:sp>
    </p:spTree>
    <p:extLst>
      <p:ext uri="{BB962C8B-B14F-4D97-AF65-F5344CB8AC3E}">
        <p14:creationId xmlns:p14="http://schemas.microsoft.com/office/powerpoint/2010/main" val="14947408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Submissions</a:t>
            </a:r>
            <a:endParaRPr lang="en-US" dirty="0"/>
          </a:p>
        </p:txBody>
      </p:sp>
      <p:sp>
        <p:nvSpPr>
          <p:cNvPr id="3" name="Inhaltsplatzhalter 2"/>
          <p:cNvSpPr>
            <a:spLocks noGrp="1"/>
          </p:cNvSpPr>
          <p:nvPr>
            <p:ph idx="1"/>
          </p:nvPr>
        </p:nvSpPr>
        <p:spPr/>
        <p:txBody>
          <a:bodyPr/>
          <a:lstStyle/>
          <a:p>
            <a:pPr marL="457200" indent="-457200">
              <a:buFont typeface="+mj-lt"/>
              <a:buAutoNum type="arabicPeriod"/>
            </a:pPr>
            <a:r>
              <a:rPr lang="de-DE" sz="2000" dirty="0"/>
              <a:t>LP-WAN </a:t>
            </a:r>
            <a:r>
              <a:rPr lang="de-DE" sz="2000" dirty="0" err="1"/>
              <a:t>Downlink</a:t>
            </a:r>
            <a:r>
              <a:rPr lang="de-DE" sz="2000" dirty="0"/>
              <a:t> </a:t>
            </a:r>
            <a:r>
              <a:rPr lang="de-DE" sz="2000" dirty="0" err="1"/>
              <a:t>Issues</a:t>
            </a:r>
            <a:r>
              <a:rPr lang="de-DE" sz="2000" dirty="0"/>
              <a:t>, Joerg Robert (University Erlangen-</a:t>
            </a:r>
            <a:r>
              <a:rPr lang="de-DE" sz="2000" dirty="0" err="1"/>
              <a:t>Nuernberg</a:t>
            </a:r>
            <a:r>
              <a:rPr lang="de-DE" sz="2000" dirty="0"/>
              <a:t>) , Doc. </a:t>
            </a:r>
            <a:r>
              <a:rPr lang="de-DE" sz="2000" dirty="0">
                <a:hlinkClick r:id="rId2"/>
              </a:rPr>
              <a:t>https://mentor.ieee.org/802.15/dcn/17/15-17-0164-00-lpwa-lp-wan-downlink-issues.pptx</a:t>
            </a:r>
            <a:endParaRPr lang="de-DE" sz="2000" dirty="0"/>
          </a:p>
          <a:p>
            <a:pPr marL="457200" indent="-457200">
              <a:buFont typeface="+mj-lt"/>
              <a:buAutoNum type="arabicPeriod"/>
            </a:pPr>
            <a:r>
              <a:rPr lang="en-US" sz="2000" dirty="0" smtClean="0"/>
              <a:t>Potential Applications for LPWA, Tae-</a:t>
            </a:r>
            <a:r>
              <a:rPr lang="en-US" sz="2000" dirty="0" err="1" smtClean="0"/>
              <a:t>Joon</a:t>
            </a:r>
            <a:r>
              <a:rPr lang="en-US" sz="2000" dirty="0" smtClean="0"/>
              <a:t> Park (ETRI), </a:t>
            </a:r>
            <a:r>
              <a:rPr lang="en-US" sz="2000" dirty="0" smtClean="0">
                <a:hlinkClick r:id="rId3"/>
              </a:rPr>
              <a:t>https://mentor.ieee.org/802.15/dcn/17/15-17-0154-00-lpwa-potential-applications-for-lpwa.ppt</a:t>
            </a:r>
            <a:endParaRPr lang="en-US" sz="2000" dirty="0" smtClean="0"/>
          </a:p>
          <a:p>
            <a:pPr marL="457200" indent="-457200">
              <a:buFont typeface="+mj-lt"/>
              <a:buAutoNum type="arabicPeriod"/>
            </a:pPr>
            <a:r>
              <a:rPr lang="en-US" sz="2000" dirty="0" smtClean="0"/>
              <a:t>Korean Frequency Regulations for LPWA, Tae-</a:t>
            </a:r>
            <a:r>
              <a:rPr lang="en-US" sz="2000" dirty="0" err="1" smtClean="0"/>
              <a:t>Joon</a:t>
            </a:r>
            <a:r>
              <a:rPr lang="en-US" sz="2000" dirty="0" smtClean="0"/>
              <a:t> Park (ETRI), Doc. </a:t>
            </a:r>
            <a:r>
              <a:rPr lang="en-US" sz="2000" dirty="0" smtClean="0">
                <a:hlinkClick r:id="rId4"/>
              </a:rPr>
              <a:t>https://mentor.ieee.org/802.15/dcn/17/15-17-0153-00-lpwa-korean-frequency-regulations-for-lpwa.ppt</a:t>
            </a:r>
            <a:endParaRPr lang="en-US" sz="2000" dirty="0" smtClean="0"/>
          </a:p>
          <a:p>
            <a:pPr marL="457200" indent="-457200">
              <a:buFont typeface="+mj-lt"/>
              <a:buAutoNum type="arabicPeriod"/>
            </a:pPr>
            <a:r>
              <a:rPr lang="en-US" sz="2000" dirty="0" smtClean="0"/>
              <a:t>Proposal for Suitability Analysis of IG LPWA Report, Tae-</a:t>
            </a:r>
            <a:r>
              <a:rPr lang="en-US" sz="2000" dirty="0" err="1" smtClean="0"/>
              <a:t>Joon</a:t>
            </a:r>
            <a:r>
              <a:rPr lang="en-US" sz="2000" dirty="0" smtClean="0"/>
              <a:t> Park (ETRI), Doc. </a:t>
            </a:r>
            <a:r>
              <a:rPr lang="en-US" sz="2000" dirty="0" smtClean="0">
                <a:hlinkClick r:id="rId5"/>
              </a:rPr>
              <a:t>https://mentor.ieee.org/802.15/dcn/17/15-17-0155-00-lpwa-proposal-for-suitability-analysis-of-ig-lpwa-report.ppt</a:t>
            </a:r>
            <a:endParaRPr lang="en-US" sz="2000" dirty="0" smtClean="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14</a:t>
            </a:fld>
            <a:endParaRPr lang="en-US" altLang="en-US"/>
          </a:p>
        </p:txBody>
      </p:sp>
    </p:spTree>
    <p:extLst>
      <p:ext uri="{BB962C8B-B14F-4D97-AF65-F5344CB8AC3E}">
        <p14:creationId xmlns:p14="http://schemas.microsoft.com/office/powerpoint/2010/main" val="33432739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Submissions (cont.)</a:t>
            </a:r>
            <a:endParaRPr lang="en-US" dirty="0"/>
          </a:p>
        </p:txBody>
      </p:sp>
      <p:sp>
        <p:nvSpPr>
          <p:cNvPr id="3" name="Inhaltsplatzhalter 2"/>
          <p:cNvSpPr>
            <a:spLocks noGrp="1"/>
          </p:cNvSpPr>
          <p:nvPr>
            <p:ph idx="1"/>
          </p:nvPr>
        </p:nvSpPr>
        <p:spPr/>
        <p:txBody>
          <a:bodyPr/>
          <a:lstStyle/>
          <a:p>
            <a:pPr marL="457200" indent="-457200">
              <a:buFont typeface="+mj-lt"/>
              <a:buAutoNum type="arabicPeriod" startAt="5"/>
            </a:pPr>
            <a:r>
              <a:rPr lang="en-US" sz="2000" dirty="0" smtClean="0"/>
              <a:t>Candidate Technology Suitability Evaluation, Joerg Robert (</a:t>
            </a:r>
            <a:r>
              <a:rPr lang="de-DE" sz="2000" dirty="0" smtClean="0"/>
              <a:t>University Erlangen-</a:t>
            </a:r>
            <a:r>
              <a:rPr lang="de-DE" sz="2000" dirty="0" err="1" smtClean="0"/>
              <a:t>Nuernberg</a:t>
            </a:r>
            <a:r>
              <a:rPr lang="en-US" sz="2000" dirty="0" smtClean="0"/>
              <a:t>), Doc. </a:t>
            </a:r>
            <a:r>
              <a:rPr lang="en-US" sz="2000" dirty="0" smtClean="0">
                <a:hlinkClick r:id="rId2"/>
              </a:rPr>
              <a:t>https://mentor.ieee.org/802.15/dcn/17/15-17-0160-00-lpwa-candidate-technology-suitability-evaluation.pptx</a:t>
            </a:r>
            <a:endParaRPr lang="en-US" sz="2000" dirty="0" smtClean="0"/>
          </a:p>
          <a:p>
            <a:pPr marL="457200" indent="-457200">
              <a:buFont typeface="+mj-lt"/>
              <a:buAutoNum type="arabicPeriod" startAt="5"/>
            </a:pPr>
            <a:r>
              <a:rPr lang="en-US" sz="2000" dirty="0" smtClean="0"/>
              <a:t>Suitability of IEEE 802.11ah for LPWAN Applications, Joerg Robert (</a:t>
            </a:r>
            <a:r>
              <a:rPr lang="de-DE" sz="2000" dirty="0" smtClean="0"/>
              <a:t>University Erlangen-</a:t>
            </a:r>
            <a:r>
              <a:rPr lang="de-DE" sz="2000" dirty="0" err="1" smtClean="0"/>
              <a:t>Nuernberg</a:t>
            </a:r>
            <a:r>
              <a:rPr lang="en-US" sz="2000" dirty="0" smtClean="0"/>
              <a:t>), Doc. </a:t>
            </a:r>
            <a:r>
              <a:rPr lang="en-US" sz="2000" dirty="0" smtClean="0">
                <a:hlinkClick r:id="rId3"/>
              </a:rPr>
              <a:t>https://mentor.ieee.org/802.15/dcn/17/15-17-0162-00-lpwa-suitability-of-ieee-802-11ah-for-lpwan-applications.pptx</a:t>
            </a:r>
            <a:endParaRPr lang="en-US" sz="2000" dirty="0" smtClean="0"/>
          </a:p>
          <a:p>
            <a:r>
              <a:rPr lang="en-US" sz="2000" dirty="0" smtClean="0"/>
              <a:t>FHSS Link Performance Evaluation for LPWAN Systems, Hendrik Lieske (</a:t>
            </a:r>
            <a:r>
              <a:rPr lang="de-DE" sz="2000" dirty="0" smtClean="0"/>
              <a:t>University Erlangen-</a:t>
            </a:r>
            <a:r>
              <a:rPr lang="de-DE" sz="2000" dirty="0" err="1" smtClean="0"/>
              <a:t>Nuernberg</a:t>
            </a:r>
            <a:r>
              <a:rPr lang="en-US" sz="2000" dirty="0" smtClean="0"/>
              <a:t>), Doc. </a:t>
            </a:r>
            <a:r>
              <a:rPr lang="en-US" sz="2000" dirty="0">
                <a:hlinkClick r:id="rId4"/>
              </a:rPr>
              <a:t>https://mentor.ieee.org/802.15/dcn/17/15-17-0209-00-lpwa-fhss-link-performance-evaluation-for-lpwan-systems.pptx</a:t>
            </a:r>
            <a:endParaRPr lang="en-US" sz="2000" dirty="0"/>
          </a:p>
          <a:p>
            <a:endParaRPr lang="en-US" sz="2000" dirty="0" smtClean="0"/>
          </a:p>
          <a:p>
            <a:endParaRPr lang="en-US" sz="20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15</a:t>
            </a:fld>
            <a:endParaRPr lang="en-US" altLang="en-US"/>
          </a:p>
        </p:txBody>
      </p:sp>
    </p:spTree>
    <p:extLst>
      <p:ext uri="{BB962C8B-B14F-4D97-AF65-F5344CB8AC3E}">
        <p14:creationId xmlns:p14="http://schemas.microsoft.com/office/powerpoint/2010/main" val="15147259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en-US" dirty="0" smtClean="0"/>
              <a:t>Summary from January Meeting</a:t>
            </a:r>
            <a:endParaRPr lang="en-US" dirty="0"/>
          </a:p>
        </p:txBody>
      </p:sp>
      <p:sp>
        <p:nvSpPr>
          <p:cNvPr id="9" name="Inhaltsplatzhalter 8"/>
          <p:cNvSpPr>
            <a:spLocks noGrp="1"/>
          </p:cNvSpPr>
          <p:nvPr>
            <p:ph idx="1"/>
          </p:nvPr>
        </p:nvSpPr>
        <p:spPr/>
        <p:txBody>
          <a:bodyPr/>
          <a:lstStyle/>
          <a:p>
            <a:r>
              <a:rPr lang="en-US" sz="2400" dirty="0" smtClean="0"/>
              <a:t>Agreed to foster liaison with ETSI LTN</a:t>
            </a:r>
          </a:p>
          <a:p>
            <a:r>
              <a:rPr lang="en-US" sz="2400" dirty="0" smtClean="0"/>
              <a:t>Identified missing parameters in Use-Case document (mobility)</a:t>
            </a:r>
          </a:p>
          <a:p>
            <a:r>
              <a:rPr lang="en-US" sz="2400" dirty="0" smtClean="0"/>
              <a:t>Agreed on channel models</a:t>
            </a:r>
          </a:p>
          <a:p>
            <a:r>
              <a:rPr lang="en-US" sz="2400" dirty="0" smtClean="0"/>
              <a:t>Discussed IG report</a:t>
            </a:r>
          </a:p>
          <a:p>
            <a:endParaRPr lang="en-US" sz="2400" dirty="0"/>
          </a:p>
        </p:txBody>
      </p:sp>
      <p:sp>
        <p:nvSpPr>
          <p:cNvPr id="5" name="Datumsplatzhalter 4"/>
          <p:cNvSpPr>
            <a:spLocks noGrp="1"/>
          </p:cNvSpPr>
          <p:nvPr>
            <p:ph type="dt" sz="half" idx="10"/>
          </p:nvPr>
        </p:nvSpPr>
        <p:spPr/>
        <p:txBody>
          <a:bodyPr/>
          <a:lstStyle/>
          <a:p>
            <a:pPr>
              <a:defRPr/>
            </a:pPr>
            <a:r>
              <a:rPr lang="en-US" altLang="en-US" smtClean="0"/>
              <a:t>March 2017</a:t>
            </a:r>
            <a:endParaRPr lang="en-US" altLang="en-US" dirty="0"/>
          </a:p>
        </p:txBody>
      </p:sp>
      <p:sp>
        <p:nvSpPr>
          <p:cNvPr id="6" name="Fußzeilenplatzhalter 5"/>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7" name="Foliennummernplatzhalter 6"/>
          <p:cNvSpPr>
            <a:spLocks noGrp="1"/>
          </p:cNvSpPr>
          <p:nvPr>
            <p:ph type="sldNum" sz="quarter" idx="12"/>
          </p:nvPr>
        </p:nvSpPr>
        <p:spPr/>
        <p:txBody>
          <a:bodyPr/>
          <a:lstStyle/>
          <a:p>
            <a:pPr>
              <a:defRPr/>
            </a:pPr>
            <a:r>
              <a:rPr lang="en-US" altLang="en-US" smtClean="0"/>
              <a:t>Slide </a:t>
            </a:r>
            <a:fld id="{52F1B2CD-7625-4F18-8E05-E9EEC07E93CC}" type="slidenum">
              <a:rPr lang="en-US" altLang="en-US" smtClean="0"/>
              <a:pPr>
                <a:defRPr/>
              </a:pPr>
              <a:t>16</a:t>
            </a:fld>
            <a:endParaRPr lang="en-US" altLang="en-US"/>
          </a:p>
        </p:txBody>
      </p:sp>
    </p:spTree>
    <p:extLst>
      <p:ext uri="{BB962C8B-B14F-4D97-AF65-F5344CB8AC3E}">
        <p14:creationId xmlns:p14="http://schemas.microsoft.com/office/powerpoint/2010/main" val="22953821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Minutes from January Meeting</a:t>
            </a:r>
            <a:endParaRPr lang="en-US" dirty="0"/>
          </a:p>
        </p:txBody>
      </p:sp>
      <p:sp>
        <p:nvSpPr>
          <p:cNvPr id="3" name="Inhaltsplatzhalter 2"/>
          <p:cNvSpPr>
            <a:spLocks noGrp="1"/>
          </p:cNvSpPr>
          <p:nvPr>
            <p:ph idx="1"/>
          </p:nvPr>
        </p:nvSpPr>
        <p:spPr/>
        <p:txBody>
          <a:bodyPr/>
          <a:lstStyle/>
          <a:p>
            <a:r>
              <a:rPr lang="en-US" sz="2400" dirty="0" smtClean="0"/>
              <a:t>Approve IG LPWA January meeting minutes (</a:t>
            </a:r>
            <a:r>
              <a:rPr lang="en-US" sz="2400" dirty="0" smtClean="0">
                <a:hlinkClick r:id="rId2"/>
              </a:rPr>
              <a:t>https://mentor.ieee.org/802.15/dcn/17/15-17-0051-00-lpwa-tg-802-15-minutes-for-january-2017-interim-meeting-of-ig-lpwa.doc</a:t>
            </a:r>
            <a:r>
              <a:rPr lang="en-US" sz="2400" dirty="0" smtClean="0"/>
              <a:t>)</a:t>
            </a:r>
          </a:p>
          <a:p>
            <a:endParaRPr lang="en-US" sz="2400" dirty="0" smtClean="0"/>
          </a:p>
          <a:p>
            <a:r>
              <a:rPr lang="en-US" sz="2400" dirty="0" smtClean="0"/>
              <a:t>Agreed</a:t>
            </a:r>
          </a:p>
          <a:p>
            <a:endParaRPr lang="en-US" sz="24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17</a:t>
            </a:fld>
            <a:endParaRPr lang="en-US" altLang="en-US"/>
          </a:p>
        </p:txBody>
      </p:sp>
    </p:spTree>
    <p:extLst>
      <p:ext uri="{BB962C8B-B14F-4D97-AF65-F5344CB8AC3E}">
        <p14:creationId xmlns:p14="http://schemas.microsoft.com/office/powerpoint/2010/main" val="14201019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Update on Literature List</a:t>
            </a:r>
            <a:endParaRPr lang="en-US" dirty="0"/>
          </a:p>
        </p:txBody>
      </p:sp>
      <p:sp>
        <p:nvSpPr>
          <p:cNvPr id="3" name="Inhaltsplatzhalter 2"/>
          <p:cNvSpPr>
            <a:spLocks noGrp="1"/>
          </p:cNvSpPr>
          <p:nvPr>
            <p:ph idx="1"/>
          </p:nvPr>
        </p:nvSpPr>
        <p:spPr/>
        <p:txBody>
          <a:bodyPr/>
          <a:lstStyle/>
          <a:p>
            <a:r>
              <a:rPr lang="en-US" sz="2400" dirty="0" smtClean="0"/>
              <a:t>Latest LPWAN literature list available on mentor (</a:t>
            </a:r>
            <a:r>
              <a:rPr lang="en-US" sz="2400" dirty="0" smtClean="0">
                <a:hlinkClick r:id="rId2"/>
              </a:rPr>
              <a:t>https://mentor.ieee.org/802.15/dcn/16/15-16-0749-01-lpwa-ig-lpwa-literature-list.xlsx</a:t>
            </a:r>
            <a:r>
              <a:rPr lang="en-US" sz="2400" dirty="0" smtClean="0"/>
              <a:t>)</a:t>
            </a:r>
          </a:p>
          <a:p>
            <a:endParaRPr lang="en-US" sz="2400" dirty="0" smtClean="0"/>
          </a:p>
          <a:p>
            <a:r>
              <a:rPr lang="en-US" sz="2400" dirty="0" smtClean="0"/>
              <a:t>Any additional literature related to LPWAN is welcome</a:t>
            </a:r>
          </a:p>
          <a:p>
            <a:endParaRPr lang="en-US" sz="2400" dirty="0"/>
          </a:p>
          <a:p>
            <a:r>
              <a:rPr lang="en-US" sz="2400" dirty="0" smtClean="0"/>
              <a:t>Any Discussion?</a:t>
            </a:r>
            <a:endParaRPr lang="en-US" sz="24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18</a:t>
            </a:fld>
            <a:endParaRPr lang="en-US" altLang="en-US"/>
          </a:p>
        </p:txBody>
      </p:sp>
    </p:spTree>
    <p:extLst>
      <p:ext uri="{BB962C8B-B14F-4D97-AF65-F5344CB8AC3E}">
        <p14:creationId xmlns:p14="http://schemas.microsoft.com/office/powerpoint/2010/main" val="165234690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Agenda of Last IG LPWA Telco</a:t>
            </a:r>
            <a:endParaRPr lang="en-US" dirty="0"/>
          </a:p>
        </p:txBody>
      </p:sp>
      <p:sp>
        <p:nvSpPr>
          <p:cNvPr id="3" name="Inhaltsplatzhalter 2"/>
          <p:cNvSpPr>
            <a:spLocks noGrp="1"/>
          </p:cNvSpPr>
          <p:nvPr>
            <p:ph idx="1"/>
          </p:nvPr>
        </p:nvSpPr>
        <p:spPr>
          <a:xfrm>
            <a:off x="685800" y="1700808"/>
            <a:ext cx="7772400" cy="4395192"/>
          </a:xfrm>
        </p:spPr>
        <p:txBody>
          <a:bodyPr/>
          <a:lstStyle/>
          <a:p>
            <a:pPr marL="0" indent="0">
              <a:buNone/>
            </a:pPr>
            <a:r>
              <a:rPr lang="en-US" sz="1800" dirty="0" smtClean="0"/>
              <a:t>Start: 22</a:t>
            </a:r>
            <a:r>
              <a:rPr lang="en-US" sz="1800" baseline="30000" dirty="0" smtClean="0"/>
              <a:t>nd</a:t>
            </a:r>
            <a:r>
              <a:rPr lang="en-US" sz="1800" dirty="0" smtClean="0"/>
              <a:t> Feb. 16:00 (CET), 07:00 (PST), duration 1h</a:t>
            </a:r>
          </a:p>
          <a:p>
            <a:pPr marL="514350" indent="-514350">
              <a:buFont typeface="+mj-lt"/>
              <a:buAutoNum type="arabicPeriod"/>
            </a:pPr>
            <a:r>
              <a:rPr lang="en-US" sz="1800" dirty="0" smtClean="0"/>
              <a:t>Discussion on Study Group Report Skeleton Document, Doc. </a:t>
            </a:r>
            <a:r>
              <a:rPr lang="en-US" sz="1800" dirty="0" smtClean="0">
                <a:hlinkClick r:id="rId2"/>
              </a:rPr>
              <a:t>https://mentor.ieee.org/802.15/dcn/17/15-17-0124-00-lpwa-ig-lpwa-report-skeleton-document.docx</a:t>
            </a:r>
            <a:endParaRPr lang="en-US" sz="1800" dirty="0" smtClean="0"/>
          </a:p>
          <a:p>
            <a:pPr marL="514350" indent="-514350">
              <a:buFont typeface="+mj-lt"/>
              <a:buAutoNum type="arabicPeriod"/>
            </a:pPr>
            <a:r>
              <a:rPr lang="en-GB" sz="1800" dirty="0" smtClean="0"/>
              <a:t>Latest Updates on Liaison with ETSI LTN</a:t>
            </a:r>
          </a:p>
          <a:p>
            <a:pPr marL="514350" indent="-514350">
              <a:buFont typeface="+mj-lt"/>
              <a:buAutoNum type="arabicPeriod"/>
            </a:pPr>
            <a:r>
              <a:rPr lang="en-GB" sz="1800" dirty="0" smtClean="0"/>
              <a:t>Contribution: The Potentials of IEEE 802.15.4 CSMA/CA to operate in Dense Metering Networks with Hidden Nodes, Tallal Osama El-Shabrawy (German University in Cairo), Doc. </a:t>
            </a:r>
            <a:r>
              <a:rPr lang="en-GB" sz="1800" dirty="0" smtClean="0">
                <a:hlinkClick r:id="rId3"/>
              </a:rPr>
              <a:t>https://mentor.ieee.org/802.15/dcn/17/15-17-0130-00-lpwa-the-potentials-of-ieee-802-15-4-csma.pptx</a:t>
            </a:r>
            <a:endParaRPr lang="en-GB" sz="1800" dirty="0" smtClean="0"/>
          </a:p>
          <a:p>
            <a:pPr marL="514350" indent="-514350">
              <a:buFont typeface="+mj-lt"/>
              <a:buAutoNum type="arabicPeriod"/>
            </a:pPr>
            <a:r>
              <a:rPr lang="en-US" sz="1800" dirty="0" smtClean="0"/>
              <a:t>Updates on Literature Database, Doc. </a:t>
            </a:r>
            <a:r>
              <a:rPr lang="en-US" sz="1800" dirty="0" smtClean="0">
                <a:hlinkClick r:id="rId4"/>
              </a:rPr>
              <a:t>https://mentor.ieee.org/802.15/dcn/16/15-16-0749-01-lpwa-ig-lpwa-literature-list.xlsx</a:t>
            </a:r>
            <a:endParaRPr lang="en-US" sz="1800" dirty="0" smtClean="0"/>
          </a:p>
          <a:p>
            <a:pPr marL="514350" indent="-514350">
              <a:buFont typeface="+mj-lt"/>
              <a:buAutoNum type="arabicPeriod"/>
            </a:pPr>
            <a:r>
              <a:rPr lang="en-US" sz="1800" dirty="0" smtClean="0"/>
              <a:t>Planned Input for Vancouver Plenary</a:t>
            </a:r>
          </a:p>
          <a:p>
            <a:pPr marL="514350" indent="-514350">
              <a:buFont typeface="+mj-lt"/>
              <a:buAutoNum type="arabicPeriod"/>
            </a:pPr>
            <a:r>
              <a:rPr lang="en-US" sz="1800" dirty="0" err="1" smtClean="0"/>
              <a:t>AoB</a:t>
            </a:r>
            <a:endParaRPr lang="en-US" sz="1800" dirty="0" smtClean="0"/>
          </a:p>
          <a:p>
            <a:endParaRPr lang="en-US" sz="18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19</a:t>
            </a:fld>
            <a:endParaRPr lang="en-US" altLang="en-US"/>
          </a:p>
        </p:txBody>
      </p:sp>
    </p:spTree>
    <p:extLst>
      <p:ext uri="{BB962C8B-B14F-4D97-AF65-F5344CB8AC3E}">
        <p14:creationId xmlns:p14="http://schemas.microsoft.com/office/powerpoint/2010/main" val="2575923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802.15 IG LPWA</a:t>
            </a:r>
            <a:br>
              <a:rPr lang="en-US" dirty="0" smtClean="0"/>
            </a:br>
            <a:r>
              <a:rPr lang="en-US" dirty="0" smtClean="0"/>
              <a:t>Agenda</a:t>
            </a:r>
            <a:endParaRPr lang="en-US" dirty="0"/>
          </a:p>
        </p:txBody>
      </p:sp>
      <p:sp>
        <p:nvSpPr>
          <p:cNvPr id="6" name="Untertitel 5"/>
          <p:cNvSpPr>
            <a:spLocks noGrp="1"/>
          </p:cNvSpPr>
          <p:nvPr>
            <p:ph type="subTitle" idx="1"/>
          </p:nvPr>
        </p:nvSpPr>
        <p:spPr/>
        <p:txBody>
          <a:bodyPr/>
          <a:lstStyle/>
          <a:p>
            <a:r>
              <a:rPr lang="en-US" dirty="0"/>
              <a:t>Joerg Robert</a:t>
            </a:r>
            <a:br>
              <a:rPr lang="en-US" dirty="0"/>
            </a:br>
            <a:r>
              <a:rPr lang="en-US" dirty="0"/>
              <a:t>FAU Erlangen-</a:t>
            </a:r>
            <a:r>
              <a:rPr lang="en-US" dirty="0" err="1"/>
              <a:t>Nuernberg</a:t>
            </a:r>
            <a:endParaRPr lang="en-US" dirty="0"/>
          </a:p>
          <a:p>
            <a:endParaRPr lang="en-US" dirty="0"/>
          </a:p>
        </p:txBody>
      </p:sp>
      <p:sp>
        <p:nvSpPr>
          <p:cNvPr id="2" name="Datumsplatzhalter 1"/>
          <p:cNvSpPr>
            <a:spLocks noGrp="1"/>
          </p:cNvSpPr>
          <p:nvPr>
            <p:ph type="dt" sz="half" idx="10"/>
          </p:nvPr>
        </p:nvSpPr>
        <p:spPr/>
        <p:txBody>
          <a:bodyPr/>
          <a:lstStyle/>
          <a:p>
            <a:pPr>
              <a:defRPr/>
            </a:pPr>
            <a:r>
              <a:rPr lang="en-US" altLang="en-US" smtClean="0"/>
              <a:t>March 2017</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CB0D41C4-DADD-4A73-8178-CCCFAB2676E1}" type="slidenum">
              <a:rPr lang="en-US" altLang="en-US" smtClean="0"/>
              <a:pPr>
                <a:defRPr/>
              </a:pPr>
              <a:t>2</a:t>
            </a:fld>
            <a:endParaRPr lang="en-US" altLang="en-US"/>
          </a:p>
        </p:txBody>
      </p:sp>
    </p:spTree>
    <p:extLst>
      <p:ext uri="{BB962C8B-B14F-4D97-AF65-F5344CB8AC3E}">
        <p14:creationId xmlns:p14="http://schemas.microsoft.com/office/powerpoint/2010/main" val="12421314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Outcome of Last IG LPWA Telco</a:t>
            </a:r>
            <a:endParaRPr lang="en-US" dirty="0"/>
          </a:p>
        </p:txBody>
      </p:sp>
      <p:sp>
        <p:nvSpPr>
          <p:cNvPr id="3" name="Inhaltsplatzhalter 2"/>
          <p:cNvSpPr>
            <a:spLocks noGrp="1"/>
          </p:cNvSpPr>
          <p:nvPr>
            <p:ph idx="1"/>
          </p:nvPr>
        </p:nvSpPr>
        <p:spPr/>
        <p:txBody>
          <a:bodyPr/>
          <a:lstStyle/>
          <a:p>
            <a:r>
              <a:rPr lang="en-US" sz="2400" dirty="0" smtClean="0"/>
              <a:t>Minutes are available </a:t>
            </a:r>
            <a:r>
              <a:rPr lang="en-US" sz="2400" dirty="0"/>
              <a:t>on mentor, Doc. </a:t>
            </a:r>
            <a:r>
              <a:rPr lang="en-US" sz="2400" dirty="0">
                <a:hlinkClick r:id="rId2"/>
              </a:rPr>
              <a:t>https://</a:t>
            </a:r>
            <a:r>
              <a:rPr lang="en-US" sz="2400" dirty="0" smtClean="0">
                <a:hlinkClick r:id="rId2"/>
              </a:rPr>
              <a:t>mentor.ieee.org/802.15/dcn/17/15-17-0165-00-lpwa-22feb2017-telco-minutes.docx</a:t>
            </a:r>
            <a:endParaRPr lang="en-US" sz="2400" dirty="0" smtClean="0"/>
          </a:p>
          <a:p>
            <a:pPr lvl="0"/>
            <a:r>
              <a:rPr lang="en-US" sz="2400" dirty="0" smtClean="0"/>
              <a:t>IG report skeleton document has </a:t>
            </a:r>
            <a:r>
              <a:rPr lang="en-US" sz="2400" dirty="0"/>
              <a:t>been </a:t>
            </a:r>
            <a:r>
              <a:rPr lang="en-US" sz="2400" dirty="0" smtClean="0"/>
              <a:t>discussed, comment from Paul </a:t>
            </a:r>
            <a:r>
              <a:rPr lang="en-US" sz="2400" dirty="0" err="1" smtClean="0"/>
              <a:t>Nikolich</a:t>
            </a:r>
            <a:r>
              <a:rPr lang="en-US" sz="2400" dirty="0" smtClean="0"/>
              <a:t> was not to divide too deep into technical details</a:t>
            </a:r>
          </a:p>
          <a:p>
            <a:r>
              <a:rPr lang="en-US" sz="2400" dirty="0" smtClean="0"/>
              <a:t>Liaison with ETSI LTN has been discussed, two step approach does not work</a:t>
            </a:r>
          </a:p>
          <a:p>
            <a:endParaRPr lang="de-DE" sz="2400" dirty="0" smtClean="0"/>
          </a:p>
          <a:p>
            <a:endParaRPr lang="en-US" sz="24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20</a:t>
            </a:fld>
            <a:endParaRPr lang="en-US" altLang="en-US"/>
          </a:p>
        </p:txBody>
      </p:sp>
    </p:spTree>
    <p:extLst>
      <p:ext uri="{BB962C8B-B14F-4D97-AF65-F5344CB8AC3E}">
        <p14:creationId xmlns:p14="http://schemas.microsoft.com/office/powerpoint/2010/main" val="304345034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ETSI LTN Activities</a:t>
            </a:r>
            <a:endParaRPr lang="en-US" dirty="0"/>
          </a:p>
        </p:txBody>
      </p:sp>
      <p:sp>
        <p:nvSpPr>
          <p:cNvPr id="3" name="Inhaltsplatzhalter 2"/>
          <p:cNvSpPr>
            <a:spLocks noGrp="1"/>
          </p:cNvSpPr>
          <p:nvPr>
            <p:ph idx="1"/>
          </p:nvPr>
        </p:nvSpPr>
        <p:spPr/>
        <p:txBody>
          <a:bodyPr/>
          <a:lstStyle/>
          <a:p>
            <a:r>
              <a:rPr lang="en-US" sz="2400" dirty="0" smtClean="0"/>
              <a:t>Contribution </a:t>
            </a:r>
            <a:r>
              <a:rPr lang="en-US" sz="2400" dirty="0" smtClean="0">
                <a:hlinkClick r:id="rId2"/>
              </a:rPr>
              <a:t>https://mentor.ieee.org/802.15/dcn/17/15-17-0161-00-lpwa-etsi-ltn-activities.pptx</a:t>
            </a:r>
            <a:endParaRPr lang="en-US" sz="2400" dirty="0" smtClean="0"/>
          </a:p>
          <a:p>
            <a:endParaRPr lang="en-US" sz="2400" dirty="0" smtClean="0"/>
          </a:p>
          <a:p>
            <a:endParaRPr lang="en-US" sz="24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21</a:t>
            </a:fld>
            <a:endParaRPr lang="en-US" altLang="en-US"/>
          </a:p>
        </p:txBody>
      </p:sp>
    </p:spTree>
    <p:extLst>
      <p:ext uri="{BB962C8B-B14F-4D97-AF65-F5344CB8AC3E}">
        <p14:creationId xmlns:p14="http://schemas.microsoft.com/office/powerpoint/2010/main" val="267137396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Liaison with ETSI LTN</a:t>
            </a:r>
            <a:endParaRPr lang="en-US" dirty="0"/>
          </a:p>
        </p:txBody>
      </p:sp>
      <p:sp>
        <p:nvSpPr>
          <p:cNvPr id="3" name="Inhaltsplatzhalter 2"/>
          <p:cNvSpPr>
            <a:spLocks noGrp="1"/>
          </p:cNvSpPr>
          <p:nvPr>
            <p:ph idx="1"/>
          </p:nvPr>
        </p:nvSpPr>
        <p:spPr/>
        <p:txBody>
          <a:bodyPr/>
          <a:lstStyle/>
          <a:p>
            <a:r>
              <a:rPr lang="en-US" sz="2400" dirty="0" smtClean="0"/>
              <a:t>Agreement within IG LPWA in January to follow two step approach</a:t>
            </a:r>
          </a:p>
          <a:p>
            <a:pPr lvl="1"/>
            <a:r>
              <a:rPr lang="en-US" sz="2000" dirty="0" smtClean="0"/>
              <a:t>In-official to get access to information asap</a:t>
            </a:r>
          </a:p>
          <a:p>
            <a:pPr lvl="1"/>
            <a:r>
              <a:rPr lang="en-US" sz="2000" dirty="0" smtClean="0"/>
              <a:t>Official afterwards</a:t>
            </a:r>
          </a:p>
          <a:p>
            <a:pPr lvl="1"/>
            <a:endParaRPr lang="en-US" sz="2000" dirty="0"/>
          </a:p>
          <a:p>
            <a:r>
              <a:rPr lang="en-US" sz="2400" dirty="0" smtClean="0"/>
              <a:t>Feedback from ETSI LTN:</a:t>
            </a:r>
          </a:p>
          <a:p>
            <a:pPr lvl="1"/>
            <a:r>
              <a:rPr lang="en-US" sz="2000" dirty="0" smtClean="0"/>
              <a:t>An in-official liaison is not possible as internal ETSI cannot be shared with non-ETSI members</a:t>
            </a:r>
          </a:p>
          <a:p>
            <a:pPr lvl="1"/>
            <a:endParaRPr lang="de-DE" sz="20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22</a:t>
            </a:fld>
            <a:endParaRPr lang="en-US" altLang="en-US"/>
          </a:p>
        </p:txBody>
      </p:sp>
    </p:spTree>
    <p:extLst>
      <p:ext uri="{BB962C8B-B14F-4D97-AF65-F5344CB8AC3E}">
        <p14:creationId xmlns:p14="http://schemas.microsoft.com/office/powerpoint/2010/main" val="383632384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ETSI LTN Draft Liaison Letter</a:t>
            </a:r>
            <a:endParaRPr lang="en-US" dirty="0"/>
          </a:p>
        </p:txBody>
      </p:sp>
      <p:sp>
        <p:nvSpPr>
          <p:cNvPr id="3" name="Inhaltsplatzhalter 2"/>
          <p:cNvSpPr>
            <a:spLocks noGrp="1"/>
          </p:cNvSpPr>
          <p:nvPr>
            <p:ph idx="1"/>
          </p:nvPr>
        </p:nvSpPr>
        <p:spPr/>
        <p:txBody>
          <a:bodyPr/>
          <a:lstStyle/>
          <a:p>
            <a:r>
              <a:rPr lang="en-US" sz="2400" dirty="0" smtClean="0"/>
              <a:t>Draft version of liaison letter with ETSI LTN, Doc. </a:t>
            </a:r>
            <a:r>
              <a:rPr lang="en-US" sz="2400" dirty="0" smtClean="0">
                <a:hlinkClick r:id="rId2"/>
              </a:rPr>
              <a:t>https://mentor.ieee.org/802.15/dcn/17/15-17-0163-00-lpwa-draft-liaison-document-with-etsi-ltn.docx</a:t>
            </a:r>
            <a:endParaRPr lang="en-US" sz="2400" dirty="0" smtClean="0"/>
          </a:p>
          <a:p>
            <a:endParaRPr lang="en-US" sz="2400" dirty="0" smtClean="0"/>
          </a:p>
          <a:p>
            <a:r>
              <a:rPr lang="en-US" sz="2400" dirty="0" smtClean="0"/>
              <a:t>Question: What are the goals?</a:t>
            </a:r>
          </a:p>
          <a:p>
            <a:pPr lvl="1"/>
            <a:r>
              <a:rPr lang="en-US" sz="2000" dirty="0" smtClean="0"/>
              <a:t>IG LPWA has very limited lifetime</a:t>
            </a:r>
          </a:p>
          <a:p>
            <a:pPr lvl="1"/>
            <a:r>
              <a:rPr lang="en-US" sz="2000" dirty="0" smtClean="0"/>
              <a:t>Do we nee additional things beyond information?</a:t>
            </a:r>
          </a:p>
          <a:p>
            <a:pPr lvl="1"/>
            <a:endParaRPr lang="en-US" sz="2000" dirty="0"/>
          </a:p>
          <a:p>
            <a:r>
              <a:rPr lang="en-US" sz="2400" dirty="0" smtClean="0"/>
              <a:t>Re-discuss on Tuesday</a:t>
            </a:r>
          </a:p>
          <a:p>
            <a:pPr marL="0" indent="0">
              <a:buNone/>
            </a:pPr>
            <a:endParaRPr lang="en-US" sz="2400" dirty="0"/>
          </a:p>
        </p:txBody>
      </p:sp>
      <p:sp>
        <p:nvSpPr>
          <p:cNvPr id="4" name="Datumsplatzhalter 3"/>
          <p:cNvSpPr>
            <a:spLocks noGrp="1"/>
          </p:cNvSpPr>
          <p:nvPr>
            <p:ph type="dt" sz="half" idx="10"/>
          </p:nvPr>
        </p:nvSpPr>
        <p:spPr/>
        <p:txBody>
          <a:bodyPr/>
          <a:lstStyle/>
          <a:p>
            <a:pPr>
              <a:defRPr/>
            </a:pPr>
            <a:r>
              <a:rPr lang="en-US" altLang="en-US" dirty="0"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55223" y="6475413"/>
            <a:ext cx="509755" cy="184666"/>
          </a:xfrm>
        </p:spPr>
        <p:txBody>
          <a:bodyPr/>
          <a:lstStyle/>
          <a:p>
            <a:pPr>
              <a:defRPr/>
            </a:pPr>
            <a:r>
              <a:rPr lang="en-US" altLang="en-US" dirty="0" smtClean="0"/>
              <a:t>Slide </a:t>
            </a:r>
            <a:fld id="{AECCCC10-95A5-4A40-B619-D8FBFD7D6646}" type="slidenum">
              <a:rPr lang="en-US" altLang="en-US" smtClean="0"/>
              <a:pPr>
                <a:defRPr/>
              </a:pPr>
              <a:t>23</a:t>
            </a:fld>
            <a:endParaRPr lang="en-US" altLang="en-US" dirty="0"/>
          </a:p>
        </p:txBody>
      </p:sp>
    </p:spTree>
    <p:extLst>
      <p:ext uri="{BB962C8B-B14F-4D97-AF65-F5344CB8AC3E}">
        <p14:creationId xmlns:p14="http://schemas.microsoft.com/office/powerpoint/2010/main" val="106452355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Latest Use-Cast List</a:t>
            </a:r>
            <a:endParaRPr lang="en-US" dirty="0"/>
          </a:p>
        </p:txBody>
      </p:sp>
      <p:sp>
        <p:nvSpPr>
          <p:cNvPr id="3" name="Inhaltsplatzhalter 2"/>
          <p:cNvSpPr>
            <a:spLocks noGrp="1"/>
          </p:cNvSpPr>
          <p:nvPr>
            <p:ph idx="1"/>
          </p:nvPr>
        </p:nvSpPr>
        <p:spPr/>
        <p:txBody>
          <a:bodyPr/>
          <a:lstStyle/>
          <a:p>
            <a:r>
              <a:rPr lang="en-US" sz="2400" dirty="0" smtClean="0"/>
              <a:t>Latest version of Use-Case List is available </a:t>
            </a:r>
            <a:r>
              <a:rPr lang="en-US" sz="2400" dirty="0"/>
              <a:t>on mentor, Doc. </a:t>
            </a:r>
            <a:r>
              <a:rPr lang="en-US" sz="2400" dirty="0">
                <a:hlinkClick r:id="rId2"/>
              </a:rPr>
              <a:t>https://</a:t>
            </a:r>
            <a:r>
              <a:rPr lang="en-US" sz="2400" dirty="0" smtClean="0">
                <a:hlinkClick r:id="rId2"/>
              </a:rPr>
              <a:t>mentor.ieee.org/802.15/dcn/16/15-16-0770-03-lpwa-lpwa-use-cases.xlsx</a:t>
            </a:r>
            <a:endParaRPr lang="en-US" sz="2400" dirty="0" smtClean="0"/>
          </a:p>
          <a:p>
            <a:r>
              <a:rPr lang="en-US" sz="2400" dirty="0" smtClean="0"/>
              <a:t>No additional changes since Atlanta meeting</a:t>
            </a:r>
          </a:p>
          <a:p>
            <a:endParaRPr lang="en-US" sz="2400" dirty="0" smtClean="0"/>
          </a:p>
          <a:p>
            <a:r>
              <a:rPr lang="en-US" sz="2400" dirty="0" smtClean="0"/>
              <a:t>Added extra use-case for “fast asset tracking”</a:t>
            </a:r>
            <a:endParaRPr lang="en-US" sz="24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24</a:t>
            </a:fld>
            <a:endParaRPr lang="en-US" altLang="en-US"/>
          </a:p>
        </p:txBody>
      </p:sp>
    </p:spTree>
    <p:extLst>
      <p:ext uri="{BB962C8B-B14F-4D97-AF65-F5344CB8AC3E}">
        <p14:creationId xmlns:p14="http://schemas.microsoft.com/office/powerpoint/2010/main" val="72873213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Contributions</a:t>
            </a:r>
            <a:endParaRPr lang="en-US" dirty="0"/>
          </a:p>
        </p:txBody>
      </p:sp>
      <p:sp>
        <p:nvSpPr>
          <p:cNvPr id="3" name="Inhaltsplatzhalter 2"/>
          <p:cNvSpPr>
            <a:spLocks noGrp="1"/>
          </p:cNvSpPr>
          <p:nvPr>
            <p:ph idx="1"/>
          </p:nvPr>
        </p:nvSpPr>
        <p:spPr/>
        <p:txBody>
          <a:bodyPr/>
          <a:lstStyle/>
          <a:p>
            <a:r>
              <a:rPr lang="de-DE" sz="2400" dirty="0"/>
              <a:t>LP-WAN </a:t>
            </a:r>
            <a:r>
              <a:rPr lang="de-DE" sz="2400" dirty="0" err="1"/>
              <a:t>Downlink</a:t>
            </a:r>
            <a:r>
              <a:rPr lang="de-DE" sz="2400" dirty="0"/>
              <a:t> </a:t>
            </a:r>
            <a:r>
              <a:rPr lang="de-DE" sz="2400" dirty="0" err="1"/>
              <a:t>Issues</a:t>
            </a:r>
            <a:r>
              <a:rPr lang="de-DE" sz="2400" dirty="0"/>
              <a:t>, Joerg Robert (University Erlangen-</a:t>
            </a:r>
            <a:r>
              <a:rPr lang="de-DE" sz="2400" dirty="0" err="1"/>
              <a:t>Nuernberg</a:t>
            </a:r>
            <a:r>
              <a:rPr lang="de-DE" sz="2400" dirty="0"/>
              <a:t>) , Doc. </a:t>
            </a:r>
            <a:r>
              <a:rPr lang="de-DE" sz="2400" dirty="0">
                <a:hlinkClick r:id="rId2"/>
              </a:rPr>
              <a:t>https://</a:t>
            </a:r>
            <a:r>
              <a:rPr lang="de-DE" sz="2400" dirty="0" smtClean="0">
                <a:hlinkClick r:id="rId2"/>
              </a:rPr>
              <a:t>mentor.ieee.org/802.15/dcn/17/15-17-0164-00-lpwa-lp-wan-downlink-issues.pptx</a:t>
            </a:r>
            <a:endParaRPr lang="de-DE" sz="2400" dirty="0" smtClean="0"/>
          </a:p>
          <a:p>
            <a:endParaRPr lang="de-DE" sz="2400" dirty="0"/>
          </a:p>
          <a:p>
            <a:endParaRPr lang="de-DE" sz="2400" dirty="0" smtClean="0"/>
          </a:p>
          <a:p>
            <a:endParaRPr lang="en-US" sz="24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25</a:t>
            </a:fld>
            <a:endParaRPr lang="en-US" altLang="en-US"/>
          </a:p>
        </p:txBody>
      </p:sp>
    </p:spTree>
    <p:extLst>
      <p:ext uri="{BB962C8B-B14F-4D97-AF65-F5344CB8AC3E}">
        <p14:creationId xmlns:p14="http://schemas.microsoft.com/office/powerpoint/2010/main" val="83733690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Updated Use-Case Document</a:t>
            </a:r>
            <a:endParaRPr lang="en-US" dirty="0"/>
          </a:p>
        </p:txBody>
      </p:sp>
      <p:sp>
        <p:nvSpPr>
          <p:cNvPr id="3" name="Inhaltsplatzhalter 2"/>
          <p:cNvSpPr>
            <a:spLocks noGrp="1"/>
          </p:cNvSpPr>
          <p:nvPr>
            <p:ph idx="1"/>
          </p:nvPr>
        </p:nvSpPr>
        <p:spPr/>
        <p:txBody>
          <a:bodyPr/>
          <a:lstStyle/>
          <a:p>
            <a:r>
              <a:rPr lang="en-US" sz="2400" dirty="0" smtClean="0"/>
              <a:t>Use-Case document has been updated after Monday </a:t>
            </a:r>
            <a:r>
              <a:rPr lang="en-US" sz="2400" dirty="0"/>
              <a:t>PM1 discussions, Doc. </a:t>
            </a:r>
            <a:r>
              <a:rPr lang="en-US" sz="2400" dirty="0">
                <a:hlinkClick r:id="rId2"/>
              </a:rPr>
              <a:t>https://</a:t>
            </a:r>
            <a:r>
              <a:rPr lang="en-US" sz="2400" dirty="0" smtClean="0">
                <a:hlinkClick r:id="rId2"/>
              </a:rPr>
              <a:t>mentor.ieee.org/802.15/dcn/17/15-17-0154-01-lpwa-potential-applications-for-lpwa.ppt</a:t>
            </a:r>
            <a:endParaRPr lang="en-US" sz="2400" dirty="0" smtClean="0"/>
          </a:p>
          <a:p>
            <a:endParaRPr lang="en-US" sz="2400" dirty="0"/>
          </a:p>
          <a:p>
            <a:endParaRPr lang="en-US" sz="2400" dirty="0" smtClean="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26</a:t>
            </a:fld>
            <a:endParaRPr lang="en-US" altLang="en-US"/>
          </a:p>
        </p:txBody>
      </p:sp>
    </p:spTree>
    <p:extLst>
      <p:ext uri="{BB962C8B-B14F-4D97-AF65-F5344CB8AC3E}">
        <p14:creationId xmlns:p14="http://schemas.microsoft.com/office/powerpoint/2010/main" val="252066523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Re-Discussion ETSI LTN</a:t>
            </a:r>
            <a:endParaRPr lang="en-US" dirty="0"/>
          </a:p>
        </p:txBody>
      </p:sp>
      <p:sp>
        <p:nvSpPr>
          <p:cNvPr id="3" name="Inhaltsplatzhalter 2"/>
          <p:cNvSpPr>
            <a:spLocks noGrp="1"/>
          </p:cNvSpPr>
          <p:nvPr>
            <p:ph idx="1"/>
          </p:nvPr>
        </p:nvSpPr>
        <p:spPr/>
        <p:txBody>
          <a:bodyPr/>
          <a:lstStyle/>
          <a:p>
            <a:r>
              <a:rPr lang="en-US" sz="2400" dirty="0" smtClean="0"/>
              <a:t>Updated liaison document </a:t>
            </a:r>
            <a:r>
              <a:rPr lang="en-US" sz="2400" dirty="0" smtClean="0">
                <a:hlinkClick r:id="rId2"/>
              </a:rPr>
              <a:t>https</a:t>
            </a:r>
            <a:r>
              <a:rPr lang="en-US" sz="2400" dirty="0">
                <a:hlinkClick r:id="rId2"/>
              </a:rPr>
              <a:t>://</a:t>
            </a:r>
            <a:r>
              <a:rPr lang="en-US" sz="2400" dirty="0" smtClean="0">
                <a:hlinkClick r:id="rId2"/>
              </a:rPr>
              <a:t>mentor.ieee.org/802.15/dcn/17/15-17-0163-01-lpwa-draft-liaison-document-with-etsi-ltn.docx</a:t>
            </a:r>
            <a:endParaRPr lang="en-US" sz="2400" dirty="0" smtClean="0"/>
          </a:p>
          <a:p>
            <a:endParaRPr lang="en-US" sz="2400" dirty="0" smtClean="0"/>
          </a:p>
          <a:p>
            <a:endParaRPr lang="en-US" sz="2400" dirty="0"/>
          </a:p>
          <a:p>
            <a:r>
              <a:rPr lang="en-US" sz="2400" dirty="0" smtClean="0"/>
              <a:t>Bob will take care</a:t>
            </a:r>
          </a:p>
          <a:p>
            <a:r>
              <a:rPr lang="en-US" sz="2400" dirty="0" smtClean="0"/>
              <a:t>Discussion within midweek plenary</a:t>
            </a:r>
            <a:endParaRPr lang="en-US" sz="24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27</a:t>
            </a:fld>
            <a:endParaRPr lang="en-US" altLang="en-US"/>
          </a:p>
        </p:txBody>
      </p:sp>
    </p:spTree>
    <p:extLst>
      <p:ext uri="{BB962C8B-B14F-4D97-AF65-F5344CB8AC3E}">
        <p14:creationId xmlns:p14="http://schemas.microsoft.com/office/powerpoint/2010/main" val="193731304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Contributions (cont.)</a:t>
            </a:r>
            <a:endParaRPr lang="en-US" dirty="0"/>
          </a:p>
        </p:txBody>
      </p:sp>
      <p:sp>
        <p:nvSpPr>
          <p:cNvPr id="3" name="Inhaltsplatzhalter 2"/>
          <p:cNvSpPr>
            <a:spLocks noGrp="1"/>
          </p:cNvSpPr>
          <p:nvPr>
            <p:ph idx="1"/>
          </p:nvPr>
        </p:nvSpPr>
        <p:spPr/>
        <p:txBody>
          <a:bodyPr/>
          <a:lstStyle/>
          <a:p>
            <a:r>
              <a:rPr lang="en-US" sz="2400" dirty="0"/>
              <a:t>Potential Applications for LPWA, Tae-</a:t>
            </a:r>
            <a:r>
              <a:rPr lang="en-US" sz="2400" dirty="0" err="1"/>
              <a:t>Joon</a:t>
            </a:r>
            <a:r>
              <a:rPr lang="en-US" sz="2400" dirty="0"/>
              <a:t> Park (ETRI), </a:t>
            </a:r>
            <a:r>
              <a:rPr lang="en-US" sz="2400" dirty="0" smtClean="0"/>
              <a:t>Doc. </a:t>
            </a:r>
            <a:r>
              <a:rPr lang="en-US" sz="2400" dirty="0" smtClean="0">
                <a:hlinkClick r:id="rId2"/>
              </a:rPr>
              <a:t>https</a:t>
            </a:r>
            <a:r>
              <a:rPr lang="en-US" sz="2400" dirty="0">
                <a:hlinkClick r:id="rId2"/>
              </a:rPr>
              <a:t>://</a:t>
            </a:r>
            <a:r>
              <a:rPr lang="en-US" sz="2400" dirty="0" smtClean="0">
                <a:hlinkClick r:id="rId2"/>
              </a:rPr>
              <a:t>mentor.ieee.org/802.15/dcn/17/15-17-0154-01-lpwa-potential-applications-for-lpwa.ppt</a:t>
            </a:r>
            <a:endParaRPr lang="en-US" sz="2400" dirty="0" smtClean="0"/>
          </a:p>
          <a:p>
            <a:endParaRPr lang="en-US" sz="2400" dirty="0" smtClean="0"/>
          </a:p>
          <a:p>
            <a:endParaRPr lang="en-US" sz="2400" dirty="0"/>
          </a:p>
          <a:p>
            <a:endParaRPr lang="en-US" sz="24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28</a:t>
            </a:fld>
            <a:endParaRPr lang="en-US" altLang="en-US"/>
          </a:p>
        </p:txBody>
      </p:sp>
    </p:spTree>
    <p:extLst>
      <p:ext uri="{BB962C8B-B14F-4D97-AF65-F5344CB8AC3E}">
        <p14:creationId xmlns:p14="http://schemas.microsoft.com/office/powerpoint/2010/main" val="275359901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Contributions (cont.)</a:t>
            </a:r>
            <a:endParaRPr lang="en-US" dirty="0"/>
          </a:p>
        </p:txBody>
      </p:sp>
      <p:sp>
        <p:nvSpPr>
          <p:cNvPr id="3" name="Inhaltsplatzhalter 2"/>
          <p:cNvSpPr>
            <a:spLocks noGrp="1"/>
          </p:cNvSpPr>
          <p:nvPr>
            <p:ph idx="1"/>
          </p:nvPr>
        </p:nvSpPr>
        <p:spPr/>
        <p:txBody>
          <a:bodyPr/>
          <a:lstStyle/>
          <a:p>
            <a:r>
              <a:rPr lang="en-US" sz="2400" dirty="0"/>
              <a:t>Korean Frequency Regulations for LPWA</a:t>
            </a:r>
            <a:r>
              <a:rPr lang="en-US" sz="2400" dirty="0" smtClean="0"/>
              <a:t>, </a:t>
            </a:r>
            <a:r>
              <a:rPr lang="en-US" sz="2400" dirty="0"/>
              <a:t>Tae-</a:t>
            </a:r>
            <a:r>
              <a:rPr lang="en-US" sz="2400" dirty="0" err="1"/>
              <a:t>Joon</a:t>
            </a:r>
            <a:r>
              <a:rPr lang="en-US" sz="2400" dirty="0"/>
              <a:t> Park (ETRI</a:t>
            </a:r>
            <a:r>
              <a:rPr lang="en-US" sz="2400" dirty="0" smtClean="0"/>
              <a:t>), Doc. </a:t>
            </a:r>
            <a:r>
              <a:rPr lang="en-US" sz="2400" dirty="0" smtClean="0">
                <a:hlinkClick r:id="rId2"/>
              </a:rPr>
              <a:t>https</a:t>
            </a:r>
            <a:r>
              <a:rPr lang="en-US" sz="2400" dirty="0">
                <a:hlinkClick r:id="rId2"/>
              </a:rPr>
              <a:t>://</a:t>
            </a:r>
            <a:r>
              <a:rPr lang="en-US" sz="2400" dirty="0" smtClean="0">
                <a:hlinkClick r:id="rId2"/>
              </a:rPr>
              <a:t>mentor.ieee.org/802.15/dcn/17/15-17-0153-00-lpwa-korean-frequency-regulations-for-lpwa.ppt</a:t>
            </a:r>
            <a:endParaRPr lang="en-US" sz="2400" dirty="0" smtClean="0"/>
          </a:p>
          <a:p>
            <a:endParaRPr lang="en-US" sz="2400" dirty="0" smtClean="0"/>
          </a:p>
          <a:p>
            <a:endParaRPr lang="en-US" sz="2400" dirty="0"/>
          </a:p>
          <a:p>
            <a:endParaRPr lang="en-US" sz="24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29</a:t>
            </a:fld>
            <a:endParaRPr lang="en-US" altLang="en-US"/>
          </a:p>
        </p:txBody>
      </p:sp>
    </p:spTree>
    <p:extLst>
      <p:ext uri="{BB962C8B-B14F-4D97-AF65-F5344CB8AC3E}">
        <p14:creationId xmlns:p14="http://schemas.microsoft.com/office/powerpoint/2010/main" val="9957865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Meeting Secretary</a:t>
            </a:r>
            <a:endParaRPr lang="en-US" dirty="0"/>
          </a:p>
        </p:txBody>
      </p:sp>
      <p:sp>
        <p:nvSpPr>
          <p:cNvPr id="3" name="Inhaltsplatzhalter 2"/>
          <p:cNvSpPr>
            <a:spLocks noGrp="1"/>
          </p:cNvSpPr>
          <p:nvPr>
            <p:ph idx="1"/>
          </p:nvPr>
        </p:nvSpPr>
        <p:spPr/>
        <p:txBody>
          <a:bodyPr/>
          <a:lstStyle/>
          <a:p>
            <a:r>
              <a:rPr lang="en-US" sz="2400" dirty="0" smtClean="0"/>
              <a:t>Any volunteers for taking the notes?</a:t>
            </a:r>
            <a:endParaRPr lang="en-US" sz="24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3</a:t>
            </a:fld>
            <a:endParaRPr lang="en-US" altLang="en-US"/>
          </a:p>
        </p:txBody>
      </p:sp>
    </p:spTree>
    <p:extLst>
      <p:ext uri="{BB962C8B-B14F-4D97-AF65-F5344CB8AC3E}">
        <p14:creationId xmlns:p14="http://schemas.microsoft.com/office/powerpoint/2010/main" val="24579426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Contributions (cont.)</a:t>
            </a:r>
            <a:endParaRPr lang="en-US" dirty="0"/>
          </a:p>
        </p:txBody>
      </p:sp>
      <p:sp>
        <p:nvSpPr>
          <p:cNvPr id="3" name="Inhaltsplatzhalter 2"/>
          <p:cNvSpPr>
            <a:spLocks noGrp="1"/>
          </p:cNvSpPr>
          <p:nvPr>
            <p:ph idx="1"/>
          </p:nvPr>
        </p:nvSpPr>
        <p:spPr/>
        <p:txBody>
          <a:bodyPr/>
          <a:lstStyle/>
          <a:p>
            <a:r>
              <a:rPr lang="en-US" sz="2400" dirty="0" smtClean="0"/>
              <a:t>Proposal </a:t>
            </a:r>
            <a:r>
              <a:rPr lang="en-US" sz="2400" dirty="0"/>
              <a:t>for Suitability Analysis of IG LPWA Report</a:t>
            </a:r>
            <a:r>
              <a:rPr lang="en-US" sz="2400" dirty="0" smtClean="0"/>
              <a:t>, </a:t>
            </a:r>
            <a:r>
              <a:rPr lang="en-US" sz="2400" dirty="0"/>
              <a:t>Tae-</a:t>
            </a:r>
            <a:r>
              <a:rPr lang="en-US" sz="2400" dirty="0" err="1"/>
              <a:t>Joon</a:t>
            </a:r>
            <a:r>
              <a:rPr lang="en-US" sz="2400" dirty="0"/>
              <a:t> Park (ETRI), </a:t>
            </a:r>
            <a:r>
              <a:rPr lang="en-US" sz="2400" dirty="0" smtClean="0"/>
              <a:t>Doc. </a:t>
            </a:r>
            <a:r>
              <a:rPr lang="en-US" sz="2400" dirty="0" smtClean="0">
                <a:hlinkClick r:id="rId2"/>
              </a:rPr>
              <a:t>https</a:t>
            </a:r>
            <a:r>
              <a:rPr lang="en-US" sz="2400" dirty="0">
                <a:hlinkClick r:id="rId2"/>
              </a:rPr>
              <a:t>://</a:t>
            </a:r>
            <a:r>
              <a:rPr lang="en-US" sz="2400" dirty="0" smtClean="0">
                <a:hlinkClick r:id="rId2"/>
              </a:rPr>
              <a:t>mentor.ieee.org/802.15/dcn/17/15-17-0153-00-lpwa-korean-frequency-regulations-for-lpwa.ppt</a:t>
            </a:r>
            <a:endParaRPr lang="en-US" sz="2400" dirty="0" smtClean="0"/>
          </a:p>
          <a:p>
            <a:endParaRPr lang="en-US" sz="2400" dirty="0" smtClean="0"/>
          </a:p>
          <a:p>
            <a:endParaRPr lang="en-US" sz="2400" dirty="0"/>
          </a:p>
          <a:p>
            <a:endParaRPr lang="en-US" sz="24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30</a:t>
            </a:fld>
            <a:endParaRPr lang="en-US" altLang="en-US"/>
          </a:p>
        </p:txBody>
      </p:sp>
    </p:spTree>
    <p:extLst>
      <p:ext uri="{BB962C8B-B14F-4D97-AF65-F5344CB8AC3E}">
        <p14:creationId xmlns:p14="http://schemas.microsoft.com/office/powerpoint/2010/main" val="233746460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Contributions (cont.)</a:t>
            </a:r>
            <a:endParaRPr lang="en-US" dirty="0"/>
          </a:p>
        </p:txBody>
      </p:sp>
      <p:sp>
        <p:nvSpPr>
          <p:cNvPr id="3" name="Inhaltsplatzhalter 2"/>
          <p:cNvSpPr>
            <a:spLocks noGrp="1"/>
          </p:cNvSpPr>
          <p:nvPr>
            <p:ph idx="1"/>
          </p:nvPr>
        </p:nvSpPr>
        <p:spPr/>
        <p:txBody>
          <a:bodyPr/>
          <a:lstStyle/>
          <a:p>
            <a:r>
              <a:rPr lang="en-US" sz="2400" dirty="0" smtClean="0"/>
              <a:t>Candidate </a:t>
            </a:r>
            <a:r>
              <a:rPr lang="en-US" sz="2400" dirty="0"/>
              <a:t>Technology Suitability Evaluation, Joerg Robert (University Erlangen-</a:t>
            </a:r>
            <a:r>
              <a:rPr lang="en-US" sz="2400" dirty="0" err="1"/>
              <a:t>Nuernberg</a:t>
            </a:r>
            <a:r>
              <a:rPr lang="en-US" sz="2400" dirty="0"/>
              <a:t>), Doc. </a:t>
            </a:r>
            <a:r>
              <a:rPr lang="en-US" sz="2400" dirty="0">
                <a:hlinkClick r:id="rId2"/>
              </a:rPr>
              <a:t>https://</a:t>
            </a:r>
            <a:r>
              <a:rPr lang="en-US" sz="2400" dirty="0" smtClean="0">
                <a:hlinkClick r:id="rId2"/>
              </a:rPr>
              <a:t>mentor.ieee.org/802.15/dcn/17/15-17-0160-00-lpwa-candidate-technology-suitability-evaluation.pptx</a:t>
            </a:r>
            <a:endParaRPr lang="en-US" sz="2400" dirty="0" smtClean="0"/>
          </a:p>
          <a:p>
            <a:endParaRPr lang="en-US" sz="2400" dirty="0"/>
          </a:p>
          <a:p>
            <a:endParaRPr lang="en-US" sz="2400" dirty="0"/>
          </a:p>
          <a:p>
            <a:r>
              <a:rPr lang="en-US" sz="2400" dirty="0" smtClean="0"/>
              <a:t>Agreement on proposal</a:t>
            </a:r>
          </a:p>
          <a:p>
            <a:endParaRPr lang="en-US" sz="24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31</a:t>
            </a:fld>
            <a:endParaRPr lang="en-US" altLang="en-US"/>
          </a:p>
        </p:txBody>
      </p:sp>
    </p:spTree>
    <p:extLst>
      <p:ext uri="{BB962C8B-B14F-4D97-AF65-F5344CB8AC3E}">
        <p14:creationId xmlns:p14="http://schemas.microsoft.com/office/powerpoint/2010/main" val="36466489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Contribution (cont.)</a:t>
            </a:r>
            <a:endParaRPr lang="en-US" dirty="0"/>
          </a:p>
        </p:txBody>
      </p:sp>
      <p:sp>
        <p:nvSpPr>
          <p:cNvPr id="3" name="Inhaltsplatzhalter 2"/>
          <p:cNvSpPr>
            <a:spLocks noGrp="1"/>
          </p:cNvSpPr>
          <p:nvPr>
            <p:ph idx="1"/>
          </p:nvPr>
        </p:nvSpPr>
        <p:spPr/>
        <p:txBody>
          <a:bodyPr/>
          <a:lstStyle/>
          <a:p>
            <a:r>
              <a:rPr lang="en-US" sz="2400" dirty="0"/>
              <a:t>Suitability of IEEE 802.11ah for LPWAN Applications, Joerg Robert (</a:t>
            </a:r>
            <a:r>
              <a:rPr lang="de-DE" sz="2400" dirty="0"/>
              <a:t>University Erlangen-</a:t>
            </a:r>
            <a:r>
              <a:rPr lang="de-DE" sz="2400" dirty="0" err="1"/>
              <a:t>Nuernberg</a:t>
            </a:r>
            <a:r>
              <a:rPr lang="en-US" sz="2400" dirty="0"/>
              <a:t>), Doc. </a:t>
            </a:r>
            <a:r>
              <a:rPr lang="en-US" sz="2400" dirty="0">
                <a:hlinkClick r:id="rId2"/>
              </a:rPr>
              <a:t>https://mentor.ieee.org/802.15/dcn/17/15-17-0162-00-lpwa-suitability-of-ieee-802-11ah-for-lpwan-applications.pptx</a:t>
            </a:r>
            <a:endParaRPr lang="en-US" sz="2400" dirty="0"/>
          </a:p>
          <a:p>
            <a:endParaRPr lang="en-US" sz="2400" dirty="0" smtClean="0"/>
          </a:p>
          <a:p>
            <a:r>
              <a:rPr lang="en-US" sz="2400" dirty="0" smtClean="0"/>
              <a:t>Agreed</a:t>
            </a:r>
            <a:endParaRPr lang="en-US" sz="24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32</a:t>
            </a:fld>
            <a:endParaRPr lang="en-US" altLang="en-US"/>
          </a:p>
        </p:txBody>
      </p:sp>
    </p:spTree>
    <p:extLst>
      <p:ext uri="{BB962C8B-B14F-4D97-AF65-F5344CB8AC3E}">
        <p14:creationId xmlns:p14="http://schemas.microsoft.com/office/powerpoint/2010/main" val="111936472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Contribution (cont.)</a:t>
            </a:r>
          </a:p>
        </p:txBody>
      </p:sp>
      <p:sp>
        <p:nvSpPr>
          <p:cNvPr id="3" name="Inhaltsplatzhalter 2"/>
          <p:cNvSpPr>
            <a:spLocks noGrp="1"/>
          </p:cNvSpPr>
          <p:nvPr>
            <p:ph idx="1"/>
          </p:nvPr>
        </p:nvSpPr>
        <p:spPr/>
        <p:txBody>
          <a:bodyPr/>
          <a:lstStyle/>
          <a:p>
            <a:r>
              <a:rPr lang="en-US" sz="2400" dirty="0"/>
              <a:t>FHSS Link Performance Evaluation for LPWAN Systems, Hendrik Lieske (University Erlangen-</a:t>
            </a:r>
            <a:r>
              <a:rPr lang="en-US" sz="2400" dirty="0" err="1"/>
              <a:t>Nuernberg</a:t>
            </a:r>
            <a:r>
              <a:rPr lang="en-US" sz="2400" dirty="0" smtClean="0"/>
              <a:t>), Doc. </a:t>
            </a:r>
            <a:r>
              <a:rPr lang="en-US" sz="2400" dirty="0" smtClean="0">
                <a:hlinkClick r:id="rId2"/>
              </a:rPr>
              <a:t>https</a:t>
            </a:r>
            <a:r>
              <a:rPr lang="en-US" sz="2400" dirty="0">
                <a:hlinkClick r:id="rId2"/>
              </a:rPr>
              <a:t>://</a:t>
            </a:r>
            <a:r>
              <a:rPr lang="en-US" sz="2400" dirty="0" smtClean="0">
                <a:hlinkClick r:id="rId2"/>
              </a:rPr>
              <a:t>mentor.ieee.org/802.15/dcn/17/15-17-0209-00-lpwa-fhss-link-performance-evaluation-for-lpwan-systems.pptx</a:t>
            </a:r>
            <a:endParaRPr lang="en-US" sz="2400" dirty="0" smtClean="0"/>
          </a:p>
          <a:p>
            <a:endParaRPr lang="en-US" sz="24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33</a:t>
            </a:fld>
            <a:endParaRPr lang="en-US" altLang="en-US"/>
          </a:p>
        </p:txBody>
      </p:sp>
    </p:spTree>
    <p:extLst>
      <p:ext uri="{BB962C8B-B14F-4D97-AF65-F5344CB8AC3E}">
        <p14:creationId xmlns:p14="http://schemas.microsoft.com/office/powerpoint/2010/main" val="353284667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Discussion on Candidate Technologies</a:t>
            </a:r>
            <a:endParaRPr lang="en-US" dirty="0"/>
          </a:p>
        </p:txBody>
      </p:sp>
      <p:sp>
        <p:nvSpPr>
          <p:cNvPr id="3" name="Inhaltsplatzhalter 2"/>
          <p:cNvSpPr>
            <a:spLocks noGrp="1"/>
          </p:cNvSpPr>
          <p:nvPr>
            <p:ph idx="1"/>
          </p:nvPr>
        </p:nvSpPr>
        <p:spPr/>
        <p:txBody>
          <a:bodyPr/>
          <a:lstStyle/>
          <a:p>
            <a:r>
              <a:rPr lang="en-US" sz="2400" dirty="0" smtClean="0"/>
              <a:t>Current list of candidate technologies, Doc. </a:t>
            </a:r>
            <a:r>
              <a:rPr lang="en-US" sz="2400" dirty="0" smtClean="0">
                <a:hlinkClick r:id="rId2"/>
              </a:rPr>
              <a:t>https</a:t>
            </a:r>
            <a:r>
              <a:rPr lang="en-US" sz="2400" dirty="0">
                <a:hlinkClick r:id="rId2"/>
              </a:rPr>
              <a:t>://</a:t>
            </a:r>
            <a:r>
              <a:rPr lang="en-US" sz="2400" dirty="0" smtClean="0">
                <a:hlinkClick r:id="rId2"/>
              </a:rPr>
              <a:t>mentor.ieee.org/802.15/dcn/17/15-17-0211-00-lpwa-candidate-ieee-standards-and-technologies-for-ig-report.pptx</a:t>
            </a:r>
            <a:endParaRPr lang="en-US" sz="2400" dirty="0" smtClean="0"/>
          </a:p>
          <a:p>
            <a:endParaRPr lang="en-US" sz="2400" dirty="0"/>
          </a:p>
          <a:p>
            <a:endParaRPr lang="en-US" sz="2400" dirty="0" smtClean="0"/>
          </a:p>
          <a:p>
            <a:endParaRPr lang="en-US" sz="2400" dirty="0" smtClean="0"/>
          </a:p>
          <a:p>
            <a:endParaRPr lang="en-US" sz="24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34</a:t>
            </a:fld>
            <a:endParaRPr lang="en-US" altLang="en-US"/>
          </a:p>
        </p:txBody>
      </p:sp>
    </p:spTree>
    <p:extLst>
      <p:ext uri="{BB962C8B-B14F-4D97-AF65-F5344CB8AC3E}">
        <p14:creationId xmlns:p14="http://schemas.microsoft.com/office/powerpoint/2010/main" val="404527245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Contribution (cont.)</a:t>
            </a:r>
            <a:endParaRPr lang="en-US" dirty="0"/>
          </a:p>
        </p:txBody>
      </p:sp>
      <p:sp>
        <p:nvSpPr>
          <p:cNvPr id="3" name="Inhaltsplatzhalter 2"/>
          <p:cNvSpPr>
            <a:spLocks noGrp="1"/>
          </p:cNvSpPr>
          <p:nvPr>
            <p:ph idx="1"/>
          </p:nvPr>
        </p:nvSpPr>
        <p:spPr/>
        <p:txBody>
          <a:bodyPr/>
          <a:lstStyle/>
          <a:p>
            <a:r>
              <a:rPr lang="en-US" sz="2400" dirty="0" smtClean="0"/>
              <a:t>Juan Carlos Zuniga, 802E </a:t>
            </a:r>
            <a:r>
              <a:rPr lang="en-US" sz="2400" dirty="0"/>
              <a:t>Privacy </a:t>
            </a:r>
            <a:r>
              <a:rPr lang="en-US" sz="2400" dirty="0" smtClean="0"/>
              <a:t>Mitigations, Doc. </a:t>
            </a:r>
            <a:r>
              <a:rPr lang="en-US" sz="2400" dirty="0" smtClean="0">
                <a:hlinkClick r:id="rId2"/>
              </a:rPr>
              <a:t>https</a:t>
            </a:r>
            <a:r>
              <a:rPr lang="en-US" sz="2400" dirty="0">
                <a:hlinkClick r:id="rId2"/>
              </a:rPr>
              <a:t>://</a:t>
            </a:r>
            <a:r>
              <a:rPr lang="en-US" sz="2400" dirty="0" smtClean="0">
                <a:hlinkClick r:id="rId2"/>
              </a:rPr>
              <a:t>mentor.ieee.org/privecsg/dcn/16/privecsg-16-0002-00-0000-802e-privacy-mitigations.pptx</a:t>
            </a:r>
            <a:endParaRPr lang="en-US" sz="2400" dirty="0" smtClean="0"/>
          </a:p>
          <a:p>
            <a:endParaRPr lang="en-US" sz="2400" dirty="0" smtClean="0"/>
          </a:p>
          <a:p>
            <a:endParaRPr lang="en-US" sz="24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35</a:t>
            </a:fld>
            <a:endParaRPr lang="en-US" altLang="en-US"/>
          </a:p>
        </p:txBody>
      </p:sp>
    </p:spTree>
    <p:extLst>
      <p:ext uri="{BB962C8B-B14F-4D97-AF65-F5344CB8AC3E}">
        <p14:creationId xmlns:p14="http://schemas.microsoft.com/office/powerpoint/2010/main" val="19207727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533400"/>
            <a:ext cx="8763000" cy="5943600"/>
          </a:xfrm>
        </p:spPr>
        <p:txBody>
          <a:bodyPr lIns="90487" tIns="44450" rIns="90487" bIns="44450"/>
          <a:lstStyle/>
          <a:p>
            <a:pPr>
              <a:lnSpc>
                <a:spcPct val="80000"/>
              </a:lnSpc>
              <a:spcAft>
                <a:spcPct val="30000"/>
              </a:spcAft>
              <a:buFont typeface="Monotype Sorts"/>
              <a:buNone/>
            </a:pPr>
            <a:r>
              <a:rPr lang="en-US" altLang="en-US" sz="1800" b="1" smtClean="0"/>
              <a:t>	The IEEE-SA strongly recommends that at each WG meeting the chair or a designee:</a:t>
            </a:r>
            <a:endParaRPr lang="en-US" altLang="en-US" sz="1800" smtClean="0"/>
          </a:p>
          <a:p>
            <a:pPr lvl="1">
              <a:lnSpc>
                <a:spcPct val="80000"/>
              </a:lnSpc>
              <a:buFont typeface="Arial" pitchFamily="34" charset="0"/>
              <a:buChar char="•"/>
            </a:pPr>
            <a:r>
              <a:rPr lang="en-US" altLang="en-US" sz="1400" b="1" smtClean="0"/>
              <a:t>Show slides #1 through #4 of this presentation</a:t>
            </a:r>
          </a:p>
          <a:p>
            <a:pPr lvl="1">
              <a:lnSpc>
                <a:spcPct val="80000"/>
              </a:lnSpc>
              <a:buFont typeface="Arial" pitchFamily="34" charset="0"/>
              <a:buChar char="•"/>
            </a:pPr>
            <a:r>
              <a:rPr lang="en-US" altLang="en-US" sz="1400" b="1" smtClean="0"/>
              <a:t>Advise the WG attendees that:</a:t>
            </a:r>
            <a:r>
              <a:rPr lang="en-US" altLang="en-US" sz="1400" smtClean="0"/>
              <a:t> </a:t>
            </a:r>
          </a:p>
          <a:p>
            <a:pPr lvl="2">
              <a:lnSpc>
                <a:spcPct val="80000"/>
              </a:lnSpc>
              <a:buFont typeface="Arial" pitchFamily="34" charset="0"/>
              <a:buChar char="•"/>
            </a:pPr>
            <a:r>
              <a:rPr lang="en-US" altLang="en-US" sz="1400" smtClean="0"/>
              <a:t>The IEEE’s patent policy is described in Clause 6 of the </a:t>
            </a:r>
            <a:r>
              <a:rPr lang="en-US" altLang="en-US" sz="1400" i="1" smtClean="0"/>
              <a:t>IEEE-SA Standards Board Bylaws</a:t>
            </a:r>
            <a:r>
              <a:rPr lang="en-US" altLang="en-US" sz="1400" smtClean="0"/>
              <a:t>;</a:t>
            </a:r>
          </a:p>
          <a:p>
            <a:pPr lvl="2">
              <a:lnSpc>
                <a:spcPct val="80000"/>
              </a:lnSpc>
              <a:buFont typeface="Arial" pitchFamily="34" charset="0"/>
              <a:buChar char="•"/>
            </a:pPr>
            <a:r>
              <a:rPr lang="en-US" altLang="en-US" sz="1400" smtClean="0"/>
              <a:t>Early identification of patent claims which may be essential for the use of standards under development is strongly encouraged; </a:t>
            </a:r>
          </a:p>
          <a:p>
            <a:pPr lvl="2">
              <a:lnSpc>
                <a:spcPct val="80000"/>
              </a:lnSpc>
              <a:buFont typeface="Arial" pitchFamily="34" charset="0"/>
              <a:buChar char="•"/>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buFont typeface="Arial" pitchFamily="34" charset="0"/>
              <a:buChar char="•"/>
            </a:pPr>
            <a:r>
              <a:rPr lang="en-US" altLang="en-US" sz="1400" b="1" smtClean="0"/>
              <a:t>Instruct the WG Secretary to record in the minutes of the relevant WG meeting:</a:t>
            </a:r>
            <a:r>
              <a:rPr lang="en-US" altLang="en-US" sz="900" smtClean="0"/>
              <a:t> </a:t>
            </a:r>
          </a:p>
          <a:p>
            <a:pPr lvl="2">
              <a:lnSpc>
                <a:spcPct val="80000"/>
              </a:lnSpc>
              <a:buFont typeface="Arial" pitchFamily="34" charset="0"/>
              <a:buChar char="•"/>
            </a:pPr>
            <a:r>
              <a:rPr lang="en-US" altLang="en-US" sz="1400" smtClean="0"/>
              <a:t>That the foregoing information was provided and that slides 1 through 4 (and this slide 0, if applicable) were shown; </a:t>
            </a:r>
          </a:p>
          <a:p>
            <a:pPr lvl="2">
              <a:lnSpc>
                <a:spcPct val="80000"/>
              </a:lnSpc>
              <a:buFont typeface="Arial" pitchFamily="34" charset="0"/>
              <a:buChar char="•"/>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pitchFamily="34" charset="0"/>
              <a:buChar char="•"/>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buFont typeface="Arial" pitchFamily="34" charset="0"/>
              <a:buChar char="•"/>
            </a:pPr>
            <a:endParaRPr lang="en-US" altLang="en-US" sz="800" smtClean="0"/>
          </a:p>
          <a:p>
            <a:pPr lvl="1">
              <a:lnSpc>
                <a:spcPct val="80000"/>
              </a:lnSpc>
              <a:spcBef>
                <a:spcPct val="5000"/>
              </a:spcBef>
              <a:buFont typeface="Arial" pitchFamily="34" charset="0"/>
              <a:buChar char="•"/>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buFont typeface="Arial" pitchFamily="34" charset="0"/>
              <a:buChar char="•"/>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14 and 15 on inclusion of potential Essential Patent Claims by incorporation or by reference.</a:t>
            </a:r>
            <a:r>
              <a:rPr lang="en-US" altLang="en-US" sz="1400" smtClean="0">
                <a:solidFill>
                  <a:srgbClr val="FF3300"/>
                </a:solidFill>
              </a:rPr>
              <a:t> </a:t>
            </a:r>
          </a:p>
          <a:p>
            <a:pPr lvl="1">
              <a:lnSpc>
                <a:spcPct val="80000"/>
              </a:lnSpc>
              <a:spcBef>
                <a:spcPct val="5000"/>
              </a:spcBef>
              <a:buFont typeface="Monotype Sorts"/>
              <a:buNone/>
            </a:pPr>
            <a:endParaRPr lang="en-US" altLang="en-US" sz="1200" smtClean="0"/>
          </a:p>
          <a:p>
            <a:pPr lvl="1">
              <a:lnSpc>
                <a:spcPct val="80000"/>
              </a:lnSpc>
              <a:spcBef>
                <a:spcPct val="5000"/>
              </a:spcBef>
              <a:buFont typeface="Monotype Sorts"/>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altLang="en-US" sz="2800" u="sng" smtClean="0"/>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b="1" u="sng">
              <a:cs typeface="Arial"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endParaRPr lang="en-GB" altLang="en-US" sz="1800">
              <a:cs typeface="Arial" pitchFamily="34" charset="0"/>
            </a:endParaRPr>
          </a:p>
        </p:txBody>
      </p:sp>
    </p:spTree>
    <p:extLst>
      <p:ext uri="{BB962C8B-B14F-4D97-AF65-F5344CB8AC3E}">
        <p14:creationId xmlns:p14="http://schemas.microsoft.com/office/powerpoint/2010/main" val="2568216418"/>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smtClean="0"/>
              <a:t>Participants, Patents, and Duty to Inform</a:t>
            </a:r>
            <a:endParaRPr lang="en-US" altLang="en-US" sz="3200" smtClean="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smtClean="0"/>
              <a:t>All participants in this meeting have certain obligations under the IEEE-SA Patent Policy. </a:t>
            </a:r>
          </a:p>
          <a:p>
            <a:pPr lvl="1">
              <a:buFont typeface="Arial" pitchFamily="34" charset="0"/>
              <a:buChar char="•"/>
            </a:pPr>
            <a:r>
              <a:rPr lang="en-US" altLang="en-US" sz="1600" b="1" smtClean="0">
                <a:solidFill>
                  <a:srgbClr val="003399"/>
                </a:solidFill>
              </a:rPr>
              <a:t>Participants [Note: </a:t>
            </a:r>
            <a:r>
              <a:rPr lang="en-GB" altLang="en-US" sz="1600" b="1" smtClean="0">
                <a:solidFill>
                  <a:srgbClr val="003399"/>
                </a:solidFill>
              </a:rPr>
              <a:t>Quoted text excerpted from IEEE-SA Standards Board Bylaws subclause 6.2</a:t>
            </a:r>
            <a:r>
              <a:rPr lang="en-US" altLang="en-US" sz="1600" b="1" smtClean="0">
                <a:solidFill>
                  <a:srgbClr val="003399"/>
                </a:solidFill>
              </a:rPr>
              <a:t>]:</a:t>
            </a:r>
          </a:p>
          <a:p>
            <a:pPr lvl="2">
              <a:buFont typeface="Arial" pitchFamily="34" charset="0"/>
              <a:buChar char="•"/>
            </a:pPr>
            <a:r>
              <a:rPr lang="en-US" altLang="en-US"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smtClean="0"/>
          </a:p>
          <a:p>
            <a:pPr lvl="2">
              <a:buFont typeface="Arial" pitchFamily="34" charset="0"/>
              <a:buChar char="•"/>
            </a:pPr>
            <a:r>
              <a:rPr lang="en-US" altLang="en-US" sz="1600" b="1"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smtClean="0">
                <a:solidFill>
                  <a:srgbClr val="003399"/>
                </a:solidFill>
              </a:rPr>
              <a:t>Early identification of holders of potential Essential Patent Claims is strongly encouraged</a:t>
            </a:r>
          </a:p>
          <a:p>
            <a:pPr lvl="1">
              <a:buFont typeface="Arial" pitchFamily="34" charset="0"/>
              <a:buChar char="•"/>
            </a:pPr>
            <a:r>
              <a:rPr lang="en-US" altLang="en-US" sz="1600" b="1" smtClean="0">
                <a:solidFill>
                  <a:srgbClr val="003399"/>
                </a:solidFill>
              </a:rPr>
              <a:t>No duty to perform a patent search</a:t>
            </a:r>
            <a:endParaRPr lang="en-US" altLang="en-US" sz="1600" smtClean="0"/>
          </a:p>
        </p:txBody>
      </p:sp>
    </p:spTree>
    <p:extLst>
      <p:ext uri="{BB962C8B-B14F-4D97-AF65-F5344CB8AC3E}">
        <p14:creationId xmlns:p14="http://schemas.microsoft.com/office/powerpoint/2010/main" val="31688489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smtClean="0"/>
              <a:t>Patent Related Links</a:t>
            </a:r>
            <a:endParaRPr lang="en-US" altLang="en-US" u="sng" smtClean="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smtClean="0">
                <a:cs typeface="Times New Roman" pitchFamily="18" charset="0"/>
              </a:rPr>
              <a:t>	Patent Policy is stated in these sources:</a:t>
            </a:r>
          </a:p>
          <a:p>
            <a:pPr lvl="1">
              <a:lnSpc>
                <a:spcPct val="90000"/>
              </a:lnSpc>
              <a:buFont typeface="Monotype Sorts"/>
              <a:buNone/>
            </a:pPr>
            <a:r>
              <a:rPr lang="en-GB" altLang="en-US" sz="2400" smtClean="0"/>
              <a:t>		IEEE-SA Standards Boards Bylaws</a:t>
            </a:r>
          </a:p>
          <a:p>
            <a:pPr lvl="1">
              <a:lnSpc>
                <a:spcPct val="90000"/>
              </a:lnSpc>
              <a:buFont typeface="Monotype Sorts"/>
              <a:buNone/>
            </a:pPr>
            <a:r>
              <a:rPr lang="en-US" altLang="en-US" sz="2100" smtClean="0"/>
              <a:t>		</a:t>
            </a:r>
            <a:r>
              <a:rPr lang="en-US" altLang="en-US" sz="2100" i="1" smtClean="0"/>
              <a:t>http://standards.ieee.org/develop/policies/bylaws/sect6-7.html#6</a:t>
            </a:r>
          </a:p>
          <a:p>
            <a:pPr lvl="1">
              <a:lnSpc>
                <a:spcPct val="90000"/>
              </a:lnSpc>
              <a:buFont typeface="Monotype Sorts"/>
              <a:buNone/>
            </a:pPr>
            <a:r>
              <a:rPr lang="en-GB" altLang="en-US" sz="2400" smtClean="0"/>
              <a:t>		IEEE-SA Standards Board Operations Manual</a:t>
            </a:r>
          </a:p>
          <a:p>
            <a:pPr lvl="1">
              <a:lnSpc>
                <a:spcPct val="90000"/>
              </a:lnSpc>
              <a:buFont typeface="Monotype Sorts"/>
              <a:buNone/>
            </a:pPr>
            <a:r>
              <a:rPr lang="en-US" altLang="en-US" sz="2400" smtClean="0"/>
              <a:t>		</a:t>
            </a:r>
            <a:r>
              <a:rPr lang="en-US" altLang="en-US" sz="2100" i="1" smtClean="0"/>
              <a:t>http://standards.ieee.org/develop/policies/opman/sect6.html#6.3</a:t>
            </a:r>
            <a:endParaRPr lang="en-US" altLang="en-US" sz="2400" smtClean="0"/>
          </a:p>
          <a:p>
            <a:pPr lvl="1">
              <a:lnSpc>
                <a:spcPct val="90000"/>
              </a:lnSpc>
              <a:buFont typeface="Monotype Sorts"/>
              <a:buNone/>
            </a:pPr>
            <a:r>
              <a:rPr lang="en-US" altLang="en-US" sz="2400" smtClean="0">
                <a:cs typeface="Times New Roman" pitchFamily="18" charset="0"/>
              </a:rPr>
              <a:t>	Material about the patent policy is available at</a:t>
            </a:r>
            <a:r>
              <a:rPr lang="en-US" altLang="en-US" sz="2400" smtClean="0"/>
              <a:t> </a:t>
            </a:r>
          </a:p>
          <a:p>
            <a:pPr lvl="1">
              <a:lnSpc>
                <a:spcPct val="90000"/>
              </a:lnSpc>
              <a:buFont typeface="Monotype Sorts"/>
              <a:buNone/>
            </a:pPr>
            <a:r>
              <a:rPr lang="en-US" altLang="en-US" sz="2400" smtClean="0"/>
              <a:t>		</a:t>
            </a:r>
            <a:r>
              <a:rPr lang="en-US" altLang="en-US" sz="2100" i="1" smtClean="0"/>
              <a:t>http://standards.ieee.org/about/sasb/patcom/materials.html</a:t>
            </a: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200" b="1">
                <a:cs typeface="Arial" pitchFamily="34" charset="0"/>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cs typeface="Arial" pitchFamily="34" charset="0"/>
            </a:endParaRPr>
          </a:p>
          <a:p>
            <a:pPr algn="ctr">
              <a:lnSpc>
                <a:spcPct val="80000"/>
              </a:lnSpc>
              <a:buFont typeface="Monotype Sorts"/>
              <a:buNone/>
            </a:pPr>
            <a:r>
              <a:rPr lang="en-US" altLang="en-US" sz="1200" b="1">
                <a:cs typeface="Arial"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12706911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p:txBody>
          <a:bodyPr/>
          <a:lstStyle/>
          <a:p>
            <a:pPr>
              <a:buFont typeface="Arial" pitchFamily="34" charset="0"/>
              <a:buChar char="•"/>
            </a:pPr>
            <a:r>
              <a:rPr lang="en-US" alt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sz="2000" smtClean="0"/>
              <a:t>Either speak up now or</a:t>
            </a:r>
          </a:p>
          <a:p>
            <a:pPr lvl="1">
              <a:buFont typeface="Arial" pitchFamily="34" charset="0"/>
              <a:buChar char="•"/>
            </a:pPr>
            <a:r>
              <a:rPr lang="en-US" altLang="en-US" sz="2000" smtClean="0"/>
              <a:t>Provide the chair of this group with the identity of the holder(s) of any and all such claims as soon as possible or</a:t>
            </a:r>
          </a:p>
          <a:p>
            <a:pPr lvl="1">
              <a:buFont typeface="Arial" pitchFamily="34" charset="0"/>
              <a:buChar char="•"/>
            </a:pPr>
            <a:r>
              <a:rPr lang="en-US" altLang="en-US" sz="2000" smtClean="0"/>
              <a:t>Cause an LOA to be submitted</a:t>
            </a:r>
          </a:p>
        </p:txBody>
      </p:sp>
    </p:spTree>
    <p:extLst>
      <p:ext uri="{BB962C8B-B14F-4D97-AF65-F5344CB8AC3E}">
        <p14:creationId xmlns:p14="http://schemas.microsoft.com/office/powerpoint/2010/main" val="28792223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sz="2400" b="1" u="sng">
              <a:latin typeface="Helvetica" pitchFamily="34" charset="0"/>
              <a:cs typeface="Arial"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nSpc>
                <a:spcPct val="80000"/>
              </a:lnSpc>
            </a:pPr>
            <a:endParaRPr lang="en-US" altLang="en-US" sz="700" u="sng">
              <a:solidFill>
                <a:srgbClr val="FF0000"/>
              </a:solidFill>
              <a:cs typeface="Arial" pitchFamily="34" charset="0"/>
            </a:endParaRPr>
          </a:p>
          <a:p>
            <a:pPr>
              <a:lnSpc>
                <a:spcPct val="80000"/>
              </a:lnSpc>
              <a:spcAft>
                <a:spcPct val="40000"/>
              </a:spcAft>
              <a:buFont typeface="Arial" pitchFamily="34" charset="0"/>
              <a:buChar char="•"/>
            </a:pPr>
            <a:r>
              <a:rPr lang="en-US" altLang="en-US" sz="1800" b="1">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pPr>
            <a:r>
              <a:rPr lang="en-US" altLang="en-US" sz="1600" b="1">
                <a:cs typeface="Arial" pitchFamily="34" charset="0"/>
              </a:rPr>
              <a:t>Don’t discuss the interpretation, validity, or essentiality of patents/patent claims. </a:t>
            </a:r>
          </a:p>
          <a:p>
            <a:pPr lvl="1">
              <a:lnSpc>
                <a:spcPct val="80000"/>
              </a:lnSpc>
              <a:spcAft>
                <a:spcPct val="40000"/>
              </a:spcAft>
              <a:buFont typeface="Arial" pitchFamily="34" charset="0"/>
              <a:buChar char="•"/>
            </a:pPr>
            <a:r>
              <a:rPr lang="en-US" altLang="en-US" sz="1600" b="1">
                <a:cs typeface="Arial" pitchFamily="34" charset="0"/>
              </a:rPr>
              <a:t>Don’t discuss specific license rates, terms, or conditions.</a:t>
            </a:r>
          </a:p>
          <a:p>
            <a:pPr lvl="2">
              <a:lnSpc>
                <a:spcPct val="80000"/>
              </a:lnSpc>
              <a:spcAft>
                <a:spcPct val="40000"/>
              </a:spcAft>
              <a:buFont typeface="Arial" pitchFamily="34" charset="0"/>
              <a:buChar char="•"/>
            </a:pPr>
            <a:r>
              <a:rPr lang="en-US" altLang="en-US" sz="1400">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pPr>
            <a:r>
              <a:rPr lang="en-GB" altLang="en-US" sz="1400">
                <a:cs typeface="Arial" pitchFamily="34" charset="0"/>
              </a:rPr>
              <a:t>Technical considerations remain primary focus</a:t>
            </a:r>
            <a:endParaRPr lang="en-US" altLang="en-US" sz="1400">
              <a:cs typeface="Arial" pitchFamily="34" charset="0"/>
            </a:endParaRPr>
          </a:p>
          <a:p>
            <a:pPr lvl="1">
              <a:lnSpc>
                <a:spcPct val="80000"/>
              </a:lnSpc>
              <a:spcAft>
                <a:spcPct val="40000"/>
              </a:spcAft>
              <a:buFont typeface="Arial" pitchFamily="34" charset="0"/>
              <a:buChar char="•"/>
            </a:pPr>
            <a:r>
              <a:rPr lang="en-US" altLang="en-US" sz="1600" b="1">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pPr>
            <a:r>
              <a:rPr lang="en-US" altLang="en-US" sz="1600" b="1">
                <a:cs typeface="Arial" pitchFamily="34" charset="0"/>
              </a:rPr>
              <a:t>Don’t discuss the status or substance of ongoing or threatened litigation.</a:t>
            </a:r>
          </a:p>
          <a:p>
            <a:pPr lvl="1">
              <a:lnSpc>
                <a:spcPct val="80000"/>
              </a:lnSpc>
              <a:spcAft>
                <a:spcPct val="40000"/>
              </a:spcAft>
              <a:buFont typeface="Arial" pitchFamily="34" charset="0"/>
              <a:buChar char="•"/>
            </a:pPr>
            <a:r>
              <a:rPr lang="en-US" altLang="en-US" sz="1600" b="1">
                <a:cs typeface="Arial" pitchFamily="34" charset="0"/>
              </a:rPr>
              <a:t>Don’t be silent if inappropriate topics are discussed … do formally object.</a:t>
            </a:r>
          </a:p>
          <a:p>
            <a:pPr algn="ctr">
              <a:lnSpc>
                <a:spcPct val="80000"/>
              </a:lnSpc>
              <a:buFont typeface="Monotype Sorts"/>
              <a:buNone/>
            </a:pPr>
            <a:r>
              <a:rPr lang="en-US" altLang="en-US" sz="1000" b="1">
                <a:cs typeface="Arial" pitchFamily="34" charset="0"/>
              </a:rPr>
              <a:t>---------------------------------------------------------------   </a:t>
            </a:r>
            <a:endParaRPr lang="en-US" altLang="en-US" sz="1200" b="1">
              <a:cs typeface="Arial" pitchFamily="34" charset="0"/>
            </a:endParaRPr>
          </a:p>
          <a:p>
            <a:pPr algn="ctr">
              <a:lnSpc>
                <a:spcPct val="80000"/>
              </a:lnSpc>
              <a:buFont typeface="Monotype Sorts"/>
              <a:buNone/>
            </a:pPr>
            <a:r>
              <a:rPr lang="en-US" altLang="en-US" sz="1200" b="1">
                <a:cs typeface="Arial" pitchFamily="34" charset="0"/>
              </a:rPr>
              <a:t>See </a:t>
            </a:r>
            <a:r>
              <a:rPr lang="en-US" altLang="en-US" sz="1200" b="1" i="1">
                <a:cs typeface="Arial" pitchFamily="34" charset="0"/>
              </a:rPr>
              <a:t>IEEE-SA Standards Board Operations Manual</a:t>
            </a:r>
            <a:r>
              <a:rPr lang="en-US" altLang="en-US" sz="1200" b="1">
                <a:cs typeface="Arial" pitchFamily="34" charset="0"/>
              </a:rPr>
              <a:t>, clause 5.3.10 and </a:t>
            </a:r>
            <a:r>
              <a:rPr lang="en-GB" altLang="en-US" sz="1200" b="1">
                <a:cs typeface="Arial" pitchFamily="34" charset="0"/>
              </a:rPr>
              <a:t>“Promoting Competition and Innovation: What You Need to Know about the IEEE Standards Association's Antitrust and Competition Policy”</a:t>
            </a:r>
            <a:r>
              <a:rPr lang="en-US" altLang="en-US" sz="1200" b="1">
                <a:cs typeface="Arial" pitchFamily="34" charset="0"/>
              </a:rPr>
              <a:t> for more details.</a:t>
            </a:r>
          </a:p>
        </p:txBody>
      </p:sp>
    </p:spTree>
    <p:extLst>
      <p:ext uri="{BB962C8B-B14F-4D97-AF65-F5344CB8AC3E}">
        <p14:creationId xmlns:p14="http://schemas.microsoft.com/office/powerpoint/2010/main" val="3455992708"/>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IG LPWA Schedule for the Week</a:t>
            </a:r>
            <a:endParaRPr lang="en-US"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3464041079"/>
              </p:ext>
            </p:extLst>
          </p:nvPr>
        </p:nvGraphicFramePr>
        <p:xfrm>
          <a:off x="685800" y="1981200"/>
          <a:ext cx="7772400" cy="2931160"/>
        </p:xfrm>
        <a:graphic>
          <a:graphicData uri="http://schemas.openxmlformats.org/drawingml/2006/table">
            <a:tbl>
              <a:tblPr firstRow="1" firstCol="1" bandRow="1">
                <a:tableStyleId>{00A15C55-8517-42AA-B614-E9B94910E393}</a:tableStyleId>
              </a:tblPr>
              <a:tblGrid>
                <a:gridCol w="1554480"/>
                <a:gridCol w="1554480"/>
                <a:gridCol w="1554480"/>
                <a:gridCol w="1554480"/>
                <a:gridCol w="1554480"/>
              </a:tblGrid>
              <a:tr h="370840">
                <a:tc>
                  <a:txBody>
                    <a:bodyPr/>
                    <a:lstStyle/>
                    <a:p>
                      <a:endParaRPr lang="en-US" dirty="0"/>
                    </a:p>
                  </a:txBody>
                  <a:tcPr/>
                </a:tc>
                <a:tc>
                  <a:txBody>
                    <a:bodyPr/>
                    <a:lstStyle/>
                    <a:p>
                      <a:r>
                        <a:rPr lang="en-US" dirty="0" smtClean="0"/>
                        <a:t>Monday</a:t>
                      </a:r>
                      <a:endParaRPr lang="en-US" dirty="0"/>
                    </a:p>
                  </a:txBody>
                  <a:tcPr/>
                </a:tc>
                <a:tc>
                  <a:txBody>
                    <a:bodyPr/>
                    <a:lstStyle/>
                    <a:p>
                      <a:r>
                        <a:rPr lang="en-US" dirty="0" smtClean="0"/>
                        <a:t>Tuesday</a:t>
                      </a:r>
                      <a:endParaRPr lang="en-US" dirty="0"/>
                    </a:p>
                  </a:txBody>
                  <a:tcPr/>
                </a:tc>
                <a:tc>
                  <a:txBody>
                    <a:bodyPr/>
                    <a:lstStyle/>
                    <a:p>
                      <a:r>
                        <a:rPr lang="en-US" dirty="0" smtClean="0"/>
                        <a:t>Wednesday</a:t>
                      </a:r>
                      <a:endParaRPr lang="en-US" dirty="0"/>
                    </a:p>
                  </a:txBody>
                  <a:tcPr/>
                </a:tc>
                <a:tc>
                  <a:txBody>
                    <a:bodyPr/>
                    <a:lstStyle/>
                    <a:p>
                      <a:r>
                        <a:rPr lang="en-US" dirty="0" smtClean="0"/>
                        <a:t>Thursday</a:t>
                      </a:r>
                      <a:endParaRPr lang="en-US" dirty="0"/>
                    </a:p>
                  </a:txBody>
                  <a:tcPr/>
                </a:tc>
              </a:tr>
              <a:tr h="370840">
                <a:tc>
                  <a:txBody>
                    <a:bodyPr/>
                    <a:lstStyle/>
                    <a:p>
                      <a:r>
                        <a:rPr lang="en-US" dirty="0" smtClean="0"/>
                        <a:t>AM 1</a:t>
                      </a:r>
                      <a:endParaRPr lang="en-US" dirty="0"/>
                    </a:p>
                  </a:txBody>
                  <a:tcPr/>
                </a:tc>
                <a:tc>
                  <a:txBody>
                    <a:bodyPr/>
                    <a:lstStyle/>
                    <a:p>
                      <a:endParaRPr lang="en-US" dirty="0" smtClean="0"/>
                    </a:p>
                    <a:p>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r>
              <a:tr h="370840">
                <a:tc>
                  <a:txBody>
                    <a:bodyPr/>
                    <a:lstStyle/>
                    <a:p>
                      <a:r>
                        <a:rPr lang="en-US" dirty="0" smtClean="0"/>
                        <a:t>AM</a:t>
                      </a:r>
                      <a:r>
                        <a:rPr lang="en-US" baseline="0" dirty="0" smtClean="0"/>
                        <a:t> 2</a:t>
                      </a:r>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PM 1</a:t>
                      </a:r>
                      <a:endParaRPr lang="en-US" dirty="0"/>
                    </a:p>
                  </a:txBody>
                  <a:tcPr/>
                </a:tc>
                <a:tc>
                  <a:txBody>
                    <a:bodyPr/>
                    <a:lstStyle/>
                    <a:p>
                      <a:pPr algn="ctr"/>
                      <a:r>
                        <a:rPr lang="en-US" dirty="0" smtClean="0"/>
                        <a:t>IG LPWA</a:t>
                      </a:r>
                      <a:endParaRPr lang="en-US"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IG LPWA</a:t>
                      </a:r>
                    </a:p>
                    <a:p>
                      <a:pPr algn="ctr"/>
                      <a:endParaRPr lang="en-US"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IG LPWA</a:t>
                      </a:r>
                    </a:p>
                    <a:p>
                      <a:pPr algn="ctr"/>
                      <a:endParaRPr lang="en-US"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IG LPWA</a:t>
                      </a:r>
                    </a:p>
                    <a:p>
                      <a:pPr algn="ctr"/>
                      <a:endParaRPr lang="en-US" dirty="0">
                        <a:solidFill>
                          <a:schemeClr val="tx1"/>
                        </a:solidFill>
                      </a:endParaRPr>
                    </a:p>
                  </a:txBody>
                  <a:tcPr/>
                </a:tc>
              </a:tr>
              <a:tr h="370840">
                <a:tc>
                  <a:txBody>
                    <a:bodyPr/>
                    <a:lstStyle/>
                    <a:p>
                      <a:r>
                        <a:rPr lang="en-US" dirty="0" smtClean="0"/>
                        <a:t>PM 2</a:t>
                      </a:r>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9</a:t>
            </a:fld>
            <a:endParaRPr lang="en-US" altLang="en-US"/>
          </a:p>
        </p:txBody>
      </p:sp>
    </p:spTree>
    <p:extLst>
      <p:ext uri="{BB962C8B-B14F-4D97-AF65-F5344CB8AC3E}">
        <p14:creationId xmlns:p14="http://schemas.microsoft.com/office/powerpoint/2010/main" val="1733436621"/>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1684</Words>
  <Application>Microsoft Office PowerPoint</Application>
  <PresentationFormat>Bildschirmpräsentation (4:3)</PresentationFormat>
  <Paragraphs>321</Paragraphs>
  <Slides>35</Slides>
  <Notes>2</Notes>
  <HiddenSlides>0</HiddenSlides>
  <MMClips>0</MMClips>
  <ScaleCrop>false</ScaleCrop>
  <HeadingPairs>
    <vt:vector size="4" baseType="variant">
      <vt:variant>
        <vt:lpstr>Design</vt:lpstr>
      </vt:variant>
      <vt:variant>
        <vt:i4>2</vt:i4>
      </vt:variant>
      <vt:variant>
        <vt:lpstr>Folientitel</vt:lpstr>
      </vt:variant>
      <vt:variant>
        <vt:i4>35</vt:i4>
      </vt:variant>
    </vt:vector>
  </HeadingPairs>
  <TitlesOfParts>
    <vt:vector size="37" baseType="lpstr">
      <vt:lpstr>IEEE-P802_15_Rbt</vt:lpstr>
      <vt:lpstr>Default Design</vt:lpstr>
      <vt:lpstr>PowerPoint-Präsentation</vt:lpstr>
      <vt:lpstr>802.15 IG LPWA Agenda</vt:lpstr>
      <vt:lpstr>Meeting Secretary</vt:lpstr>
      <vt:lpstr>Instructions for the WG Chair</vt:lpstr>
      <vt:lpstr>Participants, Patents, and Duty to Inform</vt:lpstr>
      <vt:lpstr>Patent Related Links</vt:lpstr>
      <vt:lpstr>Call for Potentially Essential Patents</vt:lpstr>
      <vt:lpstr>Other Guidelines for IEEE WG Meetings</vt:lpstr>
      <vt:lpstr>IG LPWA Schedule for the Week</vt:lpstr>
      <vt:lpstr>Main Agenda Items for the Week</vt:lpstr>
      <vt:lpstr>Draft Agenda</vt:lpstr>
      <vt:lpstr>Timeline – Past Sessions</vt:lpstr>
      <vt:lpstr>Timeline</vt:lpstr>
      <vt:lpstr>Submissions</vt:lpstr>
      <vt:lpstr>Submissions (cont.)</vt:lpstr>
      <vt:lpstr>Summary from January Meeting</vt:lpstr>
      <vt:lpstr>Minutes from January Meeting</vt:lpstr>
      <vt:lpstr>Update on Literature List</vt:lpstr>
      <vt:lpstr>Agenda of Last IG LPWA Telco</vt:lpstr>
      <vt:lpstr>Outcome of Last IG LPWA Telco</vt:lpstr>
      <vt:lpstr>ETSI LTN Activities</vt:lpstr>
      <vt:lpstr>Liaison with ETSI LTN</vt:lpstr>
      <vt:lpstr>ETSI LTN Draft Liaison Letter</vt:lpstr>
      <vt:lpstr>Latest Use-Cast List</vt:lpstr>
      <vt:lpstr>Contributions</vt:lpstr>
      <vt:lpstr>Updated Use-Case Document</vt:lpstr>
      <vt:lpstr>Re-Discussion ETSI LTN</vt:lpstr>
      <vt:lpstr>Contributions (cont.)</vt:lpstr>
      <vt:lpstr>Contributions (cont.)</vt:lpstr>
      <vt:lpstr>Contributions (cont.)</vt:lpstr>
      <vt:lpstr>Contributions (cont.)</vt:lpstr>
      <vt:lpstr>Contribution (cont.)</vt:lpstr>
      <vt:lpstr>Contribution (cont.)</vt:lpstr>
      <vt:lpstr>Discussion on Candidate Technologies</vt:lpstr>
      <vt:lpstr>Contribution (cont.)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98</cp:revision>
  <cp:lastPrinted>1998-02-10T13:28:06Z</cp:lastPrinted>
  <dcterms:created xsi:type="dcterms:W3CDTF">2017-03-12T21:31:02Z</dcterms:created>
  <dcterms:modified xsi:type="dcterms:W3CDTF">2017-03-16T15:23:55Z</dcterms:modified>
</cp:coreProperties>
</file>