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36"/>
  </p:notesMasterIdLst>
  <p:handoutMasterIdLst>
    <p:handoutMasterId r:id="rId37"/>
  </p:handoutMasterIdLst>
  <p:sldIdLst>
    <p:sldId id="259" r:id="rId3"/>
    <p:sldId id="260" r:id="rId4"/>
    <p:sldId id="271" r:id="rId5"/>
    <p:sldId id="265" r:id="rId6"/>
    <p:sldId id="266" r:id="rId7"/>
    <p:sldId id="267" r:id="rId8"/>
    <p:sldId id="268" r:id="rId9"/>
    <p:sldId id="269" r:id="rId10"/>
    <p:sldId id="261" r:id="rId11"/>
    <p:sldId id="262" r:id="rId12"/>
    <p:sldId id="263" r:id="rId13"/>
    <p:sldId id="273" r:id="rId14"/>
    <p:sldId id="277" r:id="rId15"/>
    <p:sldId id="274" r:id="rId16"/>
    <p:sldId id="281" r:id="rId17"/>
    <p:sldId id="264" r:id="rId18"/>
    <p:sldId id="270" r:id="rId19"/>
    <p:sldId id="275" r:id="rId20"/>
    <p:sldId id="276" r:id="rId21"/>
    <p:sldId id="278" r:id="rId22"/>
    <p:sldId id="280" r:id="rId23"/>
    <p:sldId id="279" r:id="rId24"/>
    <p:sldId id="283" r:id="rId25"/>
    <p:sldId id="282" r:id="rId26"/>
    <p:sldId id="284" r:id="rId27"/>
    <p:sldId id="292" r:id="rId28"/>
    <p:sldId id="287" r:id="rId29"/>
    <p:sldId id="285" r:id="rId30"/>
    <p:sldId id="289" r:id="rId31"/>
    <p:sldId id="290" r:id="rId32"/>
    <p:sldId id="291" r:id="rId33"/>
    <p:sldId id="286" r:id="rId34"/>
    <p:sldId id="288" r:id="rId3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71" autoAdjust="0"/>
  </p:normalViewPr>
  <p:slideViewPr>
    <p:cSldViewPr>
      <p:cViewPr>
        <p:scale>
          <a:sx n="70" d="100"/>
          <a:sy n="70" d="100"/>
        </p:scale>
        <p:origin x="-12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4</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8</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‹Nr.›</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‹Nr.›</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‹Nr.›</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988982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56307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20826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85180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412591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07758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075134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0446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‹Nr.›</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888849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470245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270717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41825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‹Nr.›</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March 2017</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‹Nr.›</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‹Nr.›</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‹Nr.›</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‹Nr.›</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‹Nr.›</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‹Nr.›</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March 2017</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a:t>
            </a:r>
            <a:r>
              <a:rPr lang="en-US" altLang="en-US" sz="1400" b="1" dirty="0" smtClean="0"/>
              <a:t>15-17-0170-02-lpwa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3174804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17/15-17-0154-00-lpwa-potential-applications-for-lpwa.ppt" TargetMode="External"/><Relationship Id="rId2" Type="http://schemas.openxmlformats.org/officeDocument/2006/relationships/hyperlink" Target="https://mentor.ieee.org/802.15/dcn/17/15-17-0164-00-lpwa-lp-wan-downlink-issues.pptx" TargetMode="External"/><Relationship Id="rId1" Type="http://schemas.openxmlformats.org/officeDocument/2006/relationships/slideLayout" Target="../slideLayouts/slideLayout2.xml"/><Relationship Id="rId5" Type="http://schemas.openxmlformats.org/officeDocument/2006/relationships/hyperlink" Target="https://mentor.ieee.org/802.15/dcn/17/15-17-0155-00-lpwa-proposal-for-suitability-analysis-of-ig-lpwa-report.ppt" TargetMode="External"/><Relationship Id="rId4" Type="http://schemas.openxmlformats.org/officeDocument/2006/relationships/hyperlink" Target="https://mentor.ieee.org/802.15/dcn/17/15-17-0153-00-lpwa-korean-frequency-regulations-for-lpwa.ppt"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dcn/17/15-17-0162-00-lpwa-suitability-of-ieee-802-11ah-for-lpwan-applications.pptx" TargetMode="External"/><Relationship Id="rId2" Type="http://schemas.openxmlformats.org/officeDocument/2006/relationships/hyperlink" Target="https://mentor.ieee.org/802.15/dcn/17/15-17-0160-00-lpwa-candidate-technology-suitability-evaluation.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17/15-17-0051-00-lpwa-tg-802-15-minutes-for-january-2017-interim-meeting-of-ig-lpwa.doc"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6/15-16-0749-01-lpwa-ig-lpwa-literature-list.xls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5/dcn/17/15-17-0130-00-lpwa-the-potentials-of-ieee-802-15-4-csma.pptx" TargetMode="External"/><Relationship Id="rId2" Type="http://schemas.openxmlformats.org/officeDocument/2006/relationships/hyperlink" Target="https://mentor.ieee.org/802.15/dcn/17/15-17-0124-00-lpwa-ig-lpwa-report-skeleton-document.docx" TargetMode="External"/><Relationship Id="rId1" Type="http://schemas.openxmlformats.org/officeDocument/2006/relationships/slideLayout" Target="../slideLayouts/slideLayout2.xml"/><Relationship Id="rId4" Type="http://schemas.openxmlformats.org/officeDocument/2006/relationships/hyperlink" Target="https://mentor.ieee.org/802.15/dcn/16/15-16-0749-01-lpwa-ig-lpwa-literature-list.xls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5/dcn/17/15-17-0165-00-lpwa-22feb2017-telco-minut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5/dcn/17/15-17-0161-00-lpwa-etsi-ltn-activities.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5/dcn/17/15-17-0163-00-lpwa-draft-liaison-document-with-etsi-ltn.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5/dcn/16/15-16-0770-03-lpwa-lpwa-use-cases.xls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5/dcn/17/15-17-0164-00-lpwa-lp-wan-downlink-issues.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5/dcn/17/15-17-0154-01-lpwa-potential-applications-for-lpwa.pp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5/dcn/17/15-17-0163-01-lpwa-draft-liaison-document-with-etsi-ltn.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5/dcn/17/15-17-0154-01-lpwa-potential-applications-for-lpwa.ppt"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5/dcn/17/15-17-0153-00-lpwa-korean-frequency-regulations-for-lpwa.pp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5/dcn/17/15-17-0153-00-lpwa-korean-frequency-regulations-for-lpwa.ppt"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5/dcn/17/15-17-0160-00-lpwa-candidate-technology-suitability-evaluation.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5/dcn/17/15-17-0162-00-lpwa-suitability-of-ieee-802-11ah-for-lpwan-applications.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March 2017</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[IG LPWA Agenda of  March 2017 Plenary]</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[12 March,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IG LPWA</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March 2017 IG LPWA]</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smtClean="0"/>
              <a:t>Liaison with ETSI LTN</a:t>
            </a:r>
          </a:p>
          <a:p>
            <a:r>
              <a:rPr lang="en-US" dirty="0" smtClean="0"/>
              <a:t>Work on IG Report</a:t>
            </a:r>
          </a:p>
          <a:p>
            <a:pPr lvl="1"/>
            <a:r>
              <a:rPr lang="en-US" dirty="0" smtClean="0"/>
              <a:t>Evaluation Criteria</a:t>
            </a:r>
          </a:p>
          <a:p>
            <a:pPr lvl="1"/>
            <a:r>
              <a:rPr lang="en-US" dirty="0" smtClean="0"/>
              <a:t>Candidate Technologies</a:t>
            </a:r>
          </a:p>
          <a:p>
            <a:r>
              <a:rPr lang="en-US" dirty="0" smtClean="0"/>
              <a:t>Timeline</a:t>
            </a:r>
          </a:p>
          <a:p>
            <a:endParaRPr lang="en-US"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Monday </a:t>
            </a:r>
            <a:r>
              <a:rPr lang="en-US" sz="1800" dirty="0"/>
              <a:t>PM1 </a:t>
            </a:r>
            <a:endParaRPr lang="en-US" sz="1800" dirty="0" smtClean="0"/>
          </a:p>
          <a:p>
            <a:pPr lvl="1"/>
            <a:r>
              <a:rPr lang="en-US" sz="1400" dirty="0" smtClean="0"/>
              <a:t>Open</a:t>
            </a:r>
            <a:endParaRPr lang="en-US" sz="1400" dirty="0"/>
          </a:p>
          <a:p>
            <a:pPr lvl="1"/>
            <a:r>
              <a:rPr lang="en-US" sz="1400" dirty="0" smtClean="0"/>
              <a:t>IEEE-SA </a:t>
            </a:r>
            <a:r>
              <a:rPr lang="en-US" sz="1400" dirty="0"/>
              <a:t>Stds. Board Bylaws on Patents in Std's. &amp; Guidelines</a:t>
            </a:r>
          </a:p>
          <a:p>
            <a:pPr lvl="1"/>
            <a:r>
              <a:rPr lang="en-US" sz="1400" dirty="0" smtClean="0"/>
              <a:t>Approval </a:t>
            </a:r>
            <a:r>
              <a:rPr lang="en-US" sz="1400" dirty="0"/>
              <a:t>of the Agenda</a:t>
            </a:r>
          </a:p>
          <a:p>
            <a:pPr lvl="1"/>
            <a:r>
              <a:rPr lang="en-US" sz="1400" dirty="0" smtClean="0"/>
              <a:t>Approval </a:t>
            </a:r>
            <a:r>
              <a:rPr lang="en-US" sz="1400" dirty="0"/>
              <a:t>of Atlanta Minutes</a:t>
            </a:r>
          </a:p>
          <a:p>
            <a:pPr lvl="1"/>
            <a:r>
              <a:rPr lang="en-US" sz="1400" dirty="0"/>
              <a:t>Update on Literature List</a:t>
            </a:r>
          </a:p>
          <a:p>
            <a:pPr lvl="1"/>
            <a:r>
              <a:rPr lang="en-US" sz="1400" dirty="0"/>
              <a:t>Outcome of Last IG LPWA Telco</a:t>
            </a:r>
          </a:p>
          <a:p>
            <a:pPr lvl="1"/>
            <a:r>
              <a:rPr lang="en-US" sz="1400" dirty="0"/>
              <a:t>Liaison with ETSI LTN</a:t>
            </a:r>
          </a:p>
          <a:p>
            <a:pPr lvl="1"/>
            <a:r>
              <a:rPr lang="en-US" sz="1400" dirty="0"/>
              <a:t>Contributions</a:t>
            </a:r>
          </a:p>
          <a:p>
            <a:pPr lvl="1"/>
            <a:r>
              <a:rPr lang="en-US" sz="1400" dirty="0"/>
              <a:t>Recess</a:t>
            </a:r>
          </a:p>
          <a:p>
            <a:r>
              <a:rPr lang="en-US" sz="1800" dirty="0" smtClean="0"/>
              <a:t>Tuesday </a:t>
            </a:r>
            <a:r>
              <a:rPr lang="en-US" sz="1800" dirty="0"/>
              <a:t>PM1 </a:t>
            </a:r>
            <a:endParaRPr lang="en-US" sz="1800" dirty="0" smtClean="0"/>
          </a:p>
          <a:p>
            <a:pPr lvl="1"/>
            <a:r>
              <a:rPr lang="en-US" sz="1400" dirty="0" smtClean="0"/>
              <a:t>Open</a:t>
            </a:r>
            <a:endParaRPr lang="en-US" sz="1400" dirty="0"/>
          </a:p>
          <a:p>
            <a:pPr lvl="1"/>
            <a:r>
              <a:rPr lang="en-US" sz="1400" dirty="0" smtClean="0"/>
              <a:t>Contributions </a:t>
            </a:r>
            <a:r>
              <a:rPr lang="en-US" sz="1400" dirty="0"/>
              <a:t>/ IG Report</a:t>
            </a:r>
          </a:p>
          <a:p>
            <a:pPr lvl="1"/>
            <a:r>
              <a:rPr lang="en-US" sz="1400" dirty="0" smtClean="0"/>
              <a:t>Recess</a:t>
            </a:r>
            <a:endParaRPr lang="en-US" sz="1400" dirty="0"/>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smtClean="0"/>
              <a:t>Wednesday PM1 </a:t>
            </a:r>
            <a:endParaRPr lang="en-US" sz="1800" dirty="0"/>
          </a:p>
          <a:p>
            <a:pPr lvl="1"/>
            <a:r>
              <a:rPr lang="en-US" sz="1400" dirty="0"/>
              <a:t>Open</a:t>
            </a:r>
          </a:p>
          <a:p>
            <a:pPr lvl="1"/>
            <a:r>
              <a:rPr lang="en-US" sz="1400" dirty="0"/>
              <a:t>Contributions / IG Report</a:t>
            </a:r>
          </a:p>
          <a:p>
            <a:pPr lvl="1"/>
            <a:r>
              <a:rPr lang="en-US" sz="1400" dirty="0" smtClean="0"/>
              <a:t>Recess</a:t>
            </a:r>
          </a:p>
          <a:p>
            <a:pPr lvl="1"/>
            <a:endParaRPr lang="en-US" sz="1400" dirty="0"/>
          </a:p>
          <a:p>
            <a:r>
              <a:rPr lang="en-US" sz="1800" dirty="0" smtClean="0"/>
              <a:t>Thursday </a:t>
            </a:r>
            <a:r>
              <a:rPr lang="en-US" sz="1800" dirty="0"/>
              <a:t>PM1 </a:t>
            </a:r>
            <a:endParaRPr lang="en-US" sz="1800" dirty="0" smtClean="0"/>
          </a:p>
          <a:p>
            <a:pPr lvl="1"/>
            <a:r>
              <a:rPr lang="en-US" sz="1400" dirty="0" smtClean="0"/>
              <a:t>Open</a:t>
            </a:r>
            <a:endParaRPr lang="en-US" sz="1400" dirty="0"/>
          </a:p>
          <a:p>
            <a:pPr lvl="1"/>
            <a:r>
              <a:rPr lang="en-US" sz="1400" dirty="0"/>
              <a:t>Contributions / IG Report</a:t>
            </a:r>
          </a:p>
          <a:p>
            <a:pPr lvl="1"/>
            <a:r>
              <a:rPr lang="en-US" sz="1400" dirty="0" smtClean="0"/>
              <a:t>Review </a:t>
            </a:r>
            <a:r>
              <a:rPr lang="en-US" sz="1400" dirty="0"/>
              <a:t>of Time Line</a:t>
            </a:r>
          </a:p>
          <a:p>
            <a:pPr lvl="1"/>
            <a:r>
              <a:rPr lang="en-US" sz="1400" dirty="0" err="1" smtClean="0"/>
              <a:t>AoB</a:t>
            </a:r>
            <a:endParaRPr lang="en-US" sz="1400" dirty="0"/>
          </a:p>
          <a:p>
            <a:pPr lvl="1"/>
            <a:r>
              <a:rPr lang="en-US" sz="1400" dirty="0" smtClean="0"/>
              <a:t>Adjourn</a:t>
            </a:r>
            <a:endParaRPr lang="en-US" sz="1400" dirty="0"/>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11</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 – Past Sessions</a:t>
            </a:r>
            <a:endParaRPr lang="en-US" dirty="0"/>
          </a:p>
        </p:txBody>
      </p:sp>
      <p:sp>
        <p:nvSpPr>
          <p:cNvPr id="9" name="Inhaltsplatzhalter 8"/>
          <p:cNvSpPr>
            <a:spLocks noGrp="1"/>
          </p:cNvSpPr>
          <p:nvPr>
            <p:ph idx="1"/>
          </p:nvPr>
        </p:nvSpPr>
        <p:spPr/>
        <p:txBody>
          <a:bodyPr/>
          <a:lstStyle/>
          <a:p>
            <a:r>
              <a:rPr lang="en-US" sz="2000" b="1" dirty="0"/>
              <a:t>September 2016 Interim (Warsaw)</a:t>
            </a:r>
            <a:endParaRPr lang="de-DE" sz="2000" b="1" dirty="0"/>
          </a:p>
          <a:p>
            <a:pPr lvl="1"/>
            <a:r>
              <a:rPr lang="en-US" sz="1800" dirty="0"/>
              <a:t>Discussion on IG objectives</a:t>
            </a:r>
            <a:endParaRPr lang="de-DE" sz="1800" dirty="0"/>
          </a:p>
          <a:p>
            <a:pPr lvl="1"/>
            <a:r>
              <a:rPr lang="en-US" sz="1800" dirty="0"/>
              <a:t>Call for contributions</a:t>
            </a:r>
            <a:endParaRPr lang="de-DE" sz="1800" dirty="0"/>
          </a:p>
          <a:p>
            <a:r>
              <a:rPr lang="en-US" sz="2000" b="1" dirty="0"/>
              <a:t>November 2016 Plenary (San Antonio)</a:t>
            </a:r>
            <a:endParaRPr lang="de-DE" sz="2000" b="1" dirty="0"/>
          </a:p>
          <a:p>
            <a:pPr lvl="1"/>
            <a:r>
              <a:rPr lang="en-US" sz="1800" dirty="0"/>
              <a:t>Fixed IG objectives</a:t>
            </a:r>
            <a:endParaRPr lang="de-DE" sz="1800" dirty="0"/>
          </a:p>
          <a:p>
            <a:pPr lvl="1"/>
            <a:r>
              <a:rPr lang="en-US" sz="1800" dirty="0"/>
              <a:t>Presentation of contributions (focus usage scenarios)</a:t>
            </a:r>
            <a:endParaRPr lang="de-DE" sz="1800" dirty="0"/>
          </a:p>
          <a:p>
            <a:pPr lvl="1"/>
            <a:r>
              <a:rPr lang="en-US" sz="1800" dirty="0"/>
              <a:t>Initial discussion on IG report</a:t>
            </a:r>
            <a:endParaRPr lang="de-DE" sz="1800" dirty="0"/>
          </a:p>
          <a:p>
            <a:r>
              <a:rPr lang="en-US" sz="2000" b="1" dirty="0"/>
              <a:t>January 2017 Interim (Atlanta)</a:t>
            </a:r>
            <a:endParaRPr lang="de-DE" sz="2000" b="1" dirty="0"/>
          </a:p>
          <a:p>
            <a:pPr lvl="1"/>
            <a:r>
              <a:rPr lang="en-US" sz="1800" dirty="0"/>
              <a:t>Fixed usage scenarios and channel models</a:t>
            </a:r>
            <a:endParaRPr lang="de-DE" sz="1800" dirty="0"/>
          </a:p>
          <a:p>
            <a:pPr lvl="1"/>
            <a:r>
              <a:rPr lang="en-US" sz="1800" dirty="0"/>
              <a:t>Presentation of contributions with focus on evaluation </a:t>
            </a:r>
            <a:r>
              <a:rPr lang="en-US" sz="1800" dirty="0" smtClean="0"/>
              <a:t>criteria</a:t>
            </a:r>
          </a:p>
          <a:p>
            <a:endParaRPr lang="de-DE" sz="2200" dirty="0"/>
          </a:p>
        </p:txBody>
      </p:sp>
      <p:sp>
        <p:nvSpPr>
          <p:cNvPr id="5" name="Datumsplatzhalter 4"/>
          <p:cNvSpPr>
            <a:spLocks noGrp="1"/>
          </p:cNvSpPr>
          <p:nvPr>
            <p:ph type="dt" sz="half" idx="10"/>
          </p:nvPr>
        </p:nvSpPr>
        <p:spPr/>
        <p:txBody>
          <a:bodyPr/>
          <a:lstStyle/>
          <a:p>
            <a:pPr>
              <a:defRPr/>
            </a:pPr>
            <a:r>
              <a:rPr lang="en-US" altLang="en-US" smtClean="0"/>
              <a:t>March 2017</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12</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Timeline</a:t>
            </a:r>
            <a:endParaRPr lang="en-US" dirty="0"/>
          </a:p>
        </p:txBody>
      </p:sp>
      <p:sp>
        <p:nvSpPr>
          <p:cNvPr id="3" name="Inhaltsplatzhalter 2"/>
          <p:cNvSpPr>
            <a:spLocks noGrp="1"/>
          </p:cNvSpPr>
          <p:nvPr>
            <p:ph idx="1"/>
          </p:nvPr>
        </p:nvSpPr>
        <p:spPr/>
        <p:txBody>
          <a:bodyPr/>
          <a:lstStyle/>
          <a:p>
            <a:r>
              <a:rPr lang="en-US" sz="2000" b="1" dirty="0" smtClean="0"/>
              <a:t>March 2017 Plenary (Vancouver)</a:t>
            </a:r>
            <a:endParaRPr lang="de-DE" sz="2000" b="1" dirty="0" smtClean="0"/>
          </a:p>
          <a:p>
            <a:pPr lvl="1"/>
            <a:r>
              <a:rPr lang="en-US" sz="1800" b="1" dirty="0" smtClean="0"/>
              <a:t>Fixed evaluation criteria</a:t>
            </a:r>
            <a:endParaRPr lang="de-DE" sz="1800" b="1" dirty="0" smtClean="0"/>
          </a:p>
          <a:p>
            <a:pPr lvl="1"/>
            <a:r>
              <a:rPr lang="en-US" sz="1800" b="1" dirty="0" smtClean="0"/>
              <a:t>Presentation of contributions with focus technology options for LPWA</a:t>
            </a:r>
          </a:p>
          <a:p>
            <a:pPr lvl="1"/>
            <a:endParaRPr lang="en-US" sz="1800" b="1" dirty="0" smtClean="0"/>
          </a:p>
          <a:p>
            <a:r>
              <a:rPr lang="en-US" sz="2000" b="1" strike="sngStrike" dirty="0"/>
              <a:t>May 2017 Daejeon </a:t>
            </a:r>
          </a:p>
          <a:p>
            <a:endParaRPr lang="de-DE" sz="2200" dirty="0" smtClean="0"/>
          </a:p>
          <a:p>
            <a:r>
              <a:rPr lang="en-US" sz="2000" b="1" dirty="0" smtClean="0"/>
              <a:t>July 2017 Plenary (Berlin)</a:t>
            </a:r>
            <a:endParaRPr lang="de-DE" sz="2000" b="1" dirty="0" smtClean="0"/>
          </a:p>
          <a:p>
            <a:pPr lvl="1"/>
            <a:r>
              <a:rPr lang="en-US" sz="1800" dirty="0" smtClean="0"/>
              <a:t>Final discussion on IG report</a:t>
            </a:r>
            <a:endParaRPr lang="en-US"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13</a:t>
            </a:fld>
            <a:endParaRPr lang="en-US" altLang="en-US"/>
          </a:p>
        </p:txBody>
      </p:sp>
    </p:spTree>
    <p:extLst>
      <p:ext uri="{BB962C8B-B14F-4D97-AF65-F5344CB8AC3E}">
        <p14:creationId xmlns:p14="http://schemas.microsoft.com/office/powerpoint/2010/main" val="1494740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Submissions</a:t>
            </a:r>
            <a:endParaRPr lang="en-US" dirty="0"/>
          </a:p>
        </p:txBody>
      </p:sp>
      <p:sp>
        <p:nvSpPr>
          <p:cNvPr id="3" name="Inhaltsplatzhalter 2"/>
          <p:cNvSpPr>
            <a:spLocks noGrp="1"/>
          </p:cNvSpPr>
          <p:nvPr>
            <p:ph idx="1"/>
          </p:nvPr>
        </p:nvSpPr>
        <p:spPr/>
        <p:txBody>
          <a:bodyPr/>
          <a:lstStyle/>
          <a:p>
            <a:pPr marL="457200" indent="-457200">
              <a:buFont typeface="+mj-lt"/>
              <a:buAutoNum type="arabicPeriod"/>
            </a:pPr>
            <a:r>
              <a:rPr lang="de-DE" sz="2000" dirty="0"/>
              <a:t>LP-WAN </a:t>
            </a:r>
            <a:r>
              <a:rPr lang="de-DE" sz="2000" dirty="0" err="1"/>
              <a:t>Downlink</a:t>
            </a:r>
            <a:r>
              <a:rPr lang="de-DE" sz="2000" dirty="0"/>
              <a:t> </a:t>
            </a:r>
            <a:r>
              <a:rPr lang="de-DE" sz="2000" dirty="0" err="1"/>
              <a:t>Issues</a:t>
            </a:r>
            <a:r>
              <a:rPr lang="de-DE" sz="2000" dirty="0"/>
              <a:t>, Joerg Robert (University Erlangen-</a:t>
            </a:r>
            <a:r>
              <a:rPr lang="de-DE" sz="2000" dirty="0" err="1"/>
              <a:t>Nuernberg</a:t>
            </a:r>
            <a:r>
              <a:rPr lang="de-DE" sz="2000" dirty="0"/>
              <a:t>) , Doc. </a:t>
            </a:r>
            <a:r>
              <a:rPr lang="de-DE" sz="2000" dirty="0">
                <a:hlinkClick r:id="rId2"/>
              </a:rPr>
              <a:t>https://mentor.ieee.org/802.15/dcn/17/15-17-0164-00-lpwa-lp-wan-downlink-issues.pptx</a:t>
            </a:r>
            <a:endParaRPr lang="de-DE" sz="2000" dirty="0"/>
          </a:p>
          <a:p>
            <a:pPr marL="457200" indent="-457200">
              <a:buFont typeface="+mj-lt"/>
              <a:buAutoNum type="arabicPeriod"/>
            </a:pPr>
            <a:r>
              <a:rPr lang="en-US" sz="2000" dirty="0" smtClean="0"/>
              <a:t>Potential Applications for LPWA, Tae-</a:t>
            </a:r>
            <a:r>
              <a:rPr lang="en-US" sz="2000" dirty="0" err="1" smtClean="0"/>
              <a:t>Joon</a:t>
            </a:r>
            <a:r>
              <a:rPr lang="en-US" sz="2000" dirty="0" smtClean="0"/>
              <a:t> Park (ETRI), </a:t>
            </a:r>
            <a:r>
              <a:rPr lang="en-US" sz="2000" dirty="0" smtClean="0">
                <a:hlinkClick r:id="rId3"/>
              </a:rPr>
              <a:t>https://mentor.ieee.org/802.15/dcn/17/15-17-0154-00-lpwa-potential-applications-for-lpwa.ppt</a:t>
            </a:r>
            <a:endParaRPr lang="en-US" sz="2000" dirty="0" smtClean="0"/>
          </a:p>
          <a:p>
            <a:pPr marL="457200" indent="-457200">
              <a:buFont typeface="+mj-lt"/>
              <a:buAutoNum type="arabicPeriod"/>
            </a:pPr>
            <a:r>
              <a:rPr lang="en-US" sz="2000" dirty="0" smtClean="0"/>
              <a:t>Korean Frequency Regulations for LPWA, Tae-</a:t>
            </a:r>
            <a:r>
              <a:rPr lang="en-US" sz="2000" dirty="0" err="1" smtClean="0"/>
              <a:t>Joon</a:t>
            </a:r>
            <a:r>
              <a:rPr lang="en-US" sz="2000" dirty="0" smtClean="0"/>
              <a:t> Park (ETRI), Doc. </a:t>
            </a:r>
            <a:r>
              <a:rPr lang="en-US" sz="2000" dirty="0" smtClean="0">
                <a:hlinkClick r:id="rId4"/>
              </a:rPr>
              <a:t>https://mentor.ieee.org/802.15/dcn/17/15-17-0153-00-lpwa-korean-frequency-regulations-for-lpwa.ppt</a:t>
            </a:r>
            <a:endParaRPr lang="en-US" sz="2000" dirty="0" smtClean="0"/>
          </a:p>
          <a:p>
            <a:pPr marL="457200" indent="-457200">
              <a:buFont typeface="+mj-lt"/>
              <a:buAutoNum type="arabicPeriod"/>
            </a:pPr>
            <a:r>
              <a:rPr lang="en-US" sz="2000" dirty="0" smtClean="0"/>
              <a:t>Proposal for Suitability Analysis of IG LPWA Report, Tae-</a:t>
            </a:r>
            <a:r>
              <a:rPr lang="en-US" sz="2000" dirty="0" err="1" smtClean="0"/>
              <a:t>Joon</a:t>
            </a:r>
            <a:r>
              <a:rPr lang="en-US" sz="2000" dirty="0" smtClean="0"/>
              <a:t> Park (ETRI), Doc. </a:t>
            </a:r>
            <a:r>
              <a:rPr lang="en-US" sz="2000" dirty="0" smtClean="0">
                <a:hlinkClick r:id="rId5"/>
              </a:rPr>
              <a:t>https://mentor.ieee.org/802.15/dcn/17/15-17-0155-00-lpwa-proposal-for-suitability-analysis-of-ig-lpwa-report.ppt</a:t>
            </a:r>
            <a:endParaRPr lang="en-US" sz="2000" dirty="0" smtClean="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spTree>
    <p:extLst>
      <p:ext uri="{BB962C8B-B14F-4D97-AF65-F5344CB8AC3E}">
        <p14:creationId xmlns:p14="http://schemas.microsoft.com/office/powerpoint/2010/main" val="33432739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Submissions (cont.)</a:t>
            </a:r>
            <a:endParaRPr lang="en-US" dirty="0"/>
          </a:p>
        </p:txBody>
      </p:sp>
      <p:sp>
        <p:nvSpPr>
          <p:cNvPr id="3" name="Inhaltsplatzhalter 2"/>
          <p:cNvSpPr>
            <a:spLocks noGrp="1"/>
          </p:cNvSpPr>
          <p:nvPr>
            <p:ph idx="1"/>
          </p:nvPr>
        </p:nvSpPr>
        <p:spPr/>
        <p:txBody>
          <a:bodyPr/>
          <a:lstStyle/>
          <a:p>
            <a:pPr marL="457200" indent="-457200">
              <a:buFont typeface="+mj-lt"/>
              <a:buAutoNum type="arabicPeriod" startAt="5"/>
            </a:pPr>
            <a:r>
              <a:rPr lang="en-US" sz="2000" dirty="0" smtClean="0"/>
              <a:t>Candidate Technology Suitability Evaluation, Joerg Robert (</a:t>
            </a:r>
            <a:r>
              <a:rPr lang="de-DE" sz="2000" dirty="0" smtClean="0"/>
              <a:t>University Erlangen-</a:t>
            </a:r>
            <a:r>
              <a:rPr lang="de-DE" sz="2000" dirty="0" err="1" smtClean="0"/>
              <a:t>Nuernberg</a:t>
            </a:r>
            <a:r>
              <a:rPr lang="en-US" sz="2000" dirty="0" smtClean="0"/>
              <a:t>), Doc. </a:t>
            </a:r>
            <a:r>
              <a:rPr lang="en-US" sz="2000" dirty="0" smtClean="0">
                <a:hlinkClick r:id="rId2"/>
              </a:rPr>
              <a:t>https://mentor.ieee.org/802.15/dcn/17/15-17-0160-00-lpwa-candidate-technology-suitability-evaluation.pptx</a:t>
            </a:r>
            <a:endParaRPr lang="en-US" sz="2000" dirty="0" smtClean="0"/>
          </a:p>
          <a:p>
            <a:pPr marL="457200" indent="-457200">
              <a:buFont typeface="+mj-lt"/>
              <a:buAutoNum type="arabicPeriod" startAt="5"/>
            </a:pPr>
            <a:r>
              <a:rPr lang="en-US" sz="2000" dirty="0" smtClean="0"/>
              <a:t>Suitability of IEEE 802.11ah for LPWAN Applications, Joerg Robert (</a:t>
            </a:r>
            <a:r>
              <a:rPr lang="de-DE" sz="2000" dirty="0" smtClean="0"/>
              <a:t>University Erlangen-</a:t>
            </a:r>
            <a:r>
              <a:rPr lang="de-DE" sz="2000" dirty="0" err="1" smtClean="0"/>
              <a:t>Nuernberg</a:t>
            </a:r>
            <a:r>
              <a:rPr lang="en-US" sz="2000" dirty="0" smtClean="0"/>
              <a:t>), Doc. </a:t>
            </a:r>
            <a:r>
              <a:rPr lang="en-US" sz="2000" dirty="0" smtClean="0">
                <a:hlinkClick r:id="rId3"/>
              </a:rPr>
              <a:t>https://mentor.ieee.org/802.15/dcn/17/15-17-0162-00-lpwa-suitability-of-ieee-802-11ah-for-lpwan-applications.pptx</a:t>
            </a:r>
            <a:endParaRPr lang="en-US" sz="2000" dirty="0" smtClean="0"/>
          </a:p>
          <a:p>
            <a:pPr marL="457200" indent="-457200">
              <a:buFont typeface="+mj-lt"/>
              <a:buAutoNum type="arabicPeriod" startAt="5"/>
            </a:pPr>
            <a:r>
              <a:rPr lang="en-US" sz="2000" dirty="0" smtClean="0"/>
              <a:t>FHSS Link Performance Evaluation for LPWAN Systems, Hendrik Lieske (</a:t>
            </a:r>
            <a:r>
              <a:rPr lang="de-DE" sz="2000" dirty="0" smtClean="0"/>
              <a:t>University Erlangen-</a:t>
            </a:r>
            <a:r>
              <a:rPr lang="de-DE" sz="2000" dirty="0" err="1" smtClean="0"/>
              <a:t>Nuernberg</a:t>
            </a:r>
            <a:r>
              <a:rPr lang="en-US" sz="2000" dirty="0" smtClean="0"/>
              <a:t>), Doc. </a:t>
            </a:r>
            <a:r>
              <a:rPr lang="en-US" sz="2000" dirty="0" err="1" smtClean="0"/>
              <a:t>tbd</a:t>
            </a:r>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15</a:t>
            </a:fld>
            <a:endParaRPr lang="en-US" altLang="en-US"/>
          </a:p>
        </p:txBody>
      </p:sp>
    </p:spTree>
    <p:extLst>
      <p:ext uri="{BB962C8B-B14F-4D97-AF65-F5344CB8AC3E}">
        <p14:creationId xmlns:p14="http://schemas.microsoft.com/office/powerpoint/2010/main" val="15147259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Summary from January Meeting</a:t>
            </a:r>
            <a:endParaRPr lang="en-US" dirty="0"/>
          </a:p>
        </p:txBody>
      </p:sp>
      <p:sp>
        <p:nvSpPr>
          <p:cNvPr id="9" name="Inhaltsplatzhalter 8"/>
          <p:cNvSpPr>
            <a:spLocks noGrp="1"/>
          </p:cNvSpPr>
          <p:nvPr>
            <p:ph idx="1"/>
          </p:nvPr>
        </p:nvSpPr>
        <p:spPr/>
        <p:txBody>
          <a:bodyPr/>
          <a:lstStyle/>
          <a:p>
            <a:r>
              <a:rPr lang="en-US" sz="2400" dirty="0" smtClean="0"/>
              <a:t>Agreed to foster liaison with ETSI LTN</a:t>
            </a:r>
          </a:p>
          <a:p>
            <a:r>
              <a:rPr lang="en-US" sz="2400" dirty="0" smtClean="0"/>
              <a:t>Identified missing parameters in Use-Case document (mobility)</a:t>
            </a:r>
          </a:p>
          <a:p>
            <a:r>
              <a:rPr lang="en-US" sz="2400" dirty="0" smtClean="0"/>
              <a:t>Agreed on channel models</a:t>
            </a:r>
          </a:p>
          <a:p>
            <a:r>
              <a:rPr lang="en-US" sz="2400" dirty="0" smtClean="0"/>
              <a:t>Discussed IG report</a:t>
            </a:r>
          </a:p>
          <a:p>
            <a:endParaRPr lang="en-US" sz="2400" dirty="0"/>
          </a:p>
        </p:txBody>
      </p:sp>
      <p:sp>
        <p:nvSpPr>
          <p:cNvPr id="5" name="Datumsplatzhalter 4"/>
          <p:cNvSpPr>
            <a:spLocks noGrp="1"/>
          </p:cNvSpPr>
          <p:nvPr>
            <p:ph type="dt" sz="half" idx="10"/>
          </p:nvPr>
        </p:nvSpPr>
        <p:spPr/>
        <p:txBody>
          <a:bodyPr/>
          <a:lstStyle/>
          <a:p>
            <a:pPr>
              <a:defRPr/>
            </a:pPr>
            <a:r>
              <a:rPr lang="en-US" altLang="en-US" smtClean="0"/>
              <a:t>March 2017</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16</a:t>
            </a:fld>
            <a:endParaRPr lang="en-US" altLang="en-US"/>
          </a:p>
        </p:txBody>
      </p:sp>
    </p:spTree>
    <p:extLst>
      <p:ext uri="{BB962C8B-B14F-4D97-AF65-F5344CB8AC3E}">
        <p14:creationId xmlns:p14="http://schemas.microsoft.com/office/powerpoint/2010/main" val="2295382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Minutes from January Meeting</a:t>
            </a:r>
            <a:endParaRPr lang="en-US" dirty="0"/>
          </a:p>
        </p:txBody>
      </p:sp>
      <p:sp>
        <p:nvSpPr>
          <p:cNvPr id="3" name="Inhaltsplatzhalter 2"/>
          <p:cNvSpPr>
            <a:spLocks noGrp="1"/>
          </p:cNvSpPr>
          <p:nvPr>
            <p:ph idx="1"/>
          </p:nvPr>
        </p:nvSpPr>
        <p:spPr/>
        <p:txBody>
          <a:bodyPr/>
          <a:lstStyle/>
          <a:p>
            <a:r>
              <a:rPr lang="en-US" sz="2400" dirty="0" smtClean="0"/>
              <a:t>Approve IG LPWA January meeting minutes (</a:t>
            </a:r>
            <a:r>
              <a:rPr lang="en-US" sz="2400" dirty="0" smtClean="0">
                <a:hlinkClick r:id="rId2"/>
              </a:rPr>
              <a:t>https://mentor.ieee.org/802.15/dcn/17/15-17-0051-00-lpwa-tg-802-15-minutes-for-january-2017-interim-meeting-of-ig-lpwa.doc</a:t>
            </a:r>
            <a:r>
              <a:rPr lang="en-US" sz="2400" dirty="0" smtClean="0"/>
              <a:t>)</a:t>
            </a:r>
          </a:p>
          <a:p>
            <a:endParaRPr lang="en-US" sz="2400" dirty="0" smtClean="0"/>
          </a:p>
          <a:p>
            <a:r>
              <a:rPr lang="en-US" sz="2400" dirty="0" smtClean="0"/>
              <a:t>Agreed</a:t>
            </a:r>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17</a:t>
            </a:fld>
            <a:endParaRPr lang="en-US" altLang="en-US"/>
          </a:p>
        </p:txBody>
      </p:sp>
    </p:spTree>
    <p:extLst>
      <p:ext uri="{BB962C8B-B14F-4D97-AF65-F5344CB8AC3E}">
        <p14:creationId xmlns:p14="http://schemas.microsoft.com/office/powerpoint/2010/main" val="14201019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Update on Literature List</a:t>
            </a:r>
            <a:endParaRPr lang="en-US" dirty="0"/>
          </a:p>
        </p:txBody>
      </p:sp>
      <p:sp>
        <p:nvSpPr>
          <p:cNvPr id="3" name="Inhaltsplatzhalter 2"/>
          <p:cNvSpPr>
            <a:spLocks noGrp="1"/>
          </p:cNvSpPr>
          <p:nvPr>
            <p:ph idx="1"/>
          </p:nvPr>
        </p:nvSpPr>
        <p:spPr/>
        <p:txBody>
          <a:bodyPr/>
          <a:lstStyle/>
          <a:p>
            <a:r>
              <a:rPr lang="en-US" sz="2400" dirty="0" smtClean="0"/>
              <a:t>Latest LPWAN literature list available on mentor (</a:t>
            </a:r>
            <a:r>
              <a:rPr lang="en-US" sz="2400" dirty="0" smtClean="0">
                <a:hlinkClick r:id="rId2"/>
              </a:rPr>
              <a:t>https://mentor.ieee.org/802.15/dcn/16/15-16-0749-01-lpwa-ig-lpwa-literature-list.xlsx</a:t>
            </a:r>
            <a:r>
              <a:rPr lang="en-US" sz="2400" dirty="0" smtClean="0"/>
              <a:t>)</a:t>
            </a:r>
          </a:p>
          <a:p>
            <a:endParaRPr lang="en-US" sz="2400" dirty="0" smtClean="0"/>
          </a:p>
          <a:p>
            <a:r>
              <a:rPr lang="en-US" sz="2400" dirty="0" smtClean="0"/>
              <a:t>Any additional literature related to LPWAN is welcome</a:t>
            </a:r>
          </a:p>
          <a:p>
            <a:endParaRPr lang="en-US" sz="2400" dirty="0"/>
          </a:p>
          <a:p>
            <a:r>
              <a:rPr lang="en-US" sz="2400" dirty="0" smtClean="0"/>
              <a:t>Any Discussion?</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18</a:t>
            </a:fld>
            <a:endParaRPr lang="en-US" altLang="en-US"/>
          </a:p>
        </p:txBody>
      </p:sp>
    </p:spTree>
    <p:extLst>
      <p:ext uri="{BB962C8B-B14F-4D97-AF65-F5344CB8AC3E}">
        <p14:creationId xmlns:p14="http://schemas.microsoft.com/office/powerpoint/2010/main" val="16523469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Agenda of Last IG LPWA Telco</a:t>
            </a:r>
            <a:endParaRPr lang="en-US" dirty="0"/>
          </a:p>
        </p:txBody>
      </p:sp>
      <p:sp>
        <p:nvSpPr>
          <p:cNvPr id="3" name="Inhaltsplatzhalter 2"/>
          <p:cNvSpPr>
            <a:spLocks noGrp="1"/>
          </p:cNvSpPr>
          <p:nvPr>
            <p:ph idx="1"/>
          </p:nvPr>
        </p:nvSpPr>
        <p:spPr>
          <a:xfrm>
            <a:off x="685800" y="1700808"/>
            <a:ext cx="7772400" cy="4395192"/>
          </a:xfrm>
        </p:spPr>
        <p:txBody>
          <a:bodyPr/>
          <a:lstStyle/>
          <a:p>
            <a:pPr marL="0" indent="0">
              <a:buNone/>
            </a:pPr>
            <a:r>
              <a:rPr lang="en-US" sz="1800" dirty="0" smtClean="0"/>
              <a:t>Start: 22</a:t>
            </a:r>
            <a:r>
              <a:rPr lang="en-US" sz="1800" baseline="30000" dirty="0" smtClean="0"/>
              <a:t>nd</a:t>
            </a:r>
            <a:r>
              <a:rPr lang="en-US" sz="1800" dirty="0" smtClean="0"/>
              <a:t> Feb. 16:00 (CET), 07:00 (PST), duration 1h</a:t>
            </a:r>
          </a:p>
          <a:p>
            <a:pPr marL="514350" indent="-514350">
              <a:buFont typeface="+mj-lt"/>
              <a:buAutoNum type="arabicPeriod"/>
            </a:pPr>
            <a:r>
              <a:rPr lang="en-US" sz="1800" dirty="0" smtClean="0"/>
              <a:t>Discussion on Study Group Report Skeleton Document, Doc. </a:t>
            </a:r>
            <a:r>
              <a:rPr lang="en-US" sz="1800" dirty="0" smtClean="0">
                <a:hlinkClick r:id="rId2"/>
              </a:rPr>
              <a:t>https://mentor.ieee.org/802.15/dcn/17/15-17-0124-00-lpwa-ig-lpwa-report-skeleton-document.docx</a:t>
            </a:r>
            <a:endParaRPr lang="en-US" sz="1800" dirty="0" smtClean="0"/>
          </a:p>
          <a:p>
            <a:pPr marL="514350" indent="-514350">
              <a:buFont typeface="+mj-lt"/>
              <a:buAutoNum type="arabicPeriod"/>
            </a:pPr>
            <a:r>
              <a:rPr lang="en-GB" sz="1800" dirty="0" smtClean="0"/>
              <a:t>Latest Updates on Liaison with ETSI LTN</a:t>
            </a:r>
          </a:p>
          <a:p>
            <a:pPr marL="514350" indent="-514350">
              <a:buFont typeface="+mj-lt"/>
              <a:buAutoNum type="arabicPeriod"/>
            </a:pPr>
            <a:r>
              <a:rPr lang="en-GB" sz="1800" dirty="0" smtClean="0"/>
              <a:t>Contribution: The Potentials of IEEE 802.15.4 CSMA/CA to operate in Dense Metering Networks with Hidden Nodes, Tallal Osama El-Shabrawy (German University in Cairo), Doc. </a:t>
            </a:r>
            <a:r>
              <a:rPr lang="en-GB" sz="1800" dirty="0" smtClean="0">
                <a:hlinkClick r:id="rId3"/>
              </a:rPr>
              <a:t>https://mentor.ieee.org/802.15/dcn/17/15-17-0130-00-lpwa-the-potentials-of-ieee-802-15-4-csma.pptx</a:t>
            </a:r>
            <a:endParaRPr lang="en-GB" sz="1800" dirty="0" smtClean="0"/>
          </a:p>
          <a:p>
            <a:pPr marL="514350" indent="-514350">
              <a:buFont typeface="+mj-lt"/>
              <a:buAutoNum type="arabicPeriod"/>
            </a:pPr>
            <a:r>
              <a:rPr lang="en-US" sz="1800" dirty="0" smtClean="0"/>
              <a:t>Updates on Literature Database, Doc. </a:t>
            </a:r>
            <a:r>
              <a:rPr lang="en-US" sz="1800" dirty="0" smtClean="0">
                <a:hlinkClick r:id="rId4"/>
              </a:rPr>
              <a:t>https://mentor.ieee.org/802.15/dcn/16/15-16-0749-01-lpwa-ig-lpwa-literature-list.xlsx</a:t>
            </a:r>
            <a:endParaRPr lang="en-US" sz="1800" dirty="0" smtClean="0"/>
          </a:p>
          <a:p>
            <a:pPr marL="514350" indent="-514350">
              <a:buFont typeface="+mj-lt"/>
              <a:buAutoNum type="arabicPeriod"/>
            </a:pPr>
            <a:r>
              <a:rPr lang="en-US" sz="1800" dirty="0" smtClean="0"/>
              <a:t>Planned Input for Vancouver Plenary</a:t>
            </a:r>
          </a:p>
          <a:p>
            <a:pPr marL="514350" indent="-514350">
              <a:buFont typeface="+mj-lt"/>
              <a:buAutoNum type="arabicPeriod"/>
            </a:pPr>
            <a:r>
              <a:rPr lang="en-US" sz="1800" dirty="0" err="1" smtClean="0"/>
              <a:t>AoB</a:t>
            </a:r>
            <a:endParaRPr lang="en-US" sz="1800" dirty="0" smtClean="0"/>
          </a:p>
          <a:p>
            <a:endParaRPr lang="en-US" sz="18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19</a:t>
            </a:fld>
            <a:endParaRPr lang="en-US" altLang="en-US"/>
          </a:p>
        </p:txBody>
      </p:sp>
    </p:spTree>
    <p:extLst>
      <p:ext uri="{BB962C8B-B14F-4D97-AF65-F5344CB8AC3E}">
        <p14:creationId xmlns:p14="http://schemas.microsoft.com/office/powerpoint/2010/main" val="2575923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 IG LPWA</a:t>
            </a:r>
            <a:br>
              <a:rPr lang="en-US" dirty="0" smtClean="0"/>
            </a:br>
            <a:r>
              <a:rPr lang="en-US" dirty="0" smtClean="0"/>
              <a:t>Agenda</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smtClean="0"/>
              <a:t>March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Outcome of Last IG LPWA Telco</a:t>
            </a:r>
            <a:endParaRPr lang="en-US" dirty="0"/>
          </a:p>
        </p:txBody>
      </p:sp>
      <p:sp>
        <p:nvSpPr>
          <p:cNvPr id="3" name="Inhaltsplatzhalter 2"/>
          <p:cNvSpPr>
            <a:spLocks noGrp="1"/>
          </p:cNvSpPr>
          <p:nvPr>
            <p:ph idx="1"/>
          </p:nvPr>
        </p:nvSpPr>
        <p:spPr/>
        <p:txBody>
          <a:bodyPr/>
          <a:lstStyle/>
          <a:p>
            <a:r>
              <a:rPr lang="en-US" sz="2400" dirty="0" smtClean="0"/>
              <a:t>Minutes are available </a:t>
            </a:r>
            <a:r>
              <a:rPr lang="en-US" sz="2400" dirty="0"/>
              <a:t>on mentor, Doc. </a:t>
            </a:r>
            <a:r>
              <a:rPr lang="en-US" sz="2400" dirty="0">
                <a:hlinkClick r:id="rId2"/>
              </a:rPr>
              <a:t>https://</a:t>
            </a:r>
            <a:r>
              <a:rPr lang="en-US" sz="2400" dirty="0" smtClean="0">
                <a:hlinkClick r:id="rId2"/>
              </a:rPr>
              <a:t>mentor.ieee.org/802.15/dcn/17/15-17-0165-00-lpwa-22feb2017-telco-minutes.docx</a:t>
            </a:r>
            <a:endParaRPr lang="en-US" sz="2400" dirty="0" smtClean="0"/>
          </a:p>
          <a:p>
            <a:pPr lvl="0"/>
            <a:r>
              <a:rPr lang="en-US" sz="2400" dirty="0" smtClean="0"/>
              <a:t>IG report skeleton document has </a:t>
            </a:r>
            <a:r>
              <a:rPr lang="en-US" sz="2400" dirty="0"/>
              <a:t>been </a:t>
            </a:r>
            <a:r>
              <a:rPr lang="en-US" sz="2400" dirty="0" smtClean="0"/>
              <a:t>discussed, comment from Paul </a:t>
            </a:r>
            <a:r>
              <a:rPr lang="en-US" sz="2400" dirty="0" err="1" smtClean="0"/>
              <a:t>Nikolich</a:t>
            </a:r>
            <a:r>
              <a:rPr lang="en-US" sz="2400" dirty="0" smtClean="0"/>
              <a:t> was not to divide too deep into technical details</a:t>
            </a:r>
          </a:p>
          <a:p>
            <a:r>
              <a:rPr lang="en-US" sz="2400" dirty="0" smtClean="0"/>
              <a:t>Liaison with ETSI LTN has been discussed, two step approach does not work</a:t>
            </a:r>
          </a:p>
          <a:p>
            <a:endParaRPr lang="de-DE"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20</a:t>
            </a:fld>
            <a:endParaRPr lang="en-US" altLang="en-US"/>
          </a:p>
        </p:txBody>
      </p:sp>
    </p:spTree>
    <p:extLst>
      <p:ext uri="{BB962C8B-B14F-4D97-AF65-F5344CB8AC3E}">
        <p14:creationId xmlns:p14="http://schemas.microsoft.com/office/powerpoint/2010/main" val="30434503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ETSI LTN Activities</a:t>
            </a:r>
            <a:endParaRPr lang="en-US" dirty="0"/>
          </a:p>
        </p:txBody>
      </p:sp>
      <p:sp>
        <p:nvSpPr>
          <p:cNvPr id="3" name="Inhaltsplatzhalter 2"/>
          <p:cNvSpPr>
            <a:spLocks noGrp="1"/>
          </p:cNvSpPr>
          <p:nvPr>
            <p:ph idx="1"/>
          </p:nvPr>
        </p:nvSpPr>
        <p:spPr/>
        <p:txBody>
          <a:bodyPr/>
          <a:lstStyle/>
          <a:p>
            <a:r>
              <a:rPr lang="en-US" sz="2400" dirty="0" smtClean="0"/>
              <a:t>Contribution </a:t>
            </a:r>
            <a:r>
              <a:rPr lang="en-US" sz="2400" dirty="0" smtClean="0">
                <a:hlinkClick r:id="rId2"/>
              </a:rPr>
              <a:t>https://mentor.ieee.org/802.15/dcn/17/15-17-0161-00-lpwa-etsi-ltn-activities.pptx</a:t>
            </a:r>
            <a:endParaRPr lang="en-US" sz="2400" dirty="0" smtClean="0"/>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21</a:t>
            </a:fld>
            <a:endParaRPr lang="en-US" altLang="en-US"/>
          </a:p>
        </p:txBody>
      </p:sp>
    </p:spTree>
    <p:extLst>
      <p:ext uri="{BB962C8B-B14F-4D97-AF65-F5344CB8AC3E}">
        <p14:creationId xmlns:p14="http://schemas.microsoft.com/office/powerpoint/2010/main" val="26713739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Liaison with ETSI LTN</a:t>
            </a:r>
            <a:endParaRPr lang="en-US" dirty="0"/>
          </a:p>
        </p:txBody>
      </p:sp>
      <p:sp>
        <p:nvSpPr>
          <p:cNvPr id="3" name="Inhaltsplatzhalter 2"/>
          <p:cNvSpPr>
            <a:spLocks noGrp="1"/>
          </p:cNvSpPr>
          <p:nvPr>
            <p:ph idx="1"/>
          </p:nvPr>
        </p:nvSpPr>
        <p:spPr/>
        <p:txBody>
          <a:bodyPr/>
          <a:lstStyle/>
          <a:p>
            <a:r>
              <a:rPr lang="en-US" sz="2400" dirty="0" smtClean="0"/>
              <a:t>Agreement within IG LPWA in January to follow two step approach</a:t>
            </a:r>
          </a:p>
          <a:p>
            <a:pPr lvl="1"/>
            <a:r>
              <a:rPr lang="en-US" sz="2000" dirty="0" smtClean="0"/>
              <a:t>In-official to get access to information asap</a:t>
            </a:r>
          </a:p>
          <a:p>
            <a:pPr lvl="1"/>
            <a:r>
              <a:rPr lang="en-US" sz="2000" dirty="0" smtClean="0"/>
              <a:t>Official afterwards</a:t>
            </a:r>
          </a:p>
          <a:p>
            <a:pPr lvl="1"/>
            <a:endParaRPr lang="en-US" sz="2000" dirty="0"/>
          </a:p>
          <a:p>
            <a:r>
              <a:rPr lang="en-US" sz="2400" dirty="0" smtClean="0"/>
              <a:t>Feedback from ETSI LTN:</a:t>
            </a:r>
          </a:p>
          <a:p>
            <a:pPr lvl="1"/>
            <a:r>
              <a:rPr lang="en-US" sz="2000" dirty="0" smtClean="0"/>
              <a:t>An in-official liaison is not possible as internal ETSI cannot be shared with non-ETSI members</a:t>
            </a:r>
          </a:p>
          <a:p>
            <a:pPr lvl="1"/>
            <a:endParaRPr lang="de-DE" sz="20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22</a:t>
            </a:fld>
            <a:endParaRPr lang="en-US" altLang="en-US"/>
          </a:p>
        </p:txBody>
      </p:sp>
    </p:spTree>
    <p:extLst>
      <p:ext uri="{BB962C8B-B14F-4D97-AF65-F5344CB8AC3E}">
        <p14:creationId xmlns:p14="http://schemas.microsoft.com/office/powerpoint/2010/main" val="38363238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ETSI LTN Draft Liaison Letter</a:t>
            </a:r>
            <a:endParaRPr lang="en-US" dirty="0"/>
          </a:p>
        </p:txBody>
      </p:sp>
      <p:sp>
        <p:nvSpPr>
          <p:cNvPr id="3" name="Inhaltsplatzhalter 2"/>
          <p:cNvSpPr>
            <a:spLocks noGrp="1"/>
          </p:cNvSpPr>
          <p:nvPr>
            <p:ph idx="1"/>
          </p:nvPr>
        </p:nvSpPr>
        <p:spPr/>
        <p:txBody>
          <a:bodyPr/>
          <a:lstStyle/>
          <a:p>
            <a:r>
              <a:rPr lang="en-US" sz="2400" dirty="0" smtClean="0"/>
              <a:t>Draft version of liaison letter with ETSI LTN, Doc. </a:t>
            </a:r>
            <a:r>
              <a:rPr lang="en-US" sz="2400" dirty="0" smtClean="0">
                <a:hlinkClick r:id="rId2"/>
              </a:rPr>
              <a:t>https://mentor.ieee.org/802.15/dcn/17/15-17-0163-00-lpwa-draft-liaison-document-with-etsi-ltn.docx</a:t>
            </a:r>
            <a:endParaRPr lang="en-US" sz="2400" dirty="0" smtClean="0"/>
          </a:p>
          <a:p>
            <a:endParaRPr lang="en-US" sz="2400" dirty="0" smtClean="0"/>
          </a:p>
          <a:p>
            <a:r>
              <a:rPr lang="en-US" sz="2400" dirty="0" smtClean="0"/>
              <a:t>Question: What are the goals?</a:t>
            </a:r>
          </a:p>
          <a:p>
            <a:pPr lvl="1"/>
            <a:r>
              <a:rPr lang="en-US" sz="2000" dirty="0" smtClean="0"/>
              <a:t>IG LPWA has very limited lifetime</a:t>
            </a:r>
          </a:p>
          <a:p>
            <a:pPr lvl="1"/>
            <a:r>
              <a:rPr lang="en-US" sz="2000" dirty="0" smtClean="0"/>
              <a:t>Do we nee additional things beyond information?</a:t>
            </a:r>
          </a:p>
          <a:p>
            <a:pPr lvl="1"/>
            <a:endParaRPr lang="en-US" sz="2000" dirty="0"/>
          </a:p>
          <a:p>
            <a:r>
              <a:rPr lang="en-US" sz="2400" dirty="0" smtClean="0"/>
              <a:t>Re-discuss on Tuesday</a:t>
            </a:r>
          </a:p>
          <a:p>
            <a:pPr marL="0" indent="0">
              <a:buNone/>
            </a:pPr>
            <a:endParaRPr lang="en-US" sz="2400" dirty="0"/>
          </a:p>
        </p:txBody>
      </p:sp>
      <p:sp>
        <p:nvSpPr>
          <p:cNvPr id="4" name="Datumsplatzhalter 3"/>
          <p:cNvSpPr>
            <a:spLocks noGrp="1"/>
          </p:cNvSpPr>
          <p:nvPr>
            <p:ph type="dt" sz="half" idx="10"/>
          </p:nvPr>
        </p:nvSpPr>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23</a:t>
            </a:fld>
            <a:endParaRPr lang="en-US" altLang="en-US" dirty="0"/>
          </a:p>
        </p:txBody>
      </p:sp>
    </p:spTree>
    <p:extLst>
      <p:ext uri="{BB962C8B-B14F-4D97-AF65-F5344CB8AC3E}">
        <p14:creationId xmlns:p14="http://schemas.microsoft.com/office/powerpoint/2010/main" val="10645235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Latest Use-Cast List</a:t>
            </a:r>
            <a:endParaRPr lang="en-US" dirty="0"/>
          </a:p>
        </p:txBody>
      </p:sp>
      <p:sp>
        <p:nvSpPr>
          <p:cNvPr id="3" name="Inhaltsplatzhalter 2"/>
          <p:cNvSpPr>
            <a:spLocks noGrp="1"/>
          </p:cNvSpPr>
          <p:nvPr>
            <p:ph idx="1"/>
          </p:nvPr>
        </p:nvSpPr>
        <p:spPr/>
        <p:txBody>
          <a:bodyPr/>
          <a:lstStyle/>
          <a:p>
            <a:r>
              <a:rPr lang="en-US" sz="2400" dirty="0" smtClean="0"/>
              <a:t>Latest version of Use-Case List is available </a:t>
            </a:r>
            <a:r>
              <a:rPr lang="en-US" sz="2400" dirty="0"/>
              <a:t>on mentor, Doc. </a:t>
            </a:r>
            <a:r>
              <a:rPr lang="en-US" sz="2400" dirty="0">
                <a:hlinkClick r:id="rId2"/>
              </a:rPr>
              <a:t>https://</a:t>
            </a:r>
            <a:r>
              <a:rPr lang="en-US" sz="2400" dirty="0" smtClean="0">
                <a:hlinkClick r:id="rId2"/>
              </a:rPr>
              <a:t>mentor.ieee.org/802.15/dcn/16/15-16-0770-03-lpwa-lpwa-use-cases.xlsx</a:t>
            </a:r>
            <a:endParaRPr lang="en-US" sz="2400" dirty="0" smtClean="0"/>
          </a:p>
          <a:p>
            <a:r>
              <a:rPr lang="en-US" sz="2400" dirty="0" smtClean="0"/>
              <a:t>No additional changes since Atlanta meeting</a:t>
            </a:r>
          </a:p>
          <a:p>
            <a:endParaRPr lang="en-US" sz="2400" dirty="0" smtClean="0"/>
          </a:p>
          <a:p>
            <a:r>
              <a:rPr lang="en-US" sz="2400" dirty="0" smtClean="0"/>
              <a:t>Added extra use-case for “fast asset tracking”</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24</a:t>
            </a:fld>
            <a:endParaRPr lang="en-US" altLang="en-US"/>
          </a:p>
        </p:txBody>
      </p:sp>
    </p:spTree>
    <p:extLst>
      <p:ext uri="{BB962C8B-B14F-4D97-AF65-F5344CB8AC3E}">
        <p14:creationId xmlns:p14="http://schemas.microsoft.com/office/powerpoint/2010/main" val="7287321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Contributions</a:t>
            </a:r>
            <a:endParaRPr lang="en-US" dirty="0"/>
          </a:p>
        </p:txBody>
      </p:sp>
      <p:sp>
        <p:nvSpPr>
          <p:cNvPr id="3" name="Inhaltsplatzhalter 2"/>
          <p:cNvSpPr>
            <a:spLocks noGrp="1"/>
          </p:cNvSpPr>
          <p:nvPr>
            <p:ph idx="1"/>
          </p:nvPr>
        </p:nvSpPr>
        <p:spPr/>
        <p:txBody>
          <a:bodyPr/>
          <a:lstStyle/>
          <a:p>
            <a:r>
              <a:rPr lang="de-DE" sz="2400" dirty="0"/>
              <a:t>LP-WAN </a:t>
            </a:r>
            <a:r>
              <a:rPr lang="de-DE" sz="2400" dirty="0" err="1"/>
              <a:t>Downlink</a:t>
            </a:r>
            <a:r>
              <a:rPr lang="de-DE" sz="2400" dirty="0"/>
              <a:t> </a:t>
            </a:r>
            <a:r>
              <a:rPr lang="de-DE" sz="2400" dirty="0" err="1"/>
              <a:t>Issues</a:t>
            </a:r>
            <a:r>
              <a:rPr lang="de-DE" sz="2400" dirty="0"/>
              <a:t>, Joerg Robert (University Erlangen-</a:t>
            </a:r>
            <a:r>
              <a:rPr lang="de-DE" sz="2400" dirty="0" err="1"/>
              <a:t>Nuernberg</a:t>
            </a:r>
            <a:r>
              <a:rPr lang="de-DE" sz="2400" dirty="0"/>
              <a:t>) , Doc. </a:t>
            </a:r>
            <a:r>
              <a:rPr lang="de-DE" sz="2400" dirty="0">
                <a:hlinkClick r:id="rId2"/>
              </a:rPr>
              <a:t>https://</a:t>
            </a:r>
            <a:r>
              <a:rPr lang="de-DE" sz="2400" dirty="0" smtClean="0">
                <a:hlinkClick r:id="rId2"/>
              </a:rPr>
              <a:t>mentor.ieee.org/802.15/dcn/17/15-17-0164-00-lpwa-lp-wan-downlink-issues.pptx</a:t>
            </a:r>
            <a:endParaRPr lang="de-DE" sz="2400" dirty="0" smtClean="0"/>
          </a:p>
          <a:p>
            <a:endParaRPr lang="de-DE" sz="2400" dirty="0"/>
          </a:p>
          <a:p>
            <a:endParaRPr lang="de-DE"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25</a:t>
            </a:fld>
            <a:endParaRPr lang="en-US" altLang="en-US"/>
          </a:p>
        </p:txBody>
      </p:sp>
    </p:spTree>
    <p:extLst>
      <p:ext uri="{BB962C8B-B14F-4D97-AF65-F5344CB8AC3E}">
        <p14:creationId xmlns:p14="http://schemas.microsoft.com/office/powerpoint/2010/main" val="8373369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Updated Use-Case Document</a:t>
            </a:r>
            <a:endParaRPr lang="en-US" dirty="0"/>
          </a:p>
        </p:txBody>
      </p:sp>
      <p:sp>
        <p:nvSpPr>
          <p:cNvPr id="3" name="Inhaltsplatzhalter 2"/>
          <p:cNvSpPr>
            <a:spLocks noGrp="1"/>
          </p:cNvSpPr>
          <p:nvPr>
            <p:ph idx="1"/>
          </p:nvPr>
        </p:nvSpPr>
        <p:spPr/>
        <p:txBody>
          <a:bodyPr/>
          <a:lstStyle/>
          <a:p>
            <a:r>
              <a:rPr lang="en-US" sz="2400" dirty="0" smtClean="0"/>
              <a:t>Use-Case document has been updated after Monday </a:t>
            </a:r>
            <a:r>
              <a:rPr lang="en-US" sz="2400" dirty="0"/>
              <a:t>PM1 discussions, Doc. </a:t>
            </a:r>
            <a:r>
              <a:rPr lang="en-US" sz="2400" dirty="0">
                <a:hlinkClick r:id="rId2"/>
              </a:rPr>
              <a:t>https://</a:t>
            </a:r>
            <a:r>
              <a:rPr lang="en-US" sz="2400" dirty="0" smtClean="0">
                <a:hlinkClick r:id="rId2"/>
              </a:rPr>
              <a:t>mentor.ieee.org/802.15/dcn/17/15-17-0154-01-lpwa-potential-applications-for-lpwa.ppt</a:t>
            </a:r>
            <a:endParaRPr lang="en-US" sz="2400" dirty="0" smtClean="0"/>
          </a:p>
          <a:p>
            <a:endParaRPr lang="en-US" sz="2400" dirty="0"/>
          </a:p>
          <a:p>
            <a:endParaRPr lang="en-US" sz="2400" dirty="0" smtClean="0"/>
          </a:p>
          <a:p>
            <a:r>
              <a:rPr lang="en-US" sz="2400" dirty="0" smtClean="0"/>
              <a:t>Any discussion?</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26</a:t>
            </a:fld>
            <a:endParaRPr lang="en-US" altLang="en-US"/>
          </a:p>
        </p:txBody>
      </p:sp>
    </p:spTree>
    <p:extLst>
      <p:ext uri="{BB962C8B-B14F-4D97-AF65-F5344CB8AC3E}">
        <p14:creationId xmlns:p14="http://schemas.microsoft.com/office/powerpoint/2010/main" val="25206652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Re-Discussion ETSI LTN</a:t>
            </a:r>
            <a:endParaRPr lang="en-US" dirty="0"/>
          </a:p>
        </p:txBody>
      </p:sp>
      <p:sp>
        <p:nvSpPr>
          <p:cNvPr id="3" name="Inhaltsplatzhalter 2"/>
          <p:cNvSpPr>
            <a:spLocks noGrp="1"/>
          </p:cNvSpPr>
          <p:nvPr>
            <p:ph idx="1"/>
          </p:nvPr>
        </p:nvSpPr>
        <p:spPr/>
        <p:txBody>
          <a:bodyPr/>
          <a:lstStyle/>
          <a:p>
            <a:r>
              <a:rPr lang="en-US" sz="2400" dirty="0" smtClean="0"/>
              <a:t>Updated liaison document </a:t>
            </a:r>
            <a:r>
              <a:rPr lang="en-US" sz="2400" dirty="0" smtClean="0">
                <a:hlinkClick r:id="rId2"/>
              </a:rPr>
              <a:t>https</a:t>
            </a:r>
            <a:r>
              <a:rPr lang="en-US" sz="2400" dirty="0">
                <a:hlinkClick r:id="rId2"/>
              </a:rPr>
              <a:t>://</a:t>
            </a:r>
            <a:r>
              <a:rPr lang="en-US" sz="2400" dirty="0" smtClean="0">
                <a:hlinkClick r:id="rId2"/>
              </a:rPr>
              <a:t>mentor.ieee.org/802.15/dcn/17/15-17-0163-01-lpwa-draft-liaison-document-with-etsi-ltn.docx</a:t>
            </a:r>
            <a:endParaRPr lang="en-US" sz="2400" dirty="0" smtClean="0"/>
          </a:p>
          <a:p>
            <a:endParaRPr lang="en-US" sz="2400" dirty="0" smtClean="0"/>
          </a:p>
          <a:p>
            <a:endParaRPr lang="en-US" sz="2400" dirty="0"/>
          </a:p>
          <a:p>
            <a:r>
              <a:rPr lang="en-US" sz="2400" dirty="0" smtClean="0"/>
              <a:t>Any discussion?</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27</a:t>
            </a:fld>
            <a:endParaRPr lang="en-US" altLang="en-US"/>
          </a:p>
        </p:txBody>
      </p:sp>
    </p:spTree>
    <p:extLst>
      <p:ext uri="{BB962C8B-B14F-4D97-AF65-F5344CB8AC3E}">
        <p14:creationId xmlns:p14="http://schemas.microsoft.com/office/powerpoint/2010/main" val="19373130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Contributions (cont.)</a:t>
            </a:r>
            <a:endParaRPr lang="en-US" dirty="0"/>
          </a:p>
        </p:txBody>
      </p:sp>
      <p:sp>
        <p:nvSpPr>
          <p:cNvPr id="3" name="Inhaltsplatzhalter 2"/>
          <p:cNvSpPr>
            <a:spLocks noGrp="1"/>
          </p:cNvSpPr>
          <p:nvPr>
            <p:ph idx="1"/>
          </p:nvPr>
        </p:nvSpPr>
        <p:spPr/>
        <p:txBody>
          <a:bodyPr/>
          <a:lstStyle/>
          <a:p>
            <a:r>
              <a:rPr lang="en-US" sz="2400" dirty="0"/>
              <a:t>Potential Applications for LPWA, Tae-</a:t>
            </a:r>
            <a:r>
              <a:rPr lang="en-US" sz="2400" dirty="0" err="1"/>
              <a:t>Joon</a:t>
            </a:r>
            <a:r>
              <a:rPr lang="en-US" sz="2400" dirty="0"/>
              <a:t> Park (ETRI), </a:t>
            </a:r>
            <a:r>
              <a:rPr lang="en-US" sz="2400" dirty="0" smtClean="0"/>
              <a:t>Doc. </a:t>
            </a:r>
            <a:r>
              <a:rPr lang="en-US" sz="2400" dirty="0" smtClean="0">
                <a:hlinkClick r:id="rId2"/>
              </a:rPr>
              <a:t>https</a:t>
            </a:r>
            <a:r>
              <a:rPr lang="en-US" sz="2400" dirty="0">
                <a:hlinkClick r:id="rId2"/>
              </a:rPr>
              <a:t>://</a:t>
            </a:r>
            <a:r>
              <a:rPr lang="en-US" sz="2400" dirty="0" smtClean="0">
                <a:hlinkClick r:id="rId2"/>
              </a:rPr>
              <a:t>mentor.ieee.org/802.15/dcn/17/15-17-0154-01-lpwa-potential-applications-for-lpwa.ppt</a:t>
            </a:r>
            <a:endParaRPr lang="en-US" sz="2400" dirty="0" smtClean="0"/>
          </a:p>
          <a:p>
            <a:endParaRPr lang="en-US" sz="2400" dirty="0" smtClean="0"/>
          </a:p>
          <a:p>
            <a:endParaRPr lang="en-US" sz="2400" dirty="0"/>
          </a:p>
          <a:p>
            <a:r>
              <a:rPr lang="en-US" sz="2400" dirty="0" smtClean="0"/>
              <a:t>Any Discussion?</a:t>
            </a:r>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28</a:t>
            </a:fld>
            <a:endParaRPr lang="en-US" altLang="en-US"/>
          </a:p>
        </p:txBody>
      </p:sp>
    </p:spTree>
    <p:extLst>
      <p:ext uri="{BB962C8B-B14F-4D97-AF65-F5344CB8AC3E}">
        <p14:creationId xmlns:p14="http://schemas.microsoft.com/office/powerpoint/2010/main" val="27535990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Contributions (cont.)</a:t>
            </a:r>
            <a:endParaRPr lang="en-US" dirty="0"/>
          </a:p>
        </p:txBody>
      </p:sp>
      <p:sp>
        <p:nvSpPr>
          <p:cNvPr id="3" name="Inhaltsplatzhalter 2"/>
          <p:cNvSpPr>
            <a:spLocks noGrp="1"/>
          </p:cNvSpPr>
          <p:nvPr>
            <p:ph idx="1"/>
          </p:nvPr>
        </p:nvSpPr>
        <p:spPr/>
        <p:txBody>
          <a:bodyPr/>
          <a:lstStyle/>
          <a:p>
            <a:r>
              <a:rPr lang="en-US" sz="2400" dirty="0"/>
              <a:t>Korean Frequency Regulations for LPWA</a:t>
            </a:r>
            <a:r>
              <a:rPr lang="en-US" sz="2400" dirty="0" smtClean="0"/>
              <a:t>, </a:t>
            </a:r>
            <a:r>
              <a:rPr lang="en-US" sz="2400" dirty="0"/>
              <a:t>Tae-</a:t>
            </a:r>
            <a:r>
              <a:rPr lang="en-US" sz="2400" dirty="0" err="1"/>
              <a:t>Joon</a:t>
            </a:r>
            <a:r>
              <a:rPr lang="en-US" sz="2400" dirty="0"/>
              <a:t> Park (ETRI</a:t>
            </a:r>
            <a:r>
              <a:rPr lang="en-US" sz="2400" dirty="0" smtClean="0"/>
              <a:t>), Doc. </a:t>
            </a:r>
            <a:r>
              <a:rPr lang="en-US" sz="2400" dirty="0" smtClean="0">
                <a:hlinkClick r:id="rId2"/>
              </a:rPr>
              <a:t>https</a:t>
            </a:r>
            <a:r>
              <a:rPr lang="en-US" sz="2400" dirty="0">
                <a:hlinkClick r:id="rId2"/>
              </a:rPr>
              <a:t>://</a:t>
            </a:r>
            <a:r>
              <a:rPr lang="en-US" sz="2400" dirty="0" smtClean="0">
                <a:hlinkClick r:id="rId2"/>
              </a:rPr>
              <a:t>mentor.ieee.org/802.15/dcn/17/15-17-0153-00-lpwa-korean-frequency-regulations-for-lpwa.ppt</a:t>
            </a:r>
            <a:endParaRPr lang="en-US" sz="2400" dirty="0" smtClean="0"/>
          </a:p>
          <a:p>
            <a:endParaRPr lang="en-US" sz="2400" dirty="0" smtClean="0"/>
          </a:p>
          <a:p>
            <a:endParaRPr lang="en-US" sz="2400" dirty="0"/>
          </a:p>
          <a:p>
            <a:r>
              <a:rPr lang="en-US" sz="2400" dirty="0" smtClean="0"/>
              <a:t>Any Discussion?</a:t>
            </a:r>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29</a:t>
            </a:fld>
            <a:endParaRPr lang="en-US" altLang="en-US"/>
          </a:p>
        </p:txBody>
      </p:sp>
    </p:spTree>
    <p:extLst>
      <p:ext uri="{BB962C8B-B14F-4D97-AF65-F5344CB8AC3E}">
        <p14:creationId xmlns:p14="http://schemas.microsoft.com/office/powerpoint/2010/main" val="9957865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Secretary</a:t>
            </a:r>
            <a:endParaRPr lang="en-US" dirty="0"/>
          </a:p>
        </p:txBody>
      </p:sp>
      <p:sp>
        <p:nvSpPr>
          <p:cNvPr id="3" name="Inhaltsplatzhalter 2"/>
          <p:cNvSpPr>
            <a:spLocks noGrp="1"/>
          </p:cNvSpPr>
          <p:nvPr>
            <p:ph idx="1"/>
          </p:nvPr>
        </p:nvSpPr>
        <p:spPr/>
        <p:txBody>
          <a:bodyPr/>
          <a:lstStyle/>
          <a:p>
            <a:r>
              <a:rPr lang="en-US" sz="2400" dirty="0" smtClean="0"/>
              <a:t>Any volunteers for taking the notes?</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2457942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Contributions (cont.)</a:t>
            </a:r>
            <a:endParaRPr lang="en-US" dirty="0"/>
          </a:p>
        </p:txBody>
      </p:sp>
      <p:sp>
        <p:nvSpPr>
          <p:cNvPr id="3" name="Inhaltsplatzhalter 2"/>
          <p:cNvSpPr>
            <a:spLocks noGrp="1"/>
          </p:cNvSpPr>
          <p:nvPr>
            <p:ph idx="1"/>
          </p:nvPr>
        </p:nvSpPr>
        <p:spPr/>
        <p:txBody>
          <a:bodyPr/>
          <a:lstStyle/>
          <a:p>
            <a:r>
              <a:rPr lang="en-US" sz="2400" dirty="0"/>
              <a:t> </a:t>
            </a:r>
            <a:r>
              <a:rPr lang="en-US" sz="2400" dirty="0" smtClean="0"/>
              <a:t>Proposal </a:t>
            </a:r>
            <a:r>
              <a:rPr lang="en-US" sz="2400" dirty="0"/>
              <a:t>for Suitability Analysis of IG LPWA Report</a:t>
            </a:r>
            <a:r>
              <a:rPr lang="en-US" sz="2400" dirty="0" smtClean="0"/>
              <a:t>, </a:t>
            </a:r>
            <a:r>
              <a:rPr lang="en-US" sz="2400" dirty="0"/>
              <a:t>Tae-</a:t>
            </a:r>
            <a:r>
              <a:rPr lang="en-US" sz="2400" dirty="0" err="1"/>
              <a:t>Joon</a:t>
            </a:r>
            <a:r>
              <a:rPr lang="en-US" sz="2400" dirty="0"/>
              <a:t> Park (ETRI), </a:t>
            </a:r>
            <a:r>
              <a:rPr lang="en-US" sz="2400" dirty="0" smtClean="0"/>
              <a:t>Doc. </a:t>
            </a:r>
            <a:r>
              <a:rPr lang="en-US" sz="2400" dirty="0" smtClean="0">
                <a:hlinkClick r:id="rId2"/>
              </a:rPr>
              <a:t>https</a:t>
            </a:r>
            <a:r>
              <a:rPr lang="en-US" sz="2400" dirty="0">
                <a:hlinkClick r:id="rId2"/>
              </a:rPr>
              <a:t>://</a:t>
            </a:r>
            <a:r>
              <a:rPr lang="en-US" sz="2400" dirty="0" smtClean="0">
                <a:hlinkClick r:id="rId2"/>
              </a:rPr>
              <a:t>mentor.ieee.org/802.15/dcn/17/15-17-0153-00-lpwa-korean-frequency-regulations-for-lpwa.ppt</a:t>
            </a:r>
            <a:endParaRPr lang="en-US" sz="2400" dirty="0" smtClean="0"/>
          </a:p>
          <a:p>
            <a:endParaRPr lang="en-US" sz="2400" dirty="0" smtClean="0"/>
          </a:p>
          <a:p>
            <a:endParaRPr lang="en-US" sz="2400" dirty="0"/>
          </a:p>
          <a:p>
            <a:r>
              <a:rPr lang="en-US" sz="2400" dirty="0" smtClean="0"/>
              <a:t>Any Discussion?</a:t>
            </a:r>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30</a:t>
            </a:fld>
            <a:endParaRPr lang="en-US" altLang="en-US"/>
          </a:p>
        </p:txBody>
      </p:sp>
    </p:spTree>
    <p:extLst>
      <p:ext uri="{BB962C8B-B14F-4D97-AF65-F5344CB8AC3E}">
        <p14:creationId xmlns:p14="http://schemas.microsoft.com/office/powerpoint/2010/main" val="23374646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Contributions (cont.)</a:t>
            </a:r>
            <a:endParaRPr lang="en-US" dirty="0"/>
          </a:p>
        </p:txBody>
      </p:sp>
      <p:sp>
        <p:nvSpPr>
          <p:cNvPr id="3" name="Inhaltsplatzhalter 2"/>
          <p:cNvSpPr>
            <a:spLocks noGrp="1"/>
          </p:cNvSpPr>
          <p:nvPr>
            <p:ph idx="1"/>
          </p:nvPr>
        </p:nvSpPr>
        <p:spPr/>
        <p:txBody>
          <a:bodyPr/>
          <a:lstStyle/>
          <a:p>
            <a:r>
              <a:rPr lang="en-US" sz="2400" dirty="0" smtClean="0"/>
              <a:t>Candidate </a:t>
            </a:r>
            <a:r>
              <a:rPr lang="en-US" sz="2400" dirty="0"/>
              <a:t>Technology Suitability Evaluation, Joerg Robert (University Erlangen-</a:t>
            </a:r>
            <a:r>
              <a:rPr lang="en-US" sz="2400" dirty="0" err="1"/>
              <a:t>Nuernberg</a:t>
            </a:r>
            <a:r>
              <a:rPr lang="en-US" sz="2400" dirty="0"/>
              <a:t>), Doc. </a:t>
            </a:r>
            <a:r>
              <a:rPr lang="en-US" sz="2400" dirty="0">
                <a:hlinkClick r:id="rId2"/>
              </a:rPr>
              <a:t>https://</a:t>
            </a:r>
            <a:r>
              <a:rPr lang="en-US" sz="2400" dirty="0" smtClean="0">
                <a:hlinkClick r:id="rId2"/>
              </a:rPr>
              <a:t>mentor.ieee.org/802.15/dcn/17/15-17-0160-00-lpwa-candidate-technology-suitability-evaluation.pptx</a:t>
            </a:r>
            <a:endParaRPr lang="en-US" sz="2400" dirty="0" smtClean="0"/>
          </a:p>
          <a:p>
            <a:endParaRPr lang="en-US" sz="2400" dirty="0"/>
          </a:p>
          <a:p>
            <a:endParaRPr lang="en-US" sz="2400" dirty="0"/>
          </a:p>
          <a:p>
            <a:r>
              <a:rPr lang="en-US" sz="2400" dirty="0" smtClean="0"/>
              <a:t>Any Discussion?</a:t>
            </a:r>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31</a:t>
            </a:fld>
            <a:endParaRPr lang="en-US" altLang="en-US"/>
          </a:p>
        </p:txBody>
      </p:sp>
    </p:spTree>
    <p:extLst>
      <p:ext uri="{BB962C8B-B14F-4D97-AF65-F5344CB8AC3E}">
        <p14:creationId xmlns:p14="http://schemas.microsoft.com/office/powerpoint/2010/main" val="3646648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 (cont.)</a:t>
            </a:r>
            <a:endParaRPr lang="en-US" dirty="0"/>
          </a:p>
        </p:txBody>
      </p:sp>
      <p:sp>
        <p:nvSpPr>
          <p:cNvPr id="3" name="Inhaltsplatzhalter 2"/>
          <p:cNvSpPr>
            <a:spLocks noGrp="1"/>
          </p:cNvSpPr>
          <p:nvPr>
            <p:ph idx="1"/>
          </p:nvPr>
        </p:nvSpPr>
        <p:spPr/>
        <p:txBody>
          <a:bodyPr/>
          <a:lstStyle/>
          <a:p>
            <a:r>
              <a:rPr lang="en-US" sz="2400" dirty="0"/>
              <a:t>Suitability of IEEE 802.11ah for LPWAN Applications, Joerg Robert (</a:t>
            </a:r>
            <a:r>
              <a:rPr lang="de-DE" sz="2400" dirty="0"/>
              <a:t>University Erlangen-</a:t>
            </a:r>
            <a:r>
              <a:rPr lang="de-DE" sz="2400" dirty="0" err="1"/>
              <a:t>Nuernberg</a:t>
            </a:r>
            <a:r>
              <a:rPr lang="en-US" sz="2400" dirty="0"/>
              <a:t>), Doc. </a:t>
            </a:r>
            <a:r>
              <a:rPr lang="en-US" sz="2400" dirty="0">
                <a:hlinkClick r:id="rId2"/>
              </a:rPr>
              <a:t>https://mentor.ieee.org/802.15/dcn/17/15-17-0162-00-lpwa-suitability-of-ieee-802-11ah-for-lpwan-applications.pptx</a:t>
            </a:r>
            <a:endParaRPr lang="en-US" sz="2400" dirty="0"/>
          </a:p>
          <a:p>
            <a:endParaRPr lang="en-US" sz="2400" dirty="0" smtClean="0"/>
          </a:p>
          <a:p>
            <a:r>
              <a:rPr lang="en-US" sz="2400" dirty="0" smtClean="0"/>
              <a:t>Any discussion?</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32</a:t>
            </a:fld>
            <a:endParaRPr lang="en-US" altLang="en-US"/>
          </a:p>
        </p:txBody>
      </p:sp>
    </p:spTree>
    <p:extLst>
      <p:ext uri="{BB962C8B-B14F-4D97-AF65-F5344CB8AC3E}">
        <p14:creationId xmlns:p14="http://schemas.microsoft.com/office/powerpoint/2010/main" val="11193647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dirty="0"/>
          </a:p>
        </p:txBody>
      </p:sp>
      <p:sp>
        <p:nvSpPr>
          <p:cNvPr id="3" name="Inhaltsplatzhalter 2"/>
          <p:cNvSpPr>
            <a:spLocks noGrp="1"/>
          </p:cNvSpPr>
          <p:nvPr>
            <p:ph idx="1"/>
          </p:nvPr>
        </p:nvSpPr>
        <p:spPr/>
        <p:txBody>
          <a:bodyPr/>
          <a:lstStyle/>
          <a:p>
            <a:endParaRPr lang="en-US"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33</a:t>
            </a:fld>
            <a:endParaRPr lang="en-US" altLang="en-US"/>
          </a:p>
        </p:txBody>
      </p:sp>
    </p:spTree>
    <p:extLst>
      <p:ext uri="{BB962C8B-B14F-4D97-AF65-F5344CB8AC3E}">
        <p14:creationId xmlns:p14="http://schemas.microsoft.com/office/powerpoint/2010/main" val="35328466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256821641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31688489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270691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28792223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345599270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IG LPWA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464041079"/>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dirty="0" smtClean="0"/>
                        <a:t>IG LPWA</a:t>
                      </a: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1619</Words>
  <Application>Microsoft Office PowerPoint</Application>
  <PresentationFormat>Bildschirmpräsentation (4:3)</PresentationFormat>
  <Paragraphs>315</Paragraphs>
  <Slides>33</Slides>
  <Notes>2</Notes>
  <HiddenSlides>0</HiddenSlides>
  <MMClips>0</MMClips>
  <ScaleCrop>false</ScaleCrop>
  <HeadingPairs>
    <vt:vector size="4" baseType="variant">
      <vt:variant>
        <vt:lpstr>Design</vt:lpstr>
      </vt:variant>
      <vt:variant>
        <vt:i4>2</vt:i4>
      </vt:variant>
      <vt:variant>
        <vt:lpstr>Folientitel</vt:lpstr>
      </vt:variant>
      <vt:variant>
        <vt:i4>33</vt:i4>
      </vt:variant>
    </vt:vector>
  </HeadingPairs>
  <TitlesOfParts>
    <vt:vector size="35" baseType="lpstr">
      <vt:lpstr>IEEE-P802_15_Rbt</vt:lpstr>
      <vt:lpstr>Default Design</vt:lpstr>
      <vt:lpstr>PowerPoint-Präsentation</vt:lpstr>
      <vt:lpstr>802.15 IG LPWA Agenda</vt:lpstr>
      <vt:lpstr>Meeting Secretary</vt:lpstr>
      <vt:lpstr>Instructions for the WG Chair</vt:lpstr>
      <vt:lpstr>Participants, Patents, and Duty to Inform</vt:lpstr>
      <vt:lpstr>Patent Related Links</vt:lpstr>
      <vt:lpstr>Call for Potentially Essential Patents</vt:lpstr>
      <vt:lpstr>Other Guidelines for IEEE WG Meetings</vt:lpstr>
      <vt:lpstr>IG LPWA Schedule for the Week</vt:lpstr>
      <vt:lpstr>Main Agenda Items for the Week</vt:lpstr>
      <vt:lpstr>Draft Agenda</vt:lpstr>
      <vt:lpstr>Timeline – Past Sessions</vt:lpstr>
      <vt:lpstr>Timeline</vt:lpstr>
      <vt:lpstr>Submissions</vt:lpstr>
      <vt:lpstr>Submissions (cont.)</vt:lpstr>
      <vt:lpstr>Summary from January Meeting</vt:lpstr>
      <vt:lpstr>Minutes from January Meeting</vt:lpstr>
      <vt:lpstr>Update on Literature List</vt:lpstr>
      <vt:lpstr>Agenda of Last IG LPWA Telco</vt:lpstr>
      <vt:lpstr>Outcome of Last IG LPWA Telco</vt:lpstr>
      <vt:lpstr>ETSI LTN Activities</vt:lpstr>
      <vt:lpstr>Liaison with ETSI LTN</vt:lpstr>
      <vt:lpstr>ETSI LTN Draft Liaison Letter</vt:lpstr>
      <vt:lpstr>Latest Use-Cast List</vt:lpstr>
      <vt:lpstr>Contributions</vt:lpstr>
      <vt:lpstr>Updated Use-Case Document</vt:lpstr>
      <vt:lpstr>Re-Discussion ETSI LTN</vt:lpstr>
      <vt:lpstr>Contributions (cont.)</vt:lpstr>
      <vt:lpstr>Contributions (cont.)</vt:lpstr>
      <vt:lpstr>Contributions (cont.)</vt:lpstr>
      <vt:lpstr>Contributions (cont.)</vt:lpstr>
      <vt:lpstr>Contribution (cont.)</vt:lpstr>
      <vt:lpstr>PowerPoint-Präsentation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85</cp:revision>
  <cp:lastPrinted>1998-02-10T13:28:06Z</cp:lastPrinted>
  <dcterms:created xsi:type="dcterms:W3CDTF">2017-03-12T21:31:02Z</dcterms:created>
  <dcterms:modified xsi:type="dcterms:W3CDTF">2017-03-14T19:56:44Z</dcterms:modified>
</cp:coreProperties>
</file>