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59" r:id="rId2"/>
    <p:sldId id="287" r:id="rId3"/>
    <p:sldId id="288" r:id="rId4"/>
    <p:sldId id="289" r:id="rId5"/>
    <p:sldId id="290" r:id="rId6"/>
    <p:sldId id="291" r:id="rId7"/>
    <p:sldId id="271" r:id="rId8"/>
    <p:sldId id="272" r:id="rId9"/>
    <p:sldId id="264" r:id="rId10"/>
    <p:sldId id="315" r:id="rId11"/>
    <p:sldId id="339" r:id="rId12"/>
    <p:sldId id="341" r:id="rId13"/>
    <p:sldId id="340" r:id="rId14"/>
    <p:sldId id="303" r:id="rId15"/>
    <p:sldId id="336" r:id="rId16"/>
    <p:sldId id="337" r:id="rId17"/>
    <p:sldId id="338" r:id="rId18"/>
    <p:sldId id="335" r:id="rId19"/>
    <p:sldId id="309" r:id="rId20"/>
    <p:sldId id="334" r:id="rId21"/>
    <p:sldId id="307" r:id="rId22"/>
    <p:sldId id="305" r:id="rId23"/>
    <p:sldId id="308" r:id="rId24"/>
    <p:sldId id="312" r:id="rId25"/>
    <p:sldId id="329" r:id="rId26"/>
    <p:sldId id="327" r:id="rId27"/>
    <p:sldId id="330" r:id="rId28"/>
    <p:sldId id="280" r:id="rId29"/>
    <p:sldId id="342" r:id="rId30"/>
    <p:sldId id="328" r:id="rId3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39"/>
            <p14:sldId id="341"/>
            <p14:sldId id="340"/>
          </p14:sldIdLst>
        </p14:section>
        <p14:section name="IETF Slides" id="{6F917E0C-88C3-844C-A2A8-1D0DD9F462AB}">
          <p14:sldIdLst>
            <p14:sldId id="303"/>
            <p14:sldId id="336"/>
            <p14:sldId id="337"/>
            <p14:sldId id="338"/>
            <p14:sldId id="335"/>
            <p14:sldId id="309"/>
            <p14:sldId id="334"/>
            <p14:sldId id="307"/>
            <p14:sldId id="305"/>
            <p14:sldId id="308"/>
            <p14:sldId id="312"/>
            <p14:sldId id="329"/>
            <p14:sldId id="327"/>
            <p14:sldId id="330"/>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42"/>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1" d="100"/>
          <a:sy n="121" d="100"/>
        </p:scale>
        <p:origin x="-1896" y="-1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15-17-0169-01-0mag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www.google.com/url?q=http://www.ieee802.org/1/files/public/docs2017/new-maruhashi-general-industrial-usage-part1-0317-v00.pdf&amp;sa=D&amp;ust=1489544892645000&amp;usg=AFQjCNEurC-uMqVeTYs3IBqMYLE_f4pW1w"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www.google.com/url?q=http://www.ieee802.org/1/files/public/docs2017/new-maruhashi-general-industrial-usage-part1-0317-v00.pdf&amp;sa=D&amp;ust=1489544892645000&amp;usg=AFQjCNEurC-uMqVeTYs3IBqMYLE_f4pW1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ools.ietf.org/html/draft-ietf-core-coap-tcp-tls-05" TargetMode="External"/><Relationship Id="rId4" Type="http://schemas.openxmlformats.org/officeDocument/2006/relationships/hyperlink" Target="https://datatracker.ietf.org/doc/draft-ietf-core-object-security/" TargetMode="External"/><Relationship Id="rId5" Type="http://schemas.openxmlformats.org/officeDocument/2006/relationships/hyperlink" Target="https://tools.ietf.org/html/draft-ietf-core-object-security" TargetMode="External"/><Relationship Id="rId6" Type="http://schemas.openxmlformats.org/officeDocument/2006/relationships/hyperlink" Target="https://tools.ietf.org/html/draft-ietf-core-dynlink"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tools.ietf.org/html/draft-ietf-core-interfaces" TargetMode="External"/><Relationship Id="rId4" Type="http://schemas.openxmlformats.org/officeDocument/2006/relationships/hyperlink" Target="https://tools.ietf.org/html/draft-ietf-core-senml" TargetMode="External"/><Relationship Id="rId5" Type="http://schemas.openxmlformats.org/officeDocument/2006/relationships/hyperlink" Target="https://tools.ietf.org/html/draft-ietf-core-yang-cbor" TargetMode="External"/><Relationship Id="rId6" Type="http://schemas.openxmlformats.org/officeDocument/2006/relationships/hyperlink" Target="https://datatracker.ietf.org/doc/draft-ietf-core-resource-directory/"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ools.ietf.org/wg/6lo/draft-ietf-6lo-nfc-05" TargetMode="External"/><Relationship Id="rId4" Type="http://schemas.openxmlformats.org/officeDocument/2006/relationships/hyperlink" Target="https://datatracker.ietf.org/doc/draft-ietf-6lo-blemesh/" TargetMode="External"/><Relationship Id="rId5" Type="http://schemas.openxmlformats.org/officeDocument/2006/relationships/hyperlink" Target="https://datatracker.ietf.org/doc/draft-ietf-6lo-use-cases/" TargetMode="External"/><Relationship Id="rId6" Type="http://schemas.openxmlformats.org/officeDocument/2006/relationships/hyperlink" Target="https://datatracker.ietf.org/doc/draft-ietf-6lo-rfc6775-update/" TargetMode="External"/><Relationship Id="rId7" Type="http://schemas.openxmlformats.org/officeDocument/2006/relationships/hyperlink" Target="https://tools.ietf.org/html/draft-ietf-6lo-privacy-considerations" TargetMode="External"/><Relationship Id="rId8" Type="http://schemas.openxmlformats.org/officeDocument/2006/relationships/hyperlink" Target="https://datatracker.ietf.org/doc/draft-ietf-6lo-dect-ule/" TargetMode="External"/><Relationship Id="rId9" Type="http://schemas.openxmlformats.org/officeDocument/2006/relationships/hyperlink" Target="https://datatracker.ietf.org/doc/draft-ietf-6lo-nfc/" TargetMode="External"/><Relationship Id="rId10" Type="http://schemas.openxmlformats.org/officeDocument/2006/relationships/hyperlink" Target="https://www.rfc-editor.org/info/rfc8025"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datatracker.ietf.org/doc/draft-ietf-roll-useofrplinfo/" TargetMode="External"/><Relationship Id="rId4" Type="http://schemas.openxmlformats.org/officeDocument/2006/relationships/hyperlink" Target="https://datatracker.ietf.org/doc/draft-ietf-roll-dao-projection/" TargetMode="External"/><Relationship Id="rId5" Type="http://schemas.openxmlformats.org/officeDocument/2006/relationships/hyperlink" Target="https://datatracker.ietf.org/doc/draft-qasem-roll-rpl-load-balancing/" TargetMode="External"/><Relationship Id="rId6" Type="http://schemas.openxmlformats.org/officeDocument/2006/relationships/hyperlink" Target="https://datatracker.ietf.org/doc/draft-jadhav-roll-efficient-npdao/" TargetMode="External"/><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atatracker.ietf.org/doc/draft-ietf-detnet-architecture/" TargetMode="External"/><Relationship Id="rId4" Type="http://schemas.openxmlformats.org/officeDocument/2006/relationships/hyperlink" Target="https://datatracker.ietf.org/doc/draft-ietf-detnet-dp-alt/" TargetMode="External"/><Relationship Id="rId5" Type="http://schemas.openxmlformats.org/officeDocument/2006/relationships/hyperlink" Target="https://datatracker.ietf.org/doc/draft-ietf-detnet-problem-statement/" TargetMode="External"/><Relationship Id="rId6" Type="http://schemas.openxmlformats.org/officeDocument/2006/relationships/hyperlink" Target="https://datatracker.ietf.org/doc/draft-ietf-detnet-use-cases/" TargetMode="External"/><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atatracker.ietf.org/doc/draft-ietf-lpwan-overview/" TargetMode="External"/><Relationship Id="rId4" Type="http://schemas.openxmlformats.org/officeDocument/2006/relationships/hyperlink" Target="https://datatracker.ietf.org/doc/draft-ietf-lpwan-coap-static-context-hc/" TargetMode="External"/><Relationship Id="rId5" Type="http://schemas.openxmlformats.org/officeDocument/2006/relationships/hyperlink" Target="https://datatracker.ietf.org/doc/draft-farrell-lpwan-lora-overview/" TargetMode="External"/><Relationship Id="rId6" Type="http://schemas.openxmlformats.org/officeDocument/2006/relationships/hyperlink" Target="https://datatracker.ietf.org/doc/draft-ietf-lpwan-ipv6-static-context-hc/" TargetMode="External"/><Relationship Id="rId7" Type="http://schemas.openxmlformats.org/officeDocument/2006/relationships/hyperlink" Target="https://datatracker.ietf.org/doc/draft-zuniga-lpwan-sigfox-system-description/" TargetMode="External"/><Relationship Id="rId8" Type="http://schemas.openxmlformats.org/officeDocument/2006/relationships/hyperlink" Target="https://datatracker.ietf.org/doc/draft-gomez-lpwan-fragmentation-header/"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datatracker.ietf.org/doc/draft-irtf-t2trg-iot-seccons/" TargetMode="External"/><Relationship Id="rId4" Type="http://schemas.openxmlformats.org/officeDocument/2006/relationships/hyperlink" Target="https://datatracker.ietf.org/doc/draft-keranen-t2trg-rest-iot/" TargetMode="External"/><Relationship Id="rId5" Type="http://schemas.openxmlformats.org/officeDocument/2006/relationships/hyperlink" Target="https://datatracker.ietf.org/doc/draft-koster-t2trg-hsml/" TargetMode="External"/><Relationship Id="rId6" Type="http://schemas.openxmlformats.org/officeDocument/2006/relationships/hyperlink" Target="https://datatracker.ietf.org/doc/draft-hartke-t2trg-coral/"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datatracker.ietf.org/doc/draft-ietf-ace-oauth-authz/" TargetMode="External"/><Relationship Id="rId4" Type="http://schemas.openxmlformats.org/officeDocument/2006/relationships/hyperlink" Target="https://datatracker.ietf.org/doc/draft-ietf-ace-actors/" TargetMode="External"/><Relationship Id="rId5" Type="http://schemas.openxmlformats.org/officeDocument/2006/relationships/hyperlink" Target="https://datatracker.ietf.org/doc/draft-ietf-ace-cbor-web-token/" TargetMode="External"/><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305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r>
              <a:rPr lang="en-US" sz="2000" dirty="0" smtClean="0"/>
              <a:t>(15-17-0159-01)</a:t>
            </a:r>
          </a:p>
          <a:p>
            <a:pPr marL="457200" indent="-457200" eaLnBrk="0" fontAlgn="b" hangingPunct="0">
              <a:buClr>
                <a:srgbClr val="FF0000"/>
              </a:buClr>
              <a:buFont typeface="Wingdings" charset="0"/>
              <a:buChar char="q"/>
            </a:pPr>
            <a:r>
              <a:rPr lang="en-US" sz="2800" b="1" dirty="0" smtClean="0"/>
              <a:t>Discussion on 64-bit transmission order </a:t>
            </a:r>
            <a:r>
              <a:rPr lang="en-US" sz="2000" dirty="0" smtClean="0"/>
              <a:t>(15-17-0166-01)</a:t>
            </a:r>
          </a:p>
          <a:p>
            <a:pPr marL="457200" indent="-457200" eaLnBrk="0" fontAlgn="b" hangingPunct="0">
              <a:buClr>
                <a:srgbClr val="FF0000"/>
              </a:buClr>
              <a:buFont typeface="Wingdings" charset="0"/>
              <a:buChar char="q"/>
            </a:pPr>
            <a:r>
              <a:rPr lang="en-US" sz="2800" b="1" dirty="0"/>
              <a:t>Discussion on next revision changes</a:t>
            </a:r>
          </a:p>
          <a:p>
            <a:pPr marL="914400" lvl="1" indent="-457200" eaLnBrk="0" fontAlgn="b" hangingPunct="0">
              <a:buClr>
                <a:srgbClr val="FF0000"/>
              </a:buClr>
              <a:buFont typeface="Wingdings" charset="0"/>
              <a:buChar char="q"/>
            </a:pPr>
            <a:r>
              <a:rPr lang="en-US" sz="2800" b="1" dirty="0"/>
              <a:t>Approved amendments, corrigenda, etc.</a:t>
            </a:r>
            <a:r>
              <a:rPr lang="en-US" sz="2800" dirty="0"/>
              <a:t> </a:t>
            </a:r>
          </a:p>
          <a:p>
            <a:pPr marL="457200" indent="-457200" eaLnBrk="0" fontAlgn="b" hangingPunct="0">
              <a:buClr>
                <a:srgbClr val="FF0000"/>
              </a:buClr>
              <a:buFont typeface="Wingdings" charset="0"/>
              <a:buChar char="q"/>
            </a:pPr>
            <a:r>
              <a:rPr lang="en-US" sz="2800" b="1" dirty="0" smtClean="0"/>
              <a:t>Discussion on </a:t>
            </a:r>
            <a:r>
              <a:rPr lang="en-US" sz="2800" b="1" dirty="0"/>
              <a:t>any </a:t>
            </a:r>
            <a:r>
              <a:rPr lang="en-US" sz="2800" b="1" dirty="0" smtClean="0"/>
              <a:t>other issues </a:t>
            </a:r>
            <a:r>
              <a:rPr lang="en-US" sz="2800" b="1" dirty="0"/>
              <a:t>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smtClean="0"/>
              <a:t>?</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11</a:t>
            </a:fld>
            <a:endParaRPr lang="en-US"/>
          </a:p>
        </p:txBody>
      </p:sp>
      <p:sp>
        <p:nvSpPr>
          <p:cNvPr id="5" name="Rectangle 2"/>
          <p:cNvSpPr txBox="1">
            <a:spLocks noChangeArrowheads="1"/>
          </p:cNvSpPr>
          <p:nvPr/>
        </p:nvSpPr>
        <p:spPr bwMode="auto">
          <a:xfrm>
            <a:off x="533400" y="5334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b="1" dirty="0" smtClean="0">
                <a:latin typeface="Times New Roman" charset="0"/>
                <a:ea typeface="ＭＳ Ｐゴシック" charset="0"/>
                <a:cs typeface="ＭＳ Ｐゴシック" charset="0"/>
              </a:rPr>
              <a:t>SC Maintenance </a:t>
            </a:r>
            <a:r>
              <a:rPr lang="mr-IN" b="1" dirty="0" smtClean="0">
                <a:latin typeface="Times New Roman" charset="0"/>
                <a:ea typeface="ＭＳ Ｐゴシック" charset="0"/>
                <a:cs typeface="ＭＳ Ｐゴシック" charset="0"/>
              </a:rPr>
              <a:t>–</a:t>
            </a:r>
            <a:r>
              <a:rPr lang="en-US" b="1" dirty="0" smtClean="0">
                <a:latin typeface="Times New Roman" charset="0"/>
                <a:ea typeface="ＭＳ Ｐゴシック" charset="0"/>
                <a:cs typeface="ＭＳ Ｐゴシック" charset="0"/>
              </a:rPr>
              <a:t> Joint Meeting with 802.1</a:t>
            </a:r>
            <a:endParaRPr lang="en-US" sz="2800" dirty="0">
              <a:latin typeface="Times New Roman" charset="0"/>
              <a:ea typeface="ＭＳ Ｐゴシック" charset="0"/>
              <a:cs typeface="ＭＳ Ｐゴシック" charset="0"/>
            </a:endParaRPr>
          </a:p>
        </p:txBody>
      </p:sp>
      <p:sp>
        <p:nvSpPr>
          <p:cNvPr id="6" name="Content Placeholder 2"/>
          <p:cNvSpPr txBox="1">
            <a:spLocks/>
          </p:cNvSpPr>
          <p:nvPr/>
        </p:nvSpPr>
        <p:spPr>
          <a:xfrm>
            <a:off x="152400" y="1752600"/>
            <a:ext cx="8763000" cy="3810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US" sz="2800" dirty="0"/>
              <a:t>QoS extension in dense and heterogeneous wireless networks for industry </a:t>
            </a:r>
            <a:r>
              <a:rPr lang="en-US" sz="2800" dirty="0" smtClean="0"/>
              <a:t>usage by </a:t>
            </a:r>
            <a:r>
              <a:rPr lang="en-US" sz="2800" dirty="0"/>
              <a:t>Kenichi </a:t>
            </a:r>
            <a:r>
              <a:rPr lang="en-US" sz="2800" dirty="0" err="1"/>
              <a:t>Maruhashi</a:t>
            </a:r>
            <a:r>
              <a:rPr lang="en-US" sz="2800" dirty="0"/>
              <a:t> / NEC </a:t>
            </a:r>
            <a:r>
              <a:rPr lang="en-US" sz="2800" dirty="0" smtClean="0"/>
              <a:t>Corporation and </a:t>
            </a:r>
            <a:r>
              <a:rPr lang="en-US" sz="2800" dirty="0" err="1"/>
              <a:t>Satoko</a:t>
            </a:r>
            <a:r>
              <a:rPr lang="en-US" sz="2800" dirty="0"/>
              <a:t> </a:t>
            </a:r>
            <a:r>
              <a:rPr lang="en-US" sz="2800" dirty="0" err="1"/>
              <a:t>Itaya</a:t>
            </a:r>
            <a:r>
              <a:rPr lang="en-US" sz="2800" dirty="0"/>
              <a:t> / </a:t>
            </a:r>
            <a:r>
              <a:rPr lang="en-US" sz="2800" dirty="0" smtClean="0"/>
              <a:t>NICT.</a:t>
            </a:r>
          </a:p>
          <a:p>
            <a:pPr lvl="1"/>
            <a:r>
              <a:rPr lang="en-US" sz="2400" u="sng" dirty="0" smtClean="0">
                <a:hlinkClick r:id="rId2"/>
              </a:rPr>
              <a:t>http</a:t>
            </a:r>
            <a:r>
              <a:rPr lang="en-US" sz="2400" u="sng" dirty="0">
                <a:hlinkClick r:id="rId2"/>
              </a:rPr>
              <a:t>://www.ieee802.org/1/files/public/docs2017/new-maruhashi-general-industrial-usage-part1-0317-v00.pdf	</a:t>
            </a:r>
          </a:p>
          <a:p>
            <a:pPr lvl="1"/>
            <a:r>
              <a:rPr lang="en-US" sz="2400" u="sng" dirty="0"/>
              <a:t>http://www.ieee802.org/1/files/public/docs2017/new-itaya-general-industrial-usage-part2-0317-v00.</a:t>
            </a:r>
            <a:r>
              <a:rPr lang="en-US" sz="2400" u="sng" dirty="0" smtClean="0"/>
              <a:t>pdf</a:t>
            </a:r>
            <a:endParaRPr lang="en-US" sz="2400" dirty="0" smtClean="0"/>
          </a:p>
        </p:txBody>
      </p:sp>
    </p:spTree>
    <p:extLst>
      <p:ext uri="{BB962C8B-B14F-4D97-AF65-F5344CB8AC3E}">
        <p14:creationId xmlns:p14="http://schemas.microsoft.com/office/powerpoint/2010/main" val="8150439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12</a:t>
            </a:fld>
            <a:endParaRPr lang="en-US"/>
          </a:p>
        </p:txBody>
      </p:sp>
      <p:sp>
        <p:nvSpPr>
          <p:cNvPr id="5" name="Rectangle 2"/>
          <p:cNvSpPr txBox="1">
            <a:spLocks noChangeArrowheads="1"/>
          </p:cNvSpPr>
          <p:nvPr/>
        </p:nvSpPr>
        <p:spPr bwMode="auto">
          <a:xfrm>
            <a:off x="533400" y="5334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b="1" dirty="0" smtClean="0">
                <a:latin typeface="Times New Roman" charset="0"/>
                <a:ea typeface="ＭＳ Ｐゴシック" charset="0"/>
                <a:cs typeface="ＭＳ Ｐゴシック" charset="0"/>
              </a:rPr>
              <a:t>SC Maintenance </a:t>
            </a:r>
            <a:r>
              <a:rPr lang="mr-IN" b="1" dirty="0" smtClean="0">
                <a:latin typeface="Times New Roman" charset="0"/>
                <a:ea typeface="ＭＳ Ｐゴシック" charset="0"/>
                <a:cs typeface="ＭＳ Ｐゴシック" charset="0"/>
              </a:rPr>
              <a:t>–</a:t>
            </a:r>
            <a:r>
              <a:rPr lang="en-US" b="1" dirty="0" smtClean="0">
                <a:latin typeface="Times New Roman" charset="0"/>
                <a:ea typeface="ＭＳ Ｐゴシック" charset="0"/>
                <a:cs typeface="ＭＳ Ｐゴシック" charset="0"/>
              </a:rPr>
              <a:t> Joint Meeting with 802.1</a:t>
            </a:r>
            <a:endParaRPr lang="en-US" sz="2800" dirty="0">
              <a:latin typeface="Times New Roman" charset="0"/>
              <a:ea typeface="ＭＳ Ｐゴシック" charset="0"/>
              <a:cs typeface="ＭＳ Ｐゴシック" charset="0"/>
            </a:endParaRPr>
          </a:p>
        </p:txBody>
      </p:sp>
      <p:sp>
        <p:nvSpPr>
          <p:cNvPr id="6" name="Content Placeholder 2"/>
          <p:cNvSpPr txBox="1">
            <a:spLocks/>
          </p:cNvSpPr>
          <p:nvPr/>
        </p:nvSpPr>
        <p:spPr>
          <a:xfrm>
            <a:off x="152400" y="1752600"/>
            <a:ext cx="8763000" cy="3810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US" sz="2800" dirty="0"/>
              <a:t>QoS extension in dense and heterogeneous wireless networks for industry </a:t>
            </a:r>
            <a:r>
              <a:rPr lang="en-US" sz="2800" dirty="0" smtClean="0"/>
              <a:t>usage by </a:t>
            </a:r>
            <a:r>
              <a:rPr lang="en-US" sz="2800" dirty="0"/>
              <a:t>Kenichi </a:t>
            </a:r>
            <a:r>
              <a:rPr lang="en-US" sz="2800" dirty="0" err="1"/>
              <a:t>Maruhashi</a:t>
            </a:r>
            <a:r>
              <a:rPr lang="en-US" sz="2800" dirty="0"/>
              <a:t> / NEC </a:t>
            </a:r>
            <a:r>
              <a:rPr lang="en-US" sz="2800" dirty="0" smtClean="0"/>
              <a:t>Corporation and </a:t>
            </a:r>
            <a:r>
              <a:rPr lang="en-US" sz="2800" dirty="0" err="1"/>
              <a:t>Satoko</a:t>
            </a:r>
            <a:r>
              <a:rPr lang="en-US" sz="2800" dirty="0"/>
              <a:t> </a:t>
            </a:r>
            <a:r>
              <a:rPr lang="en-US" sz="2800" dirty="0" err="1"/>
              <a:t>Itaya</a:t>
            </a:r>
            <a:r>
              <a:rPr lang="en-US" sz="2800" dirty="0"/>
              <a:t> / </a:t>
            </a:r>
            <a:r>
              <a:rPr lang="en-US" sz="2800" dirty="0" smtClean="0"/>
              <a:t>NICT.</a:t>
            </a:r>
          </a:p>
          <a:p>
            <a:pPr lvl="1"/>
            <a:r>
              <a:rPr lang="en-US" sz="2400" u="sng" dirty="0" smtClean="0">
                <a:hlinkClick r:id="rId2"/>
              </a:rPr>
              <a:t>http</a:t>
            </a:r>
            <a:r>
              <a:rPr lang="en-US" sz="2400" u="sng" dirty="0">
                <a:hlinkClick r:id="rId2"/>
              </a:rPr>
              <a:t>://www.ieee802.org/1/files/public/docs2017/new-maruhashi-general-industrial-usage-part1-0317-v00.pdf	</a:t>
            </a:r>
          </a:p>
          <a:p>
            <a:pPr lvl="1"/>
            <a:r>
              <a:rPr lang="en-US" sz="2400" u="sng" dirty="0"/>
              <a:t>http://www.ieee802.org/1/files/public/docs2017/new-itaya-general-industrial-usage-part2-0317-v00.</a:t>
            </a:r>
            <a:r>
              <a:rPr lang="en-US" sz="2400" u="sng" dirty="0" smtClean="0"/>
              <a:t>pdf</a:t>
            </a:r>
            <a:endParaRPr lang="en-US" sz="2400" dirty="0" smtClean="0"/>
          </a:p>
        </p:txBody>
      </p:sp>
    </p:spTree>
    <p:extLst>
      <p:ext uri="{BB962C8B-B14F-4D97-AF65-F5344CB8AC3E}">
        <p14:creationId xmlns:p14="http://schemas.microsoft.com/office/powerpoint/2010/main" val="4738221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13</a:t>
            </a:fld>
            <a:endParaRPr lang="en-US"/>
          </a:p>
        </p:txBody>
      </p:sp>
      <p:sp>
        <p:nvSpPr>
          <p:cNvPr id="5" name="Rectangle 2"/>
          <p:cNvSpPr txBox="1">
            <a:spLocks noChangeArrowheads="1"/>
          </p:cNvSpPr>
          <p:nvPr/>
        </p:nvSpPr>
        <p:spPr bwMode="auto">
          <a:xfrm>
            <a:off x="533400" y="5334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b="1" dirty="0" smtClean="0">
                <a:latin typeface="Times New Roman" charset="0"/>
                <a:ea typeface="ＭＳ Ｐゴシック" charset="0"/>
                <a:cs typeface="ＭＳ Ｐゴシック" charset="0"/>
              </a:rPr>
              <a:t>SC Maintenance </a:t>
            </a:r>
            <a:r>
              <a:rPr lang="mr-IN" b="1" dirty="0" smtClean="0">
                <a:latin typeface="Times New Roman" charset="0"/>
                <a:ea typeface="ＭＳ Ｐゴシック" charset="0"/>
                <a:cs typeface="ＭＳ Ｐゴシック" charset="0"/>
              </a:rPr>
              <a:t>–</a:t>
            </a:r>
            <a:r>
              <a:rPr lang="en-US" b="1" dirty="0" smtClean="0">
                <a:latin typeface="Times New Roman" charset="0"/>
                <a:ea typeface="ＭＳ Ｐゴシック" charset="0"/>
                <a:cs typeface="ＭＳ Ｐゴシック" charset="0"/>
              </a:rPr>
              <a:t> Joint Meeting with 802.1</a:t>
            </a:r>
            <a:endParaRPr lang="en-US" sz="2800" dirty="0">
              <a:latin typeface="Times New Roman" charset="0"/>
              <a:ea typeface="ＭＳ Ｐゴシック" charset="0"/>
              <a:cs typeface="ＭＳ Ｐゴシック" charset="0"/>
            </a:endParaRPr>
          </a:p>
        </p:txBody>
      </p:sp>
      <p:sp>
        <p:nvSpPr>
          <p:cNvPr id="6" name="Content Placeholder 2"/>
          <p:cNvSpPr txBox="1">
            <a:spLocks/>
          </p:cNvSpPr>
          <p:nvPr/>
        </p:nvSpPr>
        <p:spPr>
          <a:xfrm>
            <a:off x="152400" y="1752600"/>
            <a:ext cx="8763000" cy="3810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US" sz="2800" dirty="0"/>
              <a:t>Do you agree that discussion on “QoS extension in dense and heterogeneous wireless networks for industry usage” is worth to a work item in IEEE802.1? </a:t>
            </a:r>
          </a:p>
          <a:p>
            <a:r>
              <a:rPr lang="en-US" sz="2800" dirty="0" smtClean="0"/>
              <a:t>Yes				7</a:t>
            </a:r>
            <a:endParaRPr lang="en-US" sz="2800" dirty="0"/>
          </a:p>
          <a:p>
            <a:r>
              <a:rPr lang="en-US" sz="2800" dirty="0" smtClean="0"/>
              <a:t>No 					2</a:t>
            </a:r>
          </a:p>
          <a:p>
            <a:r>
              <a:rPr lang="en-US" sz="2800" dirty="0" smtClean="0"/>
              <a:t>Need </a:t>
            </a:r>
            <a:r>
              <a:rPr lang="en-US" sz="2800"/>
              <a:t>more </a:t>
            </a:r>
            <a:r>
              <a:rPr lang="en-US" sz="2800" smtClean="0"/>
              <a:t>information	42 </a:t>
            </a:r>
            <a:endParaRPr lang="en-US" sz="2800" dirty="0">
              <a:effectLst/>
            </a:endParaRPr>
          </a:p>
        </p:txBody>
      </p:sp>
    </p:spTree>
    <p:extLst>
      <p:ext uri="{BB962C8B-B14F-4D97-AF65-F5344CB8AC3E}">
        <p14:creationId xmlns:p14="http://schemas.microsoft.com/office/powerpoint/2010/main" val="5631762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IETF 98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229600" cy="1066800"/>
          </a:xfrm>
        </p:spPr>
        <p:txBody>
          <a:bodyPr/>
          <a:lstStyle/>
          <a:p>
            <a:r>
              <a:rPr lang="en-US" b="1" dirty="0" smtClean="0"/>
              <a:t>SC IETF Agenda for Constrained WGs</a:t>
            </a:r>
            <a:endParaRPr lang="en-US" b="1" dirty="0"/>
          </a:p>
        </p:txBody>
      </p:sp>
      <p:sp>
        <p:nvSpPr>
          <p:cNvPr id="3" name="Content Placeholder 2"/>
          <p:cNvSpPr>
            <a:spLocks noGrp="1"/>
          </p:cNvSpPr>
          <p:nvPr>
            <p:ph idx="1"/>
          </p:nvPr>
        </p:nvSpPr>
        <p:spPr>
          <a:xfrm>
            <a:off x="152400" y="1295400"/>
            <a:ext cx="8763000" cy="5562600"/>
          </a:xfrm>
        </p:spPr>
        <p:txBody>
          <a:bodyPr/>
          <a:lstStyle/>
          <a:p>
            <a:r>
              <a:rPr lang="en-US" sz="1400" dirty="0"/>
              <a:t>SUNDAY, March 26, </a:t>
            </a:r>
            <a:r>
              <a:rPr lang="en-US" sz="1400" dirty="0" smtClean="0"/>
              <a:t>201</a:t>
            </a:r>
            <a:endParaRPr lang="en-US" sz="1400" dirty="0"/>
          </a:p>
          <a:p>
            <a:pPr lvl="1"/>
            <a:r>
              <a:rPr lang="en-US" sz="1400" dirty="0"/>
              <a:t>0900-1700 </a:t>
            </a:r>
            <a:r>
              <a:rPr lang="en-US" sz="1200" dirty="0"/>
              <a:t>      </a:t>
            </a:r>
            <a:r>
              <a:rPr lang="en-US" sz="1400" dirty="0"/>
              <a:t>IRTF*** </a:t>
            </a:r>
            <a:r>
              <a:rPr lang="en-US" sz="1400" dirty="0" err="1"/>
              <a:t>icnrg</a:t>
            </a:r>
            <a:r>
              <a:rPr lang="en-US" sz="1400" dirty="0"/>
              <a:t>, with some t2trg-related items on the </a:t>
            </a:r>
            <a:r>
              <a:rPr lang="en-US" sz="1400" dirty="0" smtClean="0"/>
              <a:t>agenda</a:t>
            </a:r>
            <a:endParaRPr lang="en-US" sz="1400" dirty="0"/>
          </a:p>
          <a:p>
            <a:r>
              <a:rPr lang="en-US" sz="1400" dirty="0"/>
              <a:t>MONDAY, March 27, </a:t>
            </a:r>
            <a:r>
              <a:rPr lang="en-US" sz="1400" dirty="0" smtClean="0"/>
              <a:t>201</a:t>
            </a:r>
            <a:endParaRPr lang="en-US" sz="1400" dirty="0"/>
          </a:p>
          <a:p>
            <a:pPr lvl="1"/>
            <a:r>
              <a:rPr lang="en-US" sz="1400" dirty="0"/>
              <a:t>0900-1130  Morning Session I</a:t>
            </a:r>
          </a:p>
          <a:p>
            <a:pPr lvl="2"/>
            <a:r>
              <a:rPr lang="en-US" sz="1200" dirty="0"/>
              <a:t>Zurich A	ART	dispatch	Dispatch WG</a:t>
            </a:r>
          </a:p>
          <a:p>
            <a:pPr lvl="2"/>
            <a:r>
              <a:rPr lang="en-US" sz="1200" dirty="0"/>
              <a:t>Zurich D	INT	</a:t>
            </a:r>
            <a:r>
              <a:rPr lang="en-US" sz="1200" dirty="0" err="1"/>
              <a:t>homenet</a:t>
            </a:r>
            <a:r>
              <a:rPr lang="en-US" sz="1200" dirty="0"/>
              <a:t>	Home Networking WG</a:t>
            </a:r>
          </a:p>
          <a:p>
            <a:pPr lvl="2"/>
            <a:r>
              <a:rPr lang="en-US" sz="1200" dirty="0"/>
              <a:t>Zurich C	SEC ***	ace	Authentication and Authorization for Constrained Environments </a:t>
            </a:r>
            <a:r>
              <a:rPr lang="en-US" sz="1200" dirty="0" smtClean="0"/>
              <a:t>WG</a:t>
            </a:r>
          </a:p>
          <a:p>
            <a:pPr lvl="1"/>
            <a:r>
              <a:rPr lang="en-US" sz="1400" dirty="0" smtClean="0"/>
              <a:t>1300</a:t>
            </a:r>
            <a:r>
              <a:rPr lang="en-US" sz="1400" dirty="0"/>
              <a:t>-1500  Afternoon Session I</a:t>
            </a:r>
          </a:p>
          <a:p>
            <a:pPr lvl="2"/>
            <a:r>
              <a:rPr lang="en-US" sz="1200" dirty="0" err="1"/>
              <a:t>Vevey</a:t>
            </a:r>
            <a:r>
              <a:rPr lang="en-US" sz="1200" dirty="0"/>
              <a:t> 1/2	IRTF***	t2trg	Thing-to-Thing</a:t>
            </a:r>
          </a:p>
          <a:p>
            <a:pPr lvl="2"/>
            <a:r>
              <a:rPr lang="en-US" sz="1200" dirty="0"/>
              <a:t>Zurich A	OPS	anima	Autonomic Networking Integrated Model and Approach WG</a:t>
            </a:r>
          </a:p>
          <a:p>
            <a:pPr lvl="2"/>
            <a:r>
              <a:rPr lang="en-US" sz="1200" dirty="0"/>
              <a:t>Zurich B	RTG	bier	Bit Indexed Explicit Replication WG</a:t>
            </a:r>
          </a:p>
          <a:p>
            <a:pPr lvl="2"/>
            <a:r>
              <a:rPr lang="en-US" sz="1200" dirty="0"/>
              <a:t>Zurich G	RTG	</a:t>
            </a:r>
            <a:r>
              <a:rPr lang="en-US" sz="1200" dirty="0" err="1"/>
              <a:t>detnet</a:t>
            </a:r>
            <a:r>
              <a:rPr lang="en-US" sz="1200" dirty="0"/>
              <a:t>	Deterministic Networking WG</a:t>
            </a:r>
          </a:p>
          <a:p>
            <a:pPr lvl="2"/>
            <a:r>
              <a:rPr lang="en-US" sz="1200" dirty="0"/>
              <a:t>Zurich E/F	TSV	</a:t>
            </a:r>
            <a:r>
              <a:rPr lang="en-US" sz="1200" dirty="0" err="1"/>
              <a:t>tsvarea</a:t>
            </a:r>
            <a:r>
              <a:rPr lang="en-US" sz="1200" dirty="0"/>
              <a:t>	Transport Area Open </a:t>
            </a:r>
            <a:r>
              <a:rPr lang="en-US" sz="1200" dirty="0" smtClean="0"/>
              <a:t>Meeting</a:t>
            </a:r>
          </a:p>
          <a:p>
            <a:pPr lvl="1"/>
            <a:r>
              <a:rPr lang="en-US" sz="1400" dirty="0" smtClean="0"/>
              <a:t>1520</a:t>
            </a:r>
            <a:r>
              <a:rPr lang="en-US" sz="1400" dirty="0"/>
              <a:t>-1650  Afternoon Session II</a:t>
            </a:r>
          </a:p>
          <a:p>
            <a:pPr lvl="2"/>
            <a:r>
              <a:rPr lang="en-US" sz="1200" dirty="0"/>
              <a:t>Zurich A	SEC	</a:t>
            </a:r>
            <a:r>
              <a:rPr lang="en-US" sz="1200" dirty="0" err="1"/>
              <a:t>tokbind</a:t>
            </a:r>
            <a:r>
              <a:rPr lang="en-US" sz="1200" dirty="0"/>
              <a:t>	Token Binding WG</a:t>
            </a:r>
          </a:p>
          <a:p>
            <a:pPr lvl="2"/>
            <a:r>
              <a:rPr lang="en-US" sz="1200" dirty="0"/>
              <a:t>Zurich E/F	TSV	</a:t>
            </a:r>
            <a:r>
              <a:rPr lang="en-US" sz="1200" dirty="0" err="1"/>
              <a:t>tsvarea</a:t>
            </a:r>
            <a:r>
              <a:rPr lang="en-US" sz="1200" dirty="0"/>
              <a:t>	Transport Area Open </a:t>
            </a:r>
            <a:r>
              <a:rPr lang="en-US" sz="1200" dirty="0" smtClean="0"/>
              <a:t>Meeting</a:t>
            </a:r>
          </a:p>
          <a:p>
            <a:pPr lvl="1"/>
            <a:r>
              <a:rPr lang="en-US" sz="1400" dirty="0" smtClean="0"/>
              <a:t>1710</a:t>
            </a:r>
            <a:r>
              <a:rPr lang="en-US" sz="1400" dirty="0"/>
              <a:t>-1810  Afternoon Session III</a:t>
            </a:r>
          </a:p>
          <a:p>
            <a:pPr lvl="2"/>
            <a:r>
              <a:rPr lang="en-US" sz="1200" dirty="0"/>
              <a:t>Zurich E/F	GEN	</a:t>
            </a:r>
            <a:r>
              <a:rPr lang="en-US" sz="1200" dirty="0" err="1"/>
              <a:t>wugh</a:t>
            </a:r>
            <a:r>
              <a:rPr lang="en-US" sz="1200" dirty="0"/>
              <a:t>	WGs Using </a:t>
            </a:r>
            <a:r>
              <a:rPr lang="en-US" sz="1200" dirty="0" err="1"/>
              <a:t>GitHub</a:t>
            </a:r>
            <a:r>
              <a:rPr lang="en-US" sz="1200" dirty="0"/>
              <a:t> BOF</a:t>
            </a:r>
          </a:p>
          <a:p>
            <a:pPr lvl="2"/>
            <a:r>
              <a:rPr lang="en-US" sz="1200" dirty="0"/>
              <a:t>Zurich D	INT ***	</a:t>
            </a:r>
            <a:r>
              <a:rPr lang="en-US" sz="1200" dirty="0" err="1"/>
              <a:t>lwig</a:t>
            </a:r>
            <a:r>
              <a:rPr lang="en-US" sz="1200" dirty="0"/>
              <a:t>	Light-Weight Implementation Guidance WG</a:t>
            </a:r>
          </a:p>
          <a:p>
            <a:pPr lvl="2"/>
            <a:r>
              <a:rPr lang="en-US" sz="1200" dirty="0" err="1"/>
              <a:t>Montreux</a:t>
            </a:r>
            <a:r>
              <a:rPr lang="en-US" sz="1200" dirty="0"/>
              <a:t> </a:t>
            </a:r>
            <a:r>
              <a:rPr lang="en-US" sz="1200" dirty="0" smtClean="0"/>
              <a:t>3SEC</a:t>
            </a:r>
            <a:r>
              <a:rPr lang="en-US" sz="1200" dirty="0"/>
              <a:t>	</a:t>
            </a:r>
            <a:r>
              <a:rPr lang="en-US" sz="1200" dirty="0" smtClean="0"/>
              <a:t>curdle	</a:t>
            </a:r>
            <a:r>
              <a:rPr lang="en-US" sz="1200" dirty="0" err="1" smtClean="0"/>
              <a:t>CURves</a:t>
            </a:r>
            <a:r>
              <a:rPr lang="en-US" sz="1200" dirty="0"/>
              <a:t>, Deprecating and a Little more Encryption WG</a:t>
            </a:r>
          </a:p>
          <a:p>
            <a:pPr lvl="2"/>
            <a:r>
              <a:rPr lang="en-US" sz="1200" dirty="0"/>
              <a:t>Zurich C	SEC	</a:t>
            </a:r>
            <a:r>
              <a:rPr lang="en-US" sz="1200" dirty="0" err="1"/>
              <a:t>oauth</a:t>
            </a:r>
            <a:r>
              <a:rPr lang="en-US" sz="1200" dirty="0"/>
              <a:t>	Web Authorization Protocol WG</a:t>
            </a:r>
          </a:p>
          <a:p>
            <a:pPr lvl="2"/>
            <a:r>
              <a:rPr lang="en-US" sz="1200" dirty="0" err="1"/>
              <a:t>Vevey</a:t>
            </a:r>
            <a:r>
              <a:rPr lang="en-US" sz="1200" dirty="0"/>
              <a:t> 1/2	TSV	</a:t>
            </a:r>
            <a:r>
              <a:rPr lang="en-US" sz="1200" dirty="0" err="1"/>
              <a:t>tsvwg</a:t>
            </a:r>
            <a:r>
              <a:rPr lang="en-US" sz="1200" dirty="0"/>
              <a:t>	Transport Area Working Group </a:t>
            </a:r>
            <a:r>
              <a:rPr lang="en-US" sz="1200" dirty="0" smtClean="0"/>
              <a:t>WG</a:t>
            </a:r>
            <a:endParaRPr lang="en-US" sz="1200" dirty="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8617546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 for </a:t>
            </a:r>
            <a:r>
              <a:rPr lang="en-US" b="1" dirty="0"/>
              <a:t>Constrained WGs</a:t>
            </a:r>
          </a:p>
        </p:txBody>
      </p:sp>
      <p:sp>
        <p:nvSpPr>
          <p:cNvPr id="3" name="Content Placeholder 2"/>
          <p:cNvSpPr>
            <a:spLocks noGrp="1"/>
          </p:cNvSpPr>
          <p:nvPr>
            <p:ph idx="1"/>
          </p:nvPr>
        </p:nvSpPr>
        <p:spPr>
          <a:xfrm>
            <a:off x="152400" y="990600"/>
            <a:ext cx="9144000" cy="5562600"/>
          </a:xfrm>
        </p:spPr>
        <p:txBody>
          <a:bodyPr/>
          <a:lstStyle/>
          <a:p>
            <a:r>
              <a:rPr lang="en-US" sz="1400" b="1" dirty="0" smtClean="0"/>
              <a:t>TUESDAY</a:t>
            </a:r>
            <a:r>
              <a:rPr lang="en-US" sz="1400" b="1" dirty="0"/>
              <a:t>, March 28, </a:t>
            </a:r>
            <a:r>
              <a:rPr lang="en-US" sz="1400" b="1" dirty="0" smtClean="0"/>
              <a:t>2017</a:t>
            </a:r>
            <a:endParaRPr lang="en-US" sz="1400" b="1" dirty="0"/>
          </a:p>
          <a:p>
            <a:pPr lvl="1"/>
            <a:r>
              <a:rPr lang="en-US" sz="1400" dirty="0"/>
              <a:t>0900-1130  Morning Session I</a:t>
            </a:r>
          </a:p>
          <a:p>
            <a:pPr lvl="2"/>
            <a:r>
              <a:rPr lang="en-US" sz="1200" dirty="0"/>
              <a:t>Zurich C	INT ***	6tisch	IPv6 over the TSCH mode of IEEE 802.15.4e WG</a:t>
            </a:r>
          </a:p>
          <a:p>
            <a:pPr lvl="2"/>
            <a:r>
              <a:rPr lang="en-US" sz="1200" dirty="0"/>
              <a:t>Zurich D	IRTF	</a:t>
            </a:r>
            <a:r>
              <a:rPr lang="en-US" sz="1200" dirty="0" err="1"/>
              <a:t>maprg</a:t>
            </a:r>
            <a:r>
              <a:rPr lang="en-US" sz="1200" dirty="0"/>
              <a:t>	Measurement and Analysis for Protocols</a:t>
            </a:r>
          </a:p>
          <a:p>
            <a:pPr lvl="2"/>
            <a:r>
              <a:rPr lang="en-US" sz="1200" dirty="0"/>
              <a:t>Zurich E/F	SEC	</a:t>
            </a:r>
            <a:r>
              <a:rPr lang="en-US" sz="1200" dirty="0" err="1"/>
              <a:t>tls</a:t>
            </a:r>
            <a:r>
              <a:rPr lang="en-US" sz="1200" dirty="0"/>
              <a:t>	Transport Layer Security </a:t>
            </a:r>
            <a:r>
              <a:rPr lang="en-US" sz="1200" dirty="0" smtClean="0"/>
              <a:t>WG</a:t>
            </a:r>
            <a:endParaRPr lang="en-US" sz="1400" dirty="0"/>
          </a:p>
          <a:p>
            <a:pPr lvl="1"/>
            <a:r>
              <a:rPr lang="en-US" sz="1400" dirty="0" smtClean="0"/>
              <a:t>1300</a:t>
            </a:r>
            <a:r>
              <a:rPr lang="en-US" sz="1400" dirty="0"/>
              <a:t>-1430  Afternoon Session I</a:t>
            </a:r>
          </a:p>
          <a:p>
            <a:pPr lvl="2"/>
            <a:r>
              <a:rPr lang="en-US" sz="1200" dirty="0"/>
              <a:t>Zurich C	ART ***	core	Constrained RESTful Environments WG</a:t>
            </a:r>
          </a:p>
          <a:p>
            <a:pPr lvl="2"/>
            <a:r>
              <a:rPr lang="en-US" sz="1200" dirty="0"/>
              <a:t>Zurich D	INT	</a:t>
            </a:r>
            <a:r>
              <a:rPr lang="en-US" sz="1200" dirty="0" err="1"/>
              <a:t>intarea</a:t>
            </a:r>
            <a:r>
              <a:rPr lang="en-US" sz="1200" dirty="0"/>
              <a:t>	Internet Area Working Group WG</a:t>
            </a:r>
          </a:p>
          <a:p>
            <a:pPr lvl="2"/>
            <a:r>
              <a:rPr lang="en-US" sz="1200" dirty="0"/>
              <a:t>Zurich A	RTG	babel	Babel routing protocol </a:t>
            </a:r>
            <a:r>
              <a:rPr lang="en-US" sz="1200" dirty="0" smtClean="0"/>
              <a:t>WG</a:t>
            </a:r>
          </a:p>
          <a:p>
            <a:pPr lvl="1"/>
            <a:r>
              <a:rPr lang="en-US" sz="1400" dirty="0" smtClean="0"/>
              <a:t>1450</a:t>
            </a:r>
            <a:r>
              <a:rPr lang="en-US" sz="1400" dirty="0"/>
              <a:t>-1620  Afternoon Session II</a:t>
            </a:r>
          </a:p>
          <a:p>
            <a:pPr lvl="2"/>
            <a:r>
              <a:rPr lang="en-US" sz="1200" dirty="0"/>
              <a:t>Zurich G	ART	</a:t>
            </a:r>
            <a:r>
              <a:rPr lang="en-US" sz="1200" dirty="0" err="1"/>
              <a:t>uta</a:t>
            </a:r>
            <a:r>
              <a:rPr lang="en-US" sz="1200" dirty="0"/>
              <a:t>	Using TLS in Applications WG</a:t>
            </a:r>
          </a:p>
          <a:p>
            <a:pPr lvl="2"/>
            <a:r>
              <a:rPr lang="en-US" sz="1200" dirty="0"/>
              <a:t>Zurich E/F	SEC ***	</a:t>
            </a:r>
            <a:r>
              <a:rPr lang="en-US" sz="1200" dirty="0" err="1"/>
              <a:t>teep</a:t>
            </a:r>
            <a:r>
              <a:rPr lang="en-US" sz="1200" dirty="0"/>
              <a:t>	A Protocol for Dynamic Trusted Execution Environment Enablement </a:t>
            </a:r>
            <a:r>
              <a:rPr lang="en-US" sz="1200" dirty="0" smtClean="0"/>
              <a:t>BOF</a:t>
            </a:r>
          </a:p>
          <a:p>
            <a:pPr lvl="1"/>
            <a:r>
              <a:rPr lang="en-US" sz="1400" dirty="0" smtClean="0"/>
              <a:t>1640</a:t>
            </a:r>
            <a:r>
              <a:rPr lang="en-US" sz="1400" dirty="0"/>
              <a:t>-1840  Afternoon Session III</a:t>
            </a:r>
          </a:p>
          <a:p>
            <a:pPr lvl="2"/>
            <a:r>
              <a:rPr lang="en-US" sz="1200" dirty="0"/>
              <a:t>Zurich B	INT	</a:t>
            </a:r>
            <a:r>
              <a:rPr lang="en-US" sz="1200" dirty="0" err="1"/>
              <a:t>dnssd</a:t>
            </a:r>
            <a:r>
              <a:rPr lang="en-US" sz="1200" dirty="0"/>
              <a:t>	Extensions for Scalable DNS Service Discovery  WG</a:t>
            </a:r>
          </a:p>
          <a:p>
            <a:pPr lvl="2"/>
            <a:r>
              <a:rPr lang="en-US" sz="1200" dirty="0"/>
              <a:t>Zurich E/F	TSV	taps	Transport Services </a:t>
            </a:r>
            <a:r>
              <a:rPr lang="en-US" sz="1200" dirty="0" smtClean="0"/>
              <a:t>WG</a:t>
            </a:r>
            <a:endParaRPr lang="en-US" sz="1200" dirty="0"/>
          </a:p>
          <a:p>
            <a:r>
              <a:rPr lang="en-US" sz="1400" b="1" dirty="0"/>
              <a:t>WEDNESDAY, March 29, </a:t>
            </a:r>
            <a:r>
              <a:rPr lang="en-US" sz="1400" b="1" dirty="0" smtClean="0"/>
              <a:t>2017</a:t>
            </a:r>
          </a:p>
          <a:p>
            <a:pPr lvl="1"/>
            <a:r>
              <a:rPr lang="en-US" sz="1400" dirty="0" smtClean="0"/>
              <a:t>0900</a:t>
            </a:r>
            <a:r>
              <a:rPr lang="en-US" sz="1400" dirty="0"/>
              <a:t>-1130  Morning Session </a:t>
            </a:r>
            <a:r>
              <a:rPr lang="en-US" sz="1400" dirty="0" smtClean="0"/>
              <a:t>I</a:t>
            </a:r>
          </a:p>
          <a:p>
            <a:pPr lvl="2"/>
            <a:r>
              <a:rPr lang="en-US" sz="1200" dirty="0" smtClean="0"/>
              <a:t>Zurich A	INT ***	6lo	IPv6 over Networks of Resource-constrained Nodes WG</a:t>
            </a:r>
          </a:p>
          <a:p>
            <a:pPr lvl="1"/>
            <a:r>
              <a:rPr lang="en-US" sz="1400" dirty="0" smtClean="0"/>
              <a:t>1300</a:t>
            </a:r>
            <a:r>
              <a:rPr lang="en-US" sz="1400" dirty="0"/>
              <a:t>-1500  Afternoon Session I</a:t>
            </a:r>
          </a:p>
          <a:p>
            <a:pPr lvl="2"/>
            <a:r>
              <a:rPr lang="en-US" sz="1200" dirty="0"/>
              <a:t>Zurich C	INT ***	</a:t>
            </a:r>
            <a:r>
              <a:rPr lang="en-US" sz="1200" dirty="0" err="1"/>
              <a:t>lpwan</a:t>
            </a:r>
            <a:r>
              <a:rPr lang="en-US" sz="1200" dirty="0"/>
              <a:t>	IPv6 over Low Power Wide-Area Networks WG</a:t>
            </a:r>
          </a:p>
          <a:p>
            <a:pPr lvl="2"/>
            <a:r>
              <a:rPr lang="en-US" sz="1200" dirty="0"/>
              <a:t>Zurich A	OPS	v6ops	IPv6 Operations WG</a:t>
            </a:r>
          </a:p>
          <a:p>
            <a:pPr lvl="2"/>
            <a:r>
              <a:rPr lang="en-US" sz="1200" dirty="0" err="1"/>
              <a:t>Montreux</a:t>
            </a:r>
            <a:r>
              <a:rPr lang="en-US" sz="1200" dirty="0"/>
              <a:t> </a:t>
            </a:r>
            <a:r>
              <a:rPr lang="en-US" sz="1200" dirty="0" smtClean="0"/>
              <a:t>3TSV</a:t>
            </a:r>
            <a:r>
              <a:rPr lang="en-US" sz="1200" dirty="0"/>
              <a:t>	</a:t>
            </a:r>
            <a:r>
              <a:rPr lang="en-US" sz="1200" dirty="0" err="1"/>
              <a:t>tcpinc</a:t>
            </a:r>
            <a:r>
              <a:rPr lang="en-US" sz="1200" dirty="0"/>
              <a:t>	TCP Increased Security </a:t>
            </a:r>
            <a:r>
              <a:rPr lang="en-US" sz="1200" dirty="0" smtClean="0"/>
              <a:t>WG</a:t>
            </a:r>
            <a:endParaRPr lang="en-US" sz="1400" dirty="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833998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 for </a:t>
            </a:r>
            <a:r>
              <a:rPr lang="en-US" b="1" dirty="0"/>
              <a:t>Constrained WGs</a:t>
            </a:r>
          </a:p>
        </p:txBody>
      </p:sp>
      <p:sp>
        <p:nvSpPr>
          <p:cNvPr id="3" name="Content Placeholder 2"/>
          <p:cNvSpPr>
            <a:spLocks noGrp="1"/>
          </p:cNvSpPr>
          <p:nvPr>
            <p:ph idx="1"/>
          </p:nvPr>
        </p:nvSpPr>
        <p:spPr>
          <a:xfrm>
            <a:off x="152400" y="990600"/>
            <a:ext cx="9144000" cy="5562600"/>
          </a:xfrm>
        </p:spPr>
        <p:txBody>
          <a:bodyPr/>
          <a:lstStyle/>
          <a:p>
            <a:r>
              <a:rPr lang="en-US" sz="1400" b="1" dirty="0" smtClean="0"/>
              <a:t>THURSDAY</a:t>
            </a:r>
            <a:r>
              <a:rPr lang="en-US" sz="1400" b="1" dirty="0"/>
              <a:t>, March 30, </a:t>
            </a:r>
            <a:r>
              <a:rPr lang="en-US" sz="1400" b="1" dirty="0" smtClean="0"/>
              <a:t>2017</a:t>
            </a:r>
          </a:p>
          <a:p>
            <a:pPr lvl="1"/>
            <a:r>
              <a:rPr lang="en-US" sz="1400" dirty="0" smtClean="0"/>
              <a:t>0900</a:t>
            </a:r>
            <a:r>
              <a:rPr lang="en-US" sz="1400" dirty="0"/>
              <a:t>-1130  Morning Session I</a:t>
            </a:r>
          </a:p>
          <a:p>
            <a:pPr lvl="2"/>
            <a:r>
              <a:rPr lang="en-US" sz="1200" dirty="0"/>
              <a:t>Zurich D	INT	6man	IPv6 Maintenance WG</a:t>
            </a:r>
          </a:p>
          <a:p>
            <a:pPr lvl="2"/>
            <a:r>
              <a:rPr lang="en-US" sz="1200" dirty="0"/>
              <a:t>Zurich C	IRTF	</a:t>
            </a:r>
            <a:r>
              <a:rPr lang="en-US" sz="1200" dirty="0" err="1"/>
              <a:t>icnrg</a:t>
            </a:r>
            <a:r>
              <a:rPr lang="en-US" sz="1200" dirty="0"/>
              <a:t>	Information-Centric Networking</a:t>
            </a:r>
          </a:p>
          <a:p>
            <a:pPr lvl="2"/>
            <a:r>
              <a:rPr lang="en-US" sz="1200" dirty="0"/>
              <a:t>Zurich E/F	RTG	</a:t>
            </a:r>
            <a:r>
              <a:rPr lang="en-US" sz="1200" dirty="0" err="1"/>
              <a:t>rtgarea</a:t>
            </a:r>
            <a:r>
              <a:rPr lang="en-US" sz="1200" dirty="0"/>
              <a:t>	Routing Area Open Meeting</a:t>
            </a:r>
          </a:p>
          <a:p>
            <a:pPr lvl="2"/>
            <a:r>
              <a:rPr lang="en-US" sz="1200" dirty="0" err="1"/>
              <a:t>Vevey</a:t>
            </a:r>
            <a:r>
              <a:rPr lang="en-US" sz="1200" dirty="0"/>
              <a:t> 1/2	TSV	</a:t>
            </a:r>
            <a:r>
              <a:rPr lang="en-US" sz="1200" dirty="0" err="1"/>
              <a:t>quic</a:t>
            </a:r>
            <a:r>
              <a:rPr lang="en-US" sz="1200" dirty="0"/>
              <a:t>	QUIC </a:t>
            </a:r>
            <a:r>
              <a:rPr lang="en-US" sz="1200" dirty="0" smtClean="0"/>
              <a:t>WG</a:t>
            </a:r>
          </a:p>
          <a:p>
            <a:pPr lvl="1"/>
            <a:r>
              <a:rPr lang="en-US" sz="1400" dirty="0" smtClean="0"/>
              <a:t>1300</a:t>
            </a:r>
            <a:r>
              <a:rPr lang="en-US" sz="1400" dirty="0"/>
              <a:t>-1500  Afternoon Session I</a:t>
            </a:r>
          </a:p>
          <a:p>
            <a:pPr lvl="2"/>
            <a:r>
              <a:rPr lang="en-US" sz="1200" dirty="0"/>
              <a:t>Zurich B	ART ***	</a:t>
            </a:r>
            <a:r>
              <a:rPr lang="en-US" sz="1200" dirty="0" err="1"/>
              <a:t>cbor</a:t>
            </a:r>
            <a:r>
              <a:rPr lang="en-US" sz="1200" dirty="0"/>
              <a:t>	Concise Binary Object Representation Maintenance and Extensions WG</a:t>
            </a:r>
          </a:p>
          <a:p>
            <a:pPr lvl="2"/>
            <a:r>
              <a:rPr lang="en-US" sz="1200" dirty="0"/>
              <a:t>Zurich G	SEC	acme	Automated Certificate Management Environment WG</a:t>
            </a:r>
          </a:p>
          <a:p>
            <a:pPr lvl="2"/>
            <a:r>
              <a:rPr lang="en-US" sz="1200" dirty="0"/>
              <a:t>Zurich A	TSV	</a:t>
            </a:r>
            <a:r>
              <a:rPr lang="en-US" sz="1200" dirty="0" err="1"/>
              <a:t>tsvwg</a:t>
            </a:r>
            <a:r>
              <a:rPr lang="en-US" sz="1200" dirty="0"/>
              <a:t>	Transport Area Working Group </a:t>
            </a:r>
            <a:r>
              <a:rPr lang="en-US" sz="1200" dirty="0" smtClean="0"/>
              <a:t>WG</a:t>
            </a:r>
          </a:p>
          <a:p>
            <a:pPr lvl="1"/>
            <a:r>
              <a:rPr lang="en-US" sz="1400" dirty="0" smtClean="0"/>
              <a:t>1520</a:t>
            </a:r>
            <a:r>
              <a:rPr lang="en-US" sz="1400" dirty="0"/>
              <a:t>-1720  Afternoon Session </a:t>
            </a:r>
            <a:r>
              <a:rPr lang="en-US" sz="1400" dirty="0" smtClean="0"/>
              <a:t>II</a:t>
            </a:r>
          </a:p>
          <a:p>
            <a:pPr lvl="2"/>
            <a:r>
              <a:rPr lang="en-US" sz="1200" dirty="0" smtClean="0"/>
              <a:t>Zurich </a:t>
            </a:r>
            <a:r>
              <a:rPr lang="en-US" sz="1200" dirty="0"/>
              <a:t>D	SEC	</a:t>
            </a:r>
            <a:r>
              <a:rPr lang="en-US" sz="1200" dirty="0" err="1"/>
              <a:t>saag</a:t>
            </a:r>
            <a:r>
              <a:rPr lang="en-US" sz="1200" dirty="0"/>
              <a:t>	Security Area Open </a:t>
            </a:r>
            <a:r>
              <a:rPr lang="en-US" sz="1200" dirty="0" smtClean="0"/>
              <a:t>Meeting</a:t>
            </a:r>
          </a:p>
          <a:p>
            <a:pPr lvl="1"/>
            <a:r>
              <a:rPr lang="en-US" sz="1400" dirty="0" smtClean="0"/>
              <a:t>1740</a:t>
            </a:r>
            <a:r>
              <a:rPr lang="en-US" sz="1400" dirty="0"/>
              <a:t>-1840  Afternoon Session III</a:t>
            </a:r>
          </a:p>
          <a:p>
            <a:pPr lvl="2"/>
            <a:r>
              <a:rPr lang="en-US" sz="1200" dirty="0"/>
              <a:t>Zurich B	RTG ***	roll	Routing Over Low power and Lossy networks </a:t>
            </a:r>
            <a:r>
              <a:rPr lang="en-US" sz="1200" dirty="0" smtClean="0"/>
              <a:t>WG</a:t>
            </a:r>
          </a:p>
          <a:p>
            <a:r>
              <a:rPr lang="en-US" sz="1400" b="1" dirty="0" smtClean="0"/>
              <a:t>FRIDAY, March 31, 2017</a:t>
            </a:r>
          </a:p>
          <a:p>
            <a:pPr lvl="1"/>
            <a:r>
              <a:rPr lang="en-US" sz="1400" dirty="0" smtClean="0"/>
              <a:t>0900</a:t>
            </a:r>
            <a:r>
              <a:rPr lang="en-US" sz="1400" dirty="0"/>
              <a:t>-1130  Morning Session I</a:t>
            </a:r>
          </a:p>
          <a:p>
            <a:pPr lvl="2"/>
            <a:r>
              <a:rPr lang="en-US" sz="1200" dirty="0" err="1"/>
              <a:t>Vevey</a:t>
            </a:r>
            <a:r>
              <a:rPr lang="en-US" sz="1200" dirty="0"/>
              <a:t> 1/2	ART	</a:t>
            </a:r>
            <a:r>
              <a:rPr lang="en-US" sz="1200" dirty="0" err="1"/>
              <a:t>httpbis</a:t>
            </a:r>
            <a:r>
              <a:rPr lang="en-US" sz="1200" dirty="0"/>
              <a:t>	Hypertext Transfer Protocol WG</a:t>
            </a:r>
          </a:p>
          <a:p>
            <a:pPr lvl="2"/>
            <a:r>
              <a:rPr lang="en-US" sz="1200" dirty="0"/>
              <a:t>Zurich E/F	INT	</a:t>
            </a:r>
            <a:r>
              <a:rPr lang="en-US" sz="1200" dirty="0" err="1"/>
              <a:t>ipwave</a:t>
            </a:r>
            <a:r>
              <a:rPr lang="en-US" sz="1200" dirty="0"/>
              <a:t>	IP Wireless Access in Vehicular Environments WG</a:t>
            </a:r>
          </a:p>
          <a:p>
            <a:pPr lvl="2"/>
            <a:r>
              <a:rPr lang="en-US" sz="1200" dirty="0"/>
              <a:t>Zurich A	OPS	anima	Autonomic Networking Integrated Model and Approach WG</a:t>
            </a:r>
          </a:p>
          <a:p>
            <a:pPr lvl="2"/>
            <a:r>
              <a:rPr lang="en-US" sz="1200" dirty="0"/>
              <a:t>Zurich C	SEC	</a:t>
            </a:r>
            <a:r>
              <a:rPr lang="en-US" sz="1200" dirty="0" err="1"/>
              <a:t>oauth</a:t>
            </a:r>
            <a:r>
              <a:rPr lang="en-US" sz="1200" dirty="0"/>
              <a:t>	Web Authorization Protocol </a:t>
            </a:r>
            <a:r>
              <a:rPr lang="en-US" sz="1200" dirty="0" smtClean="0"/>
              <a:t>WG</a:t>
            </a:r>
            <a:endParaRPr lang="en-US" sz="1400" dirty="0"/>
          </a:p>
          <a:p>
            <a:pPr lvl="1"/>
            <a:r>
              <a:rPr lang="en-US" sz="1400" dirty="0"/>
              <a:t>1150-1320  Afternoon Session I</a:t>
            </a:r>
          </a:p>
          <a:p>
            <a:pPr lvl="2"/>
            <a:r>
              <a:rPr lang="en-US" sz="1200" dirty="0"/>
              <a:t>Zurich C	ART ***	core	Constrained RESTful Environments </a:t>
            </a:r>
            <a:r>
              <a:rPr lang="en-US" sz="1200" dirty="0" smtClean="0"/>
              <a:t>WG</a:t>
            </a:r>
            <a:endParaRPr lang="en-US" sz="1200" dirty="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4308265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5410200"/>
          </a:xfrm>
        </p:spPr>
        <p:txBody>
          <a:bodyPr/>
          <a:lstStyle/>
          <a:p>
            <a:pPr marL="0" indent="0">
              <a:buNone/>
            </a:pPr>
            <a:r>
              <a:rPr lang="en-US" sz="2800" dirty="0" smtClean="0">
                <a:hlinkClick r:id="rId2"/>
              </a:rPr>
              <a:t>6tisch</a:t>
            </a:r>
            <a:r>
              <a:rPr lang="en-US" sz="2800" dirty="0" smtClean="0"/>
              <a:t> </a:t>
            </a:r>
            <a:r>
              <a:rPr lang="en-US" sz="2000" dirty="0" smtClean="0"/>
              <a:t> (</a:t>
            </a:r>
            <a:r>
              <a:rPr lang="en-US" sz="2000" dirty="0"/>
              <a:t>https://</a:t>
            </a:r>
            <a:r>
              <a:rPr lang="en-US" sz="2000" dirty="0" err="1"/>
              <a:t>datatracker.ietf.org</a:t>
            </a:r>
            <a:r>
              <a:rPr lang="en-US" sz="2000" dirty="0"/>
              <a:t>/meeting/98/session/6tisch</a:t>
            </a:r>
            <a:r>
              <a:rPr lang="en-US" sz="2000" dirty="0" smtClean="0"/>
              <a:t>/)</a:t>
            </a:r>
            <a:endParaRPr lang="en-US" sz="2000" dirty="0"/>
          </a:p>
          <a:p>
            <a:pPr>
              <a:tabLst>
                <a:tab pos="6740525" algn="l"/>
              </a:tabLst>
            </a:pPr>
            <a:r>
              <a:rPr lang="en-US" sz="1800" dirty="0" smtClean="0"/>
              <a:t>Presenting </a:t>
            </a:r>
            <a:r>
              <a:rPr lang="en-US" sz="1800" dirty="0"/>
              <a:t>the drafts and the flow between them </a:t>
            </a:r>
            <a:r>
              <a:rPr lang="en-US" sz="1800" dirty="0" smtClean="0"/>
              <a:t>	[</a:t>
            </a:r>
            <a:r>
              <a:rPr lang="en-US" sz="1800" dirty="0"/>
              <a:t>20min]</a:t>
            </a:r>
          </a:p>
          <a:p>
            <a:pPr>
              <a:tabLst>
                <a:tab pos="6740525" algn="l"/>
              </a:tabLst>
            </a:pPr>
            <a:r>
              <a:rPr lang="en-US" sz="1800" dirty="0" smtClean="0"/>
              <a:t>draft</a:t>
            </a:r>
            <a:r>
              <a:rPr lang="en-US" sz="1800" dirty="0"/>
              <a:t>-ietf-6tisch-dtsecurity-secure-join-01 </a:t>
            </a:r>
            <a:r>
              <a:rPr lang="en-US" sz="1800" dirty="0" smtClean="0"/>
              <a:t>	[</a:t>
            </a:r>
            <a:r>
              <a:rPr lang="en-US" sz="1800" dirty="0"/>
              <a:t>15min]</a:t>
            </a:r>
          </a:p>
          <a:p>
            <a:pPr>
              <a:tabLst>
                <a:tab pos="6740525" algn="l"/>
              </a:tabLst>
            </a:pPr>
            <a:r>
              <a:rPr lang="en-US" sz="1800" dirty="0" smtClean="0"/>
              <a:t>draft</a:t>
            </a:r>
            <a:r>
              <a:rPr lang="en-US" sz="1800" dirty="0"/>
              <a:t>-ietf-6tisch-minimal-security-</a:t>
            </a:r>
            <a:r>
              <a:rPr lang="en-US" sz="1800" dirty="0" smtClean="0"/>
              <a:t>02 	[</a:t>
            </a:r>
            <a:r>
              <a:rPr lang="en-US" sz="1800" dirty="0"/>
              <a:t>15min]</a:t>
            </a:r>
          </a:p>
          <a:p>
            <a:pPr>
              <a:tabLst>
                <a:tab pos="6740525" algn="l"/>
              </a:tabLst>
            </a:pPr>
            <a:r>
              <a:rPr lang="en-US" sz="1800" dirty="0" smtClean="0"/>
              <a:t>draft</a:t>
            </a:r>
            <a:r>
              <a:rPr lang="en-US" sz="1800" dirty="0"/>
              <a:t>-richardson-6tisch-join-enhanced-beacon-</a:t>
            </a:r>
            <a:r>
              <a:rPr lang="en-US" sz="1800" dirty="0" smtClean="0"/>
              <a:t>01	[</a:t>
            </a:r>
            <a:r>
              <a:rPr lang="en-US" sz="1800" dirty="0"/>
              <a:t>10min]</a:t>
            </a:r>
          </a:p>
          <a:p>
            <a:pPr>
              <a:tabLst>
                <a:tab pos="6740525" algn="l"/>
              </a:tabLst>
            </a:pPr>
            <a:r>
              <a:rPr lang="mr-IN" sz="1800" dirty="0" smtClean="0">
                <a:latin typeface="Arial"/>
                <a:cs typeface="Arial"/>
              </a:rPr>
              <a:t>draft</a:t>
            </a:r>
            <a:r>
              <a:rPr lang="mr-IN" sz="1800" dirty="0">
                <a:latin typeface="Arial"/>
                <a:cs typeface="Arial"/>
              </a:rPr>
              <a:t>-richardson-6tisch-minimal-rekey-01                      </a:t>
            </a:r>
            <a:r>
              <a:rPr lang="en-US" sz="1800" dirty="0" smtClean="0"/>
              <a:t>	</a:t>
            </a:r>
            <a:r>
              <a:rPr lang="mr-IN" sz="1800" dirty="0" smtClean="0"/>
              <a:t>[</a:t>
            </a:r>
            <a:r>
              <a:rPr lang="mr-IN" sz="1800" dirty="0"/>
              <a:t>10min]</a:t>
            </a:r>
          </a:p>
          <a:p>
            <a:pPr>
              <a:tabLst>
                <a:tab pos="6740525" algn="l"/>
              </a:tabLst>
            </a:pPr>
            <a:r>
              <a:rPr lang="en-US" sz="1800" dirty="0" smtClean="0"/>
              <a:t>6top </a:t>
            </a:r>
            <a:r>
              <a:rPr lang="en-US" sz="1800" dirty="0"/>
              <a:t>protocol  draft-ietf-6tisch-6top-protocol-03  </a:t>
            </a:r>
            <a:r>
              <a:rPr lang="en-US" sz="1800" dirty="0" smtClean="0"/>
              <a:t>	[</a:t>
            </a:r>
            <a:r>
              <a:rPr lang="en-US" sz="1800" dirty="0"/>
              <a:t>15min]</a:t>
            </a:r>
          </a:p>
          <a:p>
            <a:pPr>
              <a:tabLst>
                <a:tab pos="6740525" algn="l"/>
              </a:tabLst>
            </a:pPr>
            <a:r>
              <a:rPr lang="en-US" sz="1800" dirty="0" smtClean="0"/>
              <a:t>Service </a:t>
            </a:r>
            <a:r>
              <a:rPr lang="en-US" sz="1800" dirty="0"/>
              <a:t>Function 0 draft-ietf-6tisch-6top-sf0-03  </a:t>
            </a:r>
            <a:r>
              <a:rPr lang="en-US" sz="1800" dirty="0" smtClean="0"/>
              <a:t>	[</a:t>
            </a:r>
            <a:r>
              <a:rPr lang="en-US" sz="1800" dirty="0"/>
              <a:t>15min]</a:t>
            </a:r>
          </a:p>
          <a:p>
            <a:pPr>
              <a:tabLst>
                <a:tab pos="6740525" algn="l"/>
              </a:tabLst>
            </a:pPr>
            <a:r>
              <a:rPr lang="en-US" sz="1800" dirty="0" smtClean="0"/>
              <a:t>Architecture </a:t>
            </a:r>
            <a:r>
              <a:rPr lang="en-US" sz="1800" dirty="0"/>
              <a:t>draft-ietf-6tisch-architecture-11 </a:t>
            </a:r>
            <a:r>
              <a:rPr lang="en-US" sz="1800" dirty="0" smtClean="0"/>
              <a:t>	[</a:t>
            </a:r>
            <a:r>
              <a:rPr lang="en-US" sz="1800" dirty="0"/>
              <a:t>10min]</a:t>
            </a:r>
          </a:p>
          <a:p>
            <a:pPr>
              <a:tabLst>
                <a:tab pos="6740525" algn="l"/>
              </a:tabLst>
            </a:pPr>
            <a:r>
              <a:rPr lang="en-US" sz="1800" dirty="0" err="1" smtClean="0"/>
              <a:t>Detnet</a:t>
            </a:r>
            <a:r>
              <a:rPr lang="en-US" sz="1800" dirty="0" smtClean="0"/>
              <a:t> </a:t>
            </a:r>
            <a:r>
              <a:rPr lang="en-US" sz="1800" dirty="0"/>
              <a:t>backhaul draft-wang-detnet-backhaul-architecture-</a:t>
            </a:r>
            <a:r>
              <a:rPr lang="en-US" sz="1800" dirty="0" smtClean="0"/>
              <a:t>00	[</a:t>
            </a:r>
            <a:r>
              <a:rPr lang="en-US" sz="1800" dirty="0"/>
              <a:t>10min]</a:t>
            </a:r>
          </a:p>
          <a:p>
            <a:pPr>
              <a:tabLst>
                <a:tab pos="6740525" algn="l"/>
              </a:tabLst>
            </a:pPr>
            <a:r>
              <a:rPr lang="mr-IN" sz="1800" dirty="0" smtClean="0">
                <a:latin typeface="Arial"/>
                <a:cs typeface="Arial"/>
              </a:rPr>
              <a:t>Informational </a:t>
            </a:r>
            <a:r>
              <a:rPr lang="mr-IN" sz="1800" dirty="0">
                <a:latin typeface="Arial"/>
                <a:cs typeface="Arial"/>
              </a:rPr>
              <a:t>on WIA-PA </a:t>
            </a:r>
            <a:r>
              <a:rPr lang="en-US" sz="1800" dirty="0" smtClean="0"/>
              <a:t>	</a:t>
            </a:r>
            <a:r>
              <a:rPr lang="mr-IN" sz="1800" dirty="0" smtClean="0"/>
              <a:t>[</a:t>
            </a:r>
            <a:r>
              <a:rPr lang="mr-IN" sz="1800" dirty="0"/>
              <a:t>10min</a:t>
            </a:r>
            <a:r>
              <a:rPr lang="mr-IN" sz="1800" dirty="0" smtClean="0"/>
              <a:t>]</a:t>
            </a:r>
            <a:endParaRPr lang="mr-IN" sz="1800" dirty="0"/>
          </a:p>
          <a:p>
            <a:pPr>
              <a:tabLst>
                <a:tab pos="6740525" algn="l"/>
              </a:tabLst>
            </a:pPr>
            <a:r>
              <a:rPr lang="en-US" sz="1800" dirty="0" smtClean="0"/>
              <a:t>Any </a:t>
            </a:r>
            <a:r>
              <a:rPr lang="en-US" sz="1800" dirty="0"/>
              <a:t>Other Business, News from IEEE (Chairs</a:t>
            </a:r>
            <a:r>
              <a:rPr lang="en-US" sz="1800" dirty="0" smtClean="0"/>
              <a:t>)	[</a:t>
            </a:r>
            <a:r>
              <a:rPr lang="en-US" sz="1800" dirty="0"/>
              <a:t>10min]</a:t>
            </a:r>
            <a:endParaRPr lang="en-US" sz="1600"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1332817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 (No agenda posted yet)</a:t>
            </a:r>
          </a:p>
          <a:p>
            <a:r>
              <a:rPr lang="en-US" sz="2000" dirty="0" smtClean="0">
                <a:hlinkClick r:id="rId3"/>
              </a:rPr>
              <a:t>draft-ietf-core-coap-tcp-tls–07</a:t>
            </a:r>
          </a:p>
          <a:p>
            <a:pPr lvl="1"/>
            <a:r>
              <a:rPr lang="en-US" sz="1600" b="1" dirty="0" smtClean="0"/>
              <a:t>Abstract: </a:t>
            </a:r>
            <a:r>
              <a:rPr lang="en-US" sz="1600" dirty="0" smtClean="0"/>
              <a:t>CoAP over stream transports just finished WGLC, cap it here.</a:t>
            </a:r>
          </a:p>
          <a:p>
            <a:pPr lvl="1"/>
            <a:r>
              <a:rPr lang="en-US" sz="1600" b="1" dirty="0" smtClean="0"/>
              <a:t>Objective:  </a:t>
            </a:r>
            <a:r>
              <a:rPr lang="en-US" sz="1600" dirty="0" smtClean="0"/>
              <a:t>Feedback from WGLC, Status update</a:t>
            </a:r>
          </a:p>
          <a:p>
            <a:r>
              <a:rPr lang="en-US" sz="2000" dirty="0" smtClean="0">
                <a:hlinkClick r:id="rId4"/>
              </a:rPr>
              <a:t>draft-ietf-core-object-security-02</a:t>
            </a:r>
            <a:endParaRPr lang="en-US" sz="2000" dirty="0" smtClean="0">
              <a:hlinkClick r:id="rId5"/>
            </a:endParaRPr>
          </a:p>
          <a:p>
            <a:pPr lvl="1"/>
            <a:r>
              <a:rPr lang="en-US" sz="1600" b="1" dirty="0" smtClean="0"/>
              <a:t>Abstract: </a:t>
            </a:r>
            <a:r>
              <a:rPr lang="en-US" sz="1600" dirty="0" smtClean="0"/>
              <a:t>This memo defines Object Security of CoAP (OSCOAP), a method for application layer protection of message exchanges with CoAP and CBOR Object Signing (COSE).</a:t>
            </a:r>
          </a:p>
          <a:p>
            <a:pPr lvl="1"/>
            <a:r>
              <a:rPr lang="en-US" sz="1600" b="1" dirty="0" smtClean="0"/>
              <a:t>Objective: </a:t>
            </a:r>
            <a:r>
              <a:rPr lang="en-US" sz="1600" dirty="0" smtClean="0"/>
              <a:t>Discuss Updates. Are we ready for an Implementation Draft?</a:t>
            </a:r>
          </a:p>
          <a:p>
            <a:r>
              <a:rPr lang="en-US" sz="2000" dirty="0" smtClean="0">
                <a:hlinkClick r:id="rId6"/>
              </a:rPr>
              <a:t>draft-ietf-core-dynlink-03</a:t>
            </a:r>
          </a:p>
          <a:p>
            <a:pPr lvl="1"/>
            <a:r>
              <a:rPr lang="en-US" sz="1600" b="1" dirty="0" smtClean="0"/>
              <a:t>Abstract:  </a:t>
            </a:r>
            <a:r>
              <a:rPr lang="en-US" sz="1600" dirty="0" smtClean="0"/>
              <a:t>This document defines conditional observation attributes that work with Link Bindings or with simple CoAP Observe.</a:t>
            </a:r>
          </a:p>
          <a:p>
            <a:pPr lvl="1"/>
            <a:r>
              <a:rPr lang="en-US" sz="1600" b="1" dirty="0" smtClean="0"/>
              <a:t>Objective: </a:t>
            </a:r>
            <a:r>
              <a:rPr lang="en-US" sz="1600" dirty="0" smtClean="0"/>
              <a:t>Update on document status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Tree>
    <p:extLst>
      <p:ext uri="{BB962C8B-B14F-4D97-AF65-F5344CB8AC3E}">
        <p14:creationId xmlns:p14="http://schemas.microsoft.com/office/powerpoint/2010/main" val="30106290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762000"/>
            <a:ext cx="8991600" cy="3886200"/>
          </a:xfrm>
        </p:spPr>
        <p:txBody>
          <a:bodyPr/>
          <a:lstStyle/>
          <a:p>
            <a:pPr marL="0" indent="0">
              <a:buNone/>
            </a:pPr>
            <a:r>
              <a:rPr lang="en-US" sz="2800" dirty="0" smtClean="0">
                <a:hlinkClick r:id="rId2"/>
              </a:rPr>
              <a:t>Core</a:t>
            </a:r>
            <a:r>
              <a:rPr lang="en-US" sz="2800" dirty="0"/>
              <a:t> </a:t>
            </a:r>
            <a:r>
              <a:rPr lang="en-US" sz="1400" dirty="0"/>
              <a:t>(Constrained RESTful Environments)</a:t>
            </a:r>
            <a:endParaRPr lang="en-US" sz="1400" dirty="0" smtClean="0"/>
          </a:p>
          <a:p>
            <a:r>
              <a:rPr lang="en-US" sz="2000" dirty="0" smtClean="0">
                <a:hlinkClick r:id="rId3"/>
              </a:rPr>
              <a:t>draft-ietf-core-interfaces-09</a:t>
            </a:r>
            <a:endParaRPr lang="en-US" sz="2000" dirty="0">
              <a:hlinkClick r:id="rId3"/>
            </a:endParaRPr>
          </a:p>
          <a:p>
            <a:pPr lvl="1"/>
            <a:r>
              <a:rPr lang="en-US" sz="1600" b="1" dirty="0"/>
              <a:t>Abstract</a:t>
            </a:r>
            <a:r>
              <a:rPr lang="en-US" sz="1600" b="1" dirty="0" smtClean="0"/>
              <a:t>:  </a:t>
            </a:r>
            <a:r>
              <a:rPr lang="en-US" sz="1600" dirty="0" smtClean="0"/>
              <a:t>This </a:t>
            </a:r>
            <a:r>
              <a:rPr lang="en-US" sz="1600" dirty="0"/>
              <a:t>document defines a set of reusable REST resource design patterns suitable for use in constrained environments</a:t>
            </a:r>
            <a:r>
              <a:rPr lang="en-US" sz="2000" dirty="0"/>
              <a:t>.</a:t>
            </a:r>
          </a:p>
          <a:p>
            <a:pPr lvl="1"/>
            <a:r>
              <a:rPr lang="en-US" sz="1600" b="1" dirty="0"/>
              <a:t>Objective</a:t>
            </a:r>
            <a:r>
              <a:rPr lang="en-US" sz="1600" b="1" dirty="0" smtClean="0"/>
              <a:t>:  </a:t>
            </a:r>
            <a:r>
              <a:rPr lang="en-US" sz="1600" dirty="0" smtClean="0"/>
              <a:t>Update </a:t>
            </a:r>
            <a:r>
              <a:rPr lang="en-US" sz="1600" dirty="0"/>
              <a:t>on document </a:t>
            </a:r>
            <a:r>
              <a:rPr lang="en-US" sz="1600" dirty="0" smtClean="0"/>
              <a:t>status</a:t>
            </a:r>
          </a:p>
          <a:p>
            <a:r>
              <a:rPr lang="en-US" sz="2000" dirty="0" smtClean="0">
                <a:hlinkClick r:id="rId4"/>
              </a:rPr>
              <a:t>draft-ietf-core-senml-05</a:t>
            </a:r>
            <a:endParaRPr lang="en-US" sz="2000" dirty="0">
              <a:hlinkClick r:id="rId4"/>
            </a:endParaRPr>
          </a:p>
          <a:p>
            <a:pPr lvl="1"/>
            <a:r>
              <a:rPr lang="en-US" sz="1600" dirty="0"/>
              <a:t>Media Types for Sensor Measurement Lists (</a:t>
            </a:r>
            <a:r>
              <a:rPr lang="en-US" sz="1600" dirty="0" err="1"/>
              <a:t>SenML</a:t>
            </a:r>
            <a:r>
              <a:rPr lang="en-US" sz="1600" dirty="0"/>
              <a:t>)</a:t>
            </a:r>
            <a:endParaRPr lang="en-US" sz="1600" dirty="0">
              <a:hlinkClick r:id="rId4"/>
            </a:endParaRPr>
          </a:p>
          <a:p>
            <a:r>
              <a:rPr lang="en-US" sz="2000" dirty="0" smtClean="0">
                <a:hlinkClick r:id="rId5"/>
              </a:rPr>
              <a:t>draft-ietf-core-yang-cbor-04</a:t>
            </a:r>
            <a:endParaRPr lang="en-US" sz="2000" dirty="0">
              <a:hlinkClick r:id="rId5"/>
            </a:endParaRPr>
          </a:p>
          <a:p>
            <a:pPr lvl="1"/>
            <a:r>
              <a:rPr lang="en-US" sz="1600" dirty="0"/>
              <a:t>BOR Encoding of Data Modeled with </a:t>
            </a:r>
            <a:r>
              <a:rPr lang="en-US" sz="1600" dirty="0" smtClean="0"/>
              <a:t>YANG</a:t>
            </a:r>
          </a:p>
          <a:p>
            <a:r>
              <a:rPr lang="en-US" sz="2000" dirty="0" smtClean="0">
                <a:hlinkClick r:id="rId6"/>
              </a:rPr>
              <a:t>draft-ietf-core-resource-directory-10</a:t>
            </a:r>
            <a:endParaRPr lang="en-US" sz="2000" dirty="0" smtClean="0"/>
          </a:p>
          <a:p>
            <a:pPr lvl="1"/>
            <a:r>
              <a:rPr lang="en-US" sz="1600" dirty="0" err="1"/>
              <a:t>CoRE</a:t>
            </a:r>
            <a:r>
              <a:rPr lang="en-US" sz="1600" dirty="0"/>
              <a:t> Resource </a:t>
            </a:r>
            <a:r>
              <a:rPr lang="en-US" sz="1600" dirty="0" smtClean="0"/>
              <a:t>Directory</a:t>
            </a:r>
            <a:endParaRPr lang="en-US" sz="1600" dirty="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hlinkClick r:id="rId3"/>
              </a:rPr>
              <a:t>draft-ietf-6lo-nfc-05</a:t>
            </a:r>
            <a:endParaRPr lang="en-US" sz="1800" dirty="0" smtClean="0"/>
          </a:p>
          <a:p>
            <a:pPr lvl="1"/>
            <a:r>
              <a:rPr lang="en-US" sz="1400" dirty="0" smtClean="0"/>
              <a:t>Abstract: </a:t>
            </a:r>
            <a:r>
              <a:rPr lang="mr-IN" sz="1400" dirty="0" smtClean="0"/>
              <a:t>IPv6 </a:t>
            </a:r>
            <a:r>
              <a:rPr lang="mr-IN" sz="1400" dirty="0"/>
              <a:t>over NFC </a:t>
            </a:r>
            <a:r>
              <a:rPr lang="en-US" sz="1400" dirty="0" smtClean="0"/>
              <a:t>- Updates </a:t>
            </a:r>
            <a:r>
              <a:rPr lang="en-US" sz="1400" dirty="0"/>
              <a:t>of the draft addressing comments</a:t>
            </a:r>
          </a:p>
          <a:p>
            <a:r>
              <a:rPr lang="en-US" sz="1800" dirty="0" smtClean="0">
                <a:hlinkClick r:id="rId4"/>
              </a:rPr>
              <a:t>draft-6lo-blemesh-01</a:t>
            </a:r>
            <a:endParaRPr lang="en-US" sz="1800" dirty="0" smtClean="0"/>
          </a:p>
          <a:p>
            <a:pPr lvl="1"/>
            <a:r>
              <a:rPr lang="en-US" sz="1400" dirty="0" smtClean="0"/>
              <a:t>IPv6 Mesh over BLUETOOTH(R) Low Energy using IPSP</a:t>
            </a:r>
          </a:p>
          <a:p>
            <a:pPr>
              <a:buFont typeface="Arial"/>
              <a:buChar char="•"/>
            </a:pPr>
            <a:r>
              <a:rPr lang="en-US" sz="1800" dirty="0" smtClean="0">
                <a:hlinkClick r:id="rId5"/>
              </a:rPr>
              <a:t>draft-ietf-6lo-use-cases-01</a:t>
            </a:r>
            <a:endParaRPr lang="mr-IN" sz="1800" dirty="0"/>
          </a:p>
          <a:p>
            <a:pPr lvl="1"/>
            <a:r>
              <a:rPr lang="en-US" sz="1400" dirty="0" smtClean="0"/>
              <a:t>Abstract: </a:t>
            </a:r>
            <a:r>
              <a:rPr lang="mr-IN" sz="1400" dirty="0" smtClean="0"/>
              <a:t>6lo </a:t>
            </a:r>
            <a:r>
              <a:rPr lang="mr-IN" sz="1400" dirty="0"/>
              <a:t>Applicability and Use Cases </a:t>
            </a:r>
            <a:endParaRPr lang="en-US" sz="1400" dirty="0" smtClean="0"/>
          </a:p>
          <a:p>
            <a:pPr lvl="1"/>
            <a:r>
              <a:rPr lang="en-US" sz="1400" dirty="0" smtClean="0"/>
              <a:t>Updates </a:t>
            </a:r>
            <a:r>
              <a:rPr lang="en-US" sz="1400" dirty="0"/>
              <a:t>and comments on the draft</a:t>
            </a:r>
          </a:p>
          <a:p>
            <a:r>
              <a:rPr lang="en-US" sz="1800" dirty="0" smtClean="0">
                <a:hlinkClick r:id="rId6"/>
              </a:rPr>
              <a:t>draft-ietf-6lo-rfc6775-update-01</a:t>
            </a:r>
            <a:endParaRPr lang="en-US" sz="1800" dirty="0"/>
          </a:p>
          <a:p>
            <a:pPr lvl="1"/>
            <a:r>
              <a:rPr lang="en-US" sz="1400" dirty="0" smtClean="0"/>
              <a:t>Abstract: </a:t>
            </a:r>
            <a:r>
              <a:rPr lang="mr-IN" sz="1400" dirty="0" smtClean="0"/>
              <a:t>An </a:t>
            </a:r>
            <a:r>
              <a:rPr lang="mr-IN" sz="1400" dirty="0"/>
              <a:t>Update to 6LoWPAN </a:t>
            </a:r>
            <a:r>
              <a:rPr lang="mr-IN" sz="1400" dirty="0" smtClean="0"/>
              <a:t>ND</a:t>
            </a:r>
            <a:endParaRPr lang="en-US" sz="1400" dirty="0" smtClean="0"/>
          </a:p>
          <a:p>
            <a:pPr lvl="1"/>
            <a:r>
              <a:rPr lang="en-US" sz="1400" dirty="0" smtClean="0"/>
              <a:t>Updates </a:t>
            </a:r>
            <a:r>
              <a:rPr lang="en-US" sz="1400" dirty="0"/>
              <a:t>to the draft and Request for adoption</a:t>
            </a:r>
          </a:p>
          <a:p>
            <a:r>
              <a:rPr lang="en-US" sz="1800" dirty="0" smtClean="0">
                <a:hlinkClick r:id="rId7"/>
              </a:rPr>
              <a:t>draft-ietf-6lo-privacy-considerations-04</a:t>
            </a:r>
            <a:endParaRPr lang="en-US" sz="1800" dirty="0"/>
          </a:p>
          <a:p>
            <a:pPr lvl="1"/>
            <a:r>
              <a:rPr lang="en-US" sz="1400" dirty="0" smtClean="0"/>
              <a:t>Abstract: </a:t>
            </a:r>
            <a:r>
              <a:rPr lang="mr-IN" sz="1400" dirty="0" smtClean="0"/>
              <a:t>Designating </a:t>
            </a:r>
            <a:r>
              <a:rPr lang="mr-IN" sz="1400" dirty="0"/>
              <a:t>6LBR for IID </a:t>
            </a:r>
            <a:r>
              <a:rPr lang="mr-IN" sz="1400" dirty="0" smtClean="0"/>
              <a:t>Assignment</a:t>
            </a:r>
            <a:r>
              <a:rPr lang="en-US" sz="1400" dirty="0" smtClean="0"/>
              <a:t> </a:t>
            </a:r>
          </a:p>
          <a:p>
            <a:pPr lvl="1"/>
            <a:r>
              <a:rPr lang="en-US" sz="1400" dirty="0" smtClean="0"/>
              <a:t>Updates </a:t>
            </a:r>
            <a:r>
              <a:rPr lang="en-US" sz="1400" dirty="0"/>
              <a:t>from WG </a:t>
            </a:r>
            <a:r>
              <a:rPr lang="en-US" sz="1400" dirty="0" smtClean="0"/>
              <a:t>comments</a:t>
            </a:r>
          </a:p>
          <a:p>
            <a:r>
              <a:rPr lang="en-US" sz="1800" dirty="0" smtClean="0">
                <a:hlinkClick r:id="rId8"/>
              </a:rPr>
              <a:t>draft-ietf-6lo-dect-ule</a:t>
            </a:r>
            <a:endParaRPr lang="en-US" sz="1800" dirty="0" smtClean="0"/>
          </a:p>
          <a:p>
            <a:pPr lvl="1"/>
            <a:r>
              <a:rPr lang="en-US" sz="1400" dirty="0"/>
              <a:t>Transmission of IPv6 Packets over DECT Ultra Low </a:t>
            </a:r>
            <a:r>
              <a:rPr lang="en-US" sz="1400" dirty="0" smtClean="0"/>
              <a:t>Energy</a:t>
            </a:r>
          </a:p>
          <a:p>
            <a:r>
              <a:rPr lang="en-US" sz="1800" dirty="0" smtClean="0">
                <a:hlinkClick r:id="rId9"/>
              </a:rPr>
              <a:t>draft-ietf-6lo-nfc</a:t>
            </a:r>
            <a:endParaRPr lang="en-US" sz="1800" dirty="0" smtClean="0"/>
          </a:p>
          <a:p>
            <a:pPr lvl="1"/>
            <a:r>
              <a:rPr lang="en-US" sz="1400" dirty="0"/>
              <a:t>Transmission of IPv6 Packets over Near Field </a:t>
            </a:r>
            <a:r>
              <a:rPr lang="en-US" sz="1400" dirty="0" smtClean="0"/>
              <a:t>Communication</a:t>
            </a:r>
          </a:p>
          <a:p>
            <a:r>
              <a:rPr lang="en-US" sz="1800" dirty="0"/>
              <a:t> </a:t>
            </a:r>
            <a:r>
              <a:rPr lang="en-US" sz="1800" u="sng" dirty="0">
                <a:hlinkClick r:id="rId10"/>
              </a:rPr>
              <a:t>https://www.rfc-editor.org/info/</a:t>
            </a:r>
            <a:r>
              <a:rPr lang="en-US" sz="1800" u="sng" dirty="0" smtClean="0">
                <a:hlinkClick r:id="rId10"/>
              </a:rPr>
              <a:t>rfc8025</a:t>
            </a:r>
            <a:endParaRPr lang="en-US" sz="1800" u="sng" dirty="0" smtClean="0"/>
          </a:p>
          <a:p>
            <a:pPr lvl="1"/>
            <a:r>
              <a:rPr lang="en-US" sz="1400" dirty="0" smtClean="0"/>
              <a:t>Paging Dispatch is now fully approved</a:t>
            </a:r>
          </a:p>
          <a:p>
            <a:endParaRPr lang="en-US" sz="1800" dirty="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r>
              <a:rPr lang="en-US" sz="1800" dirty="0" smtClean="0">
                <a:hlinkClick r:id="rId3"/>
              </a:rPr>
              <a:t>draft-ietf-roll-useofrplinfo-12</a:t>
            </a:r>
            <a:endParaRPr lang="en-US" sz="1800" dirty="0" smtClean="0"/>
          </a:p>
          <a:p>
            <a:pPr lvl="1"/>
            <a:r>
              <a:rPr lang="en-US" sz="1400" dirty="0" smtClean="0"/>
              <a:t>When </a:t>
            </a:r>
            <a:r>
              <a:rPr lang="en-US" sz="1400" dirty="0"/>
              <a:t>to use RFC 6553, 6554 and IPv6-in-</a:t>
            </a:r>
            <a:r>
              <a:rPr lang="en-US" sz="1400" dirty="0" smtClean="0"/>
              <a:t>IPv6</a:t>
            </a:r>
          </a:p>
          <a:p>
            <a:r>
              <a:rPr lang="en-US" sz="1800" dirty="0" smtClean="0">
                <a:hlinkClick r:id="rId4"/>
              </a:rPr>
              <a:t>draft-ietf-roll-dao-projection-01</a:t>
            </a:r>
            <a:endParaRPr lang="en-US" sz="1800" dirty="0" smtClean="0"/>
          </a:p>
          <a:p>
            <a:pPr lvl="1"/>
            <a:r>
              <a:rPr lang="en-US" sz="1400" dirty="0" smtClean="0"/>
              <a:t>Root initiated routing state in RPL</a:t>
            </a:r>
          </a:p>
          <a:p>
            <a:r>
              <a:rPr lang="en-US" sz="1800" dirty="0" smtClean="0">
                <a:hlinkClick r:id="rId5"/>
              </a:rPr>
              <a:t>draft</a:t>
            </a:r>
            <a:r>
              <a:rPr lang="en-US" sz="1800" dirty="0">
                <a:hlinkClick r:id="rId5"/>
              </a:rPr>
              <a:t>-qasem-roll-rpl-load-balancing-00 </a:t>
            </a:r>
          </a:p>
          <a:p>
            <a:pPr lvl="1"/>
            <a:r>
              <a:rPr lang="en-US" sz="1400" dirty="0"/>
              <a:t>Load Balancing Objective Function in RPL</a:t>
            </a:r>
            <a:r>
              <a:rPr lang="en-US" sz="1400" b="1" dirty="0"/>
              <a:t>	</a:t>
            </a:r>
          </a:p>
          <a:p>
            <a:r>
              <a:rPr lang="en-US" sz="1800" dirty="0" smtClean="0">
                <a:hlinkClick r:id="rId6"/>
              </a:rPr>
              <a:t>draft</a:t>
            </a:r>
            <a:r>
              <a:rPr lang="en-US" sz="1800" dirty="0">
                <a:hlinkClick r:id="rId6"/>
              </a:rPr>
              <a:t>-jadhav-roll-efficient-npdao-00 </a:t>
            </a:r>
          </a:p>
          <a:p>
            <a:pPr lvl="1"/>
            <a:r>
              <a:rPr lang="en-US" sz="1400" dirty="0"/>
              <a:t>No-Path DAO </a:t>
            </a:r>
            <a:r>
              <a:rPr lang="en-US" sz="1400" dirty="0" smtClean="0"/>
              <a:t>modifications</a:t>
            </a:r>
            <a:endParaRPr lang="en-US" sz="1400" b="1" dirty="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smtClean="0">
                <a:hlinkClick r:id="rId2"/>
              </a:rPr>
              <a:t>Detnet</a:t>
            </a:r>
            <a:r>
              <a:rPr lang="en-US" sz="2800" dirty="0" smtClean="0"/>
              <a:t> </a:t>
            </a:r>
            <a:r>
              <a:rPr lang="en-US" sz="1800" dirty="0" smtClean="0"/>
              <a:t>(no agenda yet)</a:t>
            </a:r>
          </a:p>
          <a:p>
            <a:r>
              <a:rPr lang="en-US" sz="2000" dirty="0"/>
              <a:t> </a:t>
            </a:r>
            <a:r>
              <a:rPr lang="en-US" sz="2000" dirty="0" smtClean="0">
                <a:hlinkClick r:id="rId3"/>
              </a:rPr>
              <a:t>draft-ietf-detnet-architecture-01</a:t>
            </a:r>
            <a:endParaRPr lang="en-US" sz="2000" dirty="0"/>
          </a:p>
          <a:p>
            <a:pPr lvl="1"/>
            <a:r>
              <a:rPr lang="en-US" sz="1600" dirty="0"/>
              <a:t>Deterministic Networking Architecture</a:t>
            </a:r>
            <a:endParaRPr lang="en-US" sz="2000" dirty="0"/>
          </a:p>
          <a:p>
            <a:r>
              <a:rPr lang="en-US" sz="2000" dirty="0" smtClean="0">
                <a:hlinkClick r:id="rId4"/>
              </a:rPr>
              <a:t> draft-ietf-detnet-dp-alt-00 </a:t>
            </a:r>
            <a:endParaRPr lang="en-US" sz="2000" dirty="0"/>
          </a:p>
          <a:p>
            <a:pPr lvl="1"/>
            <a:r>
              <a:rPr lang="en-US" sz="1600" dirty="0" smtClean="0"/>
              <a:t>DetNet </a:t>
            </a:r>
            <a:r>
              <a:rPr lang="en-US" sz="1600" dirty="0"/>
              <a:t>Data Plane Protocol and Solution Alternatives</a:t>
            </a:r>
            <a:r>
              <a:rPr lang="en-US" sz="2000" dirty="0" smtClean="0"/>
              <a:t>        </a:t>
            </a:r>
            <a:endParaRPr lang="en-US" sz="2000" dirty="0"/>
          </a:p>
          <a:p>
            <a:r>
              <a:rPr lang="en-US" sz="2000" dirty="0" smtClean="0">
                <a:hlinkClick r:id="rId5"/>
              </a:rPr>
              <a:t>draft-ietf-detnet-problem-statement-01</a:t>
            </a:r>
            <a:endParaRPr lang="en-US" sz="2000" dirty="0"/>
          </a:p>
          <a:p>
            <a:pPr lvl="1"/>
            <a:r>
              <a:rPr lang="en-US" sz="1600" dirty="0"/>
              <a:t>Deterministic Networking Problem Statement</a:t>
            </a:r>
            <a:endParaRPr lang="en-US" sz="2000" dirty="0" smtClean="0"/>
          </a:p>
          <a:p>
            <a:r>
              <a:rPr lang="en-US" sz="2000" dirty="0" smtClean="0">
                <a:hlinkClick r:id="rId6"/>
              </a:rPr>
              <a:t>draft-ietf-detnet-use-cases-11</a:t>
            </a:r>
            <a:endParaRPr lang="en-US" sz="2000" dirty="0"/>
          </a:p>
          <a:p>
            <a:pPr lvl="1"/>
            <a:r>
              <a:rPr lang="en-US" sz="1600" dirty="0"/>
              <a:t>Deterministic Networking Use Cases</a:t>
            </a:r>
            <a:r>
              <a:rPr lang="en-US" sz="2000" dirty="0" smtClean="0"/>
              <a:t>        </a:t>
            </a:r>
            <a:endParaRPr lang="en-US" sz="1800" dirty="0" smtClean="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5410200"/>
          </a:xfrm>
        </p:spPr>
        <p:txBody>
          <a:bodyPr/>
          <a:lstStyle/>
          <a:p>
            <a:pPr marL="0" indent="0">
              <a:buNone/>
            </a:pPr>
            <a:r>
              <a:rPr lang="en-US" dirty="0" smtClean="0">
                <a:hlinkClick r:id="rId2"/>
              </a:rPr>
              <a:t>lp-wan</a:t>
            </a:r>
            <a:r>
              <a:rPr lang="en-US" dirty="0" smtClean="0"/>
              <a:t> </a:t>
            </a:r>
          </a:p>
          <a:p>
            <a:pPr>
              <a:buFont typeface="Arial"/>
              <a:buChar char="•"/>
            </a:pPr>
            <a:r>
              <a:rPr lang="en-US" sz="2000" dirty="0">
                <a:hlinkClick r:id="rId3"/>
              </a:rPr>
              <a:t>draft-ietf-lpwan-overview-01 </a:t>
            </a:r>
            <a:endParaRPr lang="en-US" sz="2000" dirty="0" smtClean="0"/>
          </a:p>
          <a:p>
            <a:pPr lvl="1">
              <a:buFont typeface="Arial"/>
              <a:buChar char="•"/>
            </a:pPr>
            <a:r>
              <a:rPr lang="en-US" sz="1600" dirty="0" smtClean="0"/>
              <a:t>LPWAN </a:t>
            </a:r>
            <a:r>
              <a:rPr lang="en-US" sz="1600" dirty="0"/>
              <a:t>Overview Presentation </a:t>
            </a:r>
            <a:endParaRPr lang="en-US" sz="1600" dirty="0" smtClean="0">
              <a:hlinkClick r:id="rId4"/>
            </a:endParaRPr>
          </a:p>
          <a:p>
            <a:pPr>
              <a:buFont typeface="Arial"/>
              <a:buChar char="•"/>
            </a:pPr>
            <a:r>
              <a:rPr lang="en-US" sz="2000" dirty="0" smtClean="0">
                <a:hlinkClick r:id="rId4"/>
              </a:rPr>
              <a:t>draft-ietf-lpwan-coap-static-context-hc-01</a:t>
            </a:r>
            <a:endParaRPr lang="en-US" sz="2000" dirty="0" smtClean="0"/>
          </a:p>
          <a:p>
            <a:pPr lvl="1">
              <a:buFont typeface="Arial"/>
              <a:buChar char="•"/>
            </a:pPr>
            <a:r>
              <a:rPr lang="en-US" sz="1600" dirty="0" smtClean="0"/>
              <a:t>6LPWA Static Context Header Compression (SCHC) for CoAP</a:t>
            </a:r>
            <a:endParaRPr lang="en-US" sz="1600" dirty="0" smtClean="0">
              <a:hlinkClick r:id="rId5"/>
            </a:endParaRPr>
          </a:p>
          <a:p>
            <a:r>
              <a:rPr lang="en-US" sz="2000" dirty="0" smtClean="0">
                <a:hlinkClick r:id="rId6"/>
              </a:rPr>
              <a:t>draft</a:t>
            </a:r>
            <a:r>
              <a:rPr lang="en-US" sz="2000" dirty="0">
                <a:hlinkClick r:id="rId6"/>
              </a:rPr>
              <a:t>-ietf-lpwan-ipv6-static-context-hc-02 </a:t>
            </a:r>
            <a:endParaRPr lang="en-US" sz="2000" dirty="0" smtClean="0"/>
          </a:p>
          <a:p>
            <a:pPr lvl="1"/>
            <a:r>
              <a:rPr lang="en-US" sz="1600" dirty="0" smtClean="0"/>
              <a:t>LPWAN </a:t>
            </a:r>
            <a:r>
              <a:rPr lang="en-US" sz="1600" dirty="0"/>
              <a:t>Static Context Header Compression (SCHC) for IPv6 and UDP</a:t>
            </a:r>
            <a:endParaRPr lang="en-US" sz="1600" dirty="0" smtClean="0">
              <a:hlinkClick r:id="rId7"/>
            </a:endParaRPr>
          </a:p>
          <a:p>
            <a:r>
              <a:rPr lang="en-US" sz="2000" dirty="0" smtClean="0">
                <a:hlinkClick r:id="rId8"/>
              </a:rPr>
              <a:t>draft</a:t>
            </a:r>
            <a:r>
              <a:rPr lang="en-US" sz="2000" dirty="0">
                <a:hlinkClick r:id="rId8"/>
              </a:rPr>
              <a:t>-gomez-lpwan-fragmentation-header-03	</a:t>
            </a:r>
          </a:p>
          <a:p>
            <a:pPr lvl="1"/>
            <a:r>
              <a:rPr lang="en-US" sz="1600" dirty="0"/>
              <a:t>SCHC LPWAN Fragmentation Header </a:t>
            </a:r>
            <a:endParaRPr lang="en-US" sz="1600" dirty="0" smtClean="0">
              <a:hlinkClick r:id="rId5"/>
            </a:endParaRPr>
          </a:p>
          <a:p>
            <a:r>
              <a:rPr lang="en-US" sz="2000" dirty="0" smtClean="0">
                <a:hlinkClick r:id="rId5"/>
              </a:rPr>
              <a:t>draft</a:t>
            </a:r>
            <a:r>
              <a:rPr lang="en-US" sz="2000" dirty="0">
                <a:hlinkClick r:id="rId5"/>
              </a:rPr>
              <a:t>-farrell-lpwan-lora-overview-01 </a:t>
            </a:r>
            <a:endParaRPr lang="en-US" sz="2000" dirty="0" smtClean="0"/>
          </a:p>
          <a:p>
            <a:pPr lvl="1"/>
            <a:r>
              <a:rPr lang="en-US" sz="1600" dirty="0" err="1" smtClean="0"/>
              <a:t>LoRaWAN</a:t>
            </a:r>
            <a:r>
              <a:rPr lang="en-US" sz="1600" dirty="0" smtClean="0"/>
              <a:t> </a:t>
            </a:r>
            <a:r>
              <a:rPr lang="en-US" sz="1600" dirty="0"/>
              <a:t>Overview</a:t>
            </a:r>
            <a:endParaRPr lang="en-US" sz="1600" dirty="0" smtClean="0"/>
          </a:p>
          <a:p>
            <a:r>
              <a:rPr lang="en-US" sz="1600" dirty="0" smtClean="0"/>
              <a:t>SCHC Implementation</a:t>
            </a:r>
          </a:p>
          <a:p>
            <a:pPr lvl="1"/>
            <a:r>
              <a:rPr lang="en-US" sz="1600" dirty="0" smtClean="0"/>
              <a:t>Presenter</a:t>
            </a:r>
            <a:r>
              <a:rPr lang="en-US" sz="1600" dirty="0"/>
              <a:t>: Tomas Lagos</a:t>
            </a:r>
          </a:p>
          <a:p>
            <a:r>
              <a:rPr lang="en-US" sz="1600" dirty="0" smtClean="0"/>
              <a:t>Preliminary </a:t>
            </a:r>
            <a:r>
              <a:rPr lang="en-US" sz="1600" dirty="0"/>
              <a:t>implementation of SCHC over </a:t>
            </a:r>
            <a:r>
              <a:rPr lang="en-US" sz="1600" dirty="0" err="1" smtClean="0"/>
              <a:t>Sigfox</a:t>
            </a:r>
            <a:endParaRPr lang="en-US" sz="1600" dirty="0"/>
          </a:p>
          <a:p>
            <a:pPr lvl="1"/>
            <a:r>
              <a:rPr lang="en-US" sz="1200" dirty="0"/>
              <a:t>  </a:t>
            </a:r>
            <a:r>
              <a:rPr lang="en-US" sz="1600" dirty="0"/>
              <a:t>Presenter: Juan Carlos </a:t>
            </a:r>
            <a:r>
              <a:rPr lang="en-US" sz="1600" dirty="0" smtClean="0"/>
              <a:t>Zuniga</a:t>
            </a:r>
            <a:endParaRPr lang="en-US" sz="2000" dirty="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 </a:t>
            </a:r>
            <a:r>
              <a:rPr lang="en-US" sz="1800" dirty="0" smtClean="0"/>
              <a:t>(no agenda yet)</a:t>
            </a:r>
            <a:endParaRPr lang="en-US" sz="1800" dirty="0"/>
          </a:p>
          <a:p>
            <a:r>
              <a:rPr lang="en-US" sz="2000" dirty="0">
                <a:hlinkClick r:id="rId3"/>
              </a:rPr>
              <a:t>draft-irtf-t2trg-iot-seccons-01 </a:t>
            </a:r>
          </a:p>
          <a:p>
            <a:pPr lvl="1"/>
            <a:r>
              <a:rPr lang="en-US" sz="1600" dirty="0" smtClean="0"/>
              <a:t>Abstract: </a:t>
            </a:r>
            <a:r>
              <a:rPr lang="en-US" sz="1600" dirty="0"/>
              <a:t>Security Considerations in the IP-based Internet of Things</a:t>
            </a:r>
          </a:p>
          <a:p>
            <a:endParaRPr lang="en-US" sz="1600" dirty="0"/>
          </a:p>
          <a:p>
            <a:r>
              <a:rPr lang="en-US" sz="2000" dirty="0">
                <a:hlinkClick r:id="rId4"/>
              </a:rPr>
              <a:t>draft-keranen-t2trg-rest-iot-04 </a:t>
            </a:r>
            <a:endParaRPr lang="en-US" sz="2000" dirty="0" smtClean="0"/>
          </a:p>
          <a:p>
            <a:pPr lvl="1"/>
            <a:r>
              <a:rPr lang="en-US" sz="1600" dirty="0" smtClean="0"/>
              <a:t>Abstract: </a:t>
            </a:r>
            <a:r>
              <a:rPr lang="en-US" sz="1600" dirty="0"/>
              <a:t>RESTful Design for Internet of Things Systems</a:t>
            </a:r>
          </a:p>
          <a:p>
            <a:endParaRPr lang="en-US" sz="1600" dirty="0" smtClean="0"/>
          </a:p>
          <a:p>
            <a:r>
              <a:rPr lang="en-US" sz="2000" dirty="0" smtClean="0">
                <a:hlinkClick r:id="rId5"/>
              </a:rPr>
              <a:t> </a:t>
            </a:r>
            <a:r>
              <a:rPr lang="en-US" sz="2000" dirty="0">
                <a:hlinkClick r:id="rId5"/>
              </a:rPr>
              <a:t>draft-koster-t2trg-hsml-01 </a:t>
            </a:r>
            <a:endParaRPr lang="en-US" sz="2000" dirty="0" smtClean="0"/>
          </a:p>
          <a:p>
            <a:pPr lvl="1"/>
            <a:r>
              <a:rPr lang="en-US" sz="1600" dirty="0" smtClean="0"/>
              <a:t>Abstract: Media </a:t>
            </a:r>
            <a:r>
              <a:rPr lang="en-US" sz="1600" dirty="0"/>
              <a:t>Types for Hypertext Sensor Markup</a:t>
            </a:r>
          </a:p>
          <a:p>
            <a:pPr marL="0" indent="0">
              <a:buNone/>
            </a:pPr>
            <a:r>
              <a:rPr lang="en-US" sz="1600" dirty="0"/>
              <a:t> </a:t>
            </a:r>
            <a:endParaRPr lang="en-US" sz="1600" dirty="0" smtClean="0"/>
          </a:p>
          <a:p>
            <a:r>
              <a:rPr lang="en-US" sz="2000" dirty="0">
                <a:hlinkClick r:id="rId6"/>
              </a:rPr>
              <a:t>draft-hartke-t2trg-coral-02 </a:t>
            </a:r>
          </a:p>
          <a:p>
            <a:pPr lvl="1"/>
            <a:r>
              <a:rPr lang="en-US" sz="1600" dirty="0" smtClean="0"/>
              <a:t>Abstract: The Constrained RESTful Application Language (</a:t>
            </a:r>
            <a:r>
              <a:rPr lang="en-US" sz="1600" dirty="0" err="1" smtClean="0"/>
              <a:t>CoRAL</a:t>
            </a:r>
            <a:r>
              <a:rPr lang="en-US" sz="1600" dirty="0" smtClean="0"/>
              <a:t>)</a:t>
            </a:r>
            <a:r>
              <a:rPr lang="en-US" sz="1600" b="1" dirty="0" smtClean="0"/>
              <a:t>	</a:t>
            </a:r>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Kinney</a:t>
            </a:r>
          </a:p>
          <a:p>
            <a:pPr lvl="1">
              <a:buClr>
                <a:srgbClr val="FF0000"/>
              </a:buClr>
              <a:buFont typeface="Wingdings" charset="2"/>
              <a:buChar char="q"/>
            </a:pPr>
            <a:r>
              <a:rPr lang="en-US" sz="2000" dirty="0" smtClean="0"/>
              <a:t>6lo: SC IETF could identify header compression methods that apply to IP but could be extended to MAC and PHY by IEEE 802.15.</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p>
          <a:p>
            <a:pPr lvl="2">
              <a:buClr>
                <a:srgbClr val="FF0000"/>
              </a:buClr>
              <a:buFont typeface="Wingdings" charset="2"/>
              <a:buChar char="q"/>
            </a:pPr>
            <a:endParaRPr lang="en-US" sz="1800" dirty="0" smtClean="0"/>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26</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2819400"/>
          </a:xfrm>
        </p:spPr>
        <p:txBody>
          <a:bodyPr/>
          <a:lstStyle/>
          <a:p>
            <a:pPr marL="0" indent="0">
              <a:buNone/>
            </a:pPr>
            <a:r>
              <a:rPr lang="en-US" sz="2400" dirty="0" smtClean="0">
                <a:hlinkClick r:id="rId2"/>
              </a:rPr>
              <a:t>Ace</a:t>
            </a:r>
            <a:r>
              <a:rPr lang="en-US" dirty="0" smtClean="0"/>
              <a:t> </a:t>
            </a:r>
            <a:endParaRPr lang="en-US" sz="2400" dirty="0"/>
          </a:p>
          <a:p>
            <a:r>
              <a:rPr lang="en-US" sz="2000" dirty="0" smtClean="0">
                <a:hlinkClick r:id="rId3"/>
              </a:rPr>
              <a:t>draft-ietf-ace-oauth-authz-04 </a:t>
            </a:r>
            <a:endParaRPr lang="en-US" sz="2000" dirty="0">
              <a:hlinkClick r:id="rId3"/>
            </a:endParaRPr>
          </a:p>
          <a:p>
            <a:pPr lvl="1"/>
            <a:r>
              <a:rPr lang="en-US" sz="1600" dirty="0" smtClean="0"/>
              <a:t>Abstract: </a:t>
            </a:r>
            <a:r>
              <a:rPr lang="en-US" sz="1600" dirty="0"/>
              <a:t>Authorization using OAuth 2.0 (ACE</a:t>
            </a:r>
            <a:r>
              <a:rPr lang="en-US" sz="1600" dirty="0" smtClean="0"/>
              <a:t>)</a:t>
            </a:r>
            <a:endParaRPr lang="en-US" sz="2000" dirty="0" smtClean="0">
              <a:hlinkClick r:id="rId4"/>
            </a:endParaRPr>
          </a:p>
          <a:p>
            <a:r>
              <a:rPr lang="en-US" sz="2000" dirty="0" smtClean="0">
                <a:hlinkClick r:id="rId4"/>
              </a:rPr>
              <a:t>draft</a:t>
            </a:r>
            <a:r>
              <a:rPr lang="en-US" sz="2000" dirty="0">
                <a:hlinkClick r:id="rId4"/>
              </a:rPr>
              <a:t>-ietf-ace-actors-04 </a:t>
            </a:r>
          </a:p>
          <a:p>
            <a:pPr lvl="1"/>
            <a:r>
              <a:rPr lang="en-US" sz="1600" dirty="0" smtClean="0"/>
              <a:t>Abstract: An </a:t>
            </a:r>
            <a:r>
              <a:rPr lang="en-US" sz="1600" dirty="0"/>
              <a:t>architecture for authorization in constrained </a:t>
            </a:r>
            <a:r>
              <a:rPr lang="en-US" sz="1600" dirty="0" smtClean="0"/>
              <a:t>environments</a:t>
            </a:r>
            <a:endParaRPr lang="en-US" sz="2000" dirty="0" smtClean="0">
              <a:hlinkClick r:id="rId5"/>
            </a:endParaRPr>
          </a:p>
          <a:p>
            <a:r>
              <a:rPr lang="en-US" sz="2000" dirty="0" smtClean="0">
                <a:hlinkClick r:id="rId5"/>
              </a:rPr>
              <a:t>draft-ietf-ace-cbor-web-token-02 </a:t>
            </a:r>
            <a:endParaRPr lang="en-US" sz="2000" dirty="0">
              <a:hlinkClick r:id="rId5"/>
            </a:endParaRPr>
          </a:p>
          <a:p>
            <a:pPr lvl="1"/>
            <a:r>
              <a:rPr lang="en-US" sz="1600" dirty="0" smtClean="0"/>
              <a:t>Abstract: CBOR </a:t>
            </a:r>
            <a:r>
              <a:rPr lang="en-US" sz="1600" dirty="0"/>
              <a:t>Web Token (CWT</a:t>
            </a:r>
            <a:r>
              <a:rPr lang="en-US" sz="1600" dirty="0" smtClean="0"/>
              <a:t>)</a:t>
            </a:r>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27</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920750" lvl="2" indent="-290513" fontAlgn="b">
              <a:buClr>
                <a:srgbClr val="FF0000"/>
              </a:buClr>
              <a:buFont typeface="Wingdings" charset="2"/>
              <a:buChar char="q"/>
            </a:pPr>
            <a:r>
              <a:rPr lang="en-US" sz="1600" b="1" dirty="0" smtClean="0"/>
              <a:t>Layer 2 Routing</a:t>
            </a:r>
          </a:p>
          <a:p>
            <a:pPr marL="920750" lvl="2" indent="-290513" fontAlgn="b">
              <a:buClr>
                <a:srgbClr val="FF0000"/>
              </a:buClr>
              <a:buFont typeface="Wingdings" charset="2"/>
              <a:buChar char="q"/>
            </a:pPr>
            <a:r>
              <a:rPr lang="en-US" sz="1600" b="1" dirty="0" smtClean="0"/>
              <a:t>Application(s) based upon </a:t>
            </a:r>
            <a:r>
              <a:rPr lang="en-US" sz="1600" b="1" dirty="0" smtClean="0">
                <a:solidFill>
                  <a:srgbClr val="000000"/>
                </a:solidFill>
              </a:rPr>
              <a:t>informational </a:t>
            </a:r>
            <a:r>
              <a:rPr lang="en-US" sz="1600" b="1">
                <a:solidFill>
                  <a:srgbClr val="000000"/>
                </a:solidFill>
              </a:rPr>
              <a:t>broadcast </a:t>
            </a:r>
            <a:r>
              <a:rPr lang="en-US" sz="1600" b="1" smtClean="0">
                <a:solidFill>
                  <a:srgbClr val="000000"/>
                </a:solidFill>
              </a:rPr>
              <a:t>configuration</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28</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4572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915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dirty="0" smtClean="0"/>
              <a:t>Consensus on doing a corrigendum to change MAC address transmission order and informing 802.1 that 802.15.4 does not conform to LSB first</a:t>
            </a:r>
          </a:p>
          <a:p>
            <a:pPr marL="1257300" lvl="2" indent="-342900">
              <a:buClr>
                <a:srgbClr val="FF0000"/>
              </a:buClr>
              <a:buFont typeface="Wingdings" charset="2"/>
              <a:buChar char="q"/>
            </a:pPr>
            <a:r>
              <a:rPr lang="en-US" sz="1600" dirty="0" smtClean="0"/>
              <a:t>Drafted the 802.15.4 Corrigendum PAR</a:t>
            </a:r>
          </a:p>
          <a:p>
            <a:pPr marL="800100" lvl="1" indent="-342900">
              <a:buClr>
                <a:srgbClr val="FF0000"/>
              </a:buClr>
              <a:buFont typeface="Wingdings" charset="2"/>
              <a:buChar char="q"/>
            </a:pPr>
            <a:r>
              <a:rPr lang="en-US" sz="1800" dirty="0"/>
              <a:t>Consensus on a list of </a:t>
            </a:r>
            <a:r>
              <a:rPr lang="en-US" sz="1800" dirty="0" smtClean="0"/>
              <a:t>line items </a:t>
            </a:r>
            <a:r>
              <a:rPr lang="en-US" sz="1800" dirty="0"/>
              <a:t>for the next revision for 802.15.4</a:t>
            </a:r>
          </a:p>
          <a:p>
            <a:pPr marL="1257300" lvl="2" indent="-342900">
              <a:buClr>
                <a:srgbClr val="FF0000"/>
              </a:buClr>
              <a:buFont typeface="Wingdings" charset="2"/>
              <a:buChar char="q"/>
            </a:pPr>
            <a:r>
              <a:rPr lang="en-US" sz="1600" dirty="0" smtClean="0"/>
              <a:t>Drafted the 802.15.4 Revision PAR</a:t>
            </a:r>
            <a:endParaRPr lang="en-US" sz="1600" dirty="0"/>
          </a:p>
          <a:p>
            <a:pPr marL="800100" lvl="1" indent="-342900">
              <a:buClr>
                <a:srgbClr val="FF0000"/>
              </a:buClr>
              <a:buFont typeface="Wingdings" charset="2"/>
              <a:buChar char="q"/>
            </a:pPr>
            <a:r>
              <a:rPr lang="en-US" sz="1800" dirty="0" smtClean="0"/>
              <a:t>Changes </a:t>
            </a:r>
            <a:r>
              <a:rPr lang="en-US" sz="1800" dirty="0"/>
              <a:t>with Operations </a:t>
            </a:r>
            <a:r>
              <a:rPr lang="en-US" sz="1800" dirty="0" smtClean="0"/>
              <a:t>Manual: None </a:t>
            </a:r>
            <a:r>
              <a:rPr lang="en-US" sz="1800" dirty="0" smtClean="0"/>
              <a:t>needed</a:t>
            </a:r>
          </a:p>
          <a:p>
            <a:pPr marL="342900" indent="-342900">
              <a:buClr>
                <a:srgbClr val="FF0000"/>
              </a:buClr>
              <a:buFont typeface="Wingdings" charset="2"/>
              <a:buChar char="q"/>
            </a:pPr>
            <a:r>
              <a:rPr lang="en-US" sz="2000" b="1" dirty="0" smtClean="0"/>
              <a:t>Joint meeting with 802.1</a:t>
            </a:r>
          </a:p>
          <a:p>
            <a:pPr marL="800100" lvl="1" indent="-342900">
              <a:buClr>
                <a:srgbClr val="FF0000"/>
              </a:buClr>
              <a:buFont typeface="Wingdings" charset="2"/>
              <a:buChar char="q"/>
            </a:pPr>
            <a:r>
              <a:rPr lang="en-US" sz="1800" dirty="0" smtClean="0"/>
              <a:t>Presentation on QoS </a:t>
            </a:r>
            <a:r>
              <a:rPr lang="en-US" sz="1800" dirty="0"/>
              <a:t>extension in dense and heterogeneous wireless networks for industry usage by Kenichi </a:t>
            </a:r>
            <a:r>
              <a:rPr lang="en-US" sz="1800" dirty="0" err="1"/>
              <a:t>Maruhashi</a:t>
            </a:r>
            <a:r>
              <a:rPr lang="en-US" sz="1800" dirty="0"/>
              <a:t> / NEC Corporation and </a:t>
            </a:r>
            <a:r>
              <a:rPr lang="en-US" sz="1800" dirty="0" err="1"/>
              <a:t>Satoko</a:t>
            </a:r>
            <a:r>
              <a:rPr lang="en-US" sz="1800" dirty="0"/>
              <a:t> </a:t>
            </a:r>
            <a:r>
              <a:rPr lang="en-US" sz="1800" dirty="0" err="1"/>
              <a:t>Itaya</a:t>
            </a:r>
            <a:r>
              <a:rPr lang="en-US" sz="1800" dirty="0"/>
              <a:t> / </a:t>
            </a:r>
            <a:r>
              <a:rPr lang="en-US" sz="1800" dirty="0" smtClean="0"/>
              <a:t>NICT</a:t>
            </a:r>
          </a:p>
          <a:p>
            <a:pPr marL="800100" lvl="1" indent="-342900">
              <a:buClr>
                <a:srgbClr val="FF0000"/>
              </a:buClr>
              <a:buFont typeface="Wingdings" charset="2"/>
              <a:buChar char="q"/>
            </a:pPr>
            <a:r>
              <a:rPr lang="en-US" sz="1800" u="sng" dirty="0" smtClean="0"/>
              <a:t>http</a:t>
            </a:r>
            <a:r>
              <a:rPr lang="en-US" sz="1800" u="sng" dirty="0"/>
              <a:t>://www.ieee802.org/1/files/public/docs2017/new-maruhashi-general-industrial-usage-part1-0317-v00.pdf	</a:t>
            </a:r>
            <a:endParaRPr lang="en-US" sz="1800" u="sng" dirty="0" smtClean="0"/>
          </a:p>
          <a:p>
            <a:pPr marL="800100" lvl="1" indent="-342900">
              <a:buClr>
                <a:srgbClr val="FF0000"/>
              </a:buClr>
              <a:buFont typeface="Wingdings" charset="2"/>
              <a:buChar char="q"/>
            </a:pPr>
            <a:r>
              <a:rPr lang="en-US" sz="1800" u="sng" dirty="0" smtClean="0"/>
              <a:t>http</a:t>
            </a:r>
            <a:r>
              <a:rPr lang="en-US" sz="1800" u="sng" dirty="0"/>
              <a:t>://www.ieee802.org/1/files/public/docs2017/new-itaya-general-industrial-usage-part2-0317-v00.</a:t>
            </a:r>
            <a:r>
              <a:rPr lang="en-US" sz="1800" u="sng" dirty="0" smtClean="0"/>
              <a:t>pdf</a:t>
            </a:r>
            <a:endParaRPr lang="en-US" sz="1800" dirty="0"/>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4572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19745" y="14478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1">
              <a:buClr>
                <a:srgbClr val="FF0000"/>
              </a:buClr>
            </a:pPr>
            <a:endParaRPr lang="en-US" sz="1800" dirty="0" smtClean="0"/>
          </a:p>
          <a:p>
            <a:pPr>
              <a:buClr>
                <a:srgbClr val="FF0000"/>
              </a:buClr>
            </a:pPr>
            <a:endParaRPr lang="en-US" sz="1800" b="1" dirty="0" smtClean="0"/>
          </a:p>
          <a:p>
            <a:pPr marL="342900" indent="-342900">
              <a:buClr>
                <a:srgbClr val="FF0000"/>
              </a:buClr>
              <a:buFont typeface="Wingdings" charset="2"/>
              <a:buChar char="q"/>
            </a:pPr>
            <a:r>
              <a:rPr lang="en-US" sz="1800" b="1" dirty="0" smtClean="0"/>
              <a:t>IETF</a:t>
            </a:r>
            <a:endParaRPr lang="en-US" sz="1800" b="1" dirty="0" smtClean="0"/>
          </a:p>
          <a:p>
            <a:pPr marL="800100" lvl="1" indent="-342900">
              <a:buClr>
                <a:srgbClr val="FF0000"/>
              </a:buClr>
              <a:buFont typeface="Wingdings" charset="2"/>
              <a:buChar char="q"/>
            </a:pPr>
            <a:r>
              <a:rPr lang="en-US" sz="1800" b="1" dirty="0" smtClean="0"/>
              <a:t>Agenda items for IETF 98: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342900" indent="-342900">
              <a:buClr>
                <a:srgbClr val="FF0000"/>
              </a:buClr>
              <a:buFont typeface="Wingdings" charset="2"/>
              <a:buChar char="q"/>
            </a:pPr>
            <a:endParaRPr lang="en-US" sz="1800" b="1" dirty="0" smtClean="0"/>
          </a:p>
          <a:p>
            <a:pPr marL="342900" indent="-342900">
              <a:buClr>
                <a:srgbClr val="FF0000"/>
              </a:buClr>
              <a:buFont typeface="Wingdings" charset="2"/>
              <a:buChar char="q"/>
            </a:pPr>
            <a:r>
              <a:rPr lang="en-US" sz="1800" b="1" dirty="0" smtClean="0"/>
              <a:t>WNG presentations</a:t>
            </a:r>
          </a:p>
          <a:p>
            <a:pPr marL="800100" lvl="1" indent="-342900">
              <a:buClr>
                <a:srgbClr val="FF0000"/>
              </a:buClr>
              <a:buFont typeface="Wingdings" charset="2"/>
              <a:buChar char="q"/>
            </a:pPr>
            <a:r>
              <a:rPr lang="en-US" sz="1800" b="1" dirty="0" smtClean="0"/>
              <a:t>Overview </a:t>
            </a:r>
            <a:r>
              <a:rPr lang="en-US" sz="1800" b="1" dirty="0"/>
              <a:t>Tutorial on 802.15.10</a:t>
            </a:r>
            <a:r>
              <a:rPr lang="en-US" sz="1800" dirty="0"/>
              <a:t> (15-17-0205-00) from Clint Powell, </a:t>
            </a:r>
            <a:r>
              <a:rPr lang="en-US" sz="1800" dirty="0" err="1"/>
              <a:t>Verotiana</a:t>
            </a:r>
            <a:r>
              <a:rPr lang="en-US" sz="1800" dirty="0"/>
              <a:t> </a:t>
            </a:r>
            <a:r>
              <a:rPr lang="en-US" sz="1800" dirty="0" err="1"/>
              <a:t>Rabarijaona</a:t>
            </a:r>
            <a:r>
              <a:rPr lang="en-US" sz="1800" dirty="0"/>
              <a:t>, Charlie Perkins, and Noriyuki </a:t>
            </a:r>
            <a:r>
              <a:rPr lang="en-US" sz="1800" dirty="0" smtClean="0"/>
              <a:t>Sato</a:t>
            </a:r>
          </a:p>
          <a:p>
            <a:pPr marL="1257300" lvl="2" indent="-342900">
              <a:buClr>
                <a:srgbClr val="FF0000"/>
              </a:buClr>
              <a:buFont typeface="Wingdings" charset="2"/>
              <a:buChar char="q"/>
            </a:pPr>
            <a:r>
              <a:rPr lang="en-US" sz="1800" dirty="0" smtClean="0"/>
              <a:t>Description of the basics of L2R along with helpful information on items such as metrics used by devices</a:t>
            </a:r>
            <a:endParaRPr lang="en-US" sz="1800" dirty="0"/>
          </a:p>
          <a:p>
            <a:pPr marL="800100" lvl="1" indent="-342900">
              <a:buClr>
                <a:srgbClr val="FF0000"/>
              </a:buClr>
              <a:buFont typeface="Wingdings" charset="2"/>
              <a:buChar char="q"/>
            </a:pPr>
            <a:r>
              <a:rPr lang="en-US" sz="1800" b="1" dirty="0" smtClean="0"/>
              <a:t>12</a:t>
            </a:r>
            <a:r>
              <a:rPr lang="en-US" sz="1800" b="1" dirty="0"/>
              <a:t>:16</a:t>
            </a:r>
            <a:r>
              <a:rPr lang="en-US" sz="1800" dirty="0"/>
              <a:t> </a:t>
            </a:r>
            <a:r>
              <a:rPr lang="en-US" sz="1800" b="1" dirty="0"/>
              <a:t>App Based Information Broadcast Configuration</a:t>
            </a:r>
            <a:r>
              <a:rPr lang="en-US" sz="1800" dirty="0"/>
              <a:t> by Rick Roberts (15-17-0133-00</a:t>
            </a:r>
            <a:r>
              <a:rPr lang="en-US" sz="1800" dirty="0" smtClean="0"/>
              <a:t>)</a:t>
            </a:r>
          </a:p>
          <a:p>
            <a:pPr marL="1257300" lvl="2" indent="-342900">
              <a:buClr>
                <a:srgbClr val="FF0000"/>
              </a:buClr>
              <a:buFont typeface="Wingdings" charset="2"/>
              <a:buChar char="q"/>
            </a:pPr>
            <a:r>
              <a:rPr lang="en-US" sz="1800" dirty="0" smtClean="0"/>
              <a:t>Description of an APP </a:t>
            </a:r>
            <a:r>
              <a:rPr lang="en-US" sz="1800" dirty="0"/>
              <a:t>based configuration </a:t>
            </a:r>
            <a:r>
              <a:rPr lang="en-US" sz="1800" dirty="0" smtClean="0"/>
              <a:t>as </a:t>
            </a:r>
            <a:r>
              <a:rPr lang="en-US" sz="1800" dirty="0"/>
              <a:t>contrasted with the more </a:t>
            </a:r>
            <a:r>
              <a:rPr lang="en-US" sz="1800" dirty="0" smtClean="0"/>
              <a:t>traditional “</a:t>
            </a:r>
            <a:r>
              <a:rPr lang="en-US" sz="1800" dirty="0"/>
              <a:t>common mode” configuration </a:t>
            </a:r>
            <a:r>
              <a:rPr lang="en-US" sz="1800" dirty="0" smtClean="0"/>
              <a:t>philosophy. This </a:t>
            </a:r>
            <a:r>
              <a:rPr lang="en-US" sz="1800" dirty="0"/>
              <a:t>topic is currently under discussion in 802.15.7m.</a:t>
            </a:r>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15-17-0159-01)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Monday 13 Mar, PM2 </a:t>
            </a:r>
          </a:p>
          <a:p>
            <a:pPr marL="914400" lvl="1" indent="-457200" eaLnBrk="0" fontAlgn="b" hangingPunct="0">
              <a:buClr>
                <a:srgbClr val="FF0000"/>
              </a:buClr>
              <a:buFont typeface="Wingdings" charset="0"/>
              <a:buChar char="q"/>
            </a:pPr>
            <a:r>
              <a:rPr lang="en-US" sz="2400" b="1" dirty="0" smtClean="0"/>
              <a:t>Discussion on transmission order of 64-bit MAC address</a:t>
            </a:r>
          </a:p>
          <a:p>
            <a:pPr marL="914400" lvl="1" indent="-457200" eaLnBrk="0" fontAlgn="b" hangingPunct="0">
              <a:buClr>
                <a:srgbClr val="FF0000"/>
              </a:buClr>
              <a:buFont typeface="Wingdings" charset="0"/>
              <a:buChar char="q"/>
            </a:pPr>
            <a:r>
              <a:rPr lang="en-US" sz="2400" b="1" dirty="0" smtClean="0"/>
              <a:t>Discuss any other issues with published standards</a:t>
            </a:r>
          </a:p>
          <a:p>
            <a:pPr marL="914400" lvl="1" indent="-457200" eaLnBrk="0" fontAlgn="b" hangingPunct="0">
              <a:buClr>
                <a:srgbClr val="FF0000"/>
              </a:buClr>
              <a:buFont typeface="Wingdings" charset="0"/>
              <a:buChar char="q"/>
            </a:pPr>
            <a:r>
              <a:rPr lang="en-US" sz="2400" b="1" dirty="0" smtClean="0"/>
              <a:t>Discuss any issues with the Operations Manual</a:t>
            </a:r>
            <a:r>
              <a:rPr lang="en-US" sz="2400" dirty="0" smtClean="0"/>
              <a:t> </a:t>
            </a:r>
          </a:p>
          <a:p>
            <a:pPr marL="914400" lvl="1" indent="-457200" eaLnBrk="0" fontAlgn="b" hangingPunct="0">
              <a:buClr>
                <a:srgbClr val="FF0000"/>
              </a:buClr>
              <a:buFont typeface="Wingdings" charset="0"/>
              <a:buChar char="q"/>
            </a:pPr>
            <a:r>
              <a:rPr lang="en-US" sz="2400" b="1" dirty="0"/>
              <a:t>Discuss </a:t>
            </a:r>
            <a:r>
              <a:rPr lang="en-US" sz="2400" b="1" dirty="0" smtClean="0"/>
              <a:t>next 802.15.4 revision changes</a:t>
            </a:r>
            <a:endParaRPr lang="en-US" sz="2400" dirty="0" smtClean="0"/>
          </a:p>
          <a:p>
            <a:pPr marL="457200" indent="-457200" eaLnBrk="0" fontAlgn="b" hangingPunct="0">
              <a:buClr>
                <a:srgbClr val="FF0000"/>
              </a:buClr>
              <a:buFont typeface="Wingdings" charset="0"/>
              <a:buChar char="q"/>
            </a:pPr>
            <a:r>
              <a:rPr lang="en-US" sz="3200" b="1" dirty="0" smtClean="0"/>
              <a:t>SC IETF 		</a:t>
            </a:r>
            <a:r>
              <a:rPr lang="en-US" sz="2400" b="1" dirty="0" smtClean="0"/>
              <a:t>Tuesday 14 Mar, PM2 </a:t>
            </a:r>
            <a:endParaRPr lang="en-US" sz="2400" b="1" dirty="0"/>
          </a:p>
          <a:p>
            <a:pPr marL="800100" lvl="1" indent="-342900">
              <a:buClr>
                <a:srgbClr val="FF0000"/>
              </a:buClr>
              <a:buFont typeface="Wingdings" charset="2"/>
              <a:buChar char="q"/>
            </a:pPr>
            <a:r>
              <a:rPr lang="en-US" sz="2400" b="1" dirty="0"/>
              <a:t>Status Update: 6tisch, Core, 6lo, Roll, </a:t>
            </a:r>
            <a:r>
              <a:rPr lang="en-US" sz="2400" b="1" dirty="0" err="1"/>
              <a:t>Detnet</a:t>
            </a:r>
            <a:r>
              <a:rPr lang="en-US" sz="2400" b="1" dirty="0"/>
              <a:t>, </a:t>
            </a:r>
            <a:r>
              <a:rPr lang="en-US" sz="2400" b="1" dirty="0" smtClean="0"/>
              <a:t>lp</a:t>
            </a:r>
            <a:r>
              <a:rPr lang="en-US" sz="2400" b="1" dirty="0"/>
              <a:t>-</a:t>
            </a:r>
            <a:r>
              <a:rPr lang="en-US" sz="2400" b="1" dirty="0" smtClean="0"/>
              <a:t>wan, Ace, t2trg</a:t>
            </a:r>
            <a:endParaRPr lang="en-US" sz="2400" b="1" dirty="0"/>
          </a:p>
          <a:p>
            <a:pPr marL="800100" lvl="1" indent="-342900">
              <a:buClr>
                <a:srgbClr val="FF0000"/>
              </a:buClr>
              <a:buFont typeface="Wingdings" charset="2"/>
              <a:buChar char="q"/>
            </a:pPr>
            <a:r>
              <a:rPr lang="en-US" sz="2400" b="1" dirty="0" smtClean="0"/>
              <a:t>Liaison communications status updates/requests/discussions</a:t>
            </a:r>
          </a:p>
          <a:p>
            <a:pPr marL="457200" indent="-457200" eaLnBrk="0" fontAlgn="b" hangingPunct="0">
              <a:buClr>
                <a:srgbClr val="FF0000"/>
              </a:buClr>
              <a:buFont typeface="Wingdings" charset="0"/>
              <a:buChar char="q"/>
            </a:pPr>
            <a:r>
              <a:rPr lang="en-US" sz="3200" b="1" dirty="0" smtClean="0"/>
              <a:t>SC </a:t>
            </a:r>
            <a:r>
              <a:rPr lang="en-US" sz="3200" b="1" dirty="0"/>
              <a:t>WNG  </a:t>
            </a:r>
            <a:r>
              <a:rPr lang="en-US" sz="3200" b="1" dirty="0" smtClean="0"/>
              <a:t>		</a:t>
            </a:r>
            <a:r>
              <a:rPr lang="en-US" sz="2400" b="1" dirty="0" smtClean="0"/>
              <a:t>Wednesday 15 Mar, </a:t>
            </a:r>
            <a:r>
              <a:rPr lang="en-US" sz="2400" b="1" dirty="0"/>
              <a:t>AM2</a:t>
            </a:r>
          </a:p>
          <a:p>
            <a:pPr marL="801688" lvl="1" indent="-342900" fontAlgn="b">
              <a:buClr>
                <a:srgbClr val="FF0000"/>
              </a:buClr>
              <a:buFont typeface="Wingdings" charset="2"/>
              <a:buChar char="q"/>
            </a:pPr>
            <a:r>
              <a:rPr lang="en-US" sz="2400" b="1" dirty="0" smtClean="0">
                <a:solidFill>
                  <a:srgbClr val="000000"/>
                </a:solidFill>
              </a:rPr>
              <a:t>Layer 2 Routing, App based informational broadcast configuration</a:t>
            </a:r>
            <a:endParaRPr lang="en-US" sz="2400" b="1" dirty="0">
              <a:solidFill>
                <a:srgbClr val="000000"/>
              </a:solidFill>
              <a:ea typeface="Lucida Grande"/>
              <a:cs typeface="Lucida Grande"/>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41370</TotalTime>
  <Words>2826</Words>
  <Application>Microsoft Macintosh PowerPoint</Application>
  <PresentationFormat>On-screen Show (4:3)</PresentationFormat>
  <Paragraphs>468</Paragraphs>
  <Slides>30</Slides>
  <Notes>8</Notes>
  <HiddenSlides>26</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15-17-0159-01)</vt:lpstr>
      <vt:lpstr>SC Maintenance</vt:lpstr>
      <vt:lpstr>PowerPoint Presentation</vt:lpstr>
      <vt:lpstr>PowerPoint Presentation</vt:lpstr>
      <vt:lpstr>PowerPoint Presentation</vt:lpstr>
      <vt:lpstr>SC IETF</vt:lpstr>
      <vt:lpstr>SC IETF Agenda for Constrained WGs</vt:lpstr>
      <vt:lpstr>SC IETF for Constrained WGs</vt:lpstr>
      <vt:lpstr>SC IETF for Constrained WGs</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Vancouver</dc:title>
  <dc:subject>IEEE 802.15 &lt;SC Report&gt;</dc:subject>
  <dc:creator>Pat Kinney</dc:creator>
  <cp:keywords/>
  <dc:description>&lt;15-17-0169-01-0mag&gt;</dc:description>
  <cp:lastModifiedBy>Pat Kinney</cp:lastModifiedBy>
  <cp:revision>859</cp:revision>
  <cp:lastPrinted>2016-07-25T16:00:41Z</cp:lastPrinted>
  <dcterms:created xsi:type="dcterms:W3CDTF">2009-07-12T16:25:16Z</dcterms:created>
  <dcterms:modified xsi:type="dcterms:W3CDTF">2017-03-16T02:40:23Z</dcterms:modified>
  <cp:category/>
</cp:coreProperties>
</file>