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60" r:id="rId3"/>
    <p:sldId id="261" r:id="rId4"/>
    <p:sldId id="264"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972" autoAdjust="0"/>
  </p:normalViewPr>
  <p:slideViewPr>
    <p:cSldViewPr>
      <p:cViewPr varScale="1">
        <p:scale>
          <a:sx n="121" d="100"/>
          <a:sy n="121" d="100"/>
        </p:scale>
        <p:origin x="-7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77790CC-784D-D44D-AAB2-701B0CD3F4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28574362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28207B6-D6C9-904D-BB69-E43A345BB9B1}"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028746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E8E3A5C-11EE-494E-921A-97F97CDBD748}" type="slidenum">
              <a:rPr lang="en-US"/>
              <a:pPr/>
              <a:t>‹#›</a:t>
            </a:fld>
            <a:endParaRPr lang="en-US"/>
          </a:p>
        </p:txBody>
      </p:sp>
    </p:spTree>
    <p:extLst>
      <p:ext uri="{BB962C8B-B14F-4D97-AF65-F5344CB8AC3E}">
        <p14:creationId xmlns:p14="http://schemas.microsoft.com/office/powerpoint/2010/main" val="51658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1DCC0A-0F7D-2D43-9561-7D933583003A}" type="slidenum">
              <a:rPr lang="en-US"/>
              <a:pPr/>
              <a:t>‹#›</a:t>
            </a:fld>
            <a:endParaRPr lang="en-US"/>
          </a:p>
        </p:txBody>
      </p:sp>
    </p:spTree>
    <p:extLst>
      <p:ext uri="{BB962C8B-B14F-4D97-AF65-F5344CB8AC3E}">
        <p14:creationId xmlns:p14="http://schemas.microsoft.com/office/powerpoint/2010/main" val="424149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F7F6BD8-8040-D44B-91A3-A61E18F15F67}" type="slidenum">
              <a:rPr lang="en-US"/>
              <a:pPr/>
              <a:t>‹#›</a:t>
            </a:fld>
            <a:endParaRPr lang="en-US"/>
          </a:p>
        </p:txBody>
      </p:sp>
    </p:spTree>
    <p:extLst>
      <p:ext uri="{BB962C8B-B14F-4D97-AF65-F5344CB8AC3E}">
        <p14:creationId xmlns:p14="http://schemas.microsoft.com/office/powerpoint/2010/main" val="258027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59CDB62-5F35-A642-AF85-0E3FA028C999}" type="slidenum">
              <a:rPr lang="en-US"/>
              <a:pPr/>
              <a:t>‹#›</a:t>
            </a:fld>
            <a:endParaRPr lang="en-US"/>
          </a:p>
        </p:txBody>
      </p:sp>
    </p:spTree>
    <p:extLst>
      <p:ext uri="{BB962C8B-B14F-4D97-AF65-F5344CB8AC3E}">
        <p14:creationId xmlns:p14="http://schemas.microsoft.com/office/powerpoint/2010/main" val="89985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C6A62E-54BA-D847-9E46-02DCB8E7602F}" type="slidenum">
              <a:rPr lang="en-US"/>
              <a:pPr/>
              <a:t>‹#›</a:t>
            </a:fld>
            <a:endParaRPr lang="en-US"/>
          </a:p>
        </p:txBody>
      </p:sp>
    </p:spTree>
    <p:extLst>
      <p:ext uri="{BB962C8B-B14F-4D97-AF65-F5344CB8AC3E}">
        <p14:creationId xmlns:p14="http://schemas.microsoft.com/office/powerpoint/2010/main" val="2654249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FCC47F2-83AF-EA4E-9749-91E60FAF3736}" type="slidenum">
              <a:rPr lang="en-US"/>
              <a:pPr/>
              <a:t>‹#›</a:t>
            </a:fld>
            <a:endParaRPr lang="en-US"/>
          </a:p>
        </p:txBody>
      </p:sp>
    </p:spTree>
    <p:extLst>
      <p:ext uri="{BB962C8B-B14F-4D97-AF65-F5344CB8AC3E}">
        <p14:creationId xmlns:p14="http://schemas.microsoft.com/office/powerpoint/2010/main" val="424357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E38E3C5-29EE-324E-A91E-73C3F78A4B25}" type="slidenum">
              <a:rPr lang="en-US"/>
              <a:pPr/>
              <a:t>‹#›</a:t>
            </a:fld>
            <a:endParaRPr lang="en-US"/>
          </a:p>
        </p:txBody>
      </p:sp>
    </p:spTree>
    <p:extLst>
      <p:ext uri="{BB962C8B-B14F-4D97-AF65-F5344CB8AC3E}">
        <p14:creationId xmlns:p14="http://schemas.microsoft.com/office/powerpoint/2010/main" val="1690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77FF1F34-B04C-9A43-A541-420D9173EF2A}" type="slidenum">
              <a:rPr lang="en-US"/>
              <a:pPr/>
              <a:t>‹#›</a:t>
            </a:fld>
            <a:endParaRPr lang="en-US"/>
          </a:p>
        </p:txBody>
      </p:sp>
    </p:spTree>
    <p:extLst>
      <p:ext uri="{BB962C8B-B14F-4D97-AF65-F5344CB8AC3E}">
        <p14:creationId xmlns:p14="http://schemas.microsoft.com/office/powerpoint/2010/main" val="393351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4E1EE5C2-2D56-DA4C-8BAB-67D49507EFEB}" type="slidenum">
              <a:rPr lang="en-US"/>
              <a:pPr/>
              <a:t>‹#›</a:t>
            </a:fld>
            <a:endParaRPr lang="en-US"/>
          </a:p>
        </p:txBody>
      </p:sp>
    </p:spTree>
    <p:extLst>
      <p:ext uri="{BB962C8B-B14F-4D97-AF65-F5344CB8AC3E}">
        <p14:creationId xmlns:p14="http://schemas.microsoft.com/office/powerpoint/2010/main" val="118949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673D244-BA7E-1342-B928-871118E13B6D}" type="slidenum">
              <a:rPr lang="en-US"/>
              <a:pPr/>
              <a:t>‹#›</a:t>
            </a:fld>
            <a:endParaRPr lang="en-US"/>
          </a:p>
        </p:txBody>
      </p:sp>
    </p:spTree>
    <p:extLst>
      <p:ext uri="{BB962C8B-B14F-4D97-AF65-F5344CB8AC3E}">
        <p14:creationId xmlns:p14="http://schemas.microsoft.com/office/powerpoint/2010/main" val="194160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2C8B9AE-D089-4C4B-A59D-767CF513462E}" type="slidenum">
              <a:rPr lang="en-US"/>
              <a:pPr/>
              <a:t>‹#›</a:t>
            </a:fld>
            <a:endParaRPr lang="en-US"/>
          </a:p>
        </p:txBody>
      </p:sp>
    </p:spTree>
    <p:extLst>
      <p:ext uri="{BB962C8B-B14F-4D97-AF65-F5344CB8AC3E}">
        <p14:creationId xmlns:p14="http://schemas.microsoft.com/office/powerpoint/2010/main" val="9464887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&lt;March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91531704-6231-C443-8F78-17B8F4B46FB3}"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109538" lvl="4" indent="0" algn="r"/>
            <a:r>
              <a:rPr lang="en-US" sz="1400" b="1" dirty="0"/>
              <a:t>doc.: IEEE 802.15-</a:t>
            </a:r>
            <a:r>
              <a:rPr lang="en-US" sz="1400" b="1" dirty="0" smtClean="0"/>
              <a:t>&lt;</a:t>
            </a:r>
            <a:r>
              <a:rPr lang="mr-IN" sz="1200" b="1" kern="1200" dirty="0" smtClean="0">
                <a:solidFill>
                  <a:schemeClr val="tx1"/>
                </a:solidFill>
                <a:latin typeface="Times New Roman" charset="0"/>
                <a:ea typeface="ＭＳ Ｐゴシック" charset="0"/>
                <a:cs typeface="+mn-cs"/>
              </a:rPr>
              <a:t>15-17-0166-0</a:t>
            </a:r>
            <a:r>
              <a:rPr lang="en-US" sz="1200" b="1" kern="1200" dirty="0" smtClean="0">
                <a:solidFill>
                  <a:schemeClr val="tx1"/>
                </a:solidFill>
                <a:latin typeface="Times New Roman" charset="0"/>
                <a:ea typeface="ＭＳ Ｐゴシック" charset="0"/>
                <a:cs typeface="+mn-cs"/>
              </a:rPr>
              <a:t>1</a:t>
            </a:r>
            <a:r>
              <a:rPr lang="mr-IN" sz="1200" b="1" kern="1200" dirty="0" smtClean="0">
                <a:solidFill>
                  <a:schemeClr val="tx1"/>
                </a:solidFill>
                <a:latin typeface="Times New Roman" charset="0"/>
                <a:ea typeface="ＭＳ Ｐゴシック" charset="0"/>
                <a:cs typeface="+mn-cs"/>
              </a:rPr>
              <a:t>-0mag</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&lt;March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1527995F-17E4-0A40-A2DF-7FA4D37CC261}" type="slidenum">
              <a:rPr lang="en-US"/>
              <a:pPr/>
              <a:t>1</a:t>
            </a:fld>
            <a:endParaRPr 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802.15.4 MAC Addresses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12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err="1" smtClean="0">
                <a:solidFill>
                  <a:srgbClr val="FF0000"/>
                </a:solidFill>
              </a:rPr>
              <a:t>Chicagoland</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a:solidFill>
                  <a:srgbClr val="FF0000"/>
                </a:solidFill>
              </a:rPr>
              <a:t>Add telephone number</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Concern about transmission order of extended </a:t>
            </a:r>
            <a:r>
              <a:rPr lang="en-US" sz="1600" smtClean="0">
                <a:solidFill>
                  <a:srgbClr val="FF0000"/>
                </a:solidFill>
              </a:rPr>
              <a:t>MAC address</a:t>
            </a:r>
            <a:r>
              <a:rPr lang="en-US" sz="160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excerpts from 15.4 revisions dealing with address transmission order.</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consider 802.15.4-2015’s declaration of MAC address ordering</a:t>
            </a:r>
            <a:r>
              <a:rPr lang="en-US" sz="1600" dirty="0" smtClean="0">
                <a:solidFill>
                  <a:schemeClr val="tx2"/>
                </a:solidFill>
              </a:rPr>
              <a: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Transmission order of MAC address </a:t>
            </a:r>
            <a:endParaRPr lang="en-US" b="1" dirty="0"/>
          </a:p>
        </p:txBody>
      </p:sp>
      <p:sp>
        <p:nvSpPr>
          <p:cNvPr id="3" name="Subtitle 2"/>
          <p:cNvSpPr>
            <a:spLocks noGrp="1"/>
          </p:cNvSpPr>
          <p:nvPr>
            <p:ph type="subTitle" idx="1"/>
          </p:nvPr>
        </p:nvSpPr>
        <p:spPr>
          <a:xfrm>
            <a:off x="1371600" y="4279523"/>
            <a:ext cx="6400800" cy="786646"/>
          </a:xfrm>
        </p:spPr>
        <p:txBody>
          <a:bodyPr/>
          <a:lstStyle/>
          <a:p>
            <a:r>
              <a:rPr lang="en-US" dirty="0" smtClean="0"/>
              <a:t>Specifically for 802.15.4</a:t>
            </a:r>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E8E3A5C-11EE-494E-921A-97F97CDBD748}" type="slidenum">
              <a:rPr lang="en-US" smtClean="0"/>
              <a:pPr/>
              <a:t>2</a:t>
            </a:fld>
            <a:endParaRPr lang="en-US"/>
          </a:p>
        </p:txBody>
      </p:sp>
    </p:spTree>
    <p:extLst>
      <p:ext uri="{BB962C8B-B14F-4D97-AF65-F5344CB8AC3E}">
        <p14:creationId xmlns:p14="http://schemas.microsoft.com/office/powerpoint/2010/main" val="1933872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066800"/>
          </a:xfrm>
        </p:spPr>
        <p:txBody>
          <a:bodyPr>
            <a:normAutofit/>
          </a:bodyPr>
          <a:lstStyle/>
          <a:p>
            <a:r>
              <a:rPr lang="en-US" sz="3200" dirty="0" smtClean="0"/>
              <a:t>64-bit MAC address through the revisions</a:t>
            </a:r>
            <a:endParaRPr lang="en-US" sz="3200" dirty="0"/>
          </a:p>
        </p:txBody>
      </p:sp>
      <p:sp>
        <p:nvSpPr>
          <p:cNvPr id="3" name="Content Placeholder 2"/>
          <p:cNvSpPr>
            <a:spLocks noGrp="1"/>
          </p:cNvSpPr>
          <p:nvPr>
            <p:ph idx="1"/>
          </p:nvPr>
        </p:nvSpPr>
        <p:spPr>
          <a:xfrm>
            <a:off x="228600" y="1447800"/>
            <a:ext cx="8763000" cy="5029200"/>
          </a:xfrm>
        </p:spPr>
        <p:txBody>
          <a:bodyPr>
            <a:noAutofit/>
          </a:bodyPr>
          <a:lstStyle/>
          <a:p>
            <a:pPr marL="1770063" indent="-1770063" defTabSz="60325">
              <a:buNone/>
              <a:tabLst>
                <a:tab pos="1257300" algn="l"/>
              </a:tabLst>
            </a:pPr>
            <a:r>
              <a:rPr lang="en-US" sz="1400" dirty="0">
                <a:latin typeface="Helvetica"/>
                <a:cs typeface="Helvetica"/>
              </a:rPr>
              <a:t>802.15.4-</a:t>
            </a:r>
            <a:r>
              <a:rPr lang="en-US" sz="1400" dirty="0" smtClean="0">
                <a:latin typeface="Helvetica"/>
                <a:cs typeface="Helvetica"/>
              </a:rPr>
              <a:t>2003	6.3</a:t>
            </a:r>
            <a:r>
              <a:rPr lang="en-US" sz="1400" dirty="0">
                <a:latin typeface="Helvetica"/>
                <a:cs typeface="Helvetica"/>
              </a:rPr>
              <a:t>	</a:t>
            </a:r>
            <a:r>
              <a:rPr lang="en-US" sz="1400" dirty="0" smtClean="0">
                <a:latin typeface="Helvetica"/>
                <a:cs typeface="Helvetica"/>
              </a:rPr>
              <a:t>All </a:t>
            </a:r>
            <a:r>
              <a:rPr lang="en-US" sz="1400" dirty="0">
                <a:latin typeface="Helvetica"/>
                <a:cs typeface="Helvetica"/>
              </a:rPr>
              <a:t>multiple octet fields shall be transmitted or received least significant octet </a:t>
            </a:r>
            <a:r>
              <a:rPr lang="en-US" sz="1400" dirty="0" smtClean="0">
                <a:latin typeface="Helvetica"/>
                <a:cs typeface="Helvetica"/>
              </a:rPr>
              <a:t>first </a:t>
            </a:r>
            <a:r>
              <a:rPr lang="en-US" sz="1400" dirty="0">
                <a:latin typeface="Helvetica"/>
                <a:cs typeface="Helvetica"/>
              </a:rPr>
              <a:t>and </a:t>
            </a:r>
            <a:r>
              <a:rPr lang="en-US" sz="1400" dirty="0" smtClean="0">
                <a:latin typeface="Helvetica"/>
                <a:cs typeface="Helvetica"/>
              </a:rPr>
              <a:t>each octet </a:t>
            </a:r>
            <a:r>
              <a:rPr lang="en-US" sz="1400" dirty="0">
                <a:latin typeface="Helvetica"/>
                <a:cs typeface="Helvetica"/>
              </a:rPr>
              <a:t>shall be transmitted or received least significant bit (</a:t>
            </a:r>
            <a:r>
              <a:rPr lang="en-US" sz="1400" dirty="0" smtClean="0">
                <a:latin typeface="Helvetica"/>
                <a:cs typeface="Helvetica"/>
              </a:rPr>
              <a:t>LSB first</a:t>
            </a:r>
            <a:r>
              <a:rPr lang="en-US" sz="1400" dirty="0">
                <a:latin typeface="Helvetica"/>
                <a:cs typeface="Helvetica"/>
              </a:rPr>
              <a:t>. The same </a:t>
            </a:r>
            <a:r>
              <a:rPr lang="en-US" sz="1400" dirty="0" smtClean="0">
                <a:latin typeface="Helvetica"/>
                <a:cs typeface="Helvetica"/>
              </a:rPr>
              <a:t>transmission order should apply </a:t>
            </a:r>
            <a:r>
              <a:rPr lang="en-US" sz="1400" dirty="0">
                <a:latin typeface="Helvetica"/>
                <a:cs typeface="Helvetica"/>
              </a:rPr>
              <a:t>to data fields transferred </a:t>
            </a:r>
            <a:r>
              <a:rPr lang="en-US" sz="1400" dirty="0" smtClean="0">
                <a:latin typeface="Helvetica"/>
                <a:cs typeface="Helvetica"/>
              </a:rPr>
              <a:t>between </a:t>
            </a:r>
            <a:r>
              <a:rPr lang="en-US" sz="1400" dirty="0">
                <a:latin typeface="Helvetica"/>
                <a:cs typeface="Helvetica"/>
              </a:rPr>
              <a:t>the PHY and MAC </a:t>
            </a:r>
            <a:r>
              <a:rPr lang="en-US" sz="1400" dirty="0" smtClean="0">
                <a:latin typeface="Helvetica"/>
                <a:cs typeface="Helvetica"/>
              </a:rPr>
              <a:t>sublayer</a:t>
            </a:r>
            <a:r>
              <a:rPr lang="en-US" sz="1400" dirty="0">
                <a:latin typeface="Helvetica"/>
                <a:cs typeface="Helvetica"/>
              </a:rPr>
              <a:t>.</a:t>
            </a:r>
          </a:p>
          <a:p>
            <a:pPr marL="0" indent="0">
              <a:buNone/>
            </a:pPr>
            <a:endParaRPr lang="en-US" sz="1400" dirty="0">
              <a:latin typeface="Helvetica"/>
              <a:cs typeface="Helvetica"/>
            </a:endParaRPr>
          </a:p>
          <a:p>
            <a:pPr marL="1828800" indent="-1828800">
              <a:buNone/>
              <a:tabLst>
                <a:tab pos="1258888" algn="l"/>
              </a:tabLst>
            </a:pPr>
            <a:r>
              <a:rPr lang="en-US" sz="1400" dirty="0">
                <a:latin typeface="Helvetica"/>
                <a:cs typeface="Helvetica"/>
              </a:rPr>
              <a:t>802.15.4-2006	6.3	All multiple octet fields shall be transmitted or received least significant octet first and each octet shall be transmitted or received least significant bit (LSB) first. The same transmission order should apply to data fields transferred between the PHY and MAC sublayer.</a:t>
            </a:r>
          </a:p>
          <a:p>
            <a:pPr marL="1828800" indent="-1828800">
              <a:buNone/>
              <a:tabLst>
                <a:tab pos="1258888" algn="l"/>
              </a:tabLst>
            </a:pPr>
            <a:r>
              <a:rPr lang="en-US" sz="1400" dirty="0">
                <a:latin typeface="Helvetica"/>
                <a:cs typeface="Helvetica"/>
              </a:rPr>
              <a:t>802.15.4-2006	</a:t>
            </a:r>
            <a:r>
              <a:rPr lang="en-US" sz="1400" dirty="0" smtClean="0">
                <a:latin typeface="Helvetica"/>
                <a:cs typeface="Helvetica"/>
              </a:rPr>
              <a:t>C2.2.1</a:t>
            </a:r>
            <a:r>
              <a:rPr lang="en-US" sz="1400" dirty="0">
                <a:latin typeface="Helvetica"/>
                <a:cs typeface="Helvetica"/>
              </a:rPr>
              <a:t>	The example below illustrates security processing of a data frame that is transmitted using extended addresses, with PAN identifier compression and acknowledgment enabled. This example uses source address 0xacde480000000001, destination address 0xacde480000000002, PAN identifier 0x4321, and data payload 0x61 0x62 0x63 0x64; the frame counter has integer value 5. The security level is set to 0x04 (ENC, or data confidentiality without data authenticity). For simplicity, all frames in this example are shown without the FCS field (because security processing is independent of it).</a:t>
            </a:r>
          </a:p>
          <a:p>
            <a:pPr marL="1258888" indent="0">
              <a:buNone/>
              <a:tabLst>
                <a:tab pos="1258888" algn="l"/>
              </a:tabLst>
            </a:pPr>
            <a:r>
              <a:rPr lang="en-US" sz="1400" dirty="0">
                <a:latin typeface="Helvetica"/>
                <a:cs typeface="Helvetica"/>
              </a:rPr>
              <a:t>	Secured data frame:</a:t>
            </a:r>
          </a:p>
          <a:p>
            <a:pPr marL="1828800" indent="0">
              <a:buNone/>
            </a:pPr>
            <a:r>
              <a:rPr lang="hr-HR" sz="1400" dirty="0">
                <a:latin typeface="Helvetica"/>
                <a:cs typeface="Helvetica"/>
              </a:rPr>
              <a:t>69 DC 84 21 43 02 00 00 00 00 48 DE AC 01 00 00 00 00 48 DE AC || 04 05 00 00 00 || D4 3E 02 2B.</a:t>
            </a:r>
          </a:p>
          <a:p>
            <a:pPr marL="1828800" indent="0">
              <a:buNone/>
            </a:pPr>
            <a:r>
              <a:rPr lang="en-US" sz="1400" dirty="0">
                <a:latin typeface="Helvetica"/>
                <a:cs typeface="Helvetica"/>
              </a:rPr>
              <a:t>Corresponding unsecured data frame:</a:t>
            </a:r>
          </a:p>
          <a:p>
            <a:pPr marL="1828800" indent="0">
              <a:buNone/>
            </a:pPr>
            <a:r>
              <a:rPr lang="hr-HR" sz="1400" dirty="0">
                <a:latin typeface="Helvetica"/>
                <a:cs typeface="Helvetica"/>
              </a:rPr>
              <a:t>61 CC 84 21 43 02 00 00 00 00 48 DE AC 01 00 00 00 00 48 DE AC || 61 62 63 </a:t>
            </a:r>
            <a:r>
              <a:rPr lang="hr-HR" sz="1400" dirty="0" smtClean="0">
                <a:latin typeface="Helvetica"/>
                <a:cs typeface="Helvetica"/>
              </a:rPr>
              <a:t>64</a:t>
            </a:r>
            <a:r>
              <a:rPr lang="en-US" sz="1400" dirty="0" smtClean="0">
                <a:latin typeface="Helvetica"/>
                <a:cs typeface="Helvetica"/>
              </a:rPr>
              <a:t>.</a:t>
            </a:r>
            <a:endParaRPr lang="en-US" sz="1400" dirty="0">
              <a:latin typeface="Helvetica"/>
              <a:cs typeface="Helvetica"/>
            </a:endParaRP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3</a:t>
            </a:fld>
            <a:endParaRPr lang="en-US"/>
          </a:p>
        </p:txBody>
      </p:sp>
    </p:spTree>
    <p:extLst>
      <p:ext uri="{BB962C8B-B14F-4D97-AF65-F5344CB8AC3E}">
        <p14:creationId xmlns:p14="http://schemas.microsoft.com/office/powerpoint/2010/main" val="9571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64-bit MAC address through the revisions</a:t>
            </a:r>
            <a:endParaRPr lang="en-US" sz="3200" dirty="0"/>
          </a:p>
        </p:txBody>
      </p:sp>
      <p:sp>
        <p:nvSpPr>
          <p:cNvPr id="3" name="Content Placeholder 2"/>
          <p:cNvSpPr>
            <a:spLocks noGrp="1"/>
          </p:cNvSpPr>
          <p:nvPr>
            <p:ph idx="1"/>
          </p:nvPr>
        </p:nvSpPr>
        <p:spPr>
          <a:xfrm>
            <a:off x="228600" y="1600200"/>
            <a:ext cx="8229600" cy="5077883"/>
          </a:xfrm>
        </p:spPr>
        <p:txBody>
          <a:bodyPr>
            <a:normAutofit/>
          </a:bodyPr>
          <a:lstStyle/>
          <a:p>
            <a:pPr marL="1831975" indent="-1831975">
              <a:buNone/>
              <a:tabLst>
                <a:tab pos="1257300" algn="l"/>
              </a:tabLst>
            </a:pPr>
            <a:r>
              <a:rPr lang="en-US" sz="1400" dirty="0" smtClean="0">
                <a:latin typeface="Helvetica"/>
                <a:cs typeface="Helvetica"/>
              </a:rPr>
              <a:t>802.15.4</a:t>
            </a:r>
            <a:r>
              <a:rPr lang="en-US" sz="1400" dirty="0">
                <a:latin typeface="Helvetica"/>
                <a:cs typeface="Helvetica"/>
              </a:rPr>
              <a:t>-</a:t>
            </a:r>
            <a:r>
              <a:rPr lang="en-US" sz="1400" dirty="0" smtClean="0">
                <a:latin typeface="Helvetica"/>
                <a:cs typeface="Helvetica"/>
              </a:rPr>
              <a:t>2011	10.1</a:t>
            </a:r>
            <a:r>
              <a:rPr lang="en-US" sz="1400" dirty="0">
                <a:latin typeface="Helvetica"/>
                <a:cs typeface="Helvetica"/>
              </a:rPr>
              <a:t>	</a:t>
            </a:r>
            <a:r>
              <a:rPr lang="en-US" sz="1400" dirty="0" smtClean="0">
                <a:latin typeface="Helvetica"/>
                <a:cs typeface="Helvetica"/>
              </a:rPr>
              <a:t>All </a:t>
            </a:r>
            <a:r>
              <a:rPr lang="en-US" sz="1400" dirty="0">
                <a:latin typeface="Helvetica"/>
                <a:cs typeface="Helvetica"/>
              </a:rPr>
              <a:t>multiple octet fields shall be transmitted or received least significant </a:t>
            </a:r>
            <a:r>
              <a:rPr lang="en-US" sz="1400" dirty="0" smtClean="0">
                <a:latin typeface="Helvetica"/>
                <a:cs typeface="Helvetica"/>
              </a:rPr>
              <a:t>octet first</a:t>
            </a:r>
            <a:r>
              <a:rPr lang="en-US" sz="1400" dirty="0">
                <a:latin typeface="Helvetica"/>
                <a:cs typeface="Helvetica"/>
              </a:rPr>
              <a:t>, and each </a:t>
            </a:r>
            <a:r>
              <a:rPr lang="en-US" sz="1400" dirty="0" smtClean="0">
                <a:latin typeface="Helvetica"/>
                <a:cs typeface="Helvetica"/>
              </a:rPr>
              <a:t>octet </a:t>
            </a:r>
            <a:r>
              <a:rPr lang="en-US" sz="1400" dirty="0">
                <a:latin typeface="Helvetica"/>
                <a:cs typeface="Helvetica"/>
              </a:rPr>
              <a:t>shall be transmitted or received least significant bit (LSB) </a:t>
            </a:r>
            <a:r>
              <a:rPr lang="en-US" sz="1400" dirty="0" smtClean="0">
                <a:latin typeface="Helvetica"/>
                <a:cs typeface="Helvetica"/>
              </a:rPr>
              <a:t>first</a:t>
            </a:r>
            <a:r>
              <a:rPr lang="en-US" sz="1400" dirty="0">
                <a:latin typeface="Helvetica"/>
                <a:cs typeface="Helvetica"/>
              </a:rPr>
              <a:t>.</a:t>
            </a:r>
          </a:p>
          <a:p>
            <a:pPr marL="0" indent="0">
              <a:buNone/>
            </a:pPr>
            <a:endParaRPr lang="en-US" sz="1400" dirty="0">
              <a:latin typeface="Helvetica"/>
              <a:cs typeface="Helvetica"/>
            </a:endParaRPr>
          </a:p>
          <a:p>
            <a:pPr marL="1831975" indent="-1831975">
              <a:buNone/>
              <a:tabLst>
                <a:tab pos="1257300" algn="l"/>
              </a:tabLst>
            </a:pPr>
            <a:r>
              <a:rPr lang="en-US" sz="1400" dirty="0">
                <a:latin typeface="Helvetica"/>
                <a:cs typeface="Helvetica"/>
              </a:rPr>
              <a:t>802.15.4-</a:t>
            </a:r>
            <a:r>
              <a:rPr lang="en-US" sz="1400" dirty="0" smtClean="0">
                <a:latin typeface="Helvetica"/>
                <a:cs typeface="Helvetica"/>
              </a:rPr>
              <a:t>2015	4.3</a:t>
            </a:r>
            <a:r>
              <a:rPr lang="en-US" sz="1400" dirty="0">
                <a:latin typeface="Helvetica"/>
                <a:cs typeface="Helvetica"/>
              </a:rPr>
              <a:t>	</a:t>
            </a:r>
            <a:r>
              <a:rPr lang="en-US" sz="1400" dirty="0" smtClean="0">
                <a:latin typeface="Helvetica"/>
                <a:cs typeface="Helvetica"/>
              </a:rPr>
              <a:t>Numbers </a:t>
            </a:r>
            <a:r>
              <a:rPr lang="en-US" sz="1400" dirty="0">
                <a:latin typeface="Helvetica"/>
                <a:cs typeface="Helvetica"/>
              </a:rPr>
              <a:t>of size greater than 1 octet occur with the octet containing the </a:t>
            </a:r>
            <a:r>
              <a:rPr lang="en-US" sz="1400" dirty="0" smtClean="0">
                <a:latin typeface="Helvetica"/>
                <a:cs typeface="Helvetica"/>
              </a:rPr>
              <a:t>least significant bits </a:t>
            </a:r>
            <a:r>
              <a:rPr lang="en-US" sz="1400" dirty="0">
                <a:latin typeface="Helvetica"/>
                <a:cs typeface="Helvetica"/>
              </a:rPr>
              <a:t>first (leftmost) followed by octets containing bits of increasing </a:t>
            </a:r>
            <a:r>
              <a:rPr lang="en-US" sz="1400" dirty="0" smtClean="0">
                <a:latin typeface="Helvetica"/>
                <a:cs typeface="Helvetica"/>
              </a:rPr>
              <a:t>significance </a:t>
            </a:r>
            <a:r>
              <a:rPr lang="en-US" sz="1400" dirty="0">
                <a:latin typeface="Helvetica"/>
                <a:cs typeface="Helvetica"/>
              </a:rPr>
              <a:t>to the right.</a:t>
            </a:r>
          </a:p>
          <a:p>
            <a:pPr marL="1827213" indent="-1827213">
              <a:buNone/>
              <a:tabLst>
                <a:tab pos="1257300" algn="l"/>
                <a:tab pos="1831975" algn="l"/>
              </a:tabLst>
            </a:pPr>
            <a:r>
              <a:rPr lang="en-US" sz="1400" dirty="0">
                <a:latin typeface="Helvetica"/>
                <a:cs typeface="Helvetica"/>
              </a:rPr>
              <a:t>802.15.4-2015	</a:t>
            </a:r>
            <a:r>
              <a:rPr lang="en-US" sz="1400" dirty="0" smtClean="0">
                <a:latin typeface="Helvetica"/>
                <a:cs typeface="Helvetica"/>
              </a:rPr>
              <a:t>4.4</a:t>
            </a:r>
            <a:r>
              <a:rPr lang="en-US" sz="1400" dirty="0">
                <a:latin typeface="Helvetica"/>
                <a:cs typeface="Helvetica"/>
              </a:rPr>
              <a:t>	</a:t>
            </a:r>
            <a:r>
              <a:rPr lang="en-US" sz="1400" dirty="0" smtClean="0">
                <a:latin typeface="Helvetica"/>
                <a:cs typeface="Helvetica"/>
              </a:rPr>
              <a:t>A </a:t>
            </a:r>
            <a:r>
              <a:rPr lang="en-US" sz="1400" dirty="0">
                <a:latin typeface="Helvetica"/>
                <a:cs typeface="Helvetica"/>
              </a:rPr>
              <a:t>string of length greater than 1 octet is represented by the octet containing </a:t>
            </a:r>
            <a:r>
              <a:rPr lang="en-US" sz="1400" dirty="0" smtClean="0">
                <a:latin typeface="Helvetica"/>
                <a:cs typeface="Helvetica"/>
              </a:rPr>
              <a:t>		the lowest numbered </a:t>
            </a:r>
            <a:r>
              <a:rPr lang="en-US" sz="1400" dirty="0">
                <a:latin typeface="Helvetica"/>
                <a:cs typeface="Helvetica"/>
              </a:rPr>
              <a:t>bits first and leftmost, followed by octets </a:t>
            </a:r>
            <a:r>
              <a:rPr lang="en-US" sz="1400" dirty="0" smtClean="0">
                <a:latin typeface="Helvetica"/>
                <a:cs typeface="Helvetica"/>
              </a:rPr>
              <a:t>containing increasing </a:t>
            </a:r>
            <a:r>
              <a:rPr lang="en-US" sz="1400" dirty="0">
                <a:latin typeface="Helvetica"/>
                <a:cs typeface="Helvetica"/>
              </a:rPr>
              <a:t>bit numbers to </a:t>
            </a:r>
            <a:r>
              <a:rPr lang="en-US" sz="1400" dirty="0" smtClean="0">
                <a:latin typeface="Helvetica"/>
                <a:cs typeface="Helvetica"/>
              </a:rPr>
              <a:t>the </a:t>
            </a:r>
            <a:r>
              <a:rPr lang="en-US" sz="1400" dirty="0">
                <a:latin typeface="Helvetica"/>
                <a:cs typeface="Helvetica"/>
              </a:rPr>
              <a:t>right.</a:t>
            </a:r>
          </a:p>
          <a:p>
            <a:pPr marL="909638" indent="-909638">
              <a:buNone/>
              <a:tabLst>
                <a:tab pos="1257300" algn="l"/>
              </a:tabLst>
            </a:pPr>
            <a:r>
              <a:rPr lang="en-US" sz="1400" dirty="0">
                <a:latin typeface="Helvetica"/>
                <a:cs typeface="Helvetica"/>
              </a:rPr>
              <a:t>802.15.4-2015	</a:t>
            </a:r>
            <a:r>
              <a:rPr lang="en-US" sz="1400" dirty="0" smtClean="0">
                <a:latin typeface="Helvetica"/>
                <a:cs typeface="Helvetica"/>
              </a:rPr>
              <a:t>7.1</a:t>
            </a:r>
            <a:r>
              <a:rPr lang="en-US" sz="1400" dirty="0">
                <a:latin typeface="Helvetica"/>
                <a:cs typeface="Helvetica"/>
              </a:rPr>
              <a:t>	</a:t>
            </a:r>
            <a:r>
              <a:rPr lang="en-US" sz="1400" dirty="0" smtClean="0">
                <a:latin typeface="Helvetica"/>
                <a:cs typeface="Helvetica"/>
              </a:rPr>
              <a:t>The </a:t>
            </a:r>
            <a:r>
              <a:rPr lang="en-US" sz="1400" dirty="0">
                <a:latin typeface="Helvetica"/>
                <a:cs typeface="Helvetica"/>
              </a:rPr>
              <a:t>EUI-64 shall be sent in the canonical form defined in IEEE </a:t>
            </a:r>
            <a:r>
              <a:rPr lang="en-US" sz="1400" dirty="0" err="1">
                <a:latin typeface="Helvetica"/>
                <a:cs typeface="Helvetica"/>
              </a:rPr>
              <a:t>Std</a:t>
            </a:r>
            <a:r>
              <a:rPr lang="en-US" sz="1400" dirty="0">
                <a:latin typeface="Helvetica"/>
                <a:cs typeface="Helvetica"/>
              </a:rPr>
              <a:t> 802-2014</a:t>
            </a:r>
            <a:r>
              <a:rPr lang="en-US" sz="1400" dirty="0" smtClean="0">
                <a:latin typeface="Helvetica"/>
                <a:cs typeface="Helvetica"/>
              </a:rPr>
              <a:t>.</a:t>
            </a:r>
          </a:p>
          <a:p>
            <a:pPr marL="909638" indent="-909638">
              <a:buNone/>
              <a:tabLst>
                <a:tab pos="1257300" algn="l"/>
              </a:tabLst>
            </a:pPr>
            <a:endParaRPr lang="en-US" sz="1400" dirty="0">
              <a:latin typeface="Helvetica"/>
              <a:cs typeface="Helvetica"/>
            </a:endParaRP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4</a:t>
            </a:fld>
            <a:endParaRPr lang="en-US"/>
          </a:p>
        </p:txBody>
      </p:sp>
      <p:sp>
        <p:nvSpPr>
          <p:cNvPr id="7" name="Title 1"/>
          <p:cNvSpPr txBox="1">
            <a:spLocks/>
          </p:cNvSpPr>
          <p:nvPr/>
        </p:nvSpPr>
        <p:spPr bwMode="auto">
          <a:xfrm>
            <a:off x="228600" y="4419600"/>
            <a:ext cx="8580967" cy="1723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noAutofit/>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pPr marL="1427163" indent="-1427163" algn="l" defTabSz="284163">
              <a:lnSpc>
                <a:spcPct val="120000"/>
              </a:lnSpc>
              <a:tabLst>
                <a:tab pos="912813" algn="l"/>
              </a:tabLst>
            </a:pPr>
            <a:r>
              <a:rPr lang="en-US" sz="1400" dirty="0" smtClean="0">
                <a:latin typeface="Helvetica"/>
                <a:cs typeface="Helvetica"/>
              </a:rPr>
              <a:t>802-2014	8.2.2	NOTE—The upper, bit-stream representation of the EUI-48 in Figure 10 and the EUI-64 in Figure 11 shows the LSB of each octet first; this corresponds to the data-communications convention for representing bit-serial transmission in left-to-right order, applied to the model for transmission of EUI-48 fields (see 5.2.3) and EUI-64 fields. See also 8.6 for further discussion of bit-ordering issues. The lower, octet-sequence representation shows the bits within each octet in the usual order for binary numerals; the order of octet transmission is from the top downward.</a:t>
            </a:r>
            <a:endParaRPr lang="en-US" sz="1400" dirty="0">
              <a:latin typeface="Helvetica"/>
              <a:cs typeface="Helvetica"/>
            </a:endParaRPr>
          </a:p>
        </p:txBody>
      </p:sp>
    </p:spTree>
    <p:extLst>
      <p:ext uri="{BB962C8B-B14F-4D97-AF65-F5344CB8AC3E}">
        <p14:creationId xmlns:p14="http://schemas.microsoft.com/office/powerpoint/2010/main" val="207513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635000" y="1883421"/>
            <a:ext cx="7874000" cy="4699000"/>
          </a:xfrm>
          <a:prstGeom prst="rect">
            <a:avLst/>
          </a:prstGeom>
        </p:spPr>
      </p:pic>
      <p:sp>
        <p:nvSpPr>
          <p:cNvPr id="3" name="Date Placeholder 2"/>
          <p:cNvSpPr>
            <a:spLocks noGrp="1"/>
          </p:cNvSpPr>
          <p:nvPr>
            <p:ph type="dt" sz="half" idx="10"/>
          </p:nvPr>
        </p:nvSpPr>
        <p:spPr/>
        <p:txBody>
          <a:bodyPr/>
          <a:lstStyle/>
          <a:p>
            <a:r>
              <a:rPr lang="en-US" smtClean="0"/>
              <a:t>&lt;March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5</a:t>
            </a:fld>
            <a:endParaRPr lang="en-US"/>
          </a:p>
        </p:txBody>
      </p:sp>
      <p:sp>
        <p:nvSpPr>
          <p:cNvPr id="7" name="Title 6"/>
          <p:cNvSpPr>
            <a:spLocks noGrp="1"/>
          </p:cNvSpPr>
          <p:nvPr>
            <p:ph type="title"/>
          </p:nvPr>
        </p:nvSpPr>
        <p:spPr/>
        <p:txBody>
          <a:bodyPr/>
          <a:lstStyle/>
          <a:p>
            <a:r>
              <a:rPr lang="en-US" dirty="0" smtClean="0"/>
              <a:t>802-2014 (Figure 11)</a:t>
            </a:r>
            <a:endParaRPr lang="en-US" dirty="0"/>
          </a:p>
        </p:txBody>
      </p:sp>
    </p:spTree>
    <p:extLst>
      <p:ext uri="{BB962C8B-B14F-4D97-AF65-F5344CB8AC3E}">
        <p14:creationId xmlns:p14="http://schemas.microsoft.com/office/powerpoint/2010/main" val="150850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1066800"/>
          </a:xfrm>
        </p:spPr>
        <p:txBody>
          <a:bodyPr/>
          <a:lstStyle/>
          <a:p>
            <a:r>
              <a:rPr lang="en-US" dirty="0" smtClean="0"/>
              <a:t>Resolution</a:t>
            </a:r>
            <a:endParaRPr lang="en-US" dirty="0"/>
          </a:p>
        </p:txBody>
      </p:sp>
      <p:sp>
        <p:nvSpPr>
          <p:cNvPr id="3" name="Content Placeholder 2"/>
          <p:cNvSpPr>
            <a:spLocks noGrp="1"/>
          </p:cNvSpPr>
          <p:nvPr>
            <p:ph idx="1"/>
          </p:nvPr>
        </p:nvSpPr>
        <p:spPr>
          <a:xfrm>
            <a:off x="304800" y="1219200"/>
            <a:ext cx="8610600" cy="4953000"/>
          </a:xfrm>
        </p:spPr>
        <p:txBody>
          <a:bodyPr/>
          <a:lstStyle/>
          <a:p>
            <a:r>
              <a:rPr lang="en-US" sz="2800" dirty="0" smtClean="0"/>
              <a:t>Major uses with compliance concerns: ZigBee, Thread, WiSUN, W-HART, ISA100, 6tisch, 6lo, </a:t>
            </a:r>
            <a:r>
              <a:rPr lang="en-US" sz="2800" dirty="0"/>
              <a:t>ETSI (TS 102 887-1</a:t>
            </a:r>
            <a:r>
              <a:rPr lang="en-US" sz="2800" dirty="0" smtClean="0"/>
              <a:t>), TIA (TR51)</a:t>
            </a:r>
            <a:endParaRPr lang="en-US" sz="2800" dirty="0" smtClean="0"/>
          </a:p>
          <a:p>
            <a:r>
              <a:rPr lang="en-US" sz="2800" dirty="0" smtClean="0"/>
              <a:t>What percentage of deployed 802.15.4 devices use MAC address as per 802-2014?</a:t>
            </a:r>
          </a:p>
          <a:p>
            <a:r>
              <a:rPr lang="en-US" sz="2800" dirty="0" smtClean="0"/>
              <a:t>What percentage of deployed 802.15.4 devices use MAC address as per 802.15.4-2003?</a:t>
            </a:r>
            <a:endParaRPr lang="en-US" sz="2800" dirty="0" smtClean="0"/>
          </a:p>
          <a:p>
            <a:r>
              <a:rPr lang="en-US" sz="2800" dirty="0" smtClean="0"/>
              <a:t>If choose to use 802.15.4-2003 method then </a:t>
            </a:r>
          </a:p>
          <a:p>
            <a:pPr lvl="1"/>
            <a:r>
              <a:rPr lang="en-US" sz="2400" dirty="0" smtClean="0"/>
              <a:t>802.15.4 </a:t>
            </a:r>
            <a:r>
              <a:rPr lang="en-US" sz="2400" dirty="0" smtClean="0"/>
              <a:t>Corrigendum</a:t>
            </a:r>
          </a:p>
          <a:p>
            <a:pPr lvl="1"/>
            <a:r>
              <a:rPr lang="en-US" sz="2400" dirty="0" smtClean="0"/>
              <a:t>802 update</a:t>
            </a:r>
          </a:p>
          <a:p>
            <a:endParaRPr lang="en-US"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E59CDB62-5F35-A642-AF85-0E3FA028C999}" type="slidenum">
              <a:rPr lang="en-US" smtClean="0"/>
              <a:pPr/>
              <a:t>6</a:t>
            </a:fld>
            <a:endParaRPr lang="en-US"/>
          </a:p>
        </p:txBody>
      </p:sp>
    </p:spTree>
    <p:extLst>
      <p:ext uri="{BB962C8B-B14F-4D97-AF65-F5344CB8AC3E}">
        <p14:creationId xmlns:p14="http://schemas.microsoft.com/office/powerpoint/2010/main" val="223839535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74</TotalTime>
  <Words>231</Words>
  <Application>Microsoft Macintosh PowerPoint</Application>
  <PresentationFormat>On-screen Show (4:3)</PresentationFormat>
  <Paragraphs>56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PowerPoint Presentation</vt:lpstr>
      <vt:lpstr>Transmission order of MAC address </vt:lpstr>
      <vt:lpstr>64-bit MAC address through the revisions</vt:lpstr>
      <vt:lpstr>64-bit MAC address through the revisions</vt:lpstr>
      <vt:lpstr>802-2014 (Figure 11)</vt:lpstr>
      <vt:lpstr>Resolution</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cp:keywords/>
  <dc:description>&lt;15-17-0166-00-0mag&gt;</dc:description>
  <cp:lastModifiedBy>Pat Kinney</cp:lastModifiedBy>
  <cp:revision>12</cp:revision>
  <cp:lastPrinted>1998-02-10T13:28:06Z</cp:lastPrinted>
  <dcterms:created xsi:type="dcterms:W3CDTF">1999-11-08T18:59:45Z</dcterms:created>
  <dcterms:modified xsi:type="dcterms:W3CDTF">2017-03-13T13:29:21Z</dcterms:modified>
  <cp:category/>
</cp:coreProperties>
</file>