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2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77790CC-784D-D44D-AAB2-701B0CD3F4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85743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28207B6-D6C9-904D-BB69-E43A345BB9B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028746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E8E3A5C-11EE-494E-921A-97F97CDBD748}" type="slidenum">
              <a:rPr lang="en-US"/>
              <a:pPr/>
              <a:t>‹#›</a:t>
            </a:fld>
            <a:endParaRPr lang="en-US"/>
          </a:p>
        </p:txBody>
      </p:sp>
    </p:spTree>
    <p:extLst>
      <p:ext uri="{BB962C8B-B14F-4D97-AF65-F5344CB8AC3E}">
        <p14:creationId xmlns:p14="http://schemas.microsoft.com/office/powerpoint/2010/main" val="51658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1DCC0A-0F7D-2D43-9561-7D933583003A}" type="slidenum">
              <a:rPr lang="en-US"/>
              <a:pPr/>
              <a:t>‹#›</a:t>
            </a:fld>
            <a:endParaRPr lang="en-US"/>
          </a:p>
        </p:txBody>
      </p:sp>
    </p:spTree>
    <p:extLst>
      <p:ext uri="{BB962C8B-B14F-4D97-AF65-F5344CB8AC3E}">
        <p14:creationId xmlns:p14="http://schemas.microsoft.com/office/powerpoint/2010/main" val="424149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F7F6BD8-8040-D44B-91A3-A61E18F15F67}" type="slidenum">
              <a:rPr lang="en-US"/>
              <a:pPr/>
              <a:t>‹#›</a:t>
            </a:fld>
            <a:endParaRPr lang="en-US"/>
          </a:p>
        </p:txBody>
      </p:sp>
    </p:spTree>
    <p:extLst>
      <p:ext uri="{BB962C8B-B14F-4D97-AF65-F5344CB8AC3E}">
        <p14:creationId xmlns:p14="http://schemas.microsoft.com/office/powerpoint/2010/main" val="258027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59CDB62-5F35-A642-AF85-0E3FA028C999}" type="slidenum">
              <a:rPr lang="en-US"/>
              <a:pPr/>
              <a:t>‹#›</a:t>
            </a:fld>
            <a:endParaRPr lang="en-US"/>
          </a:p>
        </p:txBody>
      </p:sp>
    </p:spTree>
    <p:extLst>
      <p:ext uri="{BB962C8B-B14F-4D97-AF65-F5344CB8AC3E}">
        <p14:creationId xmlns:p14="http://schemas.microsoft.com/office/powerpoint/2010/main" val="8998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C6A62E-54BA-D847-9E46-02DCB8E7602F}" type="slidenum">
              <a:rPr lang="en-US"/>
              <a:pPr/>
              <a:t>‹#›</a:t>
            </a:fld>
            <a:endParaRPr lang="en-US"/>
          </a:p>
        </p:txBody>
      </p:sp>
    </p:spTree>
    <p:extLst>
      <p:ext uri="{BB962C8B-B14F-4D97-AF65-F5344CB8AC3E}">
        <p14:creationId xmlns:p14="http://schemas.microsoft.com/office/powerpoint/2010/main" val="26542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FCC47F2-83AF-EA4E-9749-91E60FAF3736}" type="slidenum">
              <a:rPr lang="en-US"/>
              <a:pPr/>
              <a:t>‹#›</a:t>
            </a:fld>
            <a:endParaRPr lang="en-US"/>
          </a:p>
        </p:txBody>
      </p:sp>
    </p:spTree>
    <p:extLst>
      <p:ext uri="{BB962C8B-B14F-4D97-AF65-F5344CB8AC3E}">
        <p14:creationId xmlns:p14="http://schemas.microsoft.com/office/powerpoint/2010/main" val="424357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E38E3C5-29EE-324E-A91E-73C3F78A4B25}" type="slidenum">
              <a:rPr lang="en-US"/>
              <a:pPr/>
              <a:t>‹#›</a:t>
            </a:fld>
            <a:endParaRPr lang="en-US"/>
          </a:p>
        </p:txBody>
      </p:sp>
    </p:spTree>
    <p:extLst>
      <p:ext uri="{BB962C8B-B14F-4D97-AF65-F5344CB8AC3E}">
        <p14:creationId xmlns:p14="http://schemas.microsoft.com/office/powerpoint/2010/main" val="1690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77FF1F34-B04C-9A43-A541-420D9173EF2A}" type="slidenum">
              <a:rPr lang="en-US"/>
              <a:pPr/>
              <a:t>‹#›</a:t>
            </a:fld>
            <a:endParaRPr lang="en-US"/>
          </a:p>
        </p:txBody>
      </p:sp>
    </p:spTree>
    <p:extLst>
      <p:ext uri="{BB962C8B-B14F-4D97-AF65-F5344CB8AC3E}">
        <p14:creationId xmlns:p14="http://schemas.microsoft.com/office/powerpoint/2010/main" val="393351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1EE5C2-2D56-DA4C-8BAB-67D49507EFEB}" type="slidenum">
              <a:rPr lang="en-US"/>
              <a:pPr/>
              <a:t>‹#›</a:t>
            </a:fld>
            <a:endParaRPr lang="en-US"/>
          </a:p>
        </p:txBody>
      </p:sp>
    </p:spTree>
    <p:extLst>
      <p:ext uri="{BB962C8B-B14F-4D97-AF65-F5344CB8AC3E}">
        <p14:creationId xmlns:p14="http://schemas.microsoft.com/office/powerpoint/2010/main" val="11894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673D244-BA7E-1342-B928-871118E13B6D}" type="slidenum">
              <a:rPr lang="en-US"/>
              <a:pPr/>
              <a:t>‹#›</a:t>
            </a:fld>
            <a:endParaRPr lang="en-US"/>
          </a:p>
        </p:txBody>
      </p:sp>
    </p:spTree>
    <p:extLst>
      <p:ext uri="{BB962C8B-B14F-4D97-AF65-F5344CB8AC3E}">
        <p14:creationId xmlns:p14="http://schemas.microsoft.com/office/powerpoint/2010/main" val="194160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2C8B9AE-D089-4C4B-A59D-767CF513462E}" type="slidenum">
              <a:rPr lang="en-US"/>
              <a:pPr/>
              <a:t>‹#›</a:t>
            </a:fld>
            <a:endParaRPr lang="en-US"/>
          </a:p>
        </p:txBody>
      </p:sp>
    </p:spTree>
    <p:extLst>
      <p:ext uri="{BB962C8B-B14F-4D97-AF65-F5344CB8AC3E}">
        <p14:creationId xmlns:p14="http://schemas.microsoft.com/office/powerpoint/2010/main" val="946488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1531704-6231-C443-8F78-17B8F4B46FB3}"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109538" lvl="4" indent="0" algn="r"/>
            <a:r>
              <a:rPr lang="en-US" sz="1400" b="1" dirty="0"/>
              <a:t>doc.: IEEE 802.15-</a:t>
            </a:r>
            <a:r>
              <a:rPr lang="en-US" sz="1400" b="1" dirty="0" smtClean="0"/>
              <a:t>&lt;</a:t>
            </a:r>
            <a:r>
              <a:rPr lang="mr-IN" sz="1200" b="1" kern="1200" dirty="0" smtClean="0">
                <a:solidFill>
                  <a:schemeClr val="tx1"/>
                </a:solidFill>
                <a:latin typeface="Times New Roman" charset="0"/>
                <a:ea typeface="ＭＳ Ｐゴシック" charset="0"/>
                <a:cs typeface="+mn-cs"/>
              </a:rPr>
              <a:t>15-17-0166-00-0mag</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&lt;March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1527995F-17E4-0A40-A2DF-7FA4D37CC261}" type="slidenum">
              <a:rPr lang="en-US"/>
              <a:pPr/>
              <a:t>1</a:t>
            </a:fld>
            <a:endParaRPr 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802.15.4 MAC Addresses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err="1" smtClean="0">
                <a:solidFill>
                  <a:srgbClr val="FF0000"/>
                </a:solidFill>
              </a:rPr>
              <a:t>Chicagoland</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document contents.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Description of what the author wants P802.15 to do with the information in the document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Transmission order of MAC address </a:t>
            </a:r>
            <a:endParaRPr lang="en-US" b="1" dirty="0"/>
          </a:p>
        </p:txBody>
      </p:sp>
      <p:sp>
        <p:nvSpPr>
          <p:cNvPr id="3" name="Subtitle 2"/>
          <p:cNvSpPr>
            <a:spLocks noGrp="1"/>
          </p:cNvSpPr>
          <p:nvPr>
            <p:ph type="subTitle" idx="1"/>
          </p:nvPr>
        </p:nvSpPr>
        <p:spPr>
          <a:xfrm>
            <a:off x="1371600" y="4279523"/>
            <a:ext cx="6400800" cy="786646"/>
          </a:xfrm>
        </p:spPr>
        <p:txBody>
          <a:bodyPr/>
          <a:lstStyle/>
          <a:p>
            <a:r>
              <a:rPr lang="en-US" dirty="0" smtClean="0"/>
              <a:t>Specifically for 802.15.4</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E8E3A5C-11EE-494E-921A-97F97CDBD748}" type="slidenum">
              <a:rPr lang="en-US" smtClean="0"/>
              <a:pPr/>
              <a:t>2</a:t>
            </a:fld>
            <a:endParaRPr lang="en-US"/>
          </a:p>
        </p:txBody>
      </p:sp>
    </p:spTree>
    <p:extLst>
      <p:ext uri="{BB962C8B-B14F-4D97-AF65-F5344CB8AC3E}">
        <p14:creationId xmlns:p14="http://schemas.microsoft.com/office/powerpoint/2010/main" val="193387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64-bit MAC address through the revisions</a:t>
            </a:r>
            <a:endParaRPr lang="en-US" sz="3200" dirty="0"/>
          </a:p>
        </p:txBody>
      </p:sp>
      <p:sp>
        <p:nvSpPr>
          <p:cNvPr id="3" name="Content Placeholder 2"/>
          <p:cNvSpPr>
            <a:spLocks noGrp="1"/>
          </p:cNvSpPr>
          <p:nvPr>
            <p:ph idx="1"/>
          </p:nvPr>
        </p:nvSpPr>
        <p:spPr>
          <a:xfrm>
            <a:off x="457200" y="1600200"/>
            <a:ext cx="8229600" cy="5077883"/>
          </a:xfrm>
        </p:spPr>
        <p:txBody>
          <a:bodyPr>
            <a:normAutofit fontScale="32500" lnSpcReduction="20000"/>
          </a:bodyPr>
          <a:lstStyle/>
          <a:p>
            <a:pPr marL="911225" indent="-911225">
              <a:buNone/>
            </a:pPr>
            <a:r>
              <a:rPr lang="en-US" sz="4300" dirty="0">
                <a:latin typeface="Helvetica"/>
                <a:cs typeface="Helvetica"/>
              </a:rPr>
              <a:t>802.15.4-</a:t>
            </a:r>
            <a:r>
              <a:rPr lang="en-US" sz="4300" dirty="0" smtClean="0">
                <a:latin typeface="Helvetica"/>
                <a:cs typeface="Helvetica"/>
              </a:rPr>
              <a:t>2003	6.3</a:t>
            </a:r>
            <a:r>
              <a:rPr lang="en-US" sz="4300" dirty="0">
                <a:latin typeface="Helvetica"/>
                <a:cs typeface="Helvetica"/>
              </a:rPr>
              <a:t>	</a:t>
            </a:r>
            <a:r>
              <a:rPr lang="en-US" sz="4300" dirty="0" smtClean="0">
                <a:latin typeface="Helvetica"/>
                <a:cs typeface="Helvetica"/>
              </a:rPr>
              <a:t>All </a:t>
            </a:r>
            <a:r>
              <a:rPr lang="en-US" sz="4300" dirty="0">
                <a:latin typeface="Helvetica"/>
                <a:cs typeface="Helvetica"/>
              </a:rPr>
              <a:t>multiple octet fields shall be transmitted or received least significant octet </a:t>
            </a:r>
            <a:r>
              <a:rPr lang="en-US" sz="4300" dirty="0" smtClean="0">
                <a:latin typeface="Helvetica"/>
                <a:cs typeface="Helvetica"/>
              </a:rPr>
              <a:t>			first </a:t>
            </a:r>
            <a:r>
              <a:rPr lang="en-US" sz="4300" dirty="0">
                <a:latin typeface="Helvetica"/>
                <a:cs typeface="Helvetica"/>
              </a:rPr>
              <a:t>and </a:t>
            </a:r>
            <a:r>
              <a:rPr lang="en-US" sz="4300" dirty="0" smtClean="0">
                <a:latin typeface="Helvetica"/>
                <a:cs typeface="Helvetica"/>
              </a:rPr>
              <a:t>each octet </a:t>
            </a:r>
            <a:r>
              <a:rPr lang="en-US" sz="4300" dirty="0">
                <a:latin typeface="Helvetica"/>
                <a:cs typeface="Helvetica"/>
              </a:rPr>
              <a:t>shall be transmitted or received least significant bit (LSB) </a:t>
            </a:r>
            <a:r>
              <a:rPr lang="en-US" sz="4300" dirty="0" smtClean="0">
                <a:latin typeface="Helvetica"/>
                <a:cs typeface="Helvetica"/>
              </a:rPr>
              <a:t>			first</a:t>
            </a:r>
            <a:r>
              <a:rPr lang="en-US" sz="4300" dirty="0">
                <a:latin typeface="Helvetica"/>
                <a:cs typeface="Helvetica"/>
              </a:rPr>
              <a:t>. The same </a:t>
            </a:r>
            <a:r>
              <a:rPr lang="en-US" sz="4300" dirty="0" smtClean="0">
                <a:latin typeface="Helvetica"/>
                <a:cs typeface="Helvetica"/>
              </a:rPr>
              <a:t>transmission order should apply </a:t>
            </a:r>
            <a:r>
              <a:rPr lang="en-US" sz="4300" dirty="0">
                <a:latin typeface="Helvetica"/>
                <a:cs typeface="Helvetica"/>
              </a:rPr>
              <a:t>to data fields transferred </a:t>
            </a:r>
            <a:r>
              <a:rPr lang="en-US" sz="4300" dirty="0" smtClean="0">
                <a:latin typeface="Helvetica"/>
                <a:cs typeface="Helvetica"/>
              </a:rPr>
              <a:t>				between </a:t>
            </a:r>
            <a:r>
              <a:rPr lang="en-US" sz="4300" dirty="0">
                <a:latin typeface="Helvetica"/>
                <a:cs typeface="Helvetica"/>
              </a:rPr>
              <a:t>the PHY and MAC </a:t>
            </a:r>
            <a:r>
              <a:rPr lang="en-US" sz="4300" dirty="0" smtClean="0">
                <a:latin typeface="Helvetica"/>
                <a:cs typeface="Helvetica"/>
              </a:rPr>
              <a:t>sublayer</a:t>
            </a:r>
            <a:r>
              <a:rPr lang="en-US" sz="4300" dirty="0">
                <a:latin typeface="Helvetica"/>
                <a:cs typeface="Helvetica"/>
              </a:rPr>
              <a:t>.</a:t>
            </a:r>
          </a:p>
          <a:p>
            <a:pPr marL="0" indent="0">
              <a:buNone/>
            </a:pPr>
            <a:endParaRPr lang="en-US" dirty="0"/>
          </a:p>
          <a:p>
            <a:pPr marL="0" indent="0">
              <a:buNone/>
            </a:pPr>
            <a:r>
              <a:rPr lang="en-US" sz="4300" dirty="0">
                <a:latin typeface="Helvetica"/>
                <a:cs typeface="Helvetica"/>
              </a:rPr>
              <a:t>802.15.4-2006	</a:t>
            </a:r>
            <a:r>
              <a:rPr lang="en-US" sz="4300" dirty="0" smtClean="0">
                <a:latin typeface="Helvetica"/>
                <a:cs typeface="Helvetica"/>
              </a:rPr>
              <a:t>6.3</a:t>
            </a:r>
            <a:r>
              <a:rPr lang="en-US" sz="4300" dirty="0">
                <a:latin typeface="Helvetica"/>
                <a:cs typeface="Helvetica"/>
              </a:rPr>
              <a:t>	All multiple octet fields shall be transmitted or received least significant octet </a:t>
            </a:r>
            <a:r>
              <a:rPr lang="en-US" sz="4300" dirty="0" smtClean="0">
                <a:latin typeface="Helvetica"/>
                <a:cs typeface="Helvetica"/>
              </a:rPr>
              <a:t>				first </a:t>
            </a:r>
            <a:r>
              <a:rPr lang="en-US" sz="4300" dirty="0">
                <a:latin typeface="Helvetica"/>
                <a:cs typeface="Helvetica"/>
              </a:rPr>
              <a:t>and each </a:t>
            </a:r>
            <a:r>
              <a:rPr lang="en-US" sz="4300" dirty="0" smtClean="0">
                <a:latin typeface="Helvetica"/>
                <a:cs typeface="Helvetica"/>
              </a:rPr>
              <a:t>octet </a:t>
            </a:r>
            <a:r>
              <a:rPr lang="en-US" sz="4300" dirty="0">
                <a:latin typeface="Helvetica"/>
                <a:cs typeface="Helvetica"/>
              </a:rPr>
              <a:t>shall be transmitted or received least significant bit (LSB) </a:t>
            </a:r>
            <a:r>
              <a:rPr lang="en-US" sz="4300" dirty="0" smtClean="0">
                <a:latin typeface="Helvetica"/>
                <a:cs typeface="Helvetica"/>
              </a:rPr>
              <a:t>				first</a:t>
            </a:r>
            <a:r>
              <a:rPr lang="en-US" sz="4300" dirty="0">
                <a:latin typeface="Helvetica"/>
                <a:cs typeface="Helvetica"/>
              </a:rPr>
              <a:t>. The same transmission </a:t>
            </a:r>
            <a:r>
              <a:rPr lang="en-US" sz="4300" dirty="0" smtClean="0">
                <a:latin typeface="Helvetica"/>
                <a:cs typeface="Helvetica"/>
              </a:rPr>
              <a:t>	order </a:t>
            </a:r>
            <a:r>
              <a:rPr lang="en-US" sz="4300" dirty="0">
                <a:latin typeface="Helvetica"/>
                <a:cs typeface="Helvetica"/>
              </a:rPr>
              <a:t>should </a:t>
            </a:r>
            <a:r>
              <a:rPr lang="en-US" sz="4300" dirty="0" smtClean="0">
                <a:latin typeface="Helvetica"/>
                <a:cs typeface="Helvetica"/>
              </a:rPr>
              <a:t>apply </a:t>
            </a:r>
            <a:r>
              <a:rPr lang="en-US" sz="4300" dirty="0">
                <a:latin typeface="Helvetica"/>
                <a:cs typeface="Helvetica"/>
              </a:rPr>
              <a:t>to data fields transferred </a:t>
            </a:r>
            <a:r>
              <a:rPr lang="en-US" sz="4300" dirty="0" smtClean="0">
                <a:latin typeface="Helvetica"/>
                <a:cs typeface="Helvetica"/>
              </a:rPr>
              <a:t>					between </a:t>
            </a:r>
            <a:r>
              <a:rPr lang="en-US" sz="4300" dirty="0">
                <a:latin typeface="Helvetica"/>
                <a:cs typeface="Helvetica"/>
              </a:rPr>
              <a:t>the PHY and MAC sublayer.</a:t>
            </a:r>
          </a:p>
          <a:p>
            <a:pPr marL="0" indent="0">
              <a:buNone/>
            </a:pPr>
            <a:endParaRPr lang="en-US" dirty="0"/>
          </a:p>
          <a:p>
            <a:pPr marL="0" indent="0">
              <a:buNone/>
            </a:pPr>
            <a:r>
              <a:rPr lang="en-US" sz="4300" dirty="0">
                <a:latin typeface="Helvetica"/>
                <a:cs typeface="Helvetica"/>
              </a:rPr>
              <a:t>802.15.4-2011	</a:t>
            </a:r>
            <a:r>
              <a:rPr lang="en-US" sz="4300" dirty="0" smtClean="0">
                <a:latin typeface="Helvetica"/>
                <a:cs typeface="Helvetica"/>
              </a:rPr>
              <a:t>10.1</a:t>
            </a:r>
            <a:r>
              <a:rPr lang="en-US" sz="4300" dirty="0">
                <a:latin typeface="Helvetica"/>
                <a:cs typeface="Helvetica"/>
              </a:rPr>
              <a:t>	</a:t>
            </a:r>
            <a:r>
              <a:rPr lang="en-US" sz="4300" dirty="0" smtClean="0">
                <a:latin typeface="Helvetica"/>
                <a:cs typeface="Helvetica"/>
              </a:rPr>
              <a:t>All </a:t>
            </a:r>
            <a:r>
              <a:rPr lang="en-US" sz="4300" dirty="0">
                <a:latin typeface="Helvetica"/>
                <a:cs typeface="Helvetica"/>
              </a:rPr>
              <a:t>multiple octet fields shall be transmitted or received least significant octet </a:t>
            </a:r>
            <a:r>
              <a:rPr lang="en-US" sz="4300" dirty="0" smtClean="0">
                <a:latin typeface="Helvetica"/>
                <a:cs typeface="Helvetica"/>
              </a:rPr>
              <a:t>				first</a:t>
            </a:r>
            <a:r>
              <a:rPr lang="en-US" sz="4300" dirty="0">
                <a:latin typeface="Helvetica"/>
                <a:cs typeface="Helvetica"/>
              </a:rPr>
              <a:t>, and each </a:t>
            </a:r>
            <a:r>
              <a:rPr lang="en-US" sz="4300" dirty="0" smtClean="0">
                <a:latin typeface="Helvetica"/>
                <a:cs typeface="Helvetica"/>
              </a:rPr>
              <a:t>octet </a:t>
            </a:r>
            <a:r>
              <a:rPr lang="en-US" sz="4300" dirty="0">
                <a:latin typeface="Helvetica"/>
                <a:cs typeface="Helvetica"/>
              </a:rPr>
              <a:t>shall be transmitted or received least significant bit (LSB) </a:t>
            </a:r>
            <a:r>
              <a:rPr lang="en-US" sz="4300" dirty="0" smtClean="0">
                <a:latin typeface="Helvetica"/>
                <a:cs typeface="Helvetica"/>
              </a:rPr>
              <a:t>				first</a:t>
            </a:r>
            <a:r>
              <a:rPr lang="en-US" sz="4300" dirty="0">
                <a:latin typeface="Helvetica"/>
                <a:cs typeface="Helvetica"/>
              </a:rPr>
              <a:t>.</a:t>
            </a:r>
          </a:p>
          <a:p>
            <a:pPr marL="0" indent="0">
              <a:buNone/>
            </a:pPr>
            <a:endParaRPr lang="en-US" dirty="0"/>
          </a:p>
          <a:p>
            <a:pPr marL="909638" indent="-909638">
              <a:buNone/>
            </a:pPr>
            <a:r>
              <a:rPr lang="en-US" sz="4300" dirty="0">
                <a:latin typeface="Helvetica"/>
                <a:cs typeface="Helvetica"/>
              </a:rPr>
              <a:t>802.15.4-</a:t>
            </a:r>
            <a:r>
              <a:rPr lang="en-US" sz="4300" dirty="0" smtClean="0">
                <a:latin typeface="Helvetica"/>
                <a:cs typeface="Helvetica"/>
              </a:rPr>
              <a:t>2015	4.3</a:t>
            </a:r>
            <a:r>
              <a:rPr lang="en-US" sz="4300" dirty="0">
                <a:latin typeface="Helvetica"/>
                <a:cs typeface="Helvetica"/>
              </a:rPr>
              <a:t>	</a:t>
            </a:r>
            <a:r>
              <a:rPr lang="en-US" sz="4300" dirty="0" smtClean="0">
                <a:latin typeface="Helvetica"/>
                <a:cs typeface="Helvetica"/>
              </a:rPr>
              <a:t>Numbers </a:t>
            </a:r>
            <a:r>
              <a:rPr lang="en-US" sz="4300" dirty="0">
                <a:latin typeface="Helvetica"/>
                <a:cs typeface="Helvetica"/>
              </a:rPr>
              <a:t>of size greater than 1 octet occur with the octet containing the least </a:t>
            </a:r>
            <a:r>
              <a:rPr lang="en-US" sz="4300" dirty="0" smtClean="0">
                <a:latin typeface="Helvetica"/>
                <a:cs typeface="Helvetica"/>
              </a:rPr>
              <a:t>			significant bits </a:t>
            </a:r>
            <a:r>
              <a:rPr lang="en-US" sz="4300" dirty="0">
                <a:latin typeface="Helvetica"/>
                <a:cs typeface="Helvetica"/>
              </a:rPr>
              <a:t>first (leftmost) followed by octets containing bits of increasing </a:t>
            </a:r>
            <a:r>
              <a:rPr lang="en-US" sz="4300" dirty="0" smtClean="0">
                <a:latin typeface="Helvetica"/>
                <a:cs typeface="Helvetica"/>
              </a:rPr>
              <a:t>			significance </a:t>
            </a:r>
            <a:r>
              <a:rPr lang="en-US" sz="4300" dirty="0">
                <a:latin typeface="Helvetica"/>
                <a:cs typeface="Helvetica"/>
              </a:rPr>
              <a:t>to the right.</a:t>
            </a:r>
          </a:p>
          <a:p>
            <a:pPr marL="909638" indent="-909638">
              <a:buNone/>
            </a:pPr>
            <a:r>
              <a:rPr lang="en-US" sz="4300" dirty="0">
                <a:latin typeface="Helvetica"/>
                <a:cs typeface="Helvetica"/>
              </a:rPr>
              <a:t>			</a:t>
            </a:r>
            <a:r>
              <a:rPr lang="en-US" sz="4300" dirty="0" smtClean="0">
                <a:latin typeface="Helvetica"/>
                <a:cs typeface="Helvetica"/>
              </a:rPr>
              <a:t>4.4</a:t>
            </a:r>
            <a:r>
              <a:rPr lang="en-US" sz="4300" dirty="0">
                <a:latin typeface="Helvetica"/>
                <a:cs typeface="Helvetica"/>
              </a:rPr>
              <a:t>	</a:t>
            </a:r>
            <a:r>
              <a:rPr lang="en-US" sz="4300" dirty="0" smtClean="0">
                <a:latin typeface="Helvetica"/>
                <a:cs typeface="Helvetica"/>
              </a:rPr>
              <a:t>A </a:t>
            </a:r>
            <a:r>
              <a:rPr lang="en-US" sz="4300" dirty="0">
                <a:latin typeface="Helvetica"/>
                <a:cs typeface="Helvetica"/>
              </a:rPr>
              <a:t>string of length greater than 1 octet is represented by the octet containing the </a:t>
            </a:r>
            <a:r>
              <a:rPr lang="en-US" sz="4300" dirty="0" smtClean="0">
                <a:latin typeface="Helvetica"/>
                <a:cs typeface="Helvetica"/>
              </a:rPr>
              <a:t>			lowest numbered </a:t>
            </a:r>
            <a:r>
              <a:rPr lang="en-US" sz="4300" dirty="0">
                <a:latin typeface="Helvetica"/>
                <a:cs typeface="Helvetica"/>
              </a:rPr>
              <a:t>bits first and leftmost, followed by octets containing </a:t>
            </a:r>
            <a:r>
              <a:rPr lang="en-US" sz="4300" dirty="0" smtClean="0">
                <a:latin typeface="Helvetica"/>
                <a:cs typeface="Helvetica"/>
              </a:rPr>
              <a:t>					increasing </a:t>
            </a:r>
            <a:r>
              <a:rPr lang="en-US" sz="4300" dirty="0">
                <a:latin typeface="Helvetica"/>
                <a:cs typeface="Helvetica"/>
              </a:rPr>
              <a:t>bit numbers to </a:t>
            </a:r>
            <a:r>
              <a:rPr lang="en-US" sz="4300" dirty="0" smtClean="0">
                <a:latin typeface="Helvetica"/>
                <a:cs typeface="Helvetica"/>
              </a:rPr>
              <a:t>the </a:t>
            </a:r>
            <a:r>
              <a:rPr lang="en-US" sz="4300" dirty="0">
                <a:latin typeface="Helvetica"/>
                <a:cs typeface="Helvetica"/>
              </a:rPr>
              <a:t>right.</a:t>
            </a:r>
          </a:p>
          <a:p>
            <a:pPr marL="909638" indent="-909638">
              <a:buNone/>
            </a:pPr>
            <a:r>
              <a:rPr lang="en-US" sz="4300" dirty="0">
                <a:latin typeface="Helvetica"/>
                <a:cs typeface="Helvetica"/>
              </a:rPr>
              <a:t>			</a:t>
            </a:r>
            <a:r>
              <a:rPr lang="en-US" sz="4300" dirty="0" smtClean="0">
                <a:latin typeface="Helvetica"/>
                <a:cs typeface="Helvetica"/>
              </a:rPr>
              <a:t>7.1</a:t>
            </a:r>
            <a:r>
              <a:rPr lang="en-US" sz="4300" dirty="0">
                <a:latin typeface="Helvetica"/>
                <a:cs typeface="Helvetica"/>
              </a:rPr>
              <a:t>	 The EUI-64 shall be sent in the canonical form defined in IEEE </a:t>
            </a:r>
            <a:r>
              <a:rPr lang="en-US" sz="4300" dirty="0" err="1">
                <a:latin typeface="Helvetica"/>
                <a:cs typeface="Helvetica"/>
              </a:rPr>
              <a:t>Std</a:t>
            </a:r>
            <a:r>
              <a:rPr lang="en-US" sz="4300" dirty="0">
                <a:latin typeface="Helvetica"/>
                <a:cs typeface="Helvetica"/>
              </a:rPr>
              <a:t> 802-2014.</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3</a:t>
            </a:fld>
            <a:endParaRPr lang="en-US"/>
          </a:p>
        </p:txBody>
      </p:sp>
    </p:spTree>
    <p:extLst>
      <p:ext uri="{BB962C8B-B14F-4D97-AF65-F5344CB8AC3E}">
        <p14:creationId xmlns:p14="http://schemas.microsoft.com/office/powerpoint/2010/main" val="9571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395" y="546296"/>
            <a:ext cx="8580967" cy="1418695"/>
          </a:xfrm>
        </p:spPr>
        <p:txBody>
          <a:bodyPr>
            <a:normAutofit fontScale="90000"/>
          </a:bodyPr>
          <a:lstStyle/>
          <a:p>
            <a:pPr marL="687388" indent="-687388" algn="l" defTabSz="284163"/>
            <a:r>
              <a:rPr lang="en-US" sz="1600" dirty="0" smtClean="0">
                <a:latin typeface="Helvetica"/>
                <a:cs typeface="Helvetica"/>
              </a:rPr>
              <a:t>8.2.2	NOTE—The upper, bit-stream representation of the EUI-48 in Figure 10 and the EUI-64 in Figure 11 shows the LSB of each octet first; this corresponds to the data-communications convention for representing bit-serial transmission in left-to-right order, applied to the model for transmission of EUI-48 fields (see 5.2.3) and EUI-64 fields. See also 8.6 for further discussion of bit-ordering issues. The lower, octet-sequence representation shows the bits within each octet in the usual order for binary numerals; the order of octet transmission is from the top downward.</a:t>
            </a:r>
            <a:endParaRPr lang="en-US" sz="1600" dirty="0">
              <a:latin typeface="Helvetica"/>
              <a:cs typeface="Helvetica"/>
            </a:endParaRPr>
          </a:p>
        </p:txBody>
      </p:sp>
      <p:sp>
        <p:nvSpPr>
          <p:cNvPr id="5" name="TextBox 4"/>
          <p:cNvSpPr txBox="1"/>
          <p:nvPr/>
        </p:nvSpPr>
        <p:spPr>
          <a:xfrm>
            <a:off x="3366478" y="127083"/>
            <a:ext cx="1173143" cy="400110"/>
          </a:xfrm>
          <a:prstGeom prst="rect">
            <a:avLst/>
          </a:prstGeom>
          <a:noFill/>
        </p:spPr>
        <p:txBody>
          <a:bodyPr wrap="none" rtlCol="0">
            <a:spAutoFit/>
          </a:bodyPr>
          <a:lstStyle/>
          <a:p>
            <a:r>
              <a:rPr lang="en-US" sz="2000" b="1" dirty="0" smtClean="0"/>
              <a:t>802-2014</a:t>
            </a:r>
            <a:endParaRPr lang="en-US" sz="2000" b="1" dirty="0"/>
          </a:p>
        </p:txBody>
      </p:sp>
      <p:pic>
        <p:nvPicPr>
          <p:cNvPr id="8" name="Picture 7"/>
          <p:cNvPicPr>
            <a:picLocks noChangeAspect="1"/>
          </p:cNvPicPr>
          <p:nvPr/>
        </p:nvPicPr>
        <p:blipFill>
          <a:blip r:embed="rId2"/>
          <a:stretch>
            <a:fillRect/>
          </a:stretch>
        </p:blipFill>
        <p:spPr>
          <a:xfrm>
            <a:off x="635000" y="1883421"/>
            <a:ext cx="7874000" cy="4699000"/>
          </a:xfrm>
          <a:prstGeom prst="rect">
            <a:avLst/>
          </a:prstGeom>
        </p:spPr>
      </p:pic>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4</a:t>
            </a:fld>
            <a:endParaRPr lang="en-US"/>
          </a:p>
        </p:txBody>
      </p:sp>
    </p:spTree>
    <p:extLst>
      <p:ext uri="{BB962C8B-B14F-4D97-AF65-F5344CB8AC3E}">
        <p14:creationId xmlns:p14="http://schemas.microsoft.com/office/powerpoint/2010/main" val="150850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a:t>
            </a:r>
            <a:endParaRPr lang="en-US" dirty="0"/>
          </a:p>
        </p:txBody>
      </p:sp>
      <p:sp>
        <p:nvSpPr>
          <p:cNvPr id="3" name="Content Placeholder 2"/>
          <p:cNvSpPr>
            <a:spLocks noGrp="1"/>
          </p:cNvSpPr>
          <p:nvPr>
            <p:ph idx="1"/>
          </p:nvPr>
        </p:nvSpPr>
        <p:spPr/>
        <p:txBody>
          <a:bodyPr/>
          <a:lstStyle/>
          <a:p>
            <a:r>
              <a:rPr lang="en-US" dirty="0" smtClean="0"/>
              <a:t>802.15.4 Corrigendum</a:t>
            </a:r>
          </a:p>
          <a:p>
            <a:r>
              <a:rPr lang="en-US" dirty="0" smtClean="0"/>
              <a:t>802 update</a:t>
            </a:r>
          </a:p>
          <a:p>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5</a:t>
            </a:fld>
            <a:endParaRPr lang="en-US"/>
          </a:p>
        </p:txBody>
      </p:sp>
    </p:spTree>
    <p:extLst>
      <p:ext uri="{BB962C8B-B14F-4D97-AF65-F5344CB8AC3E}">
        <p14:creationId xmlns:p14="http://schemas.microsoft.com/office/powerpoint/2010/main" val="223839535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19</TotalTime>
  <Words>125</Words>
  <Application>Microsoft Macintosh PowerPoint</Application>
  <PresentationFormat>On-screen Show (4:3)</PresentationFormat>
  <Paragraphs>44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Times New Roman</vt:lpstr>
      <vt:lpstr>Arial</vt:lpstr>
      <vt:lpstr>IEEE-P802_15</vt:lpstr>
      <vt:lpstr>PowerPoint Presentation</vt:lpstr>
      <vt:lpstr>Transmission order of MAC address </vt:lpstr>
      <vt:lpstr>64-bit MAC address through the revisions</vt:lpstr>
      <vt:lpstr>8.2.2 NOTE—The upper, bit-stream representation of the EUI-48 in Figure 10 and the EUI-64 in Figure 11 shows the LSB of each octet first; this corresponds to the data-communications convention for representing bit-serial transmission in left-to-right order, applied to the model for transmission of EUI-48 fields (see 5.2.3) and EUI-64 fields. See also 8.6 for further discussion of bit-ordering issues. The lower, octet-sequence representation shows the bits within each octet in the usual order for binary numerals; the order of octet transmission is from the top downward.</vt:lpstr>
      <vt:lpstr>Resolution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cp:keywords/>
  <dc:description>&lt;15-17-0166-00-0mag&gt;</dc:description>
  <cp:lastModifiedBy>Pat Kinney</cp:lastModifiedBy>
  <cp:revision>4</cp:revision>
  <cp:lastPrinted>1998-02-10T13:28:06Z</cp:lastPrinted>
  <dcterms:created xsi:type="dcterms:W3CDTF">1999-11-08T18:59:45Z</dcterms:created>
  <dcterms:modified xsi:type="dcterms:W3CDTF">2017-03-13T01:14:27Z</dcterms:modified>
  <cp:category/>
</cp:coreProperties>
</file>