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0" r:id="rId3"/>
    <p:sldId id="262" r:id="rId4"/>
    <p:sldId id="263" r:id="rId5"/>
    <p:sldId id="265" r:id="rId6"/>
    <p:sldId id="266" r:id="rId7"/>
    <p:sldId id="267" r:id="rId8"/>
    <p:sldId id="268" r:id="rId9"/>
    <p:sldId id="269" r:id="rId10"/>
    <p:sldId id="270" r:id="rId11"/>
    <p:sldId id="271"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12FDB1B5-D2B3-4821-8FB9-696F7CB26376}"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1251048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E5D37097-211D-44C2-8245-A1048B2F9B5A}"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0918507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27FDB5B-B046-49B5-8E11-0B43612FD14D}" type="slidenum">
              <a:rPr lang="en-US" altLang="en-US"/>
              <a:pPr>
                <a:defRPr/>
              </a:pPr>
              <a:t>‹Nr.›</a:t>
            </a:fld>
            <a:endParaRPr lang="en-US" altLang="en-US"/>
          </a:p>
        </p:txBody>
      </p:sp>
    </p:spTree>
    <p:extLst>
      <p:ext uri="{BB962C8B-B14F-4D97-AF65-F5344CB8AC3E}">
        <p14:creationId xmlns:p14="http://schemas.microsoft.com/office/powerpoint/2010/main" val="3055176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DD8AC-56FB-457D-B973-7A83FB059D56}" type="slidenum">
              <a:rPr lang="en-US" altLang="en-US"/>
              <a:pPr>
                <a:defRPr/>
              </a:pPr>
              <a:t>‹Nr.›</a:t>
            </a:fld>
            <a:endParaRPr lang="en-US" altLang="en-US"/>
          </a:p>
        </p:txBody>
      </p:sp>
    </p:spTree>
    <p:extLst>
      <p:ext uri="{BB962C8B-B14F-4D97-AF65-F5344CB8AC3E}">
        <p14:creationId xmlns:p14="http://schemas.microsoft.com/office/powerpoint/2010/main" val="3533416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0A53221-089B-4FDA-9D0E-2383FA06F5D5}" type="slidenum">
              <a:rPr lang="en-US" altLang="en-US"/>
              <a:pPr>
                <a:defRPr/>
              </a:pPr>
              <a:t>‹Nr.›</a:t>
            </a:fld>
            <a:endParaRPr lang="en-US" altLang="en-US"/>
          </a:p>
        </p:txBody>
      </p:sp>
    </p:spTree>
    <p:extLst>
      <p:ext uri="{BB962C8B-B14F-4D97-AF65-F5344CB8AC3E}">
        <p14:creationId xmlns:p14="http://schemas.microsoft.com/office/powerpoint/2010/main" val="2022088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33BCA06-FE3A-4643-AA9E-A9C76D6A057A}" type="slidenum">
              <a:rPr lang="en-US" altLang="en-US"/>
              <a:pPr>
                <a:defRPr/>
              </a:pPr>
              <a:t>‹Nr.›</a:t>
            </a:fld>
            <a:endParaRPr lang="en-US" altLang="en-US"/>
          </a:p>
        </p:txBody>
      </p:sp>
    </p:spTree>
    <p:extLst>
      <p:ext uri="{BB962C8B-B14F-4D97-AF65-F5344CB8AC3E}">
        <p14:creationId xmlns:p14="http://schemas.microsoft.com/office/powerpoint/2010/main" val="1660275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B5D42C2D-6540-495E-A2F4-B105537C230A}" type="slidenum">
              <a:rPr lang="en-US" altLang="en-US"/>
              <a:pPr>
                <a:defRPr/>
              </a:pPr>
              <a:t>‹Nr.›</a:t>
            </a:fld>
            <a:endParaRPr lang="en-US" altLang="en-US"/>
          </a:p>
        </p:txBody>
      </p:sp>
    </p:spTree>
    <p:extLst>
      <p:ext uri="{BB962C8B-B14F-4D97-AF65-F5344CB8AC3E}">
        <p14:creationId xmlns:p14="http://schemas.microsoft.com/office/powerpoint/2010/main" val="2498496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March 2017</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A7D4D2CD-D793-422A-8F0E-CC9305CDFC84}" type="slidenum">
              <a:rPr lang="en-US" altLang="en-US"/>
              <a:pPr>
                <a:defRPr/>
              </a:pPr>
              <a:t>‹Nr.›</a:t>
            </a:fld>
            <a:endParaRPr lang="en-US" altLang="en-US"/>
          </a:p>
        </p:txBody>
      </p:sp>
    </p:spTree>
    <p:extLst>
      <p:ext uri="{BB962C8B-B14F-4D97-AF65-F5344CB8AC3E}">
        <p14:creationId xmlns:p14="http://schemas.microsoft.com/office/powerpoint/2010/main" val="2476388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605AFA7D-0615-4346-8E1F-74F612897E30}" type="slidenum">
              <a:rPr lang="en-US" altLang="en-US"/>
              <a:pPr>
                <a:defRPr/>
              </a:pPr>
              <a:t>‹Nr.›</a:t>
            </a:fld>
            <a:endParaRPr lang="en-US" altLang="en-US"/>
          </a:p>
        </p:txBody>
      </p:sp>
    </p:spTree>
    <p:extLst>
      <p:ext uri="{BB962C8B-B14F-4D97-AF65-F5344CB8AC3E}">
        <p14:creationId xmlns:p14="http://schemas.microsoft.com/office/powerpoint/2010/main" val="1049006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C33A9F6C-6AA6-4330-A884-B2846856F3F7}" type="slidenum">
              <a:rPr lang="en-US" altLang="en-US"/>
              <a:pPr>
                <a:defRPr/>
              </a:pPr>
              <a:t>‹Nr.›</a:t>
            </a:fld>
            <a:endParaRPr lang="en-US" altLang="en-US"/>
          </a:p>
        </p:txBody>
      </p:sp>
    </p:spTree>
    <p:extLst>
      <p:ext uri="{BB962C8B-B14F-4D97-AF65-F5344CB8AC3E}">
        <p14:creationId xmlns:p14="http://schemas.microsoft.com/office/powerpoint/2010/main" val="1286090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2232D497-1FAB-4B98-8F3B-66A8204DABD8}" type="slidenum">
              <a:rPr lang="en-US" altLang="en-US"/>
              <a:pPr>
                <a:defRPr/>
              </a:pPr>
              <a:t>‹Nr.›</a:t>
            </a:fld>
            <a:endParaRPr lang="en-US" altLang="en-US"/>
          </a:p>
        </p:txBody>
      </p:sp>
    </p:spTree>
    <p:extLst>
      <p:ext uri="{BB962C8B-B14F-4D97-AF65-F5344CB8AC3E}">
        <p14:creationId xmlns:p14="http://schemas.microsoft.com/office/powerpoint/2010/main" val="2260700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0F660C5-780B-48AC-9561-A27A7526FDA0}" type="slidenum">
              <a:rPr lang="en-US" altLang="en-US"/>
              <a:pPr>
                <a:defRPr/>
              </a:pPr>
              <a:t>‹Nr.›</a:t>
            </a:fld>
            <a:endParaRPr lang="en-US" altLang="en-US"/>
          </a:p>
        </p:txBody>
      </p:sp>
    </p:spTree>
    <p:extLst>
      <p:ext uri="{BB962C8B-B14F-4D97-AF65-F5344CB8AC3E}">
        <p14:creationId xmlns:p14="http://schemas.microsoft.com/office/powerpoint/2010/main" val="964256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1AF9A08E-207E-4E5E-A538-571345C57B89}" type="slidenum">
              <a:rPr lang="en-US" altLang="en-US"/>
              <a:pPr>
                <a:defRPr/>
              </a:pPr>
              <a:t>‹Nr.›</a:t>
            </a:fld>
            <a:endParaRPr lang="en-US" altLang="en-US"/>
          </a:p>
        </p:txBody>
      </p:sp>
    </p:spTree>
    <p:extLst>
      <p:ext uri="{BB962C8B-B14F-4D97-AF65-F5344CB8AC3E}">
        <p14:creationId xmlns:p14="http://schemas.microsoft.com/office/powerpoint/2010/main" val="98034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March 2017</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17A223E1-76AC-477E-AD80-CC592FB34878}" type="slidenum">
              <a:rPr lang="en-US" altLang="en-US"/>
              <a:pPr>
                <a:defRPr/>
              </a:pPr>
              <a:t>‹Nr.›</a:t>
            </a:fld>
            <a:endParaRPr lang="en-US" altLang="en-US"/>
          </a:p>
        </p:txBody>
      </p:sp>
      <p:sp>
        <p:nvSpPr>
          <p:cNvPr id="1031" name="Rectangle 7"/>
          <p:cNvSpPr>
            <a:spLocks noChangeArrowheads="1"/>
          </p:cNvSpPr>
          <p:nvPr/>
        </p:nvSpPr>
        <p:spPr bwMode="auto">
          <a:xfrm>
            <a:off x="3563888" y="394156"/>
            <a:ext cx="489431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15-17-0164-00-lpwa.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March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8D9E697A-C6F5-44A3-A0DE-4136C94BF75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LP-WAN Downlink Issues</a:t>
            </a:r>
            <a:r>
              <a:rPr lang="en-US" altLang="en-US" sz="1600" dirty="0">
                <a:solidFill>
                  <a:schemeClr val="tx2"/>
                </a:solidFill>
              </a:rPr>
              <a: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12 March, 2017] </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This presentation shows generic problems with the downlink in LPWAN]</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[Presentation within IG LPWA]</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Conclusions</a:t>
            </a:r>
            <a:endParaRPr lang="en-US" dirty="0"/>
          </a:p>
        </p:txBody>
      </p:sp>
      <p:sp>
        <p:nvSpPr>
          <p:cNvPr id="3" name="Inhaltsplatzhalter 2"/>
          <p:cNvSpPr>
            <a:spLocks noGrp="1"/>
          </p:cNvSpPr>
          <p:nvPr>
            <p:ph idx="1"/>
          </p:nvPr>
        </p:nvSpPr>
        <p:spPr/>
        <p:txBody>
          <a:bodyPr/>
          <a:lstStyle/>
          <a:p>
            <a:r>
              <a:rPr lang="en-US" sz="2400" dirty="0" smtClean="0"/>
              <a:t>In LPWANs the downlink is more critical than the uplink</a:t>
            </a:r>
          </a:p>
          <a:p>
            <a:r>
              <a:rPr lang="en-US" sz="2400" dirty="0" smtClean="0"/>
              <a:t>A base-station would be only able to ACK few uplink packets if a separate ACK packet for each uplink packet has to be transmitted</a:t>
            </a:r>
          </a:p>
          <a:p>
            <a:r>
              <a:rPr lang="en-US" sz="2400" dirty="0" smtClean="0"/>
              <a:t>Clever schemes for more effective downlink transmission have to be evaluated</a:t>
            </a:r>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10</a:t>
            </a:fld>
            <a:endParaRPr lang="en-US" altLang="en-US"/>
          </a:p>
        </p:txBody>
      </p:sp>
    </p:spTree>
    <p:extLst>
      <p:ext uri="{BB962C8B-B14F-4D97-AF65-F5344CB8AC3E}">
        <p14:creationId xmlns:p14="http://schemas.microsoft.com/office/powerpoint/2010/main" val="4250130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a:t>
            </a:r>
            <a:endParaRPr lang="en-US" dirty="0"/>
          </a:p>
        </p:txBody>
      </p:sp>
      <p:sp>
        <p:nvSpPr>
          <p:cNvPr id="8" name="Untertitel 7"/>
          <p:cNvSpPr>
            <a:spLocks noGrp="1"/>
          </p:cNvSpPr>
          <p:nvPr>
            <p:ph type="subTitle" idx="1"/>
          </p:nvPr>
        </p:nvSpPr>
        <p:spPr/>
        <p:txBody>
          <a:bodyPr/>
          <a:lstStyle/>
          <a:p>
            <a:r>
              <a:rPr lang="en-US" dirty="0" smtClean="0"/>
              <a:t>Questions / Comments?</a:t>
            </a:r>
            <a:endParaRPr lang="en-US" dirty="0"/>
          </a:p>
        </p:txBody>
      </p:sp>
      <p:sp>
        <p:nvSpPr>
          <p:cNvPr id="4" name="Datumsplatzhalter 3"/>
          <p:cNvSpPr>
            <a:spLocks noGrp="1"/>
          </p:cNvSpPr>
          <p:nvPr>
            <p:ph type="dt" sz="half" idx="10"/>
          </p:nvPr>
        </p:nvSpPr>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11</a:t>
            </a:fld>
            <a:endParaRPr lang="en-US" altLang="en-US"/>
          </a:p>
        </p:txBody>
      </p:sp>
    </p:spTree>
    <p:extLst>
      <p:ext uri="{BB962C8B-B14F-4D97-AF65-F5344CB8AC3E}">
        <p14:creationId xmlns:p14="http://schemas.microsoft.com/office/powerpoint/2010/main" val="34130546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LP-WAN Downlink Issues</a:t>
            </a:r>
            <a:endParaRPr lang="en-US" dirty="0"/>
          </a:p>
        </p:txBody>
      </p:sp>
      <p:sp>
        <p:nvSpPr>
          <p:cNvPr id="3" name="Untertitel 2"/>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March 2017</a:t>
            </a:r>
            <a:endParaRPr lang="en-US" altLang="en-US" sz="1400" dirty="0"/>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4100"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6E652847-B018-48EF-AEC5-2BB6E67AB46F}"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Scenario</a:t>
            </a:r>
            <a:endParaRPr lang="en-US" dirty="0"/>
          </a:p>
        </p:txBody>
      </p:sp>
      <p:sp>
        <p:nvSpPr>
          <p:cNvPr id="3" name="Inhaltsplatzhalter 2"/>
          <p:cNvSpPr>
            <a:spLocks noGrp="1"/>
          </p:cNvSpPr>
          <p:nvPr>
            <p:ph idx="1"/>
          </p:nvPr>
        </p:nvSpPr>
        <p:spPr>
          <a:xfrm>
            <a:off x="4788024" y="1628800"/>
            <a:ext cx="3670176" cy="4467200"/>
          </a:xfrm>
        </p:spPr>
        <p:txBody>
          <a:bodyPr/>
          <a:lstStyle/>
          <a:p>
            <a:r>
              <a:rPr lang="en-US" sz="2400" dirty="0" smtClean="0"/>
              <a:t>Exposed base-station receives data from potentially thousands of devices </a:t>
            </a:r>
          </a:p>
          <a:p>
            <a:r>
              <a:rPr lang="en-US" sz="2400" dirty="0" smtClean="0"/>
              <a:t>Clever channel access schemes allow for the parallel reception of many nodes at the base-station</a:t>
            </a:r>
            <a:endParaRPr lang="en-US" sz="2400" dirty="0"/>
          </a:p>
          <a:p>
            <a:r>
              <a:rPr lang="en-US" sz="2400" dirty="0" smtClean="0"/>
              <a:t>Base-station wants to ACK each uplink packet it receives</a:t>
            </a:r>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3</a:t>
            </a:fld>
            <a:endParaRPr lang="en-US" alt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2060848"/>
            <a:ext cx="3868663" cy="35931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58870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Link Budget Calculations ( I / II )</a:t>
            </a:r>
            <a:endParaRPr lang="en-US" dirty="0"/>
          </a:p>
        </p:txBody>
      </p:sp>
      <p:graphicFrame>
        <p:nvGraphicFramePr>
          <p:cNvPr id="9" name="Inhaltsplatzhalter 8"/>
          <p:cNvGraphicFramePr>
            <a:graphicFrameLocks noGrp="1"/>
          </p:cNvGraphicFramePr>
          <p:nvPr>
            <p:ph idx="1"/>
            <p:extLst>
              <p:ext uri="{D42A27DB-BD31-4B8C-83A1-F6EECF244321}">
                <p14:modId xmlns:p14="http://schemas.microsoft.com/office/powerpoint/2010/main" val="893815074"/>
              </p:ext>
            </p:extLst>
          </p:nvPr>
        </p:nvGraphicFramePr>
        <p:xfrm>
          <a:off x="685800" y="1700808"/>
          <a:ext cx="7772400" cy="2595880"/>
        </p:xfrm>
        <a:graphic>
          <a:graphicData uri="http://schemas.openxmlformats.org/drawingml/2006/table">
            <a:tbl>
              <a:tblPr firstRow="1" bandRow="1">
                <a:tableStyleId>{5C22544A-7EE6-4342-B048-85BDC9FD1C3A}</a:tableStyleId>
              </a:tblPr>
              <a:tblGrid>
                <a:gridCol w="3310136"/>
                <a:gridCol w="2088232"/>
                <a:gridCol w="2374032"/>
              </a:tblGrid>
              <a:tr h="370840">
                <a:tc>
                  <a:txBody>
                    <a:bodyPr/>
                    <a:lstStyle/>
                    <a:p>
                      <a:endParaRPr lang="en-US" dirty="0"/>
                    </a:p>
                  </a:txBody>
                  <a:tcPr/>
                </a:tc>
                <a:tc>
                  <a:txBody>
                    <a:bodyPr/>
                    <a:lstStyle/>
                    <a:p>
                      <a:r>
                        <a:rPr lang="en-US" dirty="0" smtClean="0"/>
                        <a:t>Uplink</a:t>
                      </a:r>
                      <a:endParaRPr lang="en-US" dirty="0"/>
                    </a:p>
                  </a:txBody>
                  <a:tcPr/>
                </a:tc>
                <a:tc>
                  <a:txBody>
                    <a:bodyPr/>
                    <a:lstStyle/>
                    <a:p>
                      <a:r>
                        <a:rPr lang="en-US" dirty="0" smtClean="0"/>
                        <a:t>Downlink</a:t>
                      </a:r>
                      <a:endParaRPr lang="en-US" dirty="0"/>
                    </a:p>
                  </a:txBody>
                  <a:tcPr/>
                </a:tc>
              </a:tr>
              <a:tr h="370840">
                <a:tc>
                  <a:txBody>
                    <a:bodyPr/>
                    <a:lstStyle/>
                    <a:p>
                      <a:r>
                        <a:rPr lang="en-US" dirty="0" smtClean="0"/>
                        <a:t>Receiver Noise Figure F</a:t>
                      </a:r>
                      <a:endParaRPr lang="en-US" dirty="0"/>
                    </a:p>
                  </a:txBody>
                  <a:tcPr/>
                </a:tc>
                <a:tc>
                  <a:txBody>
                    <a:bodyPr/>
                    <a:lstStyle/>
                    <a:p>
                      <a:r>
                        <a:rPr lang="en-US" dirty="0" smtClean="0"/>
                        <a:t>3dB</a:t>
                      </a:r>
                      <a:endParaRPr lang="en-US" dirty="0"/>
                    </a:p>
                  </a:txBody>
                  <a:tcPr/>
                </a:tc>
                <a:tc>
                  <a:txBody>
                    <a:bodyPr/>
                    <a:lstStyle/>
                    <a:p>
                      <a:r>
                        <a:rPr lang="en-US" dirty="0" smtClean="0"/>
                        <a:t>6dB</a:t>
                      </a:r>
                      <a:endParaRPr lang="en-US" dirty="0"/>
                    </a:p>
                  </a:txBody>
                  <a:tcPr/>
                </a:tc>
              </a:tr>
              <a:tr h="370840">
                <a:tc>
                  <a:txBody>
                    <a:bodyPr/>
                    <a:lstStyle/>
                    <a:p>
                      <a:r>
                        <a:rPr lang="en-US" dirty="0" smtClean="0"/>
                        <a:t>Required </a:t>
                      </a:r>
                      <a:r>
                        <a:rPr lang="en-US" dirty="0" err="1" smtClean="0"/>
                        <a:t>E</a:t>
                      </a:r>
                      <a:r>
                        <a:rPr lang="en-US" baseline="-25000" dirty="0" err="1" smtClean="0"/>
                        <a:t>b</a:t>
                      </a:r>
                      <a:r>
                        <a:rPr lang="en-US" dirty="0" smtClean="0"/>
                        <a:t>/N</a:t>
                      </a:r>
                      <a:r>
                        <a:rPr lang="en-US" baseline="-25000" dirty="0" smtClean="0"/>
                        <a:t>0</a:t>
                      </a:r>
                      <a:endParaRPr lang="en-US" baseline="-25000" dirty="0"/>
                    </a:p>
                  </a:txBody>
                  <a:tcPr/>
                </a:tc>
                <a:tc>
                  <a:txBody>
                    <a:bodyPr/>
                    <a:lstStyle/>
                    <a:p>
                      <a:r>
                        <a:rPr lang="en-US" dirty="0" smtClean="0"/>
                        <a:t>3dB</a:t>
                      </a:r>
                      <a:endParaRPr lang="en-US" dirty="0"/>
                    </a:p>
                  </a:txBody>
                  <a:tcPr/>
                </a:tc>
                <a:tc>
                  <a:txBody>
                    <a:bodyPr/>
                    <a:lstStyle/>
                    <a:p>
                      <a:r>
                        <a:rPr lang="en-US" dirty="0" smtClean="0"/>
                        <a:t>10dB</a:t>
                      </a:r>
                      <a:endParaRPr lang="en-US" dirty="0"/>
                    </a:p>
                  </a:txBody>
                  <a:tcPr/>
                </a:tc>
              </a:tr>
              <a:tr h="370840">
                <a:tc>
                  <a:txBody>
                    <a:bodyPr/>
                    <a:lstStyle/>
                    <a:p>
                      <a:r>
                        <a:rPr lang="en-US" dirty="0" smtClean="0"/>
                        <a:t>Elect. P</a:t>
                      </a:r>
                      <a:r>
                        <a:rPr lang="en-US" baseline="-25000" dirty="0" smtClean="0"/>
                        <a:t>TX</a:t>
                      </a:r>
                      <a:endParaRPr lang="en-US" baseline="-25000" dirty="0"/>
                    </a:p>
                  </a:txBody>
                  <a:tcPr/>
                </a:tc>
                <a:tc>
                  <a:txBody>
                    <a:bodyPr/>
                    <a:lstStyle/>
                    <a:p>
                      <a:r>
                        <a:rPr lang="en-US" dirty="0" smtClean="0"/>
                        <a:t>10dBm</a:t>
                      </a:r>
                      <a:endParaRPr lang="en-US" dirty="0"/>
                    </a:p>
                  </a:txBody>
                  <a:tcPr/>
                </a:tc>
                <a:tc>
                  <a:txBody>
                    <a:bodyPr/>
                    <a:lstStyle/>
                    <a:p>
                      <a:r>
                        <a:rPr lang="en-US" dirty="0" smtClean="0"/>
                        <a:t>3dBm/17dBm *)</a:t>
                      </a:r>
                      <a:endParaRPr lang="en-US" dirty="0"/>
                    </a:p>
                  </a:txBody>
                  <a:tcPr/>
                </a:tc>
              </a:tr>
              <a:tr h="370840">
                <a:tc>
                  <a:txBody>
                    <a:bodyPr/>
                    <a:lstStyle/>
                    <a:p>
                      <a:r>
                        <a:rPr lang="en-US" dirty="0" smtClean="0"/>
                        <a:t>TX Antenna Gain G</a:t>
                      </a:r>
                      <a:r>
                        <a:rPr lang="en-US" strike="noStrike" baseline="-25000" dirty="0" smtClean="0"/>
                        <a:t>TX</a:t>
                      </a:r>
                      <a:endParaRPr lang="en-US" strike="noStrike" baseline="-25000" dirty="0"/>
                    </a:p>
                  </a:txBody>
                  <a:tcPr/>
                </a:tc>
                <a:tc>
                  <a:txBody>
                    <a:bodyPr/>
                    <a:lstStyle/>
                    <a:p>
                      <a:r>
                        <a:rPr lang="en-US" dirty="0" smtClean="0"/>
                        <a:t>0dBi</a:t>
                      </a:r>
                      <a:endParaRPr lang="en-US" dirty="0"/>
                    </a:p>
                  </a:txBody>
                  <a:tcPr/>
                </a:tc>
                <a:tc>
                  <a:txBody>
                    <a:bodyPr/>
                    <a:lstStyle/>
                    <a:p>
                      <a:r>
                        <a:rPr lang="en-US" dirty="0" smtClean="0"/>
                        <a:t>10dBi</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RX Antenna Gain G</a:t>
                      </a:r>
                      <a:r>
                        <a:rPr lang="en-US" strike="noStrike" baseline="-25000" dirty="0" smtClean="0"/>
                        <a:t>RX</a:t>
                      </a:r>
                      <a:endParaRPr lang="en-US" dirty="0"/>
                    </a:p>
                  </a:txBody>
                  <a:tcPr/>
                </a:tc>
                <a:tc>
                  <a:txBody>
                    <a:bodyPr/>
                    <a:lstStyle/>
                    <a:p>
                      <a:r>
                        <a:rPr lang="en-US" dirty="0" smtClean="0"/>
                        <a:t>10dBi</a:t>
                      </a:r>
                      <a:endParaRPr lang="en-US" dirty="0"/>
                    </a:p>
                  </a:txBody>
                  <a:tcPr/>
                </a:tc>
                <a:tc>
                  <a:txBody>
                    <a:bodyPr/>
                    <a:lstStyle/>
                    <a:p>
                      <a:r>
                        <a:rPr lang="en-US" dirty="0" smtClean="0"/>
                        <a:t>0</a:t>
                      </a:r>
                      <a:r>
                        <a:rPr lang="en-US" baseline="0" dirty="0" smtClean="0"/>
                        <a:t>dBi</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Payload</a:t>
                      </a:r>
                      <a:r>
                        <a:rPr lang="en-US" baseline="0" dirty="0" smtClean="0"/>
                        <a:t> Bit-Rate R</a:t>
                      </a:r>
                      <a:endParaRPr lang="en-US" dirty="0"/>
                    </a:p>
                  </a:txBody>
                  <a:tcPr/>
                </a:tc>
                <a:tc>
                  <a:txBody>
                    <a:bodyPr/>
                    <a:lstStyle/>
                    <a:p>
                      <a:r>
                        <a:rPr lang="en-US" dirty="0" smtClean="0"/>
                        <a:t>100bit/s</a:t>
                      </a:r>
                      <a:endParaRPr lang="en-US" dirty="0"/>
                    </a:p>
                  </a:txBody>
                  <a:tcPr/>
                </a:tc>
                <a:tc>
                  <a:txBody>
                    <a:bodyPr/>
                    <a:lstStyle/>
                    <a:p>
                      <a:r>
                        <a:rPr lang="en-US" dirty="0" smtClean="0"/>
                        <a:t>100bit/s</a:t>
                      </a:r>
                      <a:endParaRPr lang="en-US" dirty="0"/>
                    </a:p>
                  </a:txBody>
                  <a:tcPr/>
                </a:tc>
              </a:tr>
            </a:tbl>
          </a:graphicData>
        </a:graphic>
      </p:graphicFrame>
      <p:sp>
        <p:nvSpPr>
          <p:cNvPr id="4" name="Datumsplatzhalter 3"/>
          <p:cNvSpPr>
            <a:spLocks noGrp="1"/>
          </p:cNvSpPr>
          <p:nvPr>
            <p:ph type="dt" sz="half" idx="10"/>
          </p:nvPr>
        </p:nvSpPr>
        <p:spPr/>
        <p:txBody>
          <a:bodyPr/>
          <a:lstStyle/>
          <a:p>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r>
              <a:rPr lang="en-US" altLang="en-US" smtClean="0"/>
              <a:t>Slide </a:t>
            </a:r>
            <a:fld id="{533BCA06-FE3A-4643-AA9E-A9C76D6A057A}" type="slidenum">
              <a:rPr lang="en-US" altLang="en-US" smtClean="0"/>
              <a:pPr/>
              <a:t>4</a:t>
            </a:fld>
            <a:endParaRPr lang="en-US" altLang="en-US"/>
          </a:p>
        </p:txBody>
      </p:sp>
      <p:sp>
        <p:nvSpPr>
          <p:cNvPr id="10" name="Textfeld 9"/>
          <p:cNvSpPr txBox="1"/>
          <p:nvPr/>
        </p:nvSpPr>
        <p:spPr>
          <a:xfrm>
            <a:off x="683567" y="4252780"/>
            <a:ext cx="8034957" cy="707886"/>
          </a:xfrm>
          <a:prstGeom prst="rect">
            <a:avLst/>
          </a:prstGeom>
          <a:noFill/>
        </p:spPr>
        <p:txBody>
          <a:bodyPr wrap="none" rtlCol="0">
            <a:spAutoFit/>
          </a:bodyPr>
          <a:lstStyle/>
          <a:p>
            <a:r>
              <a:rPr lang="en-US" sz="2000" dirty="0" smtClean="0">
                <a:latin typeface="+mn-lt"/>
              </a:rPr>
              <a:t>*) TX Power limited due to EIRP limitation to 20mW / 500mW (higher </a:t>
            </a:r>
            <a:br>
              <a:rPr lang="en-US" sz="2000" dirty="0" smtClean="0">
                <a:latin typeface="+mn-lt"/>
              </a:rPr>
            </a:br>
            <a:r>
              <a:rPr lang="en-US" sz="2000" dirty="0" smtClean="0">
                <a:latin typeface="+mn-lt"/>
              </a:rPr>
              <a:t>power band in) in Europe</a:t>
            </a:r>
            <a:endParaRPr lang="en-US" sz="2000" dirty="0">
              <a:latin typeface="+mn-lt"/>
            </a:endParaRPr>
          </a:p>
        </p:txBody>
      </p:sp>
      <p:sp>
        <p:nvSpPr>
          <p:cNvPr id="16" name="Inhaltsplatzhalter 2"/>
          <p:cNvSpPr txBox="1">
            <a:spLocks/>
          </p:cNvSpPr>
          <p:nvPr/>
        </p:nvSpPr>
        <p:spPr bwMode="auto">
          <a:xfrm>
            <a:off x="685800" y="5157192"/>
            <a:ext cx="7772400" cy="938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sz="2400" kern="0" dirty="0" smtClean="0"/>
              <a:t>Noise figure assumptions according to 17/36r1</a:t>
            </a:r>
          </a:p>
          <a:p>
            <a:r>
              <a:rPr lang="en-US" sz="2400" kern="0" dirty="0" smtClean="0"/>
              <a:t>Assumption of powerful forward error correction (FEC)  in uplink and simplified FEC in downlink</a:t>
            </a:r>
            <a:endParaRPr lang="en-US" sz="2400" kern="0" dirty="0"/>
          </a:p>
        </p:txBody>
      </p:sp>
    </p:spTree>
    <p:extLst>
      <p:ext uri="{BB962C8B-B14F-4D97-AF65-F5344CB8AC3E}">
        <p14:creationId xmlns:p14="http://schemas.microsoft.com/office/powerpoint/2010/main" val="36625155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Link Budget Calculations ( </a:t>
            </a:r>
            <a:r>
              <a:rPr lang="en-US" dirty="0" smtClean="0"/>
              <a:t>II </a:t>
            </a:r>
            <a:r>
              <a:rPr lang="en-US" dirty="0"/>
              <a:t>/ II )</a:t>
            </a:r>
          </a:p>
        </p:txBody>
      </p:sp>
      <mc:AlternateContent xmlns:mc="http://schemas.openxmlformats.org/markup-compatibility/2006">
        <mc:Choice xmlns:a14="http://schemas.microsoft.com/office/drawing/2010/main" Requires="a14">
          <p:sp>
            <p:nvSpPr>
              <p:cNvPr id="3" name="Inhaltsplatzhalter 2"/>
              <p:cNvSpPr>
                <a:spLocks noGrp="1"/>
              </p:cNvSpPr>
              <p:nvPr>
                <p:ph idx="1"/>
              </p:nvPr>
            </p:nvSpPr>
            <p:spPr/>
            <p:txBody>
              <a:bodyPr/>
              <a:lstStyle/>
              <a:p>
                <a:r>
                  <a:rPr lang="en-US" sz="2400" dirty="0" smtClean="0"/>
                  <a:t>Maximum path loss is given by:</a:t>
                </a:r>
              </a:p>
              <a:p>
                <a:pPr marL="0" indent="0">
                  <a:buNone/>
                </a:pPr>
                <a14:m>
                  <m:oMathPara xmlns:m="http://schemas.openxmlformats.org/officeDocument/2006/math">
                    <m:oMathParaPr>
                      <m:jc m:val="centerGroup"/>
                    </m:oMathParaPr>
                    <m:oMath xmlns:m="http://schemas.openxmlformats.org/officeDocument/2006/math">
                      <m:sSub>
                        <m:sSubPr>
                          <m:ctrlPr>
                            <a:rPr lang="en-US" sz="2400" i="1">
                              <a:latin typeface="Cambria Math"/>
                            </a:rPr>
                          </m:ctrlPr>
                        </m:sSubPr>
                        <m:e>
                          <m:r>
                            <a:rPr lang="en-US" sz="2400" i="1">
                              <a:latin typeface="Cambria Math"/>
                            </a:rPr>
                            <m:t>𝐿</m:t>
                          </m:r>
                        </m:e>
                        <m:sub>
                          <m:r>
                            <a:rPr lang="en-US" sz="2400" i="1">
                              <a:latin typeface="Cambria Math"/>
                            </a:rPr>
                            <m:t>𝑝</m:t>
                          </m:r>
                          <m:r>
                            <a:rPr lang="en-US" sz="2400" i="1">
                              <a:latin typeface="Cambria Math"/>
                            </a:rPr>
                            <m:t>,</m:t>
                          </m:r>
                          <m:r>
                            <a:rPr lang="en-US" sz="2400" i="1">
                              <a:latin typeface="Cambria Math"/>
                            </a:rPr>
                            <m:t>𝑚𝑎𝑥</m:t>
                          </m:r>
                        </m:sub>
                      </m:sSub>
                      <m:d>
                        <m:dPr>
                          <m:begChr m:val="["/>
                          <m:endChr m:val="]"/>
                          <m:ctrlPr>
                            <a:rPr lang="en-US" sz="2400" i="1">
                              <a:latin typeface="Cambria Math"/>
                            </a:rPr>
                          </m:ctrlPr>
                        </m:dPr>
                        <m:e>
                          <m:r>
                            <m:rPr>
                              <m:sty m:val="p"/>
                            </m:rPr>
                            <a:rPr lang="en-US" sz="2400" i="0">
                              <a:latin typeface="Cambria Math"/>
                            </a:rPr>
                            <m:t>dB</m:t>
                          </m:r>
                        </m:e>
                      </m:d>
                      <m:r>
                        <a:rPr lang="en-US" sz="2400" i="1">
                          <a:latin typeface="Cambria Math"/>
                        </a:rPr>
                        <m:t>=</m:t>
                      </m:r>
                      <m:sSub>
                        <m:sSubPr>
                          <m:ctrlPr>
                            <a:rPr lang="en-US" sz="2400" i="1">
                              <a:latin typeface="Cambria Math"/>
                            </a:rPr>
                          </m:ctrlPr>
                        </m:sSubPr>
                        <m:e>
                          <m:r>
                            <a:rPr lang="en-US" sz="2400" i="1">
                              <a:latin typeface="Cambria Math"/>
                            </a:rPr>
                            <m:t>𝑃</m:t>
                          </m:r>
                        </m:e>
                        <m:sub>
                          <m:r>
                            <a:rPr lang="en-US" sz="2400" i="1">
                              <a:latin typeface="Cambria Math"/>
                            </a:rPr>
                            <m:t>𝑇𝑋</m:t>
                          </m:r>
                        </m:sub>
                      </m:sSub>
                      <m:r>
                        <a:rPr lang="en-US" sz="2400" i="1">
                          <a:latin typeface="Cambria Math"/>
                        </a:rPr>
                        <m:t>−</m:t>
                      </m:r>
                      <m:sSub>
                        <m:sSubPr>
                          <m:ctrlPr>
                            <a:rPr lang="en-US" sz="2400" i="1">
                              <a:latin typeface="Cambria Math"/>
                            </a:rPr>
                          </m:ctrlPr>
                        </m:sSubPr>
                        <m:e>
                          <m:r>
                            <a:rPr lang="en-US" sz="2400" i="1">
                              <a:latin typeface="Cambria Math"/>
                            </a:rPr>
                            <m:t>𝑁</m:t>
                          </m:r>
                        </m:e>
                        <m:sub>
                          <m:r>
                            <a:rPr lang="en-US" sz="2400" i="1">
                              <a:latin typeface="Cambria Math"/>
                            </a:rPr>
                            <m:t>0</m:t>
                          </m:r>
                        </m:sub>
                      </m:sSub>
                      <m:r>
                        <a:rPr lang="en-US" sz="2400" i="1">
                          <a:latin typeface="Cambria Math"/>
                        </a:rPr>
                        <m:t>−</m:t>
                      </m:r>
                      <m:func>
                        <m:funcPr>
                          <m:ctrlPr>
                            <a:rPr lang="en-US" sz="2400" i="1">
                              <a:latin typeface="Cambria Math"/>
                            </a:rPr>
                          </m:ctrlPr>
                        </m:funcPr>
                        <m:fName>
                          <m:sSub>
                            <m:sSubPr>
                              <m:ctrlPr>
                                <a:rPr lang="en-US" sz="2400" i="1">
                                  <a:latin typeface="Cambria Math"/>
                                </a:rPr>
                              </m:ctrlPr>
                            </m:sSubPr>
                            <m:e>
                              <m:r>
                                <m:rPr>
                                  <m:sty m:val="p"/>
                                </m:rPr>
                                <a:rPr lang="en-US" sz="2400">
                                  <a:latin typeface="Cambria Math"/>
                                </a:rPr>
                                <m:t>log</m:t>
                              </m:r>
                            </m:e>
                            <m:sub>
                              <m:r>
                                <a:rPr lang="en-US" sz="2400" i="1">
                                  <a:latin typeface="Cambria Math"/>
                                </a:rPr>
                                <m:t>10</m:t>
                              </m:r>
                            </m:sub>
                          </m:sSub>
                        </m:fName>
                        <m:e>
                          <m:r>
                            <a:rPr lang="en-US" sz="2400" i="1">
                              <a:latin typeface="Cambria Math"/>
                            </a:rPr>
                            <m:t>𝑅</m:t>
                          </m:r>
                        </m:e>
                      </m:func>
                      <m:r>
                        <a:rPr lang="en-US" sz="2400" i="1">
                          <a:latin typeface="Cambria Math"/>
                        </a:rPr>
                        <m:t>−</m:t>
                      </m:r>
                      <m:f>
                        <m:fPr>
                          <m:ctrlPr>
                            <a:rPr lang="en-US" sz="2400" i="1">
                              <a:latin typeface="Cambria Math"/>
                            </a:rPr>
                          </m:ctrlPr>
                        </m:fPr>
                        <m:num>
                          <m:sSub>
                            <m:sSubPr>
                              <m:ctrlPr>
                                <a:rPr lang="en-US" sz="2400" i="1">
                                  <a:latin typeface="Cambria Math"/>
                                </a:rPr>
                              </m:ctrlPr>
                            </m:sSubPr>
                            <m:e>
                              <m:r>
                                <a:rPr lang="en-US" sz="2400" i="1">
                                  <a:latin typeface="Cambria Math"/>
                                </a:rPr>
                                <m:t>𝐸</m:t>
                              </m:r>
                            </m:e>
                            <m:sub>
                              <m:r>
                                <a:rPr lang="en-US" sz="2400" i="1">
                                  <a:latin typeface="Cambria Math"/>
                                </a:rPr>
                                <m:t>𝑏</m:t>
                              </m:r>
                            </m:sub>
                          </m:sSub>
                        </m:num>
                        <m:den>
                          <m:sSub>
                            <m:sSubPr>
                              <m:ctrlPr>
                                <a:rPr lang="en-US" sz="2400" i="1">
                                  <a:latin typeface="Cambria Math"/>
                                </a:rPr>
                              </m:ctrlPr>
                            </m:sSubPr>
                            <m:e>
                              <m:r>
                                <a:rPr lang="en-US" sz="2400" i="1">
                                  <a:latin typeface="Cambria Math"/>
                                </a:rPr>
                                <m:t>𝑁</m:t>
                              </m:r>
                            </m:e>
                            <m:sub>
                              <m:r>
                                <a:rPr lang="en-US" sz="2400" i="1">
                                  <a:latin typeface="Cambria Math"/>
                                </a:rPr>
                                <m:t>0</m:t>
                              </m:r>
                            </m:sub>
                          </m:sSub>
                        </m:den>
                      </m:f>
                      <m:r>
                        <a:rPr lang="en-US" sz="2400" i="1">
                          <a:latin typeface="Cambria Math"/>
                        </a:rPr>
                        <m:t>−</m:t>
                      </m:r>
                      <m:r>
                        <a:rPr lang="en-US" sz="2400" i="1">
                          <a:latin typeface="Cambria Math"/>
                        </a:rPr>
                        <m:t>𝐹</m:t>
                      </m:r>
                      <m:r>
                        <a:rPr lang="en-US" sz="2400" i="1">
                          <a:latin typeface="Cambria Math"/>
                        </a:rPr>
                        <m:t>+</m:t>
                      </m:r>
                      <m:sSub>
                        <m:sSubPr>
                          <m:ctrlPr>
                            <a:rPr lang="en-US" sz="2400" i="1">
                              <a:latin typeface="Cambria Math"/>
                            </a:rPr>
                          </m:ctrlPr>
                        </m:sSubPr>
                        <m:e>
                          <m:r>
                            <a:rPr lang="en-US" sz="2400" i="1">
                              <a:latin typeface="Cambria Math"/>
                            </a:rPr>
                            <m:t>𝐺</m:t>
                          </m:r>
                        </m:e>
                        <m:sub>
                          <m:r>
                            <a:rPr lang="en-US" sz="2400" i="1">
                              <a:latin typeface="Cambria Math"/>
                            </a:rPr>
                            <m:t>𝑇𝑋</m:t>
                          </m:r>
                        </m:sub>
                      </m:sSub>
                      <m:r>
                        <a:rPr lang="en-US" sz="2400" i="1">
                          <a:latin typeface="Cambria Math"/>
                        </a:rPr>
                        <m:t>+</m:t>
                      </m:r>
                      <m:sSub>
                        <m:sSubPr>
                          <m:ctrlPr>
                            <a:rPr lang="en-US" sz="2400" i="1">
                              <a:latin typeface="Cambria Math"/>
                            </a:rPr>
                          </m:ctrlPr>
                        </m:sSubPr>
                        <m:e>
                          <m:r>
                            <a:rPr lang="en-US" sz="2400" i="1">
                              <a:latin typeface="Cambria Math"/>
                            </a:rPr>
                            <m:t>𝐺</m:t>
                          </m:r>
                        </m:e>
                        <m:sub>
                          <m:r>
                            <a:rPr lang="en-US" sz="2400" i="1">
                              <a:latin typeface="Cambria Math"/>
                            </a:rPr>
                            <m:t>𝑅𝑋</m:t>
                          </m:r>
                        </m:sub>
                      </m:sSub>
                    </m:oMath>
                  </m:oMathPara>
                </a14:m>
                <a:endParaRPr lang="en-US" sz="2400" dirty="0"/>
              </a:p>
              <a:p>
                <a:endParaRPr lang="en-US" sz="2400" dirty="0" smtClean="0"/>
              </a:p>
              <a:p>
                <a:r>
                  <a:rPr lang="en-US" sz="2400" dirty="0" smtClean="0"/>
                  <a:t>Uplink: </a:t>
                </a:r>
                <a14:m>
                  <m:oMath xmlns:m="http://schemas.openxmlformats.org/officeDocument/2006/math">
                    <m:sSub>
                      <m:sSubPr>
                        <m:ctrlPr>
                          <a:rPr lang="de-DE" sz="2400" b="0" i="1" smtClean="0">
                            <a:latin typeface="Cambria Math"/>
                          </a:rPr>
                        </m:ctrlPr>
                      </m:sSubPr>
                      <m:e>
                        <m:r>
                          <a:rPr lang="de-DE" sz="2400" b="0" i="1" smtClean="0">
                            <a:latin typeface="Cambria Math"/>
                          </a:rPr>
                          <m:t>𝐿</m:t>
                        </m:r>
                      </m:e>
                      <m:sub>
                        <m:r>
                          <a:rPr lang="de-DE" sz="2400" b="0" i="1" smtClean="0">
                            <a:latin typeface="Cambria Math"/>
                          </a:rPr>
                          <m:t>𝑝</m:t>
                        </m:r>
                        <m:r>
                          <a:rPr lang="de-DE" sz="2400" b="0" i="1" smtClean="0">
                            <a:latin typeface="Cambria Math"/>
                          </a:rPr>
                          <m:t>,</m:t>
                        </m:r>
                        <m:r>
                          <a:rPr lang="de-DE" sz="2400" b="0" i="1" smtClean="0">
                            <a:latin typeface="Cambria Math"/>
                          </a:rPr>
                          <m:t>𝑚𝑎𝑥</m:t>
                        </m:r>
                      </m:sub>
                    </m:sSub>
                    <m:r>
                      <a:rPr lang="de-DE" sz="2400" b="0" i="1" smtClean="0">
                        <a:latin typeface="Cambria Math"/>
                      </a:rPr>
                      <m:t>=164</m:t>
                    </m:r>
                    <m:r>
                      <m:rPr>
                        <m:sty m:val="p"/>
                      </m:rPr>
                      <a:rPr lang="de-DE" sz="2400" b="0" i="0" smtClean="0">
                        <a:latin typeface="Cambria Math"/>
                      </a:rPr>
                      <m:t>dB</m:t>
                    </m:r>
                  </m:oMath>
                </a14:m>
                <a:endParaRPr lang="en-US" sz="2400" dirty="0" smtClean="0"/>
              </a:p>
              <a:p>
                <a:r>
                  <a:rPr lang="en-US" sz="2400" dirty="0" smtClean="0"/>
                  <a:t>Downlink: </a:t>
                </a:r>
                <a14:m>
                  <m:oMath xmlns:m="http://schemas.openxmlformats.org/officeDocument/2006/math">
                    <m:sSub>
                      <m:sSubPr>
                        <m:ctrlPr>
                          <a:rPr lang="de-DE" sz="2400" i="1">
                            <a:latin typeface="Cambria Math"/>
                          </a:rPr>
                        </m:ctrlPr>
                      </m:sSubPr>
                      <m:e>
                        <m:r>
                          <a:rPr lang="de-DE" sz="2400" i="1">
                            <a:latin typeface="Cambria Math"/>
                          </a:rPr>
                          <m:t>𝐿</m:t>
                        </m:r>
                      </m:e>
                      <m:sub>
                        <m:r>
                          <a:rPr lang="de-DE" sz="2400" i="1">
                            <a:latin typeface="Cambria Math"/>
                          </a:rPr>
                          <m:t>𝑝</m:t>
                        </m:r>
                        <m:r>
                          <a:rPr lang="de-DE" sz="2400" i="1">
                            <a:latin typeface="Cambria Math"/>
                          </a:rPr>
                          <m:t>,</m:t>
                        </m:r>
                        <m:r>
                          <a:rPr lang="de-DE" sz="2400" i="1">
                            <a:latin typeface="Cambria Math"/>
                          </a:rPr>
                          <m:t>𝑚𝑎𝑥</m:t>
                        </m:r>
                      </m:sub>
                    </m:sSub>
                    <m:r>
                      <a:rPr lang="de-DE" sz="2400" i="1">
                        <a:latin typeface="Cambria Math"/>
                      </a:rPr>
                      <m:t>=1</m:t>
                    </m:r>
                    <m:r>
                      <a:rPr lang="de-DE" sz="2400" b="0" i="1" smtClean="0">
                        <a:latin typeface="Cambria Math"/>
                      </a:rPr>
                      <m:t>47</m:t>
                    </m:r>
                    <m:r>
                      <m:rPr>
                        <m:sty m:val="p"/>
                      </m:rPr>
                      <a:rPr lang="de-DE" sz="2400">
                        <a:latin typeface="Cambria Math"/>
                      </a:rPr>
                      <m:t>dB</m:t>
                    </m:r>
                  </m:oMath>
                </a14:m>
                <a:r>
                  <a:rPr lang="en-US" sz="2400" dirty="0" smtClean="0"/>
                  <a:t> / </a:t>
                </a:r>
                <a14:m>
                  <m:oMath xmlns:m="http://schemas.openxmlformats.org/officeDocument/2006/math">
                    <m:r>
                      <a:rPr lang="de-DE" sz="2400" b="0" i="1" smtClean="0">
                        <a:latin typeface="Cambria Math"/>
                      </a:rPr>
                      <m:t>161</m:t>
                    </m:r>
                    <m:r>
                      <m:rPr>
                        <m:sty m:val="p"/>
                      </m:rPr>
                      <a:rPr lang="de-DE" sz="2400" b="0" i="0" smtClean="0">
                        <a:latin typeface="Cambria Math"/>
                      </a:rPr>
                      <m:t>dB</m:t>
                    </m:r>
                  </m:oMath>
                </a14:m>
                <a:r>
                  <a:rPr lang="en-US" sz="2400" dirty="0" smtClean="0"/>
                  <a:t> (high power band)</a:t>
                </a:r>
              </a:p>
              <a:p>
                <a:endParaRPr lang="en-US" sz="2400" dirty="0" smtClean="0"/>
              </a:p>
              <a:p>
                <a:pPr>
                  <a:buFont typeface="Wingdings"/>
                  <a:buChar char="è"/>
                </a:pPr>
                <a:r>
                  <a:rPr lang="en-US" sz="2400" dirty="0" smtClean="0">
                    <a:sym typeface="Wingdings" panose="05000000000000000000" pitchFamily="2" charset="2"/>
                  </a:rPr>
                  <a:t>Mismatch between up- and downlink</a:t>
                </a:r>
              </a:p>
              <a:p>
                <a:pPr>
                  <a:buFont typeface="Wingdings"/>
                  <a:buChar char="è"/>
                </a:pPr>
                <a:r>
                  <a:rPr lang="en-US" sz="2400" dirty="0" smtClean="0">
                    <a:sym typeface="Wingdings" panose="05000000000000000000" pitchFamily="2" charset="2"/>
                  </a:rPr>
                  <a:t>Downlink is more critical</a:t>
                </a:r>
                <a:endParaRPr lang="en-US" sz="2400" dirty="0"/>
              </a:p>
            </p:txBody>
          </p:sp>
        </mc:Choice>
        <mc:Fallback>
          <p:sp>
            <p:nvSpPr>
              <p:cNvPr id="3" name="Inhaltsplatzhalter 2"/>
              <p:cNvSpPr>
                <a:spLocks noGrp="1" noRot="1" noChangeAspect="1" noMove="1" noResize="1" noEditPoints="1" noAdjustHandles="1" noChangeArrowheads="1" noChangeShapeType="1" noTextEdit="1"/>
              </p:cNvSpPr>
              <p:nvPr>
                <p:ph idx="1"/>
              </p:nvPr>
            </p:nvSpPr>
            <p:spPr>
              <a:blipFill rotWithShape="1">
                <a:blip r:embed="rId2"/>
                <a:stretch>
                  <a:fillRect l="-1098" t="-1037" r="-235"/>
                </a:stretch>
              </a:blipFill>
            </p:spPr>
            <p:txBody>
              <a:bodyPr/>
              <a:lstStyle/>
              <a:p>
                <a:r>
                  <a:rPr lang="en-US">
                    <a:noFill/>
                  </a:rPr>
                  <a:t> </a:t>
                </a:r>
              </a:p>
            </p:txBody>
          </p:sp>
        </mc:Fallback>
      </mc:AlternateContent>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5</a:t>
            </a:fld>
            <a:endParaRPr lang="en-US" altLang="en-US"/>
          </a:p>
        </p:txBody>
      </p:sp>
    </p:spTree>
    <p:extLst>
      <p:ext uri="{BB962C8B-B14F-4D97-AF65-F5344CB8AC3E}">
        <p14:creationId xmlns:p14="http://schemas.microsoft.com/office/powerpoint/2010/main" val="33543906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Solutions for Symmetric Link-Budget</a:t>
            </a:r>
            <a:endParaRPr lang="en-US" dirty="0"/>
          </a:p>
        </p:txBody>
      </p:sp>
      <p:sp>
        <p:nvSpPr>
          <p:cNvPr id="3" name="Inhaltsplatzhalter 2"/>
          <p:cNvSpPr>
            <a:spLocks noGrp="1"/>
          </p:cNvSpPr>
          <p:nvPr>
            <p:ph idx="1"/>
          </p:nvPr>
        </p:nvSpPr>
        <p:spPr/>
        <p:txBody>
          <a:bodyPr/>
          <a:lstStyle/>
          <a:p>
            <a:r>
              <a:rPr lang="en-US" sz="2400" dirty="0" smtClean="0"/>
              <a:t>Increasing the transmit power the base-station is not possible due to frequency regulation (same holds for higher gain antennas)</a:t>
            </a:r>
          </a:p>
          <a:p>
            <a:r>
              <a:rPr lang="en-US" sz="2400" dirty="0" smtClean="0"/>
              <a:t>Improved performance of FEC and reduced noise figure in nodes leads to increased power consumption and costs</a:t>
            </a:r>
          </a:p>
          <a:p>
            <a:endParaRPr lang="en-US" sz="2400" dirty="0"/>
          </a:p>
          <a:p>
            <a:pPr>
              <a:buFont typeface="Wingdings"/>
              <a:buChar char="è"/>
            </a:pPr>
            <a:r>
              <a:rPr lang="en-US" sz="2400" dirty="0" smtClean="0">
                <a:sym typeface="Wingdings" panose="05000000000000000000" pitchFamily="2" charset="2"/>
              </a:rPr>
              <a:t>Reduced payload bit-rate is only remaining solution</a:t>
            </a:r>
          </a:p>
          <a:p>
            <a:pPr>
              <a:buFont typeface="Wingdings"/>
              <a:buChar char="è"/>
            </a:pPr>
            <a:endParaRPr lang="en-US" sz="2400" dirty="0" smtClean="0"/>
          </a:p>
          <a:p>
            <a:endParaRPr lang="en-US" sz="2400" dirty="0" smtClean="0"/>
          </a:p>
          <a:p>
            <a:endParaRPr lang="en-US" sz="2400" dirty="0" smtClean="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6</a:t>
            </a:fld>
            <a:endParaRPr lang="en-US" altLang="en-US"/>
          </a:p>
        </p:txBody>
      </p:sp>
    </p:spTree>
    <p:extLst>
      <p:ext uri="{BB962C8B-B14F-4D97-AF65-F5344CB8AC3E}">
        <p14:creationId xmlns:p14="http://schemas.microsoft.com/office/powerpoint/2010/main" val="30120721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Reduced Payload Bit-Rates</a:t>
            </a:r>
            <a:endParaRPr lang="en-US" dirty="0"/>
          </a:p>
        </p:txBody>
      </p:sp>
      <mc:AlternateContent xmlns:mc="http://schemas.openxmlformats.org/markup-compatibility/2006">
        <mc:Choice xmlns:a14="http://schemas.microsoft.com/office/drawing/2010/main" Requires="a14">
          <p:sp>
            <p:nvSpPr>
              <p:cNvPr id="3" name="Inhaltsplatzhalter 2"/>
              <p:cNvSpPr>
                <a:spLocks noGrp="1"/>
              </p:cNvSpPr>
              <p:nvPr>
                <p:ph idx="1"/>
              </p:nvPr>
            </p:nvSpPr>
            <p:spPr/>
            <p:txBody>
              <a:bodyPr/>
              <a:lstStyle/>
              <a:p>
                <a:r>
                  <a:rPr lang="en-US" sz="2400" dirty="0" smtClean="0"/>
                  <a:t>164dB / 147dB:</a:t>
                </a:r>
              </a:p>
              <a:p>
                <a:pPr lvl="1"/>
                <a:r>
                  <a:rPr lang="en-US" sz="2000" dirty="0" smtClean="0"/>
                  <a:t>Reduction of data-rate by factor </a:t>
                </a:r>
                <a14:m>
                  <m:oMath xmlns:m="http://schemas.openxmlformats.org/officeDocument/2006/math">
                    <m:sSup>
                      <m:sSupPr>
                        <m:ctrlPr>
                          <a:rPr lang="de-DE" sz="2000" b="0" i="1" smtClean="0">
                            <a:latin typeface="Cambria Math"/>
                          </a:rPr>
                        </m:ctrlPr>
                      </m:sSupPr>
                      <m:e>
                        <m:r>
                          <a:rPr lang="de-DE" sz="2000" b="0" i="1" smtClean="0">
                            <a:latin typeface="Cambria Math"/>
                          </a:rPr>
                          <m:t>10</m:t>
                        </m:r>
                      </m:e>
                      <m:sup>
                        <m:r>
                          <a:rPr lang="de-DE" sz="2000" b="0" i="1" smtClean="0">
                            <a:latin typeface="Cambria Math"/>
                          </a:rPr>
                          <m:t>(164−147)/10</m:t>
                        </m:r>
                      </m:sup>
                    </m:sSup>
                    <m:r>
                      <a:rPr lang="de-DE" sz="2000" b="0" i="1" smtClean="0">
                        <a:latin typeface="Cambria Math"/>
                      </a:rPr>
                      <m:t>=50</m:t>
                    </m:r>
                  </m:oMath>
                </a14:m>
                <a:endParaRPr lang="en-US" sz="2000" dirty="0" smtClean="0"/>
              </a:p>
              <a:p>
                <a:endParaRPr lang="en-US" sz="2400" dirty="0" smtClean="0"/>
              </a:p>
              <a:p>
                <a:r>
                  <a:rPr lang="en-US" sz="2400" dirty="0" smtClean="0"/>
                  <a:t>164dB / 161dB (high power band)</a:t>
                </a:r>
              </a:p>
              <a:p>
                <a:pPr lvl="1"/>
                <a:r>
                  <a:rPr lang="en-US" sz="2000" dirty="0"/>
                  <a:t>Reduction of data-rate by factor </a:t>
                </a:r>
                <a14:m>
                  <m:oMath xmlns:m="http://schemas.openxmlformats.org/officeDocument/2006/math">
                    <m:sSup>
                      <m:sSupPr>
                        <m:ctrlPr>
                          <a:rPr lang="de-DE" sz="2000" i="1">
                            <a:latin typeface="Cambria Math"/>
                          </a:rPr>
                        </m:ctrlPr>
                      </m:sSupPr>
                      <m:e>
                        <m:r>
                          <a:rPr lang="de-DE" sz="2000" i="1">
                            <a:latin typeface="Cambria Math"/>
                          </a:rPr>
                          <m:t>10</m:t>
                        </m:r>
                      </m:e>
                      <m:sup>
                        <m:r>
                          <a:rPr lang="de-DE" sz="2000" i="1">
                            <a:latin typeface="Cambria Math"/>
                          </a:rPr>
                          <m:t>(164−1</m:t>
                        </m:r>
                        <m:r>
                          <a:rPr lang="de-DE" sz="2000" b="0" i="1" smtClean="0">
                            <a:latin typeface="Cambria Math"/>
                          </a:rPr>
                          <m:t>61</m:t>
                        </m:r>
                        <m:r>
                          <a:rPr lang="de-DE" sz="2000" i="1">
                            <a:latin typeface="Cambria Math"/>
                          </a:rPr>
                          <m:t>)/10</m:t>
                        </m:r>
                      </m:sup>
                    </m:sSup>
                    <m:r>
                      <a:rPr lang="de-DE" sz="2000" i="1">
                        <a:latin typeface="Cambria Math"/>
                      </a:rPr>
                      <m:t>=</m:t>
                    </m:r>
                    <m:r>
                      <a:rPr lang="de-DE" sz="2000" b="0" i="1" smtClean="0">
                        <a:latin typeface="Cambria Math"/>
                      </a:rPr>
                      <m:t>2</m:t>
                    </m:r>
                  </m:oMath>
                </a14:m>
                <a:endParaRPr lang="en-US" sz="2000" dirty="0"/>
              </a:p>
              <a:p>
                <a:endParaRPr lang="en-US" sz="2400" dirty="0" smtClean="0"/>
              </a:p>
              <a:p>
                <a:pPr marL="0" indent="0">
                  <a:buNone/>
                </a:pPr>
                <a:r>
                  <a:rPr lang="en-US" sz="2400" dirty="0" smtClean="0">
                    <a:sym typeface="Wingdings" panose="05000000000000000000" pitchFamily="2" charset="2"/>
                  </a:rPr>
                  <a:t> Practically only possible in case of high power band</a:t>
                </a:r>
                <a:endParaRPr lang="en-US" sz="2400" dirty="0"/>
              </a:p>
            </p:txBody>
          </p:sp>
        </mc:Choice>
        <mc:Fallback>
          <p:sp>
            <p:nvSpPr>
              <p:cNvPr id="3" name="Inhaltsplatzhalter 2"/>
              <p:cNvSpPr>
                <a:spLocks noGrp="1" noRot="1" noChangeAspect="1" noMove="1" noResize="1" noEditPoints="1" noAdjustHandles="1" noChangeArrowheads="1" noChangeShapeType="1" noTextEdit="1"/>
              </p:cNvSpPr>
              <p:nvPr>
                <p:ph idx="1"/>
              </p:nvPr>
            </p:nvSpPr>
            <p:spPr>
              <a:blipFill rotWithShape="1">
                <a:blip r:embed="rId2"/>
                <a:stretch>
                  <a:fillRect l="-1255" t="-1037"/>
                </a:stretch>
              </a:blipFill>
            </p:spPr>
            <p:txBody>
              <a:bodyPr/>
              <a:lstStyle/>
              <a:p>
                <a:r>
                  <a:rPr lang="en-US">
                    <a:noFill/>
                  </a:rPr>
                  <a:t> </a:t>
                </a:r>
              </a:p>
            </p:txBody>
          </p:sp>
        </mc:Fallback>
      </mc:AlternateContent>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7</a:t>
            </a:fld>
            <a:endParaRPr lang="en-US" altLang="en-US"/>
          </a:p>
        </p:txBody>
      </p:sp>
    </p:spTree>
    <p:extLst>
      <p:ext uri="{BB962C8B-B14F-4D97-AF65-F5344CB8AC3E}">
        <p14:creationId xmlns:p14="http://schemas.microsoft.com/office/powerpoint/2010/main" val="14368098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Downlink Limitations: Scenario Definition</a:t>
            </a:r>
            <a:endParaRPr lang="en-US" dirty="0"/>
          </a:p>
        </p:txBody>
      </p:sp>
      <p:sp>
        <p:nvSpPr>
          <p:cNvPr id="3" name="Inhaltsplatzhalter 2"/>
          <p:cNvSpPr>
            <a:spLocks noGrp="1"/>
          </p:cNvSpPr>
          <p:nvPr>
            <p:ph idx="1"/>
          </p:nvPr>
        </p:nvSpPr>
        <p:spPr/>
        <p:txBody>
          <a:bodyPr/>
          <a:lstStyle/>
          <a:p>
            <a:r>
              <a:rPr lang="en-US" sz="2400" dirty="0" smtClean="0"/>
              <a:t>One node sends an uplink packet and requests an ACK from the base-station</a:t>
            </a:r>
          </a:p>
          <a:p>
            <a:endParaRPr lang="en-US" sz="2400" dirty="0" smtClean="0"/>
          </a:p>
          <a:p>
            <a:r>
              <a:rPr lang="en-US" sz="2400" dirty="0" smtClean="0"/>
              <a:t>Uplink data has 200 bit/s with R=100bit/s </a:t>
            </a:r>
            <a:br>
              <a:rPr lang="en-US" sz="2400" dirty="0" smtClean="0"/>
            </a:br>
            <a:r>
              <a:rPr lang="en-US" sz="2400" dirty="0" smtClean="0">
                <a:sym typeface="Wingdings" panose="05000000000000000000" pitchFamily="2" charset="2"/>
              </a:rPr>
              <a:t> Packet length of 2s</a:t>
            </a:r>
          </a:p>
          <a:p>
            <a:r>
              <a:rPr lang="en-US" sz="2400" dirty="0" smtClean="0">
                <a:sym typeface="Wingdings" panose="05000000000000000000" pitchFamily="2" charset="2"/>
              </a:rPr>
              <a:t>Downlink ACK packet has 100bit/s with R=50bit/s (high power band, half rate for link budget correction) </a:t>
            </a:r>
            <a:br>
              <a:rPr lang="en-US" sz="2400" dirty="0" smtClean="0">
                <a:sym typeface="Wingdings" panose="05000000000000000000" pitchFamily="2" charset="2"/>
              </a:rPr>
            </a:br>
            <a:r>
              <a:rPr lang="en-US" sz="2400" dirty="0" smtClean="0">
                <a:sym typeface="Wingdings" panose="05000000000000000000" pitchFamily="2" charset="2"/>
              </a:rPr>
              <a:t> Packet length of 2s</a:t>
            </a:r>
          </a:p>
          <a:p>
            <a:r>
              <a:rPr lang="en-US" sz="2400" dirty="0" smtClean="0">
                <a:sym typeface="Wingdings" panose="05000000000000000000" pitchFamily="2" charset="2"/>
              </a:rPr>
              <a:t>A base-station can only ACK one packet at a time as otherwise the downlink power for each ACK packet would be halved</a:t>
            </a:r>
            <a:endParaRPr lang="en-US" sz="2400" dirty="0">
              <a:sym typeface="Wingdings" panose="05000000000000000000" pitchFamily="2" charset="2"/>
            </a:endParaRPr>
          </a:p>
          <a:p>
            <a:pPr marL="0" indent="0">
              <a:buNone/>
            </a:pPr>
            <a:endParaRPr lang="en-US" sz="2400" dirty="0" smtClean="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8</a:t>
            </a:fld>
            <a:endParaRPr lang="en-US" altLang="en-US"/>
          </a:p>
        </p:txBody>
      </p:sp>
    </p:spTree>
    <p:extLst>
      <p:ext uri="{BB962C8B-B14F-4D97-AF65-F5344CB8AC3E}">
        <p14:creationId xmlns:p14="http://schemas.microsoft.com/office/powerpoint/2010/main" val="13483689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Downlink Limitations</a:t>
            </a:r>
          </a:p>
        </p:txBody>
      </p:sp>
      <p:sp>
        <p:nvSpPr>
          <p:cNvPr id="3" name="Inhaltsplatzhalter 2"/>
          <p:cNvSpPr>
            <a:spLocks noGrp="1"/>
          </p:cNvSpPr>
          <p:nvPr>
            <p:ph idx="1"/>
          </p:nvPr>
        </p:nvSpPr>
        <p:spPr>
          <a:xfrm>
            <a:off x="685800" y="1772816"/>
            <a:ext cx="7772400" cy="4323184"/>
          </a:xfrm>
        </p:spPr>
        <p:txBody>
          <a:bodyPr/>
          <a:lstStyle/>
          <a:p>
            <a:r>
              <a:rPr lang="en-US" sz="2400" dirty="0" smtClean="0"/>
              <a:t>A base-station is only able to ACK </a:t>
            </a:r>
            <a:r>
              <a:rPr lang="en-US" sz="2400" b="1" dirty="0" smtClean="0"/>
              <a:t>0.5 packets/s </a:t>
            </a:r>
            <a:r>
              <a:rPr lang="en-US" sz="2400" dirty="0" smtClean="0"/>
              <a:t>if it has to generate a separate ACK for each uplink packet in the </a:t>
            </a:r>
            <a:r>
              <a:rPr lang="en-US" sz="2400" b="1" dirty="0" smtClean="0"/>
              <a:t>high power band</a:t>
            </a:r>
          </a:p>
          <a:p>
            <a:endParaRPr lang="en-US" sz="2400" dirty="0" smtClean="0"/>
          </a:p>
          <a:p>
            <a:r>
              <a:rPr lang="en-US" sz="2400" dirty="0"/>
              <a:t>A base-station is only able to ACK </a:t>
            </a:r>
            <a:r>
              <a:rPr lang="en-US" sz="2400" b="1" dirty="0" smtClean="0"/>
              <a:t>0.04 </a:t>
            </a:r>
            <a:r>
              <a:rPr lang="en-US" sz="2400" b="1" dirty="0"/>
              <a:t>packets/s </a:t>
            </a:r>
            <a:r>
              <a:rPr lang="en-US" sz="2400" dirty="0"/>
              <a:t>if it has to generate a separate ACK for each </a:t>
            </a:r>
            <a:r>
              <a:rPr lang="en-US" sz="2400" dirty="0" smtClean="0"/>
              <a:t>uplink</a:t>
            </a:r>
          </a:p>
          <a:p>
            <a:endParaRPr lang="en-US" sz="2400" b="1" dirty="0" smtClean="0">
              <a:sym typeface="Wingdings" panose="05000000000000000000" pitchFamily="2" charset="2"/>
            </a:endParaRPr>
          </a:p>
          <a:p>
            <a:pPr>
              <a:buFont typeface="Wingdings"/>
              <a:buChar char="è"/>
            </a:pPr>
            <a:r>
              <a:rPr lang="en-US" sz="2400" b="1" dirty="0" smtClean="0">
                <a:sym typeface="Wingdings" panose="05000000000000000000" pitchFamily="2" charset="2"/>
              </a:rPr>
              <a:t>Impossible to ACK uplink packet separately</a:t>
            </a:r>
          </a:p>
          <a:p>
            <a:pPr>
              <a:buFont typeface="Wingdings"/>
              <a:buChar char="è"/>
            </a:pPr>
            <a:r>
              <a:rPr lang="en-US" sz="2400" b="1" dirty="0" smtClean="0">
                <a:sym typeface="Wingdings" panose="05000000000000000000" pitchFamily="2" charset="2"/>
              </a:rPr>
              <a:t>Even worse if Duty Cycle considerations have to be taken into account (e.g. 10% for high power band in Europe)</a:t>
            </a:r>
          </a:p>
          <a:p>
            <a:pPr>
              <a:buFont typeface="Wingdings"/>
              <a:buChar char="è"/>
            </a:pPr>
            <a:endParaRPr lang="en-US" sz="2400" b="1"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9</a:t>
            </a:fld>
            <a:endParaRPr lang="en-US" altLang="en-US"/>
          </a:p>
        </p:txBody>
      </p:sp>
    </p:spTree>
    <p:extLst>
      <p:ext uri="{BB962C8B-B14F-4D97-AF65-F5344CB8AC3E}">
        <p14:creationId xmlns:p14="http://schemas.microsoft.com/office/powerpoint/2010/main" val="311329301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598</Words>
  <Application>Microsoft Office PowerPoint</Application>
  <PresentationFormat>Bildschirmpräsentation (4:3)</PresentationFormat>
  <Paragraphs>117</Paragraphs>
  <Slides>11</Slides>
  <Notes>0</Notes>
  <HiddenSlides>0</HiddenSlides>
  <MMClips>0</MMClips>
  <ScaleCrop>false</ScaleCrop>
  <HeadingPairs>
    <vt:vector size="4" baseType="variant">
      <vt:variant>
        <vt:lpstr>Design</vt:lpstr>
      </vt:variant>
      <vt:variant>
        <vt:i4>1</vt:i4>
      </vt:variant>
      <vt:variant>
        <vt:lpstr>Folientitel</vt:lpstr>
      </vt:variant>
      <vt:variant>
        <vt:i4>11</vt:i4>
      </vt:variant>
    </vt:vector>
  </HeadingPairs>
  <TitlesOfParts>
    <vt:vector size="12" baseType="lpstr">
      <vt:lpstr>IEEE-P802_15_Rbt</vt:lpstr>
      <vt:lpstr>PowerPoint-Präsentation</vt:lpstr>
      <vt:lpstr>LP-WAN Downlink Issues</vt:lpstr>
      <vt:lpstr>Scenario</vt:lpstr>
      <vt:lpstr>Link Budget Calculations ( I / II )</vt:lpstr>
      <vt:lpstr>Link Budget Calculations ( II / II )</vt:lpstr>
      <vt:lpstr>Solutions for Symmetric Link-Budget</vt:lpstr>
      <vt:lpstr>Reduced Payload Bit-Rates</vt:lpstr>
      <vt:lpstr>Downlink Limitations: Scenario Definition</vt:lpstr>
      <vt:lpstr>Downlink Limitations</vt:lpstr>
      <vt:lpstr>Conclusions</vt:lpstr>
      <vt:lpstr>Thank You!</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49</cp:revision>
  <cp:lastPrinted>1998-02-10T13:28:06Z</cp:lastPrinted>
  <dcterms:created xsi:type="dcterms:W3CDTF">2017-03-09T12:44:05Z</dcterms:created>
  <dcterms:modified xsi:type="dcterms:W3CDTF">2017-03-12T21:09:57Z</dcterms:modified>
</cp:coreProperties>
</file>