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9" r:id="rId2"/>
    <p:sldId id="260" r:id="rId3"/>
    <p:sldId id="282" r:id="rId4"/>
    <p:sldId id="266" r:id="rId5"/>
    <p:sldId id="267" r:id="rId6"/>
    <p:sldId id="268" r:id="rId7"/>
    <p:sldId id="269" r:id="rId8"/>
    <p:sldId id="270" r:id="rId9"/>
    <p:sldId id="271" r:id="rId10"/>
    <p:sldId id="272" r:id="rId11"/>
    <p:sldId id="273" r:id="rId12"/>
    <p:sldId id="274" r:id="rId13"/>
    <p:sldId id="275" r:id="rId14"/>
    <p:sldId id="276" r:id="rId15"/>
    <p:sldId id="283" r:id="rId16"/>
    <p:sldId id="285" r:id="rId17"/>
    <p:sldId id="277" r:id="rId18"/>
    <p:sldId id="278" r:id="rId19"/>
    <p:sldId id="279" r:id="rId20"/>
    <p:sldId id="280" r:id="rId21"/>
    <p:sldId id="281" r:id="rId22"/>
    <p:sldId id="284"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12FDB1B5-D2B3-4821-8FB9-696F7CB26376}"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1251048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E5D37097-211D-44C2-8245-A1048B2F9B5A}"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0918507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27FDB5B-B046-49B5-8E11-0B43612FD14D}" type="slidenum">
              <a:rPr lang="en-US" altLang="en-US"/>
              <a:pPr>
                <a:defRPr/>
              </a:pPr>
              <a:t>‹Nr.›</a:t>
            </a:fld>
            <a:endParaRPr lang="en-US" altLang="en-US"/>
          </a:p>
        </p:txBody>
      </p:sp>
    </p:spTree>
    <p:extLst>
      <p:ext uri="{BB962C8B-B14F-4D97-AF65-F5344CB8AC3E}">
        <p14:creationId xmlns:p14="http://schemas.microsoft.com/office/powerpoint/2010/main" val="3055176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DD8AC-56FB-457D-B973-7A83FB059D56}" type="slidenum">
              <a:rPr lang="en-US" altLang="en-US"/>
              <a:pPr>
                <a:defRPr/>
              </a:pPr>
              <a:t>‹Nr.›</a:t>
            </a:fld>
            <a:endParaRPr lang="en-US" altLang="en-US"/>
          </a:p>
        </p:txBody>
      </p:sp>
    </p:spTree>
    <p:extLst>
      <p:ext uri="{BB962C8B-B14F-4D97-AF65-F5344CB8AC3E}">
        <p14:creationId xmlns:p14="http://schemas.microsoft.com/office/powerpoint/2010/main" val="3533416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0A53221-089B-4FDA-9D0E-2383FA06F5D5}" type="slidenum">
              <a:rPr lang="en-US" altLang="en-US"/>
              <a:pPr>
                <a:defRPr/>
              </a:pPr>
              <a:t>‹Nr.›</a:t>
            </a:fld>
            <a:endParaRPr lang="en-US" altLang="en-US"/>
          </a:p>
        </p:txBody>
      </p:sp>
    </p:spTree>
    <p:extLst>
      <p:ext uri="{BB962C8B-B14F-4D97-AF65-F5344CB8AC3E}">
        <p14:creationId xmlns:p14="http://schemas.microsoft.com/office/powerpoint/2010/main" val="2022088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33BCA06-FE3A-4643-AA9E-A9C76D6A057A}" type="slidenum">
              <a:rPr lang="en-US" altLang="en-US"/>
              <a:pPr>
                <a:defRPr/>
              </a:pPr>
              <a:t>‹Nr.›</a:t>
            </a:fld>
            <a:endParaRPr lang="en-US" altLang="en-US"/>
          </a:p>
        </p:txBody>
      </p:sp>
    </p:spTree>
    <p:extLst>
      <p:ext uri="{BB962C8B-B14F-4D97-AF65-F5344CB8AC3E}">
        <p14:creationId xmlns:p14="http://schemas.microsoft.com/office/powerpoint/2010/main" val="1660275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B5D42C2D-6540-495E-A2F4-B105537C230A}" type="slidenum">
              <a:rPr lang="en-US" altLang="en-US"/>
              <a:pPr>
                <a:defRPr/>
              </a:pPr>
              <a:t>‹Nr.›</a:t>
            </a:fld>
            <a:endParaRPr lang="en-US" altLang="en-US"/>
          </a:p>
        </p:txBody>
      </p:sp>
    </p:spTree>
    <p:extLst>
      <p:ext uri="{BB962C8B-B14F-4D97-AF65-F5344CB8AC3E}">
        <p14:creationId xmlns:p14="http://schemas.microsoft.com/office/powerpoint/2010/main" val="2498496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a:t>&lt;month year&gt;</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A7D4D2CD-D793-422A-8F0E-CC9305CDFC84}" type="slidenum">
              <a:rPr lang="en-US" altLang="en-US"/>
              <a:pPr>
                <a:defRPr/>
              </a:pPr>
              <a:t>‹Nr.›</a:t>
            </a:fld>
            <a:endParaRPr lang="en-US" altLang="en-US"/>
          </a:p>
        </p:txBody>
      </p:sp>
    </p:spTree>
    <p:extLst>
      <p:ext uri="{BB962C8B-B14F-4D97-AF65-F5344CB8AC3E}">
        <p14:creationId xmlns:p14="http://schemas.microsoft.com/office/powerpoint/2010/main" val="2476388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605AFA7D-0615-4346-8E1F-74F612897E30}" type="slidenum">
              <a:rPr lang="en-US" altLang="en-US"/>
              <a:pPr>
                <a:defRPr/>
              </a:pPr>
              <a:t>‹Nr.›</a:t>
            </a:fld>
            <a:endParaRPr lang="en-US" altLang="en-US"/>
          </a:p>
        </p:txBody>
      </p:sp>
    </p:spTree>
    <p:extLst>
      <p:ext uri="{BB962C8B-B14F-4D97-AF65-F5344CB8AC3E}">
        <p14:creationId xmlns:p14="http://schemas.microsoft.com/office/powerpoint/2010/main" val="1049006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C33A9F6C-6AA6-4330-A884-B2846856F3F7}" type="slidenum">
              <a:rPr lang="en-US" altLang="en-US"/>
              <a:pPr>
                <a:defRPr/>
              </a:pPr>
              <a:t>‹Nr.›</a:t>
            </a:fld>
            <a:endParaRPr lang="en-US" altLang="en-US"/>
          </a:p>
        </p:txBody>
      </p:sp>
    </p:spTree>
    <p:extLst>
      <p:ext uri="{BB962C8B-B14F-4D97-AF65-F5344CB8AC3E}">
        <p14:creationId xmlns:p14="http://schemas.microsoft.com/office/powerpoint/2010/main" val="1286090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2232D497-1FAB-4B98-8F3B-66A8204DABD8}" type="slidenum">
              <a:rPr lang="en-US" altLang="en-US"/>
              <a:pPr>
                <a:defRPr/>
              </a:pPr>
              <a:t>‹Nr.›</a:t>
            </a:fld>
            <a:endParaRPr lang="en-US" altLang="en-US"/>
          </a:p>
        </p:txBody>
      </p:sp>
    </p:spTree>
    <p:extLst>
      <p:ext uri="{BB962C8B-B14F-4D97-AF65-F5344CB8AC3E}">
        <p14:creationId xmlns:p14="http://schemas.microsoft.com/office/powerpoint/2010/main" val="2260700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0F660C5-780B-48AC-9561-A27A7526FDA0}" type="slidenum">
              <a:rPr lang="en-US" altLang="en-US"/>
              <a:pPr>
                <a:defRPr/>
              </a:pPr>
              <a:t>‹Nr.›</a:t>
            </a:fld>
            <a:endParaRPr lang="en-US" altLang="en-US"/>
          </a:p>
        </p:txBody>
      </p:sp>
    </p:spTree>
    <p:extLst>
      <p:ext uri="{BB962C8B-B14F-4D97-AF65-F5344CB8AC3E}">
        <p14:creationId xmlns:p14="http://schemas.microsoft.com/office/powerpoint/2010/main" val="964256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1AF9A08E-207E-4E5E-A538-571345C57B89}" type="slidenum">
              <a:rPr lang="en-US" altLang="en-US"/>
              <a:pPr>
                <a:defRPr/>
              </a:pPr>
              <a:t>‹Nr.›</a:t>
            </a:fld>
            <a:endParaRPr lang="en-US" altLang="en-US"/>
          </a:p>
        </p:txBody>
      </p:sp>
    </p:spTree>
    <p:extLst>
      <p:ext uri="{BB962C8B-B14F-4D97-AF65-F5344CB8AC3E}">
        <p14:creationId xmlns:p14="http://schemas.microsoft.com/office/powerpoint/2010/main" val="98034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a:t>&lt;month year&gt;</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17A223E1-76AC-477E-AD80-CC592FB34878}"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a:t>
            </a:r>
            <a:r>
              <a:rPr lang="en-US" altLang="en-US" sz="1400" b="1" dirty="0" smtClean="0"/>
              <a:t>. 15-17-0162-00-lpwa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8D9E697A-C6F5-44A3-A0DE-4136C94BF75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GB" altLang="en-US" sz="1600" dirty="0">
                <a:solidFill>
                  <a:schemeClr val="tx2"/>
                </a:solidFill>
              </a:rPr>
              <a:t>Suitability of IEEE 802.11ah for LPWAN Applications</a:t>
            </a:r>
            <a:r>
              <a:rPr lang="en-US" altLang="en-US" sz="1600" dirty="0">
                <a:solidFill>
                  <a:schemeClr val="tx2"/>
                </a:solidFill>
              </a:rPr>
              <a: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[12 March,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a:solidFill>
                  <a:schemeClr val="tx2"/>
                </a:solidFill>
              </a:rPr>
              <a:t>[This documents </a:t>
            </a:r>
            <a:r>
              <a:rPr lang="en-US" altLang="en-US" sz="1600" dirty="0" smtClean="0">
                <a:solidFill>
                  <a:schemeClr val="tx2"/>
                </a:solidFill>
              </a:rPr>
              <a:t>analyzes the suitability of IEEE 802.11ah for LPWAN applications</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[Presentation within IG LPWA]</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10" name="Datumsplatzhalter 3"/>
          <p:cNvSpPr>
            <a:spLocks noGrp="1"/>
          </p:cNvSpPr>
          <p:nvPr>
            <p:ph type="dt" sz="half" idx="10"/>
          </p:nvPr>
        </p:nvSpPr>
        <p:spPr>
          <a:xfrm>
            <a:off x="685800" y="378281"/>
            <a:ext cx="1600200" cy="215444"/>
          </a:xfrm>
        </p:spPr>
        <p:txBody>
          <a:bodyPr/>
          <a:lstStyle/>
          <a:p>
            <a:r>
              <a:rPr lang="en-US" altLang="en-US" dirty="0"/>
              <a:t>March 2017</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Availability</a:t>
            </a:r>
            <a:endParaRPr lang="en-US" dirty="0"/>
          </a:p>
        </p:txBody>
      </p:sp>
      <p:sp>
        <p:nvSpPr>
          <p:cNvPr id="3" name="Inhaltsplatzhalter 2"/>
          <p:cNvSpPr>
            <a:spLocks noGrp="1"/>
          </p:cNvSpPr>
          <p:nvPr>
            <p:ph idx="1"/>
          </p:nvPr>
        </p:nvSpPr>
        <p:spPr>
          <a:xfrm>
            <a:off x="685800" y="3645024"/>
            <a:ext cx="7772400" cy="2450976"/>
          </a:xfrm>
        </p:spPr>
        <p:txBody>
          <a:bodyPr/>
          <a:lstStyle/>
          <a:p>
            <a:r>
              <a:rPr lang="en-US" sz="2400" dirty="0" smtClean="0"/>
              <a:t>Packet retransmissions and powerful MAC mechanisms ensure a high availability</a:t>
            </a:r>
            <a:endParaRPr lang="en-US" sz="2400" dirty="0" smtClean="0"/>
          </a:p>
          <a:p>
            <a:endParaRPr lang="en-US" sz="2400" dirty="0"/>
          </a:p>
          <a:p>
            <a:endParaRPr lang="en-US" sz="2400" dirty="0" smtClean="0"/>
          </a:p>
          <a:p>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533BCA06-FE3A-4643-AA9E-A9C76D6A057A}" type="slidenum">
              <a:rPr lang="en-US" altLang="en-US" smtClean="0"/>
              <a:pPr>
                <a:defRPr/>
              </a:pPr>
              <a:t>10</a:t>
            </a:fld>
            <a:endParaRPr lang="en-US" altLang="en-US" dirty="0"/>
          </a:p>
        </p:txBody>
      </p:sp>
      <p:graphicFrame>
        <p:nvGraphicFramePr>
          <p:cNvPr id="7" name="Tabelle 6"/>
          <p:cNvGraphicFramePr>
            <a:graphicFrameLocks noGrp="1"/>
          </p:cNvGraphicFramePr>
          <p:nvPr>
            <p:extLst>
              <p:ext uri="{D42A27DB-BD31-4B8C-83A1-F6EECF244321}">
                <p14:modId xmlns:p14="http://schemas.microsoft.com/office/powerpoint/2010/main" val="1774228161"/>
              </p:ext>
            </p:extLst>
          </p:nvPr>
        </p:nvGraphicFramePr>
        <p:xfrm>
          <a:off x="899592" y="1772816"/>
          <a:ext cx="3528392" cy="1554480"/>
        </p:xfrm>
        <a:graphic>
          <a:graphicData uri="http://schemas.openxmlformats.org/drawingml/2006/table">
            <a:tbl>
              <a:tblPr bandRow="1">
                <a:tableStyleId>{5C22544A-7EE6-4342-B048-85BDC9FD1C3A}</a:tableStyleId>
              </a:tblPr>
              <a:tblGrid>
                <a:gridCol w="3528392"/>
              </a:tblGrid>
              <a:tr h="370840">
                <a:tc>
                  <a:txBody>
                    <a:bodyPr/>
                    <a:lstStyle/>
                    <a:p>
                      <a:r>
                        <a:rPr lang="en-US" sz="2800" dirty="0" smtClean="0"/>
                        <a:t>Best effort ( &gt; 90%)</a:t>
                      </a:r>
                    </a:p>
                  </a:txBody>
                  <a:tcPr>
                    <a:lnB w="12700" cmpd="sng">
                      <a:noFill/>
                    </a:lnB>
                    <a:solidFill>
                      <a:srgbClr val="00B050"/>
                    </a:solidFill>
                  </a:tcPr>
                </a:tc>
              </a:tr>
              <a:tr h="370840">
                <a:tc>
                  <a:txBody>
                    <a:bodyPr/>
                    <a:lstStyle/>
                    <a:p>
                      <a:r>
                        <a:rPr lang="en-US" sz="2800" dirty="0" smtClean="0"/>
                        <a:t>Medium ( &gt; 99%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B050"/>
                    </a:solidFill>
                  </a:tcPr>
                </a:tc>
              </a:tr>
              <a:tr h="370840">
                <a:tc>
                  <a:txBody>
                    <a:bodyPr/>
                    <a:lstStyle/>
                    <a:p>
                      <a:r>
                        <a:rPr lang="en-US" sz="2800" dirty="0" smtClean="0"/>
                        <a:t>High ( &gt; 99.9% )</a:t>
                      </a:r>
                    </a:p>
                  </a:txBody>
                  <a:tcPr>
                    <a:lnT w="12700" cmpd="sng">
                      <a:noFill/>
                    </a:lnT>
                    <a:solidFill>
                      <a:srgbClr val="00B050"/>
                    </a:solidFill>
                  </a:tcPr>
                </a:tc>
              </a:tr>
            </a:tbl>
          </a:graphicData>
        </a:graphic>
      </p:graphicFrame>
    </p:spTree>
    <p:extLst>
      <p:ext uri="{BB962C8B-B14F-4D97-AF65-F5344CB8AC3E}">
        <p14:creationId xmlns:p14="http://schemas.microsoft.com/office/powerpoint/2010/main" val="18699626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Latency</a:t>
            </a:r>
            <a:endParaRPr lang="de-DE" dirty="0"/>
          </a:p>
        </p:txBody>
      </p:sp>
      <p:sp>
        <p:nvSpPr>
          <p:cNvPr id="3" name="Inhaltsplatzhalter 2"/>
          <p:cNvSpPr>
            <a:spLocks noGrp="1"/>
          </p:cNvSpPr>
          <p:nvPr>
            <p:ph idx="1"/>
          </p:nvPr>
        </p:nvSpPr>
        <p:spPr>
          <a:xfrm>
            <a:off x="683568" y="5085184"/>
            <a:ext cx="7772400" cy="1082824"/>
          </a:xfrm>
        </p:spPr>
        <p:txBody>
          <a:bodyPr/>
          <a:lstStyle/>
          <a:p>
            <a:r>
              <a:rPr lang="en-US" sz="2400" dirty="0" smtClean="0"/>
              <a:t>The high data rates offer a high latency</a:t>
            </a:r>
          </a:p>
          <a:p>
            <a:r>
              <a:rPr lang="en-US" sz="2400" dirty="0" smtClean="0"/>
              <a:t>Short latencies may not be met if power saving techniques are used</a:t>
            </a:r>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11</a:t>
            </a:fld>
            <a:endParaRPr lang="en-US" altLang="en-US"/>
          </a:p>
        </p:txBody>
      </p:sp>
      <p:graphicFrame>
        <p:nvGraphicFramePr>
          <p:cNvPr id="7" name="Tabelle 6"/>
          <p:cNvGraphicFramePr>
            <a:graphicFrameLocks noGrp="1"/>
          </p:cNvGraphicFramePr>
          <p:nvPr>
            <p:extLst>
              <p:ext uri="{D42A27DB-BD31-4B8C-83A1-F6EECF244321}">
                <p14:modId xmlns:p14="http://schemas.microsoft.com/office/powerpoint/2010/main" val="2806596954"/>
              </p:ext>
            </p:extLst>
          </p:nvPr>
        </p:nvGraphicFramePr>
        <p:xfrm>
          <a:off x="827584" y="1412776"/>
          <a:ext cx="2016224" cy="3627120"/>
        </p:xfrm>
        <a:graphic>
          <a:graphicData uri="http://schemas.openxmlformats.org/drawingml/2006/table">
            <a:tbl>
              <a:tblPr bandRow="1">
                <a:tableStyleId>{5C22544A-7EE6-4342-B048-85BDC9FD1C3A}</a:tableStyleId>
              </a:tblPr>
              <a:tblGrid>
                <a:gridCol w="2016224"/>
              </a:tblGrid>
              <a:tr h="370840">
                <a:tc>
                  <a:txBody>
                    <a:bodyPr/>
                    <a:lstStyle/>
                    <a:p>
                      <a:r>
                        <a:rPr lang="de-DE" sz="2800" dirty="0" smtClean="0"/>
                        <a:t>&lt; 0.25s</a:t>
                      </a:r>
                      <a:endParaRPr lang="de-DE" sz="2800" dirty="0"/>
                    </a:p>
                  </a:txBody>
                  <a:tcPr>
                    <a:solidFill>
                      <a:srgbClr val="00B050"/>
                    </a:solidFill>
                  </a:tcPr>
                </a:tc>
              </a:tr>
              <a:tr h="370840">
                <a:tc>
                  <a:txBody>
                    <a:bodyPr/>
                    <a:lstStyle/>
                    <a:p>
                      <a:r>
                        <a:rPr lang="de-DE" sz="2800" dirty="0" smtClean="0"/>
                        <a:t>&lt; 1s</a:t>
                      </a:r>
                      <a:endParaRPr lang="de-DE" sz="2800" dirty="0"/>
                    </a:p>
                  </a:txBody>
                  <a:tcPr>
                    <a:solidFill>
                      <a:srgbClr val="00B050"/>
                    </a:solidFill>
                  </a:tcPr>
                </a:tc>
              </a:tr>
              <a:tr h="370840">
                <a:tc>
                  <a:txBody>
                    <a:bodyPr/>
                    <a:lstStyle/>
                    <a:p>
                      <a:r>
                        <a:rPr lang="de-DE" sz="2800" dirty="0" smtClean="0"/>
                        <a:t>&lt; 10s</a:t>
                      </a:r>
                      <a:endParaRPr lang="de-DE" sz="2800" dirty="0"/>
                    </a:p>
                  </a:txBody>
                  <a:tcPr>
                    <a:solidFill>
                      <a:srgbClr val="00B050"/>
                    </a:solidFill>
                  </a:tcPr>
                </a:tc>
              </a:tr>
              <a:tr h="370840">
                <a:tc>
                  <a:txBody>
                    <a:bodyPr/>
                    <a:lstStyle/>
                    <a:p>
                      <a:r>
                        <a:rPr lang="de-DE" sz="2800" dirty="0" smtClean="0"/>
                        <a:t>&lt; 1min</a:t>
                      </a:r>
                      <a:endParaRPr lang="de-DE" sz="2800" dirty="0"/>
                    </a:p>
                  </a:txBody>
                  <a:tcPr>
                    <a:solidFill>
                      <a:srgbClr val="00B050"/>
                    </a:solidFill>
                  </a:tcPr>
                </a:tc>
              </a:tr>
              <a:tr h="370840">
                <a:tc>
                  <a:txBody>
                    <a:bodyPr/>
                    <a:lstStyle/>
                    <a:p>
                      <a:r>
                        <a:rPr lang="de-DE" sz="2800" dirty="0" smtClean="0"/>
                        <a:t>&lt; 10min</a:t>
                      </a:r>
                      <a:endParaRPr lang="de-DE" sz="2800" dirty="0"/>
                    </a:p>
                  </a:txBody>
                  <a:tcPr>
                    <a:solidFill>
                      <a:srgbClr val="00B050"/>
                    </a:solidFill>
                  </a:tcPr>
                </a:tc>
              </a:tr>
              <a:tr h="370840">
                <a:tc>
                  <a:txBody>
                    <a:bodyPr/>
                    <a:lstStyle/>
                    <a:p>
                      <a:r>
                        <a:rPr lang="de-DE" sz="2800" dirty="0" smtClean="0"/>
                        <a:t>&lt; 60 min</a:t>
                      </a:r>
                      <a:endParaRPr lang="de-DE" sz="2800" dirty="0"/>
                    </a:p>
                  </a:txBody>
                  <a:tcPr>
                    <a:solidFill>
                      <a:srgbClr val="00B050"/>
                    </a:solidFill>
                  </a:tcPr>
                </a:tc>
              </a:tr>
              <a:tr h="370840">
                <a:tc>
                  <a:txBody>
                    <a:bodyPr/>
                    <a:lstStyle/>
                    <a:p>
                      <a:r>
                        <a:rPr lang="de-DE" sz="2800" dirty="0" smtClean="0"/>
                        <a:t>&lt; 1day</a:t>
                      </a:r>
                      <a:endParaRPr lang="de-DE" sz="2800" dirty="0"/>
                    </a:p>
                  </a:txBody>
                  <a:tcPr>
                    <a:solidFill>
                      <a:srgbClr val="00B050"/>
                    </a:solidFill>
                  </a:tcPr>
                </a:tc>
              </a:tr>
            </a:tbl>
          </a:graphicData>
        </a:graphic>
      </p:graphicFrame>
    </p:spTree>
    <p:extLst>
      <p:ext uri="{BB962C8B-B14F-4D97-AF65-F5344CB8AC3E}">
        <p14:creationId xmlns:p14="http://schemas.microsoft.com/office/powerpoint/2010/main" val="31621590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LP-WAN Localization</a:t>
            </a:r>
            <a:endParaRPr lang="en-US" dirty="0"/>
          </a:p>
        </p:txBody>
      </p:sp>
      <p:sp>
        <p:nvSpPr>
          <p:cNvPr id="3" name="Inhaltsplatzhalter 2"/>
          <p:cNvSpPr>
            <a:spLocks noGrp="1"/>
          </p:cNvSpPr>
          <p:nvPr>
            <p:ph idx="1"/>
          </p:nvPr>
        </p:nvSpPr>
        <p:spPr>
          <a:xfrm>
            <a:off x="685800" y="3645024"/>
            <a:ext cx="7772400" cy="2450976"/>
          </a:xfrm>
        </p:spPr>
        <p:txBody>
          <a:bodyPr/>
          <a:lstStyle/>
          <a:p>
            <a:r>
              <a:rPr lang="en-US" sz="2400" dirty="0" smtClean="0"/>
              <a:t>The high bandwidth of the </a:t>
            </a:r>
            <a:r>
              <a:rPr lang="en-US" sz="2400" dirty="0" smtClean="0"/>
              <a:t>signal may allow for good and precise localization if multiple access points are used</a:t>
            </a:r>
          </a:p>
          <a:p>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533BCA06-FE3A-4643-AA9E-A9C76D6A057A}" type="slidenum">
              <a:rPr lang="en-US" altLang="en-US" smtClean="0"/>
              <a:pPr>
                <a:defRPr/>
              </a:pPr>
              <a:t>12</a:t>
            </a:fld>
            <a:endParaRPr lang="en-US" altLang="en-US" dirty="0"/>
          </a:p>
        </p:txBody>
      </p:sp>
      <p:graphicFrame>
        <p:nvGraphicFramePr>
          <p:cNvPr id="8" name="Tabelle 7"/>
          <p:cNvGraphicFramePr>
            <a:graphicFrameLocks noGrp="1"/>
          </p:cNvGraphicFramePr>
          <p:nvPr>
            <p:extLst>
              <p:ext uri="{D42A27DB-BD31-4B8C-83A1-F6EECF244321}">
                <p14:modId xmlns:p14="http://schemas.microsoft.com/office/powerpoint/2010/main" val="1670923990"/>
              </p:ext>
            </p:extLst>
          </p:nvPr>
        </p:nvGraphicFramePr>
        <p:xfrm>
          <a:off x="899592" y="1772816"/>
          <a:ext cx="2736304" cy="1554480"/>
        </p:xfrm>
        <a:graphic>
          <a:graphicData uri="http://schemas.openxmlformats.org/drawingml/2006/table">
            <a:tbl>
              <a:tblPr bandRow="1">
                <a:tableStyleId>{5C22544A-7EE6-4342-B048-85BDC9FD1C3A}</a:tableStyleId>
              </a:tblPr>
              <a:tblGrid>
                <a:gridCol w="2736304"/>
              </a:tblGrid>
              <a:tr h="370840">
                <a:tc>
                  <a:txBody>
                    <a:bodyPr/>
                    <a:lstStyle/>
                    <a:p>
                      <a:r>
                        <a:rPr lang="en-US" sz="2800" dirty="0" smtClean="0"/>
                        <a:t>&lt; 10m</a:t>
                      </a:r>
                    </a:p>
                  </a:txBody>
                  <a:tcPr>
                    <a:solidFill>
                      <a:srgbClr val="00B050"/>
                    </a:solidFill>
                  </a:tcPr>
                </a:tc>
              </a:tr>
              <a:tr h="370840">
                <a:tc>
                  <a:txBody>
                    <a:bodyPr/>
                    <a:lstStyle/>
                    <a:p>
                      <a:r>
                        <a:rPr lang="en-US" sz="2800" dirty="0" smtClean="0"/>
                        <a:t>&lt; 100m</a:t>
                      </a:r>
                    </a:p>
                  </a:txBody>
                  <a:tcPr>
                    <a:solidFill>
                      <a:srgbClr val="00B050"/>
                    </a:solidFill>
                  </a:tcPr>
                </a:tc>
              </a:tr>
              <a:tr h="370840">
                <a:tc>
                  <a:txBody>
                    <a:bodyPr/>
                    <a:lstStyle/>
                    <a:p>
                      <a:r>
                        <a:rPr lang="en-US" sz="2800" dirty="0" smtClean="0"/>
                        <a:t>Not required</a:t>
                      </a:r>
                    </a:p>
                  </a:txBody>
                  <a:tcPr>
                    <a:solidFill>
                      <a:srgbClr val="00B050"/>
                    </a:solidFill>
                  </a:tcPr>
                </a:tc>
              </a:tr>
            </a:tbl>
          </a:graphicData>
        </a:graphic>
      </p:graphicFrame>
    </p:spTree>
    <p:extLst>
      <p:ext uri="{BB962C8B-B14F-4D97-AF65-F5344CB8AC3E}">
        <p14:creationId xmlns:p14="http://schemas.microsoft.com/office/powerpoint/2010/main" val="33594286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Typical</a:t>
            </a:r>
            <a:r>
              <a:rPr lang="de-DE" dirty="0" smtClean="0"/>
              <a:t> Power Supply</a:t>
            </a:r>
            <a:endParaRPr lang="de-DE" dirty="0"/>
          </a:p>
        </p:txBody>
      </p:sp>
      <p:sp>
        <p:nvSpPr>
          <p:cNvPr id="3" name="Inhaltsplatzhalter 2"/>
          <p:cNvSpPr>
            <a:spLocks noGrp="1"/>
          </p:cNvSpPr>
          <p:nvPr>
            <p:ph idx="1"/>
          </p:nvPr>
        </p:nvSpPr>
        <p:spPr>
          <a:xfrm>
            <a:off x="685800" y="3933056"/>
            <a:ext cx="7772400" cy="2162944"/>
          </a:xfrm>
        </p:spPr>
        <p:txBody>
          <a:bodyPr/>
          <a:lstStyle/>
          <a:p>
            <a:r>
              <a:rPr lang="en-US" sz="2400" dirty="0" smtClean="0"/>
              <a:t>The use of OFDM may result in inefficient transmission in case of higher transmit powers</a:t>
            </a:r>
          </a:p>
          <a:p>
            <a:endParaRPr lang="en-US" sz="2400" dirty="0" smtClean="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13</a:t>
            </a:fld>
            <a:endParaRPr lang="en-US" altLang="en-US"/>
          </a:p>
        </p:txBody>
      </p:sp>
      <p:graphicFrame>
        <p:nvGraphicFramePr>
          <p:cNvPr id="7" name="Tabelle 6"/>
          <p:cNvGraphicFramePr>
            <a:graphicFrameLocks noGrp="1"/>
          </p:cNvGraphicFramePr>
          <p:nvPr>
            <p:extLst>
              <p:ext uri="{D42A27DB-BD31-4B8C-83A1-F6EECF244321}">
                <p14:modId xmlns:p14="http://schemas.microsoft.com/office/powerpoint/2010/main" val="1853290106"/>
              </p:ext>
            </p:extLst>
          </p:nvPr>
        </p:nvGraphicFramePr>
        <p:xfrm>
          <a:off x="899592" y="1772816"/>
          <a:ext cx="3600400" cy="2072640"/>
        </p:xfrm>
        <a:graphic>
          <a:graphicData uri="http://schemas.openxmlformats.org/drawingml/2006/table">
            <a:tbl>
              <a:tblPr bandRow="1">
                <a:tableStyleId>{5C22544A-7EE6-4342-B048-85BDC9FD1C3A}</a:tableStyleId>
              </a:tblPr>
              <a:tblGrid>
                <a:gridCol w="3600400"/>
              </a:tblGrid>
              <a:tr h="370840">
                <a:tc>
                  <a:txBody>
                    <a:bodyPr/>
                    <a:lstStyle/>
                    <a:p>
                      <a:r>
                        <a:rPr lang="de-DE" sz="2800" dirty="0" smtClean="0"/>
                        <a:t>CR 2025</a:t>
                      </a:r>
                      <a:endParaRPr lang="de-DE" sz="2800" dirty="0"/>
                    </a:p>
                  </a:txBody>
                  <a:tcPr>
                    <a:solidFill>
                      <a:srgbClr val="00B050"/>
                    </a:solidFill>
                  </a:tcPr>
                </a:tc>
              </a:tr>
              <a:tr h="370840">
                <a:tc>
                  <a:txBody>
                    <a:bodyPr/>
                    <a:lstStyle/>
                    <a:p>
                      <a:r>
                        <a:rPr lang="de-DE" sz="2800" dirty="0" smtClean="0"/>
                        <a:t>2xAA</a:t>
                      </a:r>
                      <a:endParaRPr lang="de-DE" sz="2800" dirty="0"/>
                    </a:p>
                  </a:txBody>
                  <a:tcPr>
                    <a:solidFill>
                      <a:srgbClr val="00B050"/>
                    </a:solidFill>
                  </a:tcPr>
                </a:tc>
              </a:tr>
              <a:tr h="370840">
                <a:tc>
                  <a:txBody>
                    <a:bodyPr/>
                    <a:lstStyle/>
                    <a:p>
                      <a:r>
                        <a:rPr lang="de-DE" sz="2800" dirty="0" smtClean="0"/>
                        <a:t>Energy </a:t>
                      </a:r>
                      <a:r>
                        <a:rPr lang="de-DE" sz="2800" dirty="0" err="1" smtClean="0"/>
                        <a:t>harvesting</a:t>
                      </a:r>
                      <a:endParaRPr lang="de-DE" sz="2800" dirty="0"/>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800" dirty="0" err="1" smtClean="0"/>
                        <a:t>External</a:t>
                      </a:r>
                      <a:endParaRPr lang="de-DE" sz="2800" dirty="0" smtClean="0"/>
                    </a:p>
                  </a:txBody>
                  <a:tcPr>
                    <a:solidFill>
                      <a:srgbClr val="00B050"/>
                    </a:solidFill>
                  </a:tcPr>
                </a:tc>
              </a:tr>
            </a:tbl>
          </a:graphicData>
        </a:graphic>
      </p:graphicFrame>
    </p:spTree>
    <p:extLst>
      <p:ext uri="{BB962C8B-B14F-4D97-AF65-F5344CB8AC3E}">
        <p14:creationId xmlns:p14="http://schemas.microsoft.com/office/powerpoint/2010/main" val="32307966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Frequency</a:t>
            </a:r>
            <a:r>
              <a:rPr lang="de-DE" dirty="0" smtClean="0"/>
              <a:t> Regulation</a:t>
            </a:r>
            <a:endParaRPr lang="de-DE" dirty="0"/>
          </a:p>
        </p:txBody>
      </p:sp>
      <p:sp>
        <p:nvSpPr>
          <p:cNvPr id="3" name="Inhaltsplatzhalter 2"/>
          <p:cNvSpPr>
            <a:spLocks noGrp="1"/>
          </p:cNvSpPr>
          <p:nvPr>
            <p:ph idx="1"/>
          </p:nvPr>
        </p:nvSpPr>
        <p:spPr>
          <a:xfrm>
            <a:off x="685800" y="4005064"/>
            <a:ext cx="7772400" cy="2090936"/>
          </a:xfrm>
        </p:spPr>
        <p:txBody>
          <a:bodyPr/>
          <a:lstStyle/>
          <a:p>
            <a:r>
              <a:rPr lang="en-US" sz="2000" dirty="0" smtClean="0"/>
              <a:t>Current status within ETSI not completely clear, may be used with 25mW EIRP and low duty cycle in bands to are also used by RFID applications with high power</a:t>
            </a:r>
            <a:endParaRPr lang="en-US" sz="2000" dirty="0" smtClean="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14</a:t>
            </a:fld>
            <a:endParaRPr lang="en-US" altLang="en-US"/>
          </a:p>
        </p:txBody>
      </p:sp>
      <p:graphicFrame>
        <p:nvGraphicFramePr>
          <p:cNvPr id="7" name="Tabelle 6"/>
          <p:cNvGraphicFramePr>
            <a:graphicFrameLocks noGrp="1"/>
          </p:cNvGraphicFramePr>
          <p:nvPr>
            <p:extLst>
              <p:ext uri="{D42A27DB-BD31-4B8C-83A1-F6EECF244321}">
                <p14:modId xmlns:p14="http://schemas.microsoft.com/office/powerpoint/2010/main" val="3090311018"/>
              </p:ext>
            </p:extLst>
          </p:nvPr>
        </p:nvGraphicFramePr>
        <p:xfrm>
          <a:off x="899592" y="1772816"/>
          <a:ext cx="3600400" cy="2072640"/>
        </p:xfrm>
        <a:graphic>
          <a:graphicData uri="http://schemas.openxmlformats.org/drawingml/2006/table">
            <a:tbl>
              <a:tblPr bandRow="1">
                <a:tableStyleId>{5C22544A-7EE6-4342-B048-85BDC9FD1C3A}</a:tableStyleId>
              </a:tblPr>
              <a:tblGrid>
                <a:gridCol w="3600400"/>
              </a:tblGrid>
              <a:tr h="370840">
                <a:tc>
                  <a:txBody>
                    <a:bodyPr/>
                    <a:lstStyle/>
                    <a:p>
                      <a:r>
                        <a:rPr lang="de-DE" sz="2800" dirty="0" smtClean="0"/>
                        <a:t>NA</a:t>
                      </a:r>
                      <a:endParaRPr lang="de-DE" sz="2800" dirty="0"/>
                    </a:p>
                  </a:txBody>
                  <a:tcPr>
                    <a:solidFill>
                      <a:srgbClr val="00B050"/>
                    </a:solidFill>
                  </a:tcPr>
                </a:tc>
              </a:tr>
              <a:tr h="370840">
                <a:tc>
                  <a:txBody>
                    <a:bodyPr/>
                    <a:lstStyle/>
                    <a:p>
                      <a:r>
                        <a:rPr lang="de-DE" sz="2800" dirty="0" smtClean="0"/>
                        <a:t>ETSI</a:t>
                      </a:r>
                      <a:endParaRPr lang="de-DE" sz="2800" dirty="0"/>
                    </a:p>
                  </a:txBody>
                  <a:tcPr>
                    <a:solidFill>
                      <a:srgbClr val="FF0000"/>
                    </a:solidFill>
                  </a:tcPr>
                </a:tc>
              </a:tr>
              <a:tr h="370840">
                <a:tc>
                  <a:txBody>
                    <a:bodyPr/>
                    <a:lstStyle/>
                    <a:p>
                      <a:r>
                        <a:rPr lang="de-DE" sz="2800" dirty="0" smtClean="0"/>
                        <a:t>FCC </a:t>
                      </a:r>
                      <a:endParaRPr lang="de-DE" sz="2800" dirty="0"/>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800" dirty="0" smtClean="0"/>
                        <a:t>ETSI/FCC </a:t>
                      </a:r>
                    </a:p>
                  </a:txBody>
                  <a:tcPr>
                    <a:solidFill>
                      <a:srgbClr val="FF0000"/>
                    </a:solidFill>
                  </a:tcPr>
                </a:tc>
              </a:tr>
            </a:tbl>
          </a:graphicData>
        </a:graphic>
      </p:graphicFrame>
    </p:spTree>
    <p:extLst>
      <p:ext uri="{BB962C8B-B14F-4D97-AF65-F5344CB8AC3E}">
        <p14:creationId xmlns:p14="http://schemas.microsoft.com/office/powerpoint/2010/main" val="24243950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Minimum Sensitivity Requirements</a:t>
            </a:r>
            <a:endParaRPr lang="en-US"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533BCA06-FE3A-4643-AA9E-A9C76D6A057A}" type="slidenum">
              <a:rPr lang="en-US" altLang="en-US" smtClean="0"/>
              <a:pPr>
                <a:defRPr/>
              </a:pPr>
              <a:t>15</a:t>
            </a:fld>
            <a:endParaRPr lang="en-US" alt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1720" y="1653295"/>
            <a:ext cx="4896544" cy="4662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feld 6"/>
          <p:cNvSpPr txBox="1"/>
          <p:nvPr/>
        </p:nvSpPr>
        <p:spPr>
          <a:xfrm>
            <a:off x="6799026" y="5368123"/>
            <a:ext cx="2088232" cy="830997"/>
          </a:xfrm>
          <a:prstGeom prst="rect">
            <a:avLst/>
          </a:prstGeom>
          <a:noFill/>
        </p:spPr>
        <p:txBody>
          <a:bodyPr wrap="square" rtlCol="0">
            <a:spAutoFit/>
          </a:bodyPr>
          <a:lstStyle/>
          <a:p>
            <a:r>
              <a:rPr lang="de-DE" dirty="0"/>
              <a:t>Source: </a:t>
            </a:r>
            <a:r>
              <a:rPr lang="de-DE" dirty="0" smtClean="0"/>
              <a:t>802.11-11/1137r15</a:t>
            </a:r>
          </a:p>
          <a:p>
            <a:r>
              <a:rPr lang="de-DE" dirty="0" smtClean="0"/>
              <a:t>(PER of </a:t>
            </a:r>
            <a:r>
              <a:rPr lang="en-GB" dirty="0" smtClean="0"/>
              <a:t>10</a:t>
            </a:r>
            <a:r>
              <a:rPr lang="en-GB" dirty="0"/>
              <a:t>% for a PSDU length of 256 </a:t>
            </a:r>
            <a:r>
              <a:rPr lang="en-GB" dirty="0" smtClean="0"/>
              <a:t>octets)</a:t>
            </a:r>
            <a:endParaRPr lang="de-DE" dirty="0"/>
          </a:p>
          <a:p>
            <a:endParaRPr lang="de-DE" dirty="0"/>
          </a:p>
        </p:txBody>
      </p:sp>
      <p:cxnSp>
        <p:nvCxnSpPr>
          <p:cNvPr id="9" name="Gerade Verbindung mit Pfeil 8"/>
          <p:cNvCxnSpPr/>
          <p:nvPr/>
        </p:nvCxnSpPr>
        <p:spPr bwMode="auto">
          <a:xfrm flipV="1">
            <a:off x="2915816" y="2636912"/>
            <a:ext cx="576064" cy="504056"/>
          </a:xfrm>
          <a:prstGeom prst="straightConnector1">
            <a:avLst/>
          </a:prstGeom>
          <a:ln>
            <a:solidFill>
              <a:srgbClr val="FF0000"/>
            </a:solidFill>
            <a:headEnd type="none" w="sm" len="sm"/>
            <a:tailEnd type="arrow"/>
          </a:ln>
          <a:extLst/>
        </p:spPr>
        <p:style>
          <a:lnRef idx="3">
            <a:schemeClr val="dk1"/>
          </a:lnRef>
          <a:fillRef idx="0">
            <a:schemeClr val="dk1"/>
          </a:fillRef>
          <a:effectRef idx="2">
            <a:schemeClr val="dk1"/>
          </a:effectRef>
          <a:fontRef idx="minor">
            <a:schemeClr val="tx1"/>
          </a:fontRef>
        </p:style>
      </p:cxnSp>
      <p:sp>
        <p:nvSpPr>
          <p:cNvPr id="3" name="Textfeld 2"/>
          <p:cNvSpPr txBox="1"/>
          <p:nvPr/>
        </p:nvSpPr>
        <p:spPr>
          <a:xfrm>
            <a:off x="755576" y="3140968"/>
            <a:ext cx="3672408" cy="707886"/>
          </a:xfrm>
          <a:prstGeom prst="rect">
            <a:avLst/>
          </a:prstGeom>
          <a:ln>
            <a:solidFill>
              <a:srgbClr val="FF0000"/>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de-DE" sz="2000" dirty="0" err="1" smtClean="0"/>
              <a:t>Required</a:t>
            </a:r>
            <a:r>
              <a:rPr lang="de-DE" sz="2000" dirty="0" smtClean="0"/>
              <a:t> </a:t>
            </a:r>
            <a:r>
              <a:rPr lang="de-DE" sz="2000" dirty="0" err="1" smtClean="0"/>
              <a:t>input</a:t>
            </a:r>
            <a:r>
              <a:rPr lang="de-DE" sz="2000" dirty="0" smtClean="0"/>
              <a:t> </a:t>
            </a:r>
            <a:r>
              <a:rPr lang="de-DE" sz="2000" dirty="0" err="1" smtClean="0"/>
              <a:t>level</a:t>
            </a:r>
            <a:r>
              <a:rPr lang="de-DE" sz="2000" dirty="0" smtClean="0"/>
              <a:t> of -98dBm </a:t>
            </a:r>
            <a:br>
              <a:rPr lang="de-DE" sz="2000" dirty="0" smtClean="0"/>
            </a:br>
            <a:r>
              <a:rPr lang="de-DE" sz="2000" dirty="0" err="1" smtClean="0"/>
              <a:t>for</a:t>
            </a:r>
            <a:r>
              <a:rPr lang="de-DE" sz="2000" dirty="0" smtClean="0"/>
              <a:t> </a:t>
            </a:r>
            <a:r>
              <a:rPr lang="de-DE" sz="2000" dirty="0" err="1" smtClean="0"/>
              <a:t>most</a:t>
            </a:r>
            <a:r>
              <a:rPr lang="de-DE" sz="2000" dirty="0" smtClean="0"/>
              <a:t> robust </a:t>
            </a:r>
            <a:r>
              <a:rPr lang="de-DE" sz="2000" dirty="0" err="1" smtClean="0"/>
              <a:t>mode</a:t>
            </a:r>
            <a:endParaRPr lang="de-DE" sz="2000" dirty="0"/>
          </a:p>
        </p:txBody>
      </p:sp>
    </p:spTree>
    <p:extLst>
      <p:ext uri="{BB962C8B-B14F-4D97-AF65-F5344CB8AC3E}">
        <p14:creationId xmlns:p14="http://schemas.microsoft.com/office/powerpoint/2010/main" val="15814450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Maximum Acceptable Path Loss</a:t>
            </a:r>
            <a:endParaRPr lang="en-US"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16</a:t>
            </a:fld>
            <a:endParaRPr lang="en-US" altLang="en-US"/>
          </a:p>
        </p:txBody>
      </p:sp>
      <p:pic>
        <p:nvPicPr>
          <p:cNvPr id="1027" name="Picture 3" descr="C:\Users\robert\Desktop\IEEE LPWA\2017_03_12_Vancouver\material\path_loss_outdoor_urba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988840"/>
            <a:ext cx="4937125" cy="3949700"/>
          </a:xfrm>
          <a:prstGeom prst="rect">
            <a:avLst/>
          </a:prstGeom>
          <a:noFill/>
          <a:extLst>
            <a:ext uri="{909E8E84-426E-40DD-AFC4-6F175D3DCCD1}">
              <a14:hiddenFill xmlns:a14="http://schemas.microsoft.com/office/drawing/2010/main">
                <a:solidFill>
                  <a:srgbClr val="FFFFFF"/>
                </a:solidFill>
              </a14:hiddenFill>
            </a:ext>
          </a:extLst>
        </p:spPr>
      </p:pic>
      <p:sp>
        <p:nvSpPr>
          <p:cNvPr id="3" name="Inhaltsplatzhalter 2"/>
          <p:cNvSpPr>
            <a:spLocks noGrp="1"/>
          </p:cNvSpPr>
          <p:nvPr>
            <p:ph idx="1"/>
          </p:nvPr>
        </p:nvSpPr>
        <p:spPr>
          <a:xfrm>
            <a:off x="4788024" y="1772816"/>
            <a:ext cx="3960440" cy="4323184"/>
          </a:xfrm>
        </p:spPr>
        <p:txBody>
          <a:bodyPr/>
          <a:lstStyle/>
          <a:p>
            <a:r>
              <a:rPr lang="en-US" sz="2400" dirty="0" smtClean="0"/>
              <a:t>Outdoor Model as defined in 17/36r1</a:t>
            </a:r>
          </a:p>
          <a:p>
            <a:r>
              <a:rPr lang="en-US" sz="2400" dirty="0" smtClean="0"/>
              <a:t>Base-Station antenna height = 30m</a:t>
            </a:r>
          </a:p>
          <a:p>
            <a:r>
              <a:rPr lang="en-US" sz="2400" dirty="0" smtClean="0"/>
              <a:t>Mobile-Station antenna height = 2m</a:t>
            </a:r>
          </a:p>
          <a:p>
            <a:r>
              <a:rPr lang="en-US" sz="2400" dirty="0" smtClean="0"/>
              <a:t>Transmit power 10dBm (0 </a:t>
            </a:r>
            <a:r>
              <a:rPr lang="en-US" sz="2400" dirty="0" err="1" smtClean="0"/>
              <a:t>dBi</a:t>
            </a:r>
            <a:r>
              <a:rPr lang="en-US" sz="2400" dirty="0" smtClean="0"/>
              <a:t> TX antenna gain)</a:t>
            </a:r>
          </a:p>
          <a:p>
            <a:r>
              <a:rPr lang="en-US" sz="2400" dirty="0" smtClean="0"/>
              <a:t>10dBi RX antenna gain</a:t>
            </a:r>
          </a:p>
          <a:p>
            <a:pPr>
              <a:buFont typeface="Wingdings"/>
              <a:buChar char="è"/>
            </a:pPr>
            <a:r>
              <a:rPr lang="en-US" sz="2400" dirty="0" smtClean="0">
                <a:sym typeface="Wingdings" panose="05000000000000000000" pitchFamily="2" charset="2"/>
              </a:rPr>
              <a:t>Max pathloss </a:t>
            </a:r>
            <a:r>
              <a:rPr lang="en-US" sz="2400" b="1" dirty="0" smtClean="0">
                <a:sym typeface="Wingdings" panose="05000000000000000000" pitchFamily="2" charset="2"/>
              </a:rPr>
              <a:t>118dB</a:t>
            </a:r>
          </a:p>
          <a:p>
            <a:pPr>
              <a:buFont typeface="Wingdings"/>
              <a:buChar char="è"/>
            </a:pPr>
            <a:r>
              <a:rPr lang="en-US" sz="2400" b="1" dirty="0" smtClean="0">
                <a:sym typeface="Wingdings" panose="05000000000000000000" pitchFamily="2" charset="2"/>
              </a:rPr>
              <a:t>Small cell size</a:t>
            </a:r>
            <a:endParaRPr lang="en-US" sz="2400" b="1" dirty="0" smtClean="0"/>
          </a:p>
          <a:p>
            <a:endParaRPr lang="en-US" sz="2400" dirty="0" smtClean="0"/>
          </a:p>
          <a:p>
            <a:endParaRPr lang="en-US" sz="2400" dirty="0"/>
          </a:p>
        </p:txBody>
      </p:sp>
      <p:cxnSp>
        <p:nvCxnSpPr>
          <p:cNvPr id="8" name="Gerade Verbindung 7"/>
          <p:cNvCxnSpPr/>
          <p:nvPr/>
        </p:nvCxnSpPr>
        <p:spPr bwMode="auto">
          <a:xfrm flipH="1">
            <a:off x="1043608" y="2420888"/>
            <a:ext cx="36004" cy="3096344"/>
          </a:xfrm>
          <a:prstGeom prst="line">
            <a:avLst/>
          </a:prstGeom>
          <a:ln>
            <a:solidFill>
              <a:srgbClr val="FF0000"/>
            </a:solidFill>
            <a:headEnd type="none" w="sm" len="sm"/>
            <a:tailEnd type="none" w="sm" len="sm"/>
          </a:ln>
          <a:extLst/>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6592435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Cell</a:t>
            </a:r>
            <a:r>
              <a:rPr lang="de-DE" dirty="0" smtClean="0"/>
              <a:t> Radius</a:t>
            </a:r>
            <a:endParaRPr lang="de-DE" dirty="0"/>
          </a:p>
        </p:txBody>
      </p:sp>
      <p:sp>
        <p:nvSpPr>
          <p:cNvPr id="3" name="Inhaltsplatzhalter 2"/>
          <p:cNvSpPr>
            <a:spLocks noGrp="1"/>
          </p:cNvSpPr>
          <p:nvPr>
            <p:ph idx="1"/>
          </p:nvPr>
        </p:nvSpPr>
        <p:spPr>
          <a:xfrm>
            <a:off x="685800" y="4437112"/>
            <a:ext cx="7772400" cy="1658888"/>
          </a:xfrm>
        </p:spPr>
        <p:txBody>
          <a:bodyPr/>
          <a:lstStyle/>
          <a:p>
            <a:r>
              <a:rPr lang="en-US" sz="2400" dirty="0" smtClean="0"/>
              <a:t>The high payload bit-rates in (reflected in the required </a:t>
            </a:r>
            <a:r>
              <a:rPr lang="en-US" sz="2400" dirty="0" smtClean="0"/>
              <a:t>minimum input power of -98dBm) do not allow for long-range transmission</a:t>
            </a:r>
          </a:p>
          <a:p>
            <a:r>
              <a:rPr lang="en-US" sz="2400" dirty="0" smtClean="0"/>
              <a:t>In case of exposed antennas the system will be interfered by other users due to its high bandwidth</a:t>
            </a:r>
            <a:endParaRPr lang="en-US" sz="2400" dirty="0" smtClean="0"/>
          </a:p>
          <a:p>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17</a:t>
            </a:fld>
            <a:endParaRPr lang="en-US" altLang="en-US"/>
          </a:p>
        </p:txBody>
      </p:sp>
      <p:graphicFrame>
        <p:nvGraphicFramePr>
          <p:cNvPr id="7" name="Tabelle 6"/>
          <p:cNvGraphicFramePr>
            <a:graphicFrameLocks noGrp="1"/>
          </p:cNvGraphicFramePr>
          <p:nvPr>
            <p:extLst>
              <p:ext uri="{D42A27DB-BD31-4B8C-83A1-F6EECF244321}">
                <p14:modId xmlns:p14="http://schemas.microsoft.com/office/powerpoint/2010/main" val="472533427"/>
              </p:ext>
            </p:extLst>
          </p:nvPr>
        </p:nvGraphicFramePr>
        <p:xfrm>
          <a:off x="899592" y="1772816"/>
          <a:ext cx="2736304" cy="2590800"/>
        </p:xfrm>
        <a:graphic>
          <a:graphicData uri="http://schemas.openxmlformats.org/drawingml/2006/table">
            <a:tbl>
              <a:tblPr bandRow="1">
                <a:tableStyleId>{5C22544A-7EE6-4342-B048-85BDC9FD1C3A}</a:tableStyleId>
              </a:tblPr>
              <a:tblGrid>
                <a:gridCol w="2736304"/>
              </a:tblGrid>
              <a:tr h="370840">
                <a:tc>
                  <a:txBody>
                    <a:bodyPr/>
                    <a:lstStyle/>
                    <a:p>
                      <a:r>
                        <a:rPr lang="de-DE" sz="2800" dirty="0" smtClean="0"/>
                        <a:t>&lt; 1 km</a:t>
                      </a:r>
                      <a:endParaRPr lang="de-DE" sz="2800" dirty="0"/>
                    </a:p>
                  </a:txBody>
                  <a:tcPr>
                    <a:solidFill>
                      <a:srgbClr val="00B050"/>
                    </a:solidFill>
                  </a:tcPr>
                </a:tc>
              </a:tr>
              <a:tr h="370840">
                <a:tc>
                  <a:txBody>
                    <a:bodyPr/>
                    <a:lstStyle/>
                    <a:p>
                      <a:r>
                        <a:rPr lang="de-DE" sz="2800" dirty="0" smtClean="0"/>
                        <a:t>&lt; </a:t>
                      </a:r>
                      <a:r>
                        <a:rPr lang="de-DE" sz="2800" baseline="0" dirty="0" smtClean="0"/>
                        <a:t>5 km</a:t>
                      </a:r>
                      <a:endParaRPr lang="de-DE" sz="2800" dirty="0"/>
                    </a:p>
                  </a:txBody>
                  <a:tcPr>
                    <a:solidFill>
                      <a:srgbClr val="FF0000"/>
                    </a:solidFill>
                  </a:tcPr>
                </a:tc>
              </a:tr>
              <a:tr h="370840">
                <a:tc>
                  <a:txBody>
                    <a:bodyPr/>
                    <a:lstStyle/>
                    <a:p>
                      <a:r>
                        <a:rPr lang="de-DE" sz="2800" dirty="0" smtClean="0"/>
                        <a:t>&lt; 10 km</a:t>
                      </a:r>
                      <a:endParaRPr lang="de-DE" sz="2800" dirty="0"/>
                    </a:p>
                  </a:txBody>
                  <a:tcPr>
                    <a:solidFill>
                      <a:srgbClr val="FF000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800" dirty="0" smtClean="0"/>
                        <a:t>&lt; 50 km</a:t>
                      </a:r>
                    </a:p>
                  </a:txBody>
                  <a:tcPr>
                    <a:solidFill>
                      <a:srgbClr val="FF000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800" dirty="0" smtClean="0"/>
                        <a:t>&gt; 50 km</a:t>
                      </a:r>
                    </a:p>
                  </a:txBody>
                  <a:tcPr>
                    <a:solidFill>
                      <a:srgbClr val="FF0000"/>
                    </a:solidFill>
                  </a:tcPr>
                </a:tc>
              </a:tr>
            </a:tbl>
          </a:graphicData>
        </a:graphic>
      </p:graphicFrame>
    </p:spTree>
    <p:extLst>
      <p:ext uri="{BB962C8B-B14F-4D97-AF65-F5344CB8AC3E}">
        <p14:creationId xmlns:p14="http://schemas.microsoft.com/office/powerpoint/2010/main" val="9138367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Data Security</a:t>
            </a:r>
            <a:endParaRPr lang="en-US" dirty="0"/>
          </a:p>
        </p:txBody>
      </p:sp>
      <p:sp>
        <p:nvSpPr>
          <p:cNvPr id="3" name="Inhaltsplatzhalter 2"/>
          <p:cNvSpPr>
            <a:spLocks noGrp="1"/>
          </p:cNvSpPr>
          <p:nvPr>
            <p:ph idx="1"/>
          </p:nvPr>
        </p:nvSpPr>
        <p:spPr>
          <a:xfrm>
            <a:off x="685800" y="4005064"/>
            <a:ext cx="7772400" cy="2090936"/>
          </a:xfrm>
        </p:spPr>
        <p:txBody>
          <a:bodyPr/>
          <a:lstStyle/>
          <a:p>
            <a:r>
              <a:rPr lang="en-US" sz="2400" dirty="0" smtClean="0"/>
              <a:t>IEEE 802.11ah implements already security</a:t>
            </a:r>
          </a:p>
          <a:p>
            <a:r>
              <a:rPr lang="en-US" sz="2400" dirty="0" smtClean="0"/>
              <a:t>Additional security can be added on higher layers</a:t>
            </a:r>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533BCA06-FE3A-4643-AA9E-A9C76D6A057A}" type="slidenum">
              <a:rPr lang="en-US" altLang="en-US" smtClean="0"/>
              <a:pPr>
                <a:defRPr/>
              </a:pPr>
              <a:t>18</a:t>
            </a:fld>
            <a:endParaRPr lang="en-US" altLang="en-US" dirty="0"/>
          </a:p>
        </p:txBody>
      </p:sp>
      <p:graphicFrame>
        <p:nvGraphicFramePr>
          <p:cNvPr id="7" name="Tabelle 6"/>
          <p:cNvGraphicFramePr>
            <a:graphicFrameLocks noGrp="1"/>
          </p:cNvGraphicFramePr>
          <p:nvPr>
            <p:extLst>
              <p:ext uri="{D42A27DB-BD31-4B8C-83A1-F6EECF244321}">
                <p14:modId xmlns:p14="http://schemas.microsoft.com/office/powerpoint/2010/main" val="3497678571"/>
              </p:ext>
            </p:extLst>
          </p:nvPr>
        </p:nvGraphicFramePr>
        <p:xfrm>
          <a:off x="899592" y="1772816"/>
          <a:ext cx="4104456" cy="2072640"/>
        </p:xfrm>
        <a:graphic>
          <a:graphicData uri="http://schemas.openxmlformats.org/drawingml/2006/table">
            <a:tbl>
              <a:tblPr bandRow="1">
                <a:tableStyleId>{5C22544A-7EE6-4342-B048-85BDC9FD1C3A}</a:tableStyleId>
              </a:tblPr>
              <a:tblGrid>
                <a:gridCol w="4104456"/>
              </a:tblGrid>
              <a:tr h="370840">
                <a:tc>
                  <a:txBody>
                    <a:bodyPr/>
                    <a:lstStyle/>
                    <a:p>
                      <a:r>
                        <a:rPr lang="de-DE" sz="2800" dirty="0" smtClean="0"/>
                        <a:t>Layer-2</a:t>
                      </a:r>
                    </a:p>
                  </a:txBody>
                  <a:tcPr>
                    <a:solidFill>
                      <a:srgbClr val="00B050"/>
                    </a:solidFill>
                  </a:tcPr>
                </a:tc>
              </a:tr>
              <a:tr h="370840">
                <a:tc>
                  <a:txBody>
                    <a:bodyPr/>
                    <a:lstStyle/>
                    <a:p>
                      <a:r>
                        <a:rPr lang="de-DE" sz="2800" dirty="0" smtClean="0"/>
                        <a:t>Layer-3</a:t>
                      </a:r>
                    </a:p>
                  </a:txBody>
                  <a:tcPr>
                    <a:solidFill>
                      <a:srgbClr val="00B050"/>
                    </a:solidFill>
                  </a:tcPr>
                </a:tc>
              </a:tr>
              <a:tr h="370840">
                <a:tc>
                  <a:txBody>
                    <a:bodyPr/>
                    <a:lstStyle/>
                    <a:p>
                      <a:r>
                        <a:rPr lang="de-DE" sz="2800" dirty="0" smtClean="0"/>
                        <a:t>End-</a:t>
                      </a:r>
                      <a:r>
                        <a:rPr lang="de-DE" sz="2800" dirty="0" err="1" smtClean="0"/>
                        <a:t>to</a:t>
                      </a:r>
                      <a:r>
                        <a:rPr lang="de-DE" sz="2800" dirty="0" smtClean="0"/>
                        <a:t>-End</a:t>
                      </a:r>
                    </a:p>
                  </a:txBody>
                  <a:tcPr>
                    <a:solidFill>
                      <a:srgbClr val="00B050"/>
                    </a:solidFill>
                  </a:tcPr>
                </a:tc>
              </a:tr>
              <a:tr h="370840">
                <a:tc>
                  <a:txBody>
                    <a:bodyPr/>
                    <a:lstStyle/>
                    <a:p>
                      <a:r>
                        <a:rPr lang="de-DE" sz="2800" dirty="0" smtClean="0"/>
                        <a:t>Secure Authentication</a:t>
                      </a:r>
                      <a:endParaRPr lang="de-DE" sz="2800" dirty="0"/>
                    </a:p>
                  </a:txBody>
                  <a:tcPr>
                    <a:solidFill>
                      <a:srgbClr val="00B050"/>
                    </a:solidFill>
                  </a:tcPr>
                </a:tc>
              </a:tr>
            </a:tbl>
          </a:graphicData>
        </a:graphic>
      </p:graphicFrame>
    </p:spTree>
    <p:extLst>
      <p:ext uri="{BB962C8B-B14F-4D97-AF65-F5344CB8AC3E}">
        <p14:creationId xmlns:p14="http://schemas.microsoft.com/office/powerpoint/2010/main" val="9803941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Node</a:t>
            </a:r>
            <a:r>
              <a:rPr lang="de-DE" dirty="0" smtClean="0"/>
              <a:t> </a:t>
            </a:r>
            <a:r>
              <a:rPr lang="de-DE" dirty="0" err="1" smtClean="0"/>
              <a:t>Velocit</a:t>
            </a:r>
            <a:r>
              <a:rPr lang="de-DE" dirty="0" err="1"/>
              <a:t>y</a:t>
            </a:r>
            <a:endParaRPr lang="de-DE" dirty="0"/>
          </a:p>
        </p:txBody>
      </p:sp>
      <p:sp>
        <p:nvSpPr>
          <p:cNvPr id="3" name="Inhaltsplatzhalter 2"/>
          <p:cNvSpPr>
            <a:spLocks noGrp="1"/>
          </p:cNvSpPr>
          <p:nvPr>
            <p:ph idx="1"/>
          </p:nvPr>
        </p:nvSpPr>
        <p:spPr>
          <a:xfrm>
            <a:off x="685800" y="3573016"/>
            <a:ext cx="7772400" cy="2522984"/>
          </a:xfrm>
        </p:spPr>
        <p:txBody>
          <a:bodyPr/>
          <a:lstStyle/>
          <a:p>
            <a:r>
              <a:rPr lang="en-US" sz="2400" dirty="0" smtClean="0"/>
              <a:t>OFDM parameters may allow also high speed operation in case of a sophisticated receiver</a:t>
            </a:r>
            <a:endParaRPr lang="en-US" sz="2400" dirty="0" smtClean="0"/>
          </a:p>
          <a:p>
            <a:endParaRPr lang="en-US" sz="2400" dirty="0" smtClean="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19</a:t>
            </a:fld>
            <a:endParaRPr lang="en-US" altLang="en-US"/>
          </a:p>
        </p:txBody>
      </p:sp>
      <p:graphicFrame>
        <p:nvGraphicFramePr>
          <p:cNvPr id="7" name="Tabelle 6"/>
          <p:cNvGraphicFramePr>
            <a:graphicFrameLocks noGrp="1"/>
          </p:cNvGraphicFramePr>
          <p:nvPr>
            <p:extLst>
              <p:ext uri="{D42A27DB-BD31-4B8C-83A1-F6EECF244321}">
                <p14:modId xmlns:p14="http://schemas.microsoft.com/office/powerpoint/2010/main" val="1654314868"/>
              </p:ext>
            </p:extLst>
          </p:nvPr>
        </p:nvGraphicFramePr>
        <p:xfrm>
          <a:off x="899592" y="1772816"/>
          <a:ext cx="2736304" cy="1554480"/>
        </p:xfrm>
        <a:graphic>
          <a:graphicData uri="http://schemas.openxmlformats.org/drawingml/2006/table">
            <a:tbl>
              <a:tblPr bandRow="1">
                <a:tableStyleId>{5C22544A-7EE6-4342-B048-85BDC9FD1C3A}</a:tableStyleId>
              </a:tblPr>
              <a:tblGrid>
                <a:gridCol w="2736304"/>
              </a:tblGrid>
              <a:tr h="370840">
                <a:tc>
                  <a:txBody>
                    <a:bodyPr/>
                    <a:lstStyle/>
                    <a:p>
                      <a:r>
                        <a:rPr lang="en-US" sz="2800" dirty="0" smtClean="0"/>
                        <a:t>3</a:t>
                      </a:r>
                      <a:r>
                        <a:rPr lang="en-US" sz="2800" baseline="0" dirty="0" smtClean="0"/>
                        <a:t> km/h</a:t>
                      </a:r>
                      <a:endParaRPr lang="en-US" sz="2800" dirty="0" smtClean="0"/>
                    </a:p>
                  </a:txBody>
                  <a:tcPr>
                    <a:solidFill>
                      <a:srgbClr val="00B050"/>
                    </a:solidFill>
                  </a:tcPr>
                </a:tc>
              </a:tr>
              <a:tr h="370840">
                <a:tc>
                  <a:txBody>
                    <a:bodyPr/>
                    <a:lstStyle/>
                    <a:p>
                      <a:r>
                        <a:rPr lang="en-US" sz="2800" dirty="0" smtClean="0"/>
                        <a:t>30 km/h</a:t>
                      </a:r>
                    </a:p>
                  </a:txBody>
                  <a:tcPr>
                    <a:solidFill>
                      <a:srgbClr val="00B050"/>
                    </a:solidFill>
                  </a:tcPr>
                </a:tc>
              </a:tr>
              <a:tr h="370840">
                <a:tc>
                  <a:txBody>
                    <a:bodyPr/>
                    <a:lstStyle/>
                    <a:p>
                      <a:r>
                        <a:rPr lang="en-US" sz="2800" dirty="0" smtClean="0"/>
                        <a:t>120 km/h</a:t>
                      </a:r>
                    </a:p>
                  </a:txBody>
                  <a:tcPr>
                    <a:solidFill>
                      <a:srgbClr val="00B050"/>
                    </a:solidFill>
                  </a:tcPr>
                </a:tc>
              </a:tr>
            </a:tbl>
          </a:graphicData>
        </a:graphic>
      </p:graphicFrame>
    </p:spTree>
    <p:extLst>
      <p:ext uri="{BB962C8B-B14F-4D97-AF65-F5344CB8AC3E}">
        <p14:creationId xmlns:p14="http://schemas.microsoft.com/office/powerpoint/2010/main" val="34995886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Suitability of IEEE 802.11ah for LPWAN Applications</a:t>
            </a:r>
            <a:endParaRPr lang="en-US" dirty="0"/>
          </a:p>
        </p:txBody>
      </p:sp>
      <p:sp>
        <p:nvSpPr>
          <p:cNvPr id="3" name="Untertitel 2"/>
          <p:cNvSpPr>
            <a:spLocks noGrp="1"/>
          </p:cNvSpPr>
          <p:nvPr>
            <p:ph type="subTitle" idx="1"/>
          </p:nvPr>
        </p:nvSpPr>
        <p:spPr/>
        <p:txBody>
          <a:bodyPr/>
          <a:lstStyle/>
          <a:p>
            <a:r>
              <a:rPr lang="en-US" dirty="0" smtClean="0"/>
              <a:t>Joerg Robert</a:t>
            </a:r>
            <a:br>
              <a:rPr lang="en-US" dirty="0" smtClean="0"/>
            </a:br>
            <a:r>
              <a:rPr lang="en-US" dirty="0" smtClean="0"/>
              <a:t>FAU Erlangen-</a:t>
            </a:r>
            <a:r>
              <a:rPr lang="en-US" dirty="0" err="1" smtClean="0"/>
              <a:t>Nuernberg</a:t>
            </a:r>
            <a:endParaRPr lang="en-US" dirty="0" smtClean="0"/>
          </a:p>
          <a:p>
            <a:endParaRPr lang="en-US" dirty="0"/>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March 2017</a:t>
            </a:r>
            <a:endParaRPr lang="en-US" altLang="en-US" sz="1400" dirty="0"/>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dirty="0"/>
          </a:p>
        </p:txBody>
      </p:sp>
      <p:sp>
        <p:nvSpPr>
          <p:cNvPr id="4100" name="Foliennummernplatzhalter 3"/>
          <p:cNvSpPr>
            <a:spLocks noGrp="1"/>
          </p:cNvSpPr>
          <p:nvPr>
            <p:ph type="sldNum" sz="quarter" idx="12"/>
          </p:nvPr>
        </p:nvSpPr>
        <p:spPr>
          <a:xfrm>
            <a:off x="4393695" y="6475413"/>
            <a:ext cx="432811"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6E652847-B018-48EF-AEC5-2BB6E67AB46F}" type="slidenum">
              <a:rPr lang="en-US" altLang="en-US"/>
              <a:pPr/>
              <a:t>2</a:t>
            </a:fld>
            <a:endParaRPr lang="en-US"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Results of the Suitability Evaluation</a:t>
            </a:r>
            <a:endParaRPr lang="en-US" dirty="0"/>
          </a:p>
        </p:txBody>
      </p:sp>
      <p:sp>
        <p:nvSpPr>
          <p:cNvPr id="3" name="Inhaltsplatzhalter 2"/>
          <p:cNvSpPr>
            <a:spLocks noGrp="1"/>
          </p:cNvSpPr>
          <p:nvPr>
            <p:ph idx="1"/>
          </p:nvPr>
        </p:nvSpPr>
        <p:spPr/>
        <p:txBody>
          <a:bodyPr/>
          <a:lstStyle/>
          <a:p>
            <a:r>
              <a:rPr lang="en-US" sz="2400" dirty="0" smtClean="0"/>
              <a:t>IEEE 802.11ah does </a:t>
            </a:r>
            <a:r>
              <a:rPr lang="en-US" sz="2400" dirty="0" smtClean="0"/>
              <a:t>not support:</a:t>
            </a:r>
          </a:p>
          <a:p>
            <a:pPr lvl="1"/>
            <a:r>
              <a:rPr lang="en-US" sz="2000" dirty="0" smtClean="0"/>
              <a:t>Scenarios with strong interference</a:t>
            </a:r>
          </a:p>
          <a:p>
            <a:pPr lvl="1"/>
            <a:r>
              <a:rPr lang="en-US" sz="2000" dirty="0" smtClean="0"/>
              <a:t>ETSI regulation</a:t>
            </a:r>
          </a:p>
          <a:p>
            <a:pPr lvl="1"/>
            <a:r>
              <a:rPr lang="en-US" sz="2000" dirty="0" smtClean="0"/>
              <a:t>Medium</a:t>
            </a:r>
            <a:r>
              <a:rPr lang="en-US" sz="2000" dirty="0" smtClean="0"/>
              <a:t>/</a:t>
            </a:r>
            <a:r>
              <a:rPr lang="en-US" sz="2000" dirty="0" smtClean="0"/>
              <a:t>Large </a:t>
            </a:r>
            <a:r>
              <a:rPr lang="en-US" sz="2000" dirty="0" smtClean="0"/>
              <a:t>cell radiuses</a:t>
            </a:r>
          </a:p>
          <a:p>
            <a:pPr lvl="1"/>
            <a:endParaRPr lang="en-US" sz="2000" dirty="0" smtClean="0"/>
          </a:p>
          <a:p>
            <a:r>
              <a:rPr lang="en-US" sz="2400" dirty="0" smtClean="0"/>
              <a:t>Results </a:t>
            </a:r>
            <a:r>
              <a:rPr lang="en-US" sz="2400" dirty="0" smtClean="0"/>
              <a:t>are </a:t>
            </a:r>
            <a:r>
              <a:rPr lang="en-US" sz="2400" dirty="0" smtClean="0"/>
              <a:t>evaluate </a:t>
            </a:r>
            <a:r>
              <a:rPr lang="en-US" sz="2400" dirty="0" smtClean="0"/>
              <a:t>using use-cases </a:t>
            </a:r>
            <a:r>
              <a:rPr lang="en-US" sz="2400" dirty="0" smtClean="0"/>
              <a:t>in 16/770r3</a:t>
            </a:r>
          </a:p>
          <a:p>
            <a:r>
              <a:rPr lang="en-US" sz="2400" dirty="0" smtClean="0"/>
              <a:t>A use-case is not supported if at least one criteria is not fulfilled</a:t>
            </a:r>
          </a:p>
          <a:p>
            <a:endParaRPr lang="en-US" sz="2400" dirty="0" smtClean="0"/>
          </a:p>
          <a:p>
            <a:endParaRPr lang="en-US" sz="2400" dirty="0" smtClean="0"/>
          </a:p>
          <a:p>
            <a:pPr lvl="1"/>
            <a:endParaRPr lang="en-US" sz="20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533BCA06-FE3A-4643-AA9E-A9C76D6A057A}" type="slidenum">
              <a:rPr lang="en-US" altLang="en-US" smtClean="0"/>
              <a:pPr>
                <a:defRPr/>
              </a:pPr>
              <a:t>20</a:t>
            </a:fld>
            <a:endParaRPr lang="en-US" altLang="en-US" dirty="0"/>
          </a:p>
        </p:txBody>
      </p:sp>
    </p:spTree>
    <p:extLst>
      <p:ext uri="{BB962C8B-B14F-4D97-AF65-F5344CB8AC3E}">
        <p14:creationId xmlns:p14="http://schemas.microsoft.com/office/powerpoint/2010/main" val="28403080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Results of the </a:t>
            </a:r>
            <a:r>
              <a:rPr lang="en-US" dirty="0" smtClean="0"/>
              <a:t>Suitability Evaluation</a:t>
            </a:r>
            <a:endParaRPr lang="de-DE" dirty="0"/>
          </a:p>
        </p:txBody>
      </p:sp>
      <p:graphicFrame>
        <p:nvGraphicFramePr>
          <p:cNvPr id="8" name="Inhaltsplatzhalter 7"/>
          <p:cNvGraphicFramePr>
            <a:graphicFrameLocks noGrp="1"/>
          </p:cNvGraphicFramePr>
          <p:nvPr>
            <p:ph idx="1"/>
            <p:extLst>
              <p:ext uri="{D42A27DB-BD31-4B8C-83A1-F6EECF244321}">
                <p14:modId xmlns:p14="http://schemas.microsoft.com/office/powerpoint/2010/main" val="3332420824"/>
              </p:ext>
            </p:extLst>
          </p:nvPr>
        </p:nvGraphicFramePr>
        <p:xfrm>
          <a:off x="755576" y="1772816"/>
          <a:ext cx="7772400" cy="4500488"/>
        </p:xfrm>
        <a:graphic>
          <a:graphicData uri="http://schemas.openxmlformats.org/drawingml/2006/table">
            <a:tbl>
              <a:tblPr bandRow="1">
                <a:tableStyleId>{5C22544A-7EE6-4342-B048-85BDC9FD1C3A}</a:tableStyleId>
              </a:tblPr>
              <a:tblGrid>
                <a:gridCol w="3886200"/>
                <a:gridCol w="3886200"/>
              </a:tblGrid>
              <a:tr h="370840">
                <a:tc>
                  <a:txBody>
                    <a:bodyPr/>
                    <a:lstStyle/>
                    <a:p>
                      <a:pPr algn="l" fontAlgn="b"/>
                      <a:r>
                        <a:rPr lang="en-GB" sz="1600" b="0" i="0" u="none" strike="noStrike" dirty="0">
                          <a:solidFill>
                            <a:srgbClr val="000000"/>
                          </a:solidFill>
                          <a:effectLst/>
                          <a:latin typeface="+mn-lt"/>
                        </a:rPr>
                        <a:t>Access Control</a:t>
                      </a:r>
                    </a:p>
                  </a:txBody>
                  <a:tcPr marL="0" marR="0" marT="0" marB="0" anchor="b">
                    <a:solidFill>
                      <a:srgbClr val="00B050"/>
                    </a:solidFill>
                  </a:tcPr>
                </a:tc>
                <a:tc>
                  <a:txBody>
                    <a:bodyPr/>
                    <a:lstStyle/>
                    <a:p>
                      <a:pPr algn="l" fontAlgn="b"/>
                      <a:r>
                        <a:rPr lang="en-GB" sz="1600" b="0" i="0" u="none" strike="noStrike" dirty="0">
                          <a:solidFill>
                            <a:srgbClr val="000000"/>
                          </a:solidFill>
                          <a:effectLst/>
                          <a:latin typeface="+mn-lt"/>
                        </a:rPr>
                        <a:t>Public Lighting</a:t>
                      </a:r>
                    </a:p>
                  </a:txBody>
                  <a:tcPr marL="0" marR="0" marT="0" marB="0" anchor="b">
                    <a:solidFill>
                      <a:srgbClr val="FF0000"/>
                    </a:solidFill>
                  </a:tcPr>
                </a:tc>
              </a:tr>
              <a:tr h="421248">
                <a:tc>
                  <a:txBody>
                    <a:bodyPr/>
                    <a:lstStyle/>
                    <a:p>
                      <a:pPr algn="l" fontAlgn="b"/>
                      <a:r>
                        <a:rPr lang="en-GB" sz="1600" b="0" i="0" u="none" strike="noStrike" dirty="0">
                          <a:solidFill>
                            <a:srgbClr val="000000"/>
                          </a:solidFill>
                          <a:effectLst/>
                          <a:latin typeface="+mn-lt"/>
                        </a:rPr>
                        <a:t>Alarms and Security</a:t>
                      </a:r>
                    </a:p>
                  </a:txBody>
                  <a:tcPr marL="0" marR="0" marT="0" marB="0" anchor="b">
                    <a:solidFill>
                      <a:srgbClr val="00B050"/>
                    </a:solidFill>
                  </a:tcPr>
                </a:tc>
                <a:tc>
                  <a:txBody>
                    <a:bodyPr/>
                    <a:lstStyle/>
                    <a:p>
                      <a:pPr algn="l" fontAlgn="b"/>
                      <a:r>
                        <a:rPr lang="en-GB" sz="1600" b="0" i="0" u="none" strike="noStrike">
                          <a:solidFill>
                            <a:srgbClr val="000000"/>
                          </a:solidFill>
                          <a:effectLst/>
                          <a:latin typeface="+mn-lt"/>
                        </a:rPr>
                        <a:t>Smart Grid - Fault Monitoring</a:t>
                      </a:r>
                    </a:p>
                  </a:txBody>
                  <a:tcPr marL="0" marR="0" marT="0" marB="0" anchor="b">
                    <a:solidFill>
                      <a:srgbClr val="FF0000"/>
                    </a:solidFill>
                  </a:tcPr>
                </a:tc>
              </a:tr>
              <a:tr h="370840">
                <a:tc>
                  <a:txBody>
                    <a:bodyPr/>
                    <a:lstStyle/>
                    <a:p>
                      <a:pPr algn="l" fontAlgn="b"/>
                      <a:r>
                        <a:rPr lang="en-GB" sz="1600" b="0" i="0" u="none" strike="noStrike" dirty="0">
                          <a:solidFill>
                            <a:srgbClr val="000000"/>
                          </a:solidFill>
                          <a:effectLst/>
                          <a:latin typeface="+mn-lt"/>
                        </a:rPr>
                        <a:t>Asset Tracking</a:t>
                      </a:r>
                    </a:p>
                  </a:txBody>
                  <a:tcPr marL="0" marR="0" marT="0" marB="0" anchor="b">
                    <a:solidFill>
                      <a:srgbClr val="00B050"/>
                    </a:solidFill>
                  </a:tcPr>
                </a:tc>
                <a:tc>
                  <a:txBody>
                    <a:bodyPr/>
                    <a:lstStyle/>
                    <a:p>
                      <a:pPr algn="l" fontAlgn="b"/>
                      <a:r>
                        <a:rPr lang="en-GB" sz="1600" b="0" i="0" u="none" strike="noStrike">
                          <a:solidFill>
                            <a:srgbClr val="000000"/>
                          </a:solidFill>
                          <a:effectLst/>
                          <a:latin typeface="+mn-lt"/>
                        </a:rPr>
                        <a:t>Smart Grid - Load Control</a:t>
                      </a:r>
                    </a:p>
                  </a:txBody>
                  <a:tcPr marL="0" marR="0" marT="0" marB="0" anchor="b">
                    <a:solidFill>
                      <a:srgbClr val="FF0000"/>
                    </a:solidFill>
                  </a:tcPr>
                </a:tc>
              </a:tr>
              <a:tr h="370840">
                <a:tc>
                  <a:txBody>
                    <a:bodyPr/>
                    <a:lstStyle/>
                    <a:p>
                      <a:pPr algn="l" fontAlgn="b"/>
                      <a:r>
                        <a:rPr lang="en-GB" sz="1600" b="0" i="0" u="none" strike="noStrike" dirty="0">
                          <a:solidFill>
                            <a:srgbClr val="000000"/>
                          </a:solidFill>
                          <a:effectLst/>
                          <a:latin typeface="+mn-lt"/>
                        </a:rPr>
                        <a:t>Assisted Living</a:t>
                      </a:r>
                    </a:p>
                  </a:txBody>
                  <a:tcPr marL="0" marR="0" marT="0" marB="0" anchor="b">
                    <a:solidFill>
                      <a:srgbClr val="00B050"/>
                    </a:solidFill>
                  </a:tcPr>
                </a:tc>
                <a:tc>
                  <a:txBody>
                    <a:bodyPr/>
                    <a:lstStyle/>
                    <a:p>
                      <a:pPr algn="l" fontAlgn="b"/>
                      <a:r>
                        <a:rPr lang="en-GB" sz="1600" b="0" i="0" u="none" strike="noStrike" dirty="0">
                          <a:solidFill>
                            <a:srgbClr val="000000"/>
                          </a:solidFill>
                          <a:effectLst/>
                          <a:latin typeface="+mn-lt"/>
                        </a:rPr>
                        <a:t>Smart Metering</a:t>
                      </a:r>
                    </a:p>
                  </a:txBody>
                  <a:tcPr marL="0" marR="0" marT="0" marB="0" anchor="b">
                    <a:solidFill>
                      <a:srgbClr val="FF0000"/>
                    </a:solidFill>
                  </a:tcPr>
                </a:tc>
              </a:tr>
              <a:tr h="370840">
                <a:tc>
                  <a:txBody>
                    <a:bodyPr/>
                    <a:lstStyle/>
                    <a:p>
                      <a:pPr algn="l" fontAlgn="b"/>
                      <a:r>
                        <a:rPr lang="en-GB" sz="1600" b="0" i="0" u="none" strike="noStrike" dirty="0">
                          <a:solidFill>
                            <a:srgbClr val="000000"/>
                          </a:solidFill>
                          <a:effectLst/>
                          <a:latin typeface="+mn-lt"/>
                        </a:rPr>
                        <a:t>Cattle Monitoring</a:t>
                      </a:r>
                    </a:p>
                  </a:txBody>
                  <a:tcPr marL="0" marR="0" marT="0" marB="0" anchor="b">
                    <a:solidFill>
                      <a:srgbClr val="FF0000"/>
                    </a:solidFill>
                  </a:tcPr>
                </a:tc>
                <a:tc>
                  <a:txBody>
                    <a:bodyPr/>
                    <a:lstStyle/>
                    <a:p>
                      <a:pPr algn="l" fontAlgn="b"/>
                      <a:r>
                        <a:rPr lang="en-GB" sz="1600" b="0" i="0" u="none" strike="noStrike" dirty="0">
                          <a:solidFill>
                            <a:srgbClr val="000000"/>
                          </a:solidFill>
                          <a:effectLst/>
                          <a:latin typeface="+mn-lt"/>
                        </a:rPr>
                        <a:t>Smart Parking</a:t>
                      </a:r>
                    </a:p>
                  </a:txBody>
                  <a:tcPr marL="0" marR="0" marT="0" marB="0" anchor="b">
                    <a:solidFill>
                      <a:srgbClr val="FF0000"/>
                    </a:solidFill>
                  </a:tcPr>
                </a:tc>
              </a:tr>
              <a:tr h="370840">
                <a:tc>
                  <a:txBody>
                    <a:bodyPr/>
                    <a:lstStyle/>
                    <a:p>
                      <a:pPr algn="l" fontAlgn="b"/>
                      <a:r>
                        <a:rPr lang="en-GB" sz="1600" b="0" i="0" u="none" strike="noStrike">
                          <a:solidFill>
                            <a:srgbClr val="000000"/>
                          </a:solidFill>
                          <a:effectLst/>
                          <a:latin typeface="+mn-lt"/>
                        </a:rPr>
                        <a:t>Field Monitoring</a:t>
                      </a:r>
                    </a:p>
                  </a:txBody>
                  <a:tcPr marL="0" marR="0" marT="0" marB="0" anchor="b">
                    <a:solidFill>
                      <a:srgbClr val="FF0000"/>
                    </a:solidFill>
                  </a:tcPr>
                </a:tc>
                <a:tc>
                  <a:txBody>
                    <a:bodyPr/>
                    <a:lstStyle/>
                    <a:p>
                      <a:pPr algn="l" fontAlgn="b"/>
                      <a:r>
                        <a:rPr lang="en-GB" sz="1600" b="0" i="0" u="none" strike="noStrike" dirty="0">
                          <a:solidFill>
                            <a:srgbClr val="000000"/>
                          </a:solidFill>
                          <a:effectLst/>
                          <a:latin typeface="+mn-lt"/>
                        </a:rPr>
                        <a:t>Smoke Detectors</a:t>
                      </a:r>
                    </a:p>
                  </a:txBody>
                  <a:tcPr marL="0" marR="0" marT="0" marB="0" anchor="b">
                    <a:solidFill>
                      <a:srgbClr val="00B050"/>
                    </a:solidFill>
                  </a:tcPr>
                </a:tc>
              </a:tr>
              <a:tr h="370840">
                <a:tc>
                  <a:txBody>
                    <a:bodyPr/>
                    <a:lstStyle/>
                    <a:p>
                      <a:pPr algn="l" fontAlgn="b"/>
                      <a:r>
                        <a:rPr lang="en-GB" sz="1600" b="0" i="0" u="none" strike="noStrike">
                          <a:solidFill>
                            <a:srgbClr val="000000"/>
                          </a:solidFill>
                          <a:effectLst/>
                          <a:latin typeface="+mn-lt"/>
                        </a:rPr>
                        <a:t>Global Tracking</a:t>
                      </a:r>
                    </a:p>
                  </a:txBody>
                  <a:tcPr marL="0" marR="0" marT="0" marB="0" anchor="b">
                    <a:solidFill>
                      <a:srgbClr val="FF0000"/>
                    </a:solidFill>
                  </a:tcPr>
                </a:tc>
                <a:tc>
                  <a:txBody>
                    <a:bodyPr/>
                    <a:lstStyle/>
                    <a:p>
                      <a:pPr algn="l" fontAlgn="b"/>
                      <a:r>
                        <a:rPr lang="en-GB" sz="1600" b="0" i="0" u="none" strike="noStrike" dirty="0">
                          <a:solidFill>
                            <a:srgbClr val="000000"/>
                          </a:solidFill>
                          <a:effectLst/>
                          <a:latin typeface="+mn-lt"/>
                        </a:rPr>
                        <a:t>Structural Health Monitoring</a:t>
                      </a:r>
                    </a:p>
                  </a:txBody>
                  <a:tcPr marL="0" marR="0" marT="0" marB="0" anchor="b">
                    <a:solidFill>
                      <a:srgbClr val="FF0000"/>
                    </a:solidFill>
                  </a:tcPr>
                </a:tc>
              </a:tr>
              <a:tr h="370840">
                <a:tc>
                  <a:txBody>
                    <a:bodyPr/>
                    <a:lstStyle/>
                    <a:p>
                      <a:pPr algn="l" fontAlgn="b"/>
                      <a:r>
                        <a:rPr lang="en-GB" sz="1600" b="0" i="0" u="none" strike="noStrike" dirty="0">
                          <a:solidFill>
                            <a:srgbClr val="000000"/>
                          </a:solidFill>
                          <a:effectLst/>
                          <a:latin typeface="+mn-lt"/>
                        </a:rPr>
                        <a:t>Industrial Plant Condition Monitoring</a:t>
                      </a:r>
                    </a:p>
                  </a:txBody>
                  <a:tcPr marL="0" marR="0" marT="0" marB="0" anchor="b">
                    <a:solidFill>
                      <a:srgbClr val="FF0000"/>
                    </a:solidFill>
                  </a:tcPr>
                </a:tc>
                <a:tc>
                  <a:txBody>
                    <a:bodyPr/>
                    <a:lstStyle/>
                    <a:p>
                      <a:pPr algn="l" fontAlgn="b"/>
                      <a:r>
                        <a:rPr lang="en-GB" sz="1600" b="0" i="0" u="none" strike="noStrike">
                          <a:solidFill>
                            <a:srgbClr val="000000"/>
                          </a:solidFill>
                          <a:effectLst/>
                          <a:latin typeface="+mn-lt"/>
                        </a:rPr>
                        <a:t>Vending Machines - general</a:t>
                      </a:r>
                    </a:p>
                  </a:txBody>
                  <a:tcPr marL="0" marR="0" marT="0" marB="0" anchor="b">
                    <a:solidFill>
                      <a:srgbClr val="FF0000"/>
                    </a:solidFill>
                  </a:tcPr>
                </a:tc>
              </a:tr>
              <a:tr h="370840">
                <a:tc>
                  <a:txBody>
                    <a:bodyPr/>
                    <a:lstStyle/>
                    <a:p>
                      <a:pPr algn="l" fontAlgn="b"/>
                      <a:r>
                        <a:rPr lang="en-GB" sz="1600" b="0" i="0" u="none" strike="noStrike" dirty="0">
                          <a:solidFill>
                            <a:srgbClr val="000000"/>
                          </a:solidFill>
                          <a:effectLst/>
                          <a:latin typeface="+mn-lt"/>
                        </a:rPr>
                        <a:t>Industrial Production Monitoring</a:t>
                      </a:r>
                    </a:p>
                  </a:txBody>
                  <a:tcPr marL="0" marR="0" marT="0" marB="0" anchor="b">
                    <a:solidFill>
                      <a:srgbClr val="00B050"/>
                    </a:solidFill>
                  </a:tcPr>
                </a:tc>
                <a:tc>
                  <a:txBody>
                    <a:bodyPr/>
                    <a:lstStyle/>
                    <a:p>
                      <a:pPr algn="l" fontAlgn="b"/>
                      <a:r>
                        <a:rPr lang="en-GB" sz="1600" b="0" i="0" u="none" strike="noStrike">
                          <a:solidFill>
                            <a:srgbClr val="000000"/>
                          </a:solidFill>
                          <a:effectLst/>
                          <a:latin typeface="+mn-lt"/>
                        </a:rPr>
                        <a:t>Vending Machines - privacy</a:t>
                      </a:r>
                    </a:p>
                  </a:txBody>
                  <a:tcPr marL="0" marR="0" marT="0" marB="0" anchor="b">
                    <a:solidFill>
                      <a:srgbClr val="FF0000"/>
                    </a:solidFill>
                  </a:tcPr>
                </a:tc>
              </a:tr>
              <a:tr h="370840">
                <a:tc>
                  <a:txBody>
                    <a:bodyPr/>
                    <a:lstStyle/>
                    <a:p>
                      <a:pPr algn="l" fontAlgn="b"/>
                      <a:r>
                        <a:rPr lang="en-GB" sz="1600" b="0" i="0" u="none" strike="noStrike" dirty="0">
                          <a:solidFill>
                            <a:srgbClr val="000000"/>
                          </a:solidFill>
                          <a:effectLst/>
                          <a:latin typeface="+mn-lt"/>
                        </a:rPr>
                        <a:t>Light Switch</a:t>
                      </a:r>
                    </a:p>
                  </a:txBody>
                  <a:tcPr marL="0" marR="0" marT="0" marB="0" anchor="b">
                    <a:solidFill>
                      <a:srgbClr val="00B050"/>
                    </a:solidFill>
                  </a:tcPr>
                </a:tc>
                <a:tc>
                  <a:txBody>
                    <a:bodyPr/>
                    <a:lstStyle/>
                    <a:p>
                      <a:pPr algn="l" fontAlgn="b"/>
                      <a:r>
                        <a:rPr lang="en-GB" sz="1600" b="0" i="0" u="none" strike="noStrike" dirty="0">
                          <a:solidFill>
                            <a:srgbClr val="000000"/>
                          </a:solidFill>
                          <a:effectLst/>
                          <a:latin typeface="+mn-lt"/>
                        </a:rPr>
                        <a:t>Waste Management</a:t>
                      </a:r>
                    </a:p>
                  </a:txBody>
                  <a:tcPr marL="0" marR="0" marT="0" marB="0" anchor="b">
                    <a:solidFill>
                      <a:srgbClr val="FF0000"/>
                    </a:solidFill>
                  </a:tcPr>
                </a:tc>
              </a:tr>
              <a:tr h="370840">
                <a:tc>
                  <a:txBody>
                    <a:bodyPr/>
                    <a:lstStyle/>
                    <a:p>
                      <a:pPr algn="l" fontAlgn="b"/>
                      <a:r>
                        <a:rPr lang="en-GB" sz="1600" b="0" i="0" u="none" strike="noStrike" dirty="0">
                          <a:solidFill>
                            <a:srgbClr val="000000"/>
                          </a:solidFill>
                          <a:effectLst/>
                          <a:latin typeface="+mn-lt"/>
                        </a:rPr>
                        <a:t>Pet Tracking</a:t>
                      </a:r>
                    </a:p>
                  </a:txBody>
                  <a:tcPr marL="0" marR="0" marT="0" marB="0" anchor="b">
                    <a:solidFill>
                      <a:srgbClr val="FF0000"/>
                    </a:solidFill>
                  </a:tcPr>
                </a:tc>
                <a:tc>
                  <a:txBody>
                    <a:bodyPr/>
                    <a:lstStyle/>
                    <a:p>
                      <a:pPr algn="l" fontAlgn="b"/>
                      <a:r>
                        <a:rPr lang="en-GB" sz="1600" b="0" i="0" u="none" strike="noStrike" dirty="0">
                          <a:solidFill>
                            <a:srgbClr val="000000"/>
                          </a:solidFill>
                          <a:effectLst/>
                          <a:latin typeface="+mn-lt"/>
                        </a:rPr>
                        <a:t>Water Pipe Leakage Monitoring</a:t>
                      </a:r>
                    </a:p>
                  </a:txBody>
                  <a:tcPr marL="0" marR="0" marT="0" marB="0" anchor="b">
                    <a:solidFill>
                      <a:srgbClr val="00B050"/>
                    </a:solidFill>
                  </a:tcPr>
                </a:tc>
              </a:tr>
              <a:tr h="370840">
                <a:tc>
                  <a:txBody>
                    <a:bodyPr/>
                    <a:lstStyle/>
                    <a:p>
                      <a:pPr algn="l" fontAlgn="b"/>
                      <a:r>
                        <a:rPr lang="en-GB" sz="1600" b="0" i="0" u="none" strike="noStrike" dirty="0">
                          <a:solidFill>
                            <a:srgbClr val="000000"/>
                          </a:solidFill>
                          <a:effectLst/>
                          <a:latin typeface="+mn-lt"/>
                        </a:rPr>
                        <a:t>Pipeline Monitoring - Terrestrial</a:t>
                      </a:r>
                    </a:p>
                  </a:txBody>
                  <a:tcPr marL="0" marR="0" marT="0" marB="0" anchor="b">
                    <a:solidFill>
                      <a:srgbClr val="FF0000"/>
                    </a:solidFill>
                  </a:tcPr>
                </a:tc>
                <a:tc>
                  <a:txBody>
                    <a:bodyPr/>
                    <a:lstStyle/>
                    <a:p>
                      <a:endParaRPr lang="de-DE" sz="1600" dirty="0">
                        <a:latin typeface="+mn-lt"/>
                      </a:endParaRPr>
                    </a:p>
                  </a:txBody>
                  <a:tcPr>
                    <a:noFill/>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21</a:t>
            </a:fld>
            <a:endParaRPr lang="en-US" altLang="en-US"/>
          </a:p>
        </p:txBody>
      </p:sp>
    </p:spTree>
    <p:extLst>
      <p:ext uri="{BB962C8B-B14F-4D97-AF65-F5344CB8AC3E}">
        <p14:creationId xmlns:p14="http://schemas.microsoft.com/office/powerpoint/2010/main" val="14924682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err="1" smtClean="0"/>
              <a:t>Thank</a:t>
            </a:r>
            <a:r>
              <a:rPr lang="de-DE" dirty="0" smtClean="0"/>
              <a:t> </a:t>
            </a:r>
            <a:r>
              <a:rPr lang="de-DE" dirty="0" err="1" smtClean="0"/>
              <a:t>You</a:t>
            </a:r>
            <a:r>
              <a:rPr lang="de-DE" dirty="0" smtClean="0"/>
              <a:t>!</a:t>
            </a:r>
            <a:endParaRPr lang="de-DE" dirty="0"/>
          </a:p>
        </p:txBody>
      </p:sp>
      <p:sp>
        <p:nvSpPr>
          <p:cNvPr id="8" name="Untertitel 7"/>
          <p:cNvSpPr>
            <a:spLocks noGrp="1"/>
          </p:cNvSpPr>
          <p:nvPr>
            <p:ph type="subTitle" idx="1"/>
          </p:nvPr>
        </p:nvSpPr>
        <p:spPr/>
        <p:txBody>
          <a:bodyPr/>
          <a:lstStyle/>
          <a:p>
            <a:r>
              <a:rPr lang="de-DE" dirty="0" err="1" smtClean="0"/>
              <a:t>Questions</a:t>
            </a:r>
            <a:r>
              <a:rPr lang="de-DE" dirty="0" smtClean="0"/>
              <a:t> </a:t>
            </a:r>
            <a:r>
              <a:rPr lang="de-DE" dirty="0" err="1" smtClean="0"/>
              <a:t>or</a:t>
            </a:r>
            <a:r>
              <a:rPr lang="de-DE" dirty="0" smtClean="0"/>
              <a:t> Comments?</a:t>
            </a:r>
            <a:endParaRPr lang="de-DE"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533BCA06-FE3A-4643-AA9E-A9C76D6A057A}" type="slidenum">
              <a:rPr lang="en-US" altLang="en-US" smtClean="0"/>
              <a:pPr>
                <a:defRPr/>
              </a:pPr>
              <a:t>22</a:t>
            </a:fld>
            <a:endParaRPr lang="en-US" altLang="en-US"/>
          </a:p>
        </p:txBody>
      </p:sp>
    </p:spTree>
    <p:extLst>
      <p:ext uri="{BB962C8B-B14F-4D97-AF65-F5344CB8AC3E}">
        <p14:creationId xmlns:p14="http://schemas.microsoft.com/office/powerpoint/2010/main" val="10683885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Motivation</a:t>
            </a:r>
            <a:endParaRPr lang="de-DE" dirty="0"/>
          </a:p>
        </p:txBody>
      </p:sp>
      <p:sp>
        <p:nvSpPr>
          <p:cNvPr id="6" name="Inhaltsplatzhalter 5"/>
          <p:cNvSpPr>
            <a:spLocks noGrp="1"/>
          </p:cNvSpPr>
          <p:nvPr>
            <p:ph idx="1"/>
          </p:nvPr>
        </p:nvSpPr>
        <p:spPr/>
        <p:txBody>
          <a:bodyPr/>
          <a:lstStyle/>
          <a:p>
            <a:r>
              <a:rPr lang="en-US" sz="2400" dirty="0" smtClean="0"/>
              <a:t>IEEE 802.11ah is an amendment operated in sub-GHz bands with focus on IoT applications</a:t>
            </a:r>
          </a:p>
          <a:p>
            <a:pPr lvl="1"/>
            <a:r>
              <a:rPr lang="en-US" sz="2000" dirty="0" smtClean="0"/>
              <a:t>OFDM based</a:t>
            </a:r>
          </a:p>
          <a:p>
            <a:pPr lvl="1"/>
            <a:r>
              <a:rPr lang="en-US" sz="2000" dirty="0" smtClean="0"/>
              <a:t>Powerful FEC, sophisticated MAC with single-hop</a:t>
            </a:r>
          </a:p>
          <a:p>
            <a:pPr lvl="1"/>
            <a:r>
              <a:rPr lang="en-US" sz="2000" dirty="0"/>
              <a:t>Minimum bandwidth of 1MHz</a:t>
            </a:r>
          </a:p>
          <a:p>
            <a:pPr lvl="1"/>
            <a:r>
              <a:rPr lang="en-US" sz="2000" dirty="0"/>
              <a:t>The performance for IEEE 802.11ah given in 802.11-11/1137r15</a:t>
            </a:r>
          </a:p>
          <a:p>
            <a:endParaRPr lang="en-US" sz="2400" dirty="0" smtClean="0"/>
          </a:p>
          <a:p>
            <a:r>
              <a:rPr lang="en-US" sz="2400" dirty="0" smtClean="0"/>
              <a:t>Is </a:t>
            </a:r>
            <a:r>
              <a:rPr lang="en-US" sz="2400" dirty="0"/>
              <a:t>802.11ah able to fulfill certain LP-WAN use-cases defined in </a:t>
            </a:r>
            <a:r>
              <a:rPr lang="en-US" sz="2400" dirty="0" smtClean="0"/>
              <a:t>16/770r3?</a:t>
            </a:r>
            <a:endParaRPr lang="en-US" sz="2400" dirty="0"/>
          </a:p>
          <a:p>
            <a:endParaRPr lang="en-US" sz="2400" dirty="0" smtClean="0"/>
          </a:p>
          <a:p>
            <a:endParaRPr lang="en-US" sz="2400" dirty="0" smtClean="0"/>
          </a:p>
          <a:p>
            <a:endParaRPr lang="en-US" sz="2400"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March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2232D497-1FAB-4B98-8F3B-66A8204DABD8}" type="slidenum">
              <a:rPr lang="en-US" altLang="en-US" smtClean="0"/>
              <a:pPr>
                <a:defRPr/>
              </a:pPr>
              <a:t>3</a:t>
            </a:fld>
            <a:endParaRPr lang="en-US" altLang="en-US"/>
          </a:p>
        </p:txBody>
      </p:sp>
    </p:spTree>
    <p:extLst>
      <p:ext uri="{BB962C8B-B14F-4D97-AF65-F5344CB8AC3E}">
        <p14:creationId xmlns:p14="http://schemas.microsoft.com/office/powerpoint/2010/main" val="2837882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Channel Model</a:t>
            </a:r>
            <a:endParaRPr lang="en-US" dirty="0"/>
          </a:p>
        </p:txBody>
      </p:sp>
      <p:sp>
        <p:nvSpPr>
          <p:cNvPr id="3" name="Inhaltsplatzhalter 2"/>
          <p:cNvSpPr>
            <a:spLocks noGrp="1"/>
          </p:cNvSpPr>
          <p:nvPr>
            <p:ph idx="1"/>
          </p:nvPr>
        </p:nvSpPr>
        <p:spPr>
          <a:xfrm>
            <a:off x="685800" y="3573016"/>
            <a:ext cx="7772400" cy="2522984"/>
          </a:xfrm>
        </p:spPr>
        <p:txBody>
          <a:bodyPr/>
          <a:lstStyle/>
          <a:p>
            <a:r>
              <a:rPr lang="en-US" sz="2400" dirty="0" smtClean="0"/>
              <a:t>OFDM </a:t>
            </a:r>
            <a:r>
              <a:rPr lang="en-US" sz="2400" dirty="0" smtClean="0"/>
              <a:t>is robust wrt. multi-path propagation</a:t>
            </a:r>
          </a:p>
          <a:p>
            <a:r>
              <a:rPr lang="en-US" sz="2400" dirty="0" smtClean="0"/>
              <a:t>The high </a:t>
            </a:r>
            <a:r>
              <a:rPr lang="en-US" sz="2400" dirty="0" smtClean="0"/>
              <a:t>bandwidth of at least 1 MHz offers significant diversity gain</a:t>
            </a:r>
            <a:endParaRPr lang="en-US" sz="2400" dirty="0" smtClean="0"/>
          </a:p>
          <a:p>
            <a:endParaRPr lang="en-US" sz="2400" dirty="0" smtClean="0"/>
          </a:p>
          <a:p>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533BCA06-FE3A-4643-AA9E-A9C76D6A057A}" type="slidenum">
              <a:rPr lang="en-US" altLang="en-US" smtClean="0"/>
              <a:pPr>
                <a:defRPr/>
              </a:pPr>
              <a:t>4</a:t>
            </a:fld>
            <a:endParaRPr lang="en-US" altLang="en-US" dirty="0"/>
          </a:p>
        </p:txBody>
      </p:sp>
      <p:graphicFrame>
        <p:nvGraphicFramePr>
          <p:cNvPr id="8" name="Tabelle 7"/>
          <p:cNvGraphicFramePr>
            <a:graphicFrameLocks noGrp="1"/>
          </p:cNvGraphicFramePr>
          <p:nvPr>
            <p:extLst>
              <p:ext uri="{D42A27DB-BD31-4B8C-83A1-F6EECF244321}">
                <p14:modId xmlns:p14="http://schemas.microsoft.com/office/powerpoint/2010/main" val="2998786535"/>
              </p:ext>
            </p:extLst>
          </p:nvPr>
        </p:nvGraphicFramePr>
        <p:xfrm>
          <a:off x="899592" y="1772816"/>
          <a:ext cx="2808312" cy="1554480"/>
        </p:xfrm>
        <a:graphic>
          <a:graphicData uri="http://schemas.openxmlformats.org/drawingml/2006/table">
            <a:tbl>
              <a:tblPr bandRow="1">
                <a:tableStyleId>{5C22544A-7EE6-4342-B048-85BDC9FD1C3A}</a:tableStyleId>
              </a:tblPr>
              <a:tblGrid>
                <a:gridCol w="2808312"/>
              </a:tblGrid>
              <a:tr h="370840">
                <a:tc>
                  <a:txBody>
                    <a:bodyPr/>
                    <a:lstStyle/>
                    <a:p>
                      <a:r>
                        <a:rPr lang="de-DE" sz="2800" dirty="0" smtClean="0"/>
                        <a:t>Indoor</a:t>
                      </a:r>
                      <a:endParaRPr lang="de-DE" sz="2800" dirty="0"/>
                    </a:p>
                  </a:txBody>
                  <a:tcPr>
                    <a:solidFill>
                      <a:srgbClr val="00B050"/>
                    </a:solidFill>
                  </a:tcPr>
                </a:tc>
              </a:tr>
              <a:tr h="370840">
                <a:tc>
                  <a:txBody>
                    <a:bodyPr/>
                    <a:lstStyle/>
                    <a:p>
                      <a:r>
                        <a:rPr lang="de-DE" sz="2800" dirty="0" smtClean="0"/>
                        <a:t>Outdoor Rural</a:t>
                      </a:r>
                      <a:endParaRPr lang="de-DE" sz="2800" dirty="0"/>
                    </a:p>
                  </a:txBody>
                  <a:tcPr>
                    <a:solidFill>
                      <a:srgbClr val="00B050"/>
                    </a:solidFill>
                  </a:tcPr>
                </a:tc>
              </a:tr>
              <a:tr h="370840">
                <a:tc>
                  <a:txBody>
                    <a:bodyPr/>
                    <a:lstStyle/>
                    <a:p>
                      <a:r>
                        <a:rPr lang="de-DE" sz="2800" dirty="0" smtClean="0"/>
                        <a:t>Outdoor Urban</a:t>
                      </a:r>
                      <a:endParaRPr lang="de-DE" sz="2800" dirty="0"/>
                    </a:p>
                  </a:txBody>
                  <a:tcPr>
                    <a:solidFill>
                      <a:srgbClr val="00B050"/>
                    </a:solidFill>
                  </a:tcPr>
                </a:tc>
              </a:tr>
            </a:tbl>
          </a:graphicData>
        </a:graphic>
      </p:graphicFrame>
    </p:spTree>
    <p:extLst>
      <p:ext uri="{BB962C8B-B14F-4D97-AF65-F5344CB8AC3E}">
        <p14:creationId xmlns:p14="http://schemas.microsoft.com/office/powerpoint/2010/main" val="31691575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Interference Model</a:t>
            </a:r>
            <a:endParaRPr lang="en-US" dirty="0"/>
          </a:p>
        </p:txBody>
      </p:sp>
      <p:sp>
        <p:nvSpPr>
          <p:cNvPr id="3" name="Inhaltsplatzhalter 2"/>
          <p:cNvSpPr>
            <a:spLocks noGrp="1"/>
          </p:cNvSpPr>
          <p:nvPr>
            <p:ph idx="1"/>
          </p:nvPr>
        </p:nvSpPr>
        <p:spPr>
          <a:xfrm>
            <a:off x="685800" y="3717032"/>
            <a:ext cx="7772400" cy="2378968"/>
          </a:xfrm>
        </p:spPr>
        <p:txBody>
          <a:bodyPr/>
          <a:lstStyle/>
          <a:p>
            <a:r>
              <a:rPr lang="en-US" sz="2400" dirty="0" smtClean="0"/>
              <a:t>The </a:t>
            </a:r>
            <a:r>
              <a:rPr lang="en-US" sz="2400" dirty="0" smtClean="0"/>
              <a:t>high bandwidth and the powerful forward error correction result in a good interference resistance</a:t>
            </a:r>
          </a:p>
          <a:p>
            <a:r>
              <a:rPr lang="en-US" sz="2400" dirty="0" smtClean="0"/>
              <a:t>However, in case of many interferes the high bandwidth will collect high interference levels</a:t>
            </a:r>
            <a:endParaRPr lang="en-US" sz="2400" dirty="0"/>
          </a:p>
          <a:p>
            <a:endParaRPr lang="en-US" sz="2400" dirty="0" smtClean="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533BCA06-FE3A-4643-AA9E-A9C76D6A057A}" type="slidenum">
              <a:rPr lang="en-US" altLang="en-US" smtClean="0"/>
              <a:pPr>
                <a:defRPr/>
              </a:pPr>
              <a:t>5</a:t>
            </a:fld>
            <a:endParaRPr lang="en-US" altLang="en-US" dirty="0"/>
          </a:p>
        </p:txBody>
      </p:sp>
      <p:graphicFrame>
        <p:nvGraphicFramePr>
          <p:cNvPr id="7" name="Tabelle 6"/>
          <p:cNvGraphicFramePr>
            <a:graphicFrameLocks noGrp="1"/>
          </p:cNvGraphicFramePr>
          <p:nvPr>
            <p:extLst>
              <p:ext uri="{D42A27DB-BD31-4B8C-83A1-F6EECF244321}">
                <p14:modId xmlns:p14="http://schemas.microsoft.com/office/powerpoint/2010/main" val="4247751875"/>
              </p:ext>
            </p:extLst>
          </p:nvPr>
        </p:nvGraphicFramePr>
        <p:xfrm>
          <a:off x="971600" y="1484784"/>
          <a:ext cx="2808312" cy="2072640"/>
        </p:xfrm>
        <a:graphic>
          <a:graphicData uri="http://schemas.openxmlformats.org/drawingml/2006/table">
            <a:tbl>
              <a:tblPr bandRow="1">
                <a:tableStyleId>{5C22544A-7EE6-4342-B048-85BDC9FD1C3A}</a:tableStyleId>
              </a:tblPr>
              <a:tblGrid>
                <a:gridCol w="2808312"/>
              </a:tblGrid>
              <a:tr h="370840">
                <a:tc>
                  <a:txBody>
                    <a:bodyPr/>
                    <a:lstStyle/>
                    <a:p>
                      <a:r>
                        <a:rPr lang="de-DE" sz="2800" dirty="0" smtClean="0"/>
                        <a:t>None</a:t>
                      </a:r>
                      <a:endParaRPr lang="de-DE" sz="2800" dirty="0"/>
                    </a:p>
                  </a:txBody>
                  <a:tcPr>
                    <a:solidFill>
                      <a:srgbClr val="00B050"/>
                    </a:solidFill>
                  </a:tcPr>
                </a:tc>
              </a:tr>
              <a:tr h="370840">
                <a:tc>
                  <a:txBody>
                    <a:bodyPr/>
                    <a:lstStyle/>
                    <a:p>
                      <a:r>
                        <a:rPr lang="de-DE" sz="2800" dirty="0" smtClean="0"/>
                        <a:t>Low</a:t>
                      </a:r>
                      <a:endParaRPr lang="de-DE" sz="2800" dirty="0"/>
                    </a:p>
                  </a:txBody>
                  <a:tcPr>
                    <a:solidFill>
                      <a:srgbClr val="00B050"/>
                    </a:solidFill>
                  </a:tcPr>
                </a:tc>
              </a:tr>
              <a:tr h="370840">
                <a:tc>
                  <a:txBody>
                    <a:bodyPr/>
                    <a:lstStyle/>
                    <a:p>
                      <a:r>
                        <a:rPr lang="de-DE" sz="2800" dirty="0" smtClean="0"/>
                        <a:t>Medium</a:t>
                      </a:r>
                      <a:endParaRPr lang="de-DE" sz="2800" dirty="0"/>
                    </a:p>
                  </a:txBody>
                  <a:tcPr>
                    <a:solidFill>
                      <a:srgbClr val="00B050"/>
                    </a:solidFill>
                  </a:tcPr>
                </a:tc>
              </a:tr>
              <a:tr h="370840">
                <a:tc>
                  <a:txBody>
                    <a:bodyPr/>
                    <a:lstStyle/>
                    <a:p>
                      <a:r>
                        <a:rPr lang="de-DE" sz="2800" dirty="0" err="1" smtClean="0"/>
                        <a:t>Dense</a:t>
                      </a:r>
                      <a:endParaRPr lang="de-DE" sz="2800" dirty="0"/>
                    </a:p>
                  </a:txBody>
                  <a:tcPr>
                    <a:solidFill>
                      <a:srgbClr val="FF0000"/>
                    </a:solidFill>
                  </a:tcPr>
                </a:tc>
              </a:tr>
            </a:tbl>
          </a:graphicData>
        </a:graphic>
      </p:graphicFrame>
    </p:spTree>
    <p:extLst>
      <p:ext uri="{BB962C8B-B14F-4D97-AF65-F5344CB8AC3E}">
        <p14:creationId xmlns:p14="http://schemas.microsoft.com/office/powerpoint/2010/main" val="40294888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Active Interfering Users</a:t>
            </a:r>
            <a:endParaRPr lang="en-US" dirty="0"/>
          </a:p>
        </p:txBody>
      </p:sp>
      <p:sp>
        <p:nvSpPr>
          <p:cNvPr id="3" name="Inhaltsplatzhalter 2"/>
          <p:cNvSpPr>
            <a:spLocks noGrp="1"/>
          </p:cNvSpPr>
          <p:nvPr>
            <p:ph idx="1"/>
          </p:nvPr>
        </p:nvSpPr>
        <p:spPr>
          <a:xfrm>
            <a:off x="685800" y="4077072"/>
            <a:ext cx="7772400" cy="2018928"/>
          </a:xfrm>
        </p:spPr>
        <p:txBody>
          <a:bodyPr/>
          <a:lstStyle/>
          <a:p>
            <a:r>
              <a:rPr lang="en-US" sz="2400" dirty="0" smtClean="0"/>
              <a:t>The high bandwidth generally limits the number of parallel users</a:t>
            </a:r>
          </a:p>
          <a:p>
            <a:r>
              <a:rPr lang="en-US" sz="2400" dirty="0" smtClean="0"/>
              <a:t>The use of sophisticated multi-antenna schemes increases the performance in case of many users</a:t>
            </a:r>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533BCA06-FE3A-4643-AA9E-A9C76D6A057A}" type="slidenum">
              <a:rPr lang="en-US" altLang="en-US" smtClean="0"/>
              <a:pPr>
                <a:defRPr/>
              </a:pPr>
              <a:t>6</a:t>
            </a:fld>
            <a:endParaRPr lang="en-US" altLang="en-US" dirty="0"/>
          </a:p>
        </p:txBody>
      </p:sp>
      <p:graphicFrame>
        <p:nvGraphicFramePr>
          <p:cNvPr id="7" name="Tabelle 6"/>
          <p:cNvGraphicFramePr>
            <a:graphicFrameLocks noGrp="1"/>
          </p:cNvGraphicFramePr>
          <p:nvPr>
            <p:extLst>
              <p:ext uri="{D42A27DB-BD31-4B8C-83A1-F6EECF244321}">
                <p14:modId xmlns:p14="http://schemas.microsoft.com/office/powerpoint/2010/main" val="457763419"/>
              </p:ext>
            </p:extLst>
          </p:nvPr>
        </p:nvGraphicFramePr>
        <p:xfrm>
          <a:off x="827584" y="1916832"/>
          <a:ext cx="2808312" cy="2072640"/>
        </p:xfrm>
        <a:graphic>
          <a:graphicData uri="http://schemas.openxmlformats.org/drawingml/2006/table">
            <a:tbl>
              <a:tblPr bandRow="1">
                <a:tableStyleId>{5C22544A-7EE6-4342-B048-85BDC9FD1C3A}</a:tableStyleId>
              </a:tblPr>
              <a:tblGrid>
                <a:gridCol w="2808312"/>
              </a:tblGrid>
              <a:tr h="370840">
                <a:tc>
                  <a:txBody>
                    <a:bodyPr/>
                    <a:lstStyle/>
                    <a:p>
                      <a:r>
                        <a:rPr lang="de-DE" sz="2800" dirty="0" smtClean="0"/>
                        <a:t>Low</a:t>
                      </a:r>
                      <a:endParaRPr lang="de-DE" sz="2800" dirty="0"/>
                    </a:p>
                  </a:txBody>
                  <a:tcPr>
                    <a:solidFill>
                      <a:srgbClr val="00B050"/>
                    </a:solidFill>
                  </a:tcPr>
                </a:tc>
              </a:tr>
              <a:tr h="370840">
                <a:tc>
                  <a:txBody>
                    <a:bodyPr/>
                    <a:lstStyle/>
                    <a:p>
                      <a:r>
                        <a:rPr lang="de-DE" sz="2800" dirty="0" smtClean="0"/>
                        <a:t>Medium</a:t>
                      </a:r>
                      <a:endParaRPr lang="de-DE" sz="2800" dirty="0"/>
                    </a:p>
                  </a:txBody>
                  <a:tcPr>
                    <a:solidFill>
                      <a:srgbClr val="00B050"/>
                    </a:solidFill>
                  </a:tcPr>
                </a:tc>
              </a:tr>
              <a:tr h="370840">
                <a:tc>
                  <a:txBody>
                    <a:bodyPr/>
                    <a:lstStyle/>
                    <a:p>
                      <a:r>
                        <a:rPr lang="de-DE" sz="2800" dirty="0" smtClean="0"/>
                        <a:t>High</a:t>
                      </a:r>
                      <a:endParaRPr lang="de-DE" sz="2800" dirty="0"/>
                    </a:p>
                  </a:txBody>
                  <a:tcPr>
                    <a:solidFill>
                      <a:srgbClr val="00B050"/>
                    </a:solidFill>
                  </a:tcPr>
                </a:tc>
              </a:tr>
              <a:tr h="370840">
                <a:tc>
                  <a:txBody>
                    <a:bodyPr/>
                    <a:lstStyle/>
                    <a:p>
                      <a:r>
                        <a:rPr lang="de-DE" sz="2800" dirty="0" err="1" smtClean="0"/>
                        <a:t>Very</a:t>
                      </a:r>
                      <a:r>
                        <a:rPr lang="de-DE" sz="2800" baseline="0" dirty="0" smtClean="0"/>
                        <a:t> High</a:t>
                      </a:r>
                      <a:endParaRPr lang="de-DE" sz="2800" dirty="0"/>
                    </a:p>
                  </a:txBody>
                  <a:tcPr>
                    <a:solidFill>
                      <a:srgbClr val="FF0000"/>
                    </a:solidFill>
                  </a:tcPr>
                </a:tc>
              </a:tr>
            </a:tbl>
          </a:graphicData>
        </a:graphic>
      </p:graphicFrame>
    </p:spTree>
    <p:extLst>
      <p:ext uri="{BB962C8B-B14F-4D97-AF65-F5344CB8AC3E}">
        <p14:creationId xmlns:p14="http://schemas.microsoft.com/office/powerpoint/2010/main" val="10164796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Communication Mode</a:t>
            </a:r>
            <a:endParaRPr lang="en-US" dirty="0"/>
          </a:p>
        </p:txBody>
      </p:sp>
      <p:sp>
        <p:nvSpPr>
          <p:cNvPr id="3" name="Inhaltsplatzhalter 2"/>
          <p:cNvSpPr>
            <a:spLocks noGrp="1"/>
          </p:cNvSpPr>
          <p:nvPr>
            <p:ph idx="1"/>
          </p:nvPr>
        </p:nvSpPr>
        <p:spPr>
          <a:xfrm>
            <a:off x="685800" y="3645024"/>
            <a:ext cx="7772400" cy="2450976"/>
          </a:xfrm>
        </p:spPr>
        <p:txBody>
          <a:bodyPr/>
          <a:lstStyle/>
          <a:p>
            <a:r>
              <a:rPr lang="en-US" sz="2400" dirty="0" smtClean="0"/>
              <a:t>802.11ah has been designed for up- and downlink communication</a:t>
            </a:r>
            <a:endParaRPr lang="en-US" sz="2400" dirty="0" smtClean="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533BCA06-FE3A-4643-AA9E-A9C76D6A057A}" type="slidenum">
              <a:rPr lang="en-US" altLang="en-US" smtClean="0"/>
              <a:pPr>
                <a:defRPr/>
              </a:pPr>
              <a:t>7</a:t>
            </a:fld>
            <a:endParaRPr lang="en-US" altLang="en-US" dirty="0"/>
          </a:p>
        </p:txBody>
      </p:sp>
      <p:graphicFrame>
        <p:nvGraphicFramePr>
          <p:cNvPr id="7" name="Tabelle 6"/>
          <p:cNvGraphicFramePr>
            <a:graphicFrameLocks noGrp="1"/>
          </p:cNvGraphicFramePr>
          <p:nvPr>
            <p:extLst>
              <p:ext uri="{D42A27DB-BD31-4B8C-83A1-F6EECF244321}">
                <p14:modId xmlns:p14="http://schemas.microsoft.com/office/powerpoint/2010/main" val="3956628873"/>
              </p:ext>
            </p:extLst>
          </p:nvPr>
        </p:nvGraphicFramePr>
        <p:xfrm>
          <a:off x="899592" y="1772816"/>
          <a:ext cx="5184576" cy="1554480"/>
        </p:xfrm>
        <a:graphic>
          <a:graphicData uri="http://schemas.openxmlformats.org/drawingml/2006/table">
            <a:tbl>
              <a:tblPr bandRow="1">
                <a:tableStyleId>{5C22544A-7EE6-4342-B048-85BDC9FD1C3A}</a:tableStyleId>
              </a:tblPr>
              <a:tblGrid>
                <a:gridCol w="5184576"/>
              </a:tblGrid>
              <a:tr h="370840">
                <a:tc>
                  <a:txBody>
                    <a:bodyPr/>
                    <a:lstStyle/>
                    <a:p>
                      <a:r>
                        <a:rPr lang="en-US" sz="2800" noProof="0" dirty="0" smtClean="0"/>
                        <a:t>Uplink</a:t>
                      </a:r>
                      <a:endParaRPr lang="en-US" sz="2800" noProof="0" dirty="0"/>
                    </a:p>
                  </a:txBody>
                  <a:tcPr>
                    <a:solidFill>
                      <a:srgbClr val="00B050"/>
                    </a:solidFill>
                  </a:tcPr>
                </a:tc>
              </a:tr>
              <a:tr h="370840">
                <a:tc>
                  <a:txBody>
                    <a:bodyPr/>
                    <a:lstStyle/>
                    <a:p>
                      <a:r>
                        <a:rPr lang="en-US" sz="2800" noProof="0" dirty="0" smtClean="0"/>
                        <a:t>Downlink</a:t>
                      </a:r>
                      <a:endParaRPr lang="en-US" sz="2800" noProof="0" dirty="0"/>
                    </a:p>
                  </a:txBody>
                  <a:tcPr>
                    <a:solidFill>
                      <a:srgbClr val="00B050"/>
                    </a:solidFill>
                  </a:tcPr>
                </a:tc>
              </a:tr>
              <a:tr h="370840">
                <a:tc>
                  <a:txBody>
                    <a:bodyPr/>
                    <a:lstStyle/>
                    <a:p>
                      <a:r>
                        <a:rPr lang="en-US" sz="2800" noProof="0" dirty="0" smtClean="0"/>
                        <a:t>Uplink / Broadcast Downlink</a:t>
                      </a:r>
                      <a:endParaRPr lang="en-US" sz="2800" noProof="0" dirty="0"/>
                    </a:p>
                  </a:txBody>
                  <a:tcPr>
                    <a:solidFill>
                      <a:srgbClr val="00B050"/>
                    </a:solidFill>
                  </a:tcPr>
                </a:tc>
              </a:tr>
            </a:tbl>
          </a:graphicData>
        </a:graphic>
      </p:graphicFrame>
    </p:spTree>
    <p:extLst>
      <p:ext uri="{BB962C8B-B14F-4D97-AF65-F5344CB8AC3E}">
        <p14:creationId xmlns:p14="http://schemas.microsoft.com/office/powerpoint/2010/main" val="29275608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Data Period</a:t>
            </a:r>
            <a:endParaRPr lang="en-US" dirty="0"/>
          </a:p>
        </p:txBody>
      </p:sp>
      <p:sp>
        <p:nvSpPr>
          <p:cNvPr id="3" name="Inhaltsplatzhalter 2"/>
          <p:cNvSpPr>
            <a:spLocks noGrp="1"/>
          </p:cNvSpPr>
          <p:nvPr>
            <p:ph idx="1"/>
          </p:nvPr>
        </p:nvSpPr>
        <p:spPr>
          <a:xfrm>
            <a:off x="685800" y="5445224"/>
            <a:ext cx="7772400" cy="650776"/>
          </a:xfrm>
        </p:spPr>
        <p:txBody>
          <a:bodyPr/>
          <a:lstStyle/>
          <a:p>
            <a:r>
              <a:rPr lang="en-US" sz="2400" dirty="0" smtClean="0"/>
              <a:t>The use of DSSS is independent of the data period</a:t>
            </a:r>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533BCA06-FE3A-4643-AA9E-A9C76D6A057A}" type="slidenum">
              <a:rPr lang="en-US" altLang="en-US" smtClean="0"/>
              <a:pPr>
                <a:defRPr/>
              </a:pPr>
              <a:t>8</a:t>
            </a:fld>
            <a:endParaRPr lang="en-US" altLang="en-US" dirty="0"/>
          </a:p>
        </p:txBody>
      </p:sp>
      <p:graphicFrame>
        <p:nvGraphicFramePr>
          <p:cNvPr id="7" name="Tabelle 6"/>
          <p:cNvGraphicFramePr>
            <a:graphicFrameLocks noGrp="1"/>
          </p:cNvGraphicFramePr>
          <p:nvPr>
            <p:extLst>
              <p:ext uri="{D42A27DB-BD31-4B8C-83A1-F6EECF244321}">
                <p14:modId xmlns:p14="http://schemas.microsoft.com/office/powerpoint/2010/main" val="1175203049"/>
              </p:ext>
            </p:extLst>
          </p:nvPr>
        </p:nvGraphicFramePr>
        <p:xfrm>
          <a:off x="899592" y="1772816"/>
          <a:ext cx="5688632" cy="3627120"/>
        </p:xfrm>
        <a:graphic>
          <a:graphicData uri="http://schemas.openxmlformats.org/drawingml/2006/table">
            <a:tbl>
              <a:tblPr bandRow="1">
                <a:tableStyleId>{5C22544A-7EE6-4342-B048-85BDC9FD1C3A}</a:tableStyleId>
              </a:tblPr>
              <a:tblGrid>
                <a:gridCol w="5688632"/>
              </a:tblGrid>
              <a:tr h="370840">
                <a:tc>
                  <a:txBody>
                    <a:bodyPr/>
                    <a:lstStyle/>
                    <a:p>
                      <a:r>
                        <a:rPr lang="en-US" sz="2800" dirty="0" smtClean="0"/>
                        <a:t>Occasionally, less than 1/day</a:t>
                      </a:r>
                    </a:p>
                  </a:txBody>
                  <a:tcPr>
                    <a:solidFill>
                      <a:srgbClr val="00B050"/>
                    </a:solidFill>
                  </a:tcPr>
                </a:tc>
              </a:tr>
              <a:tr h="370840">
                <a:tc>
                  <a:txBody>
                    <a:bodyPr/>
                    <a:lstStyle/>
                    <a:p>
                      <a:r>
                        <a:rPr lang="en-US" sz="2800" dirty="0" smtClean="0"/>
                        <a:t>Occasionally 1/day</a:t>
                      </a:r>
                    </a:p>
                  </a:txBody>
                  <a:tcPr>
                    <a:solidFill>
                      <a:srgbClr val="00B050"/>
                    </a:solidFill>
                  </a:tcPr>
                </a:tc>
              </a:tr>
              <a:tr h="370840">
                <a:tc>
                  <a:txBody>
                    <a:bodyPr/>
                    <a:lstStyle/>
                    <a:p>
                      <a:r>
                        <a:rPr lang="en-US" sz="2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smtClean="0"/>
                        <a:t>Periodically, more than 1/hour</a:t>
                      </a:r>
                    </a:p>
                  </a:txBody>
                  <a:tcPr>
                    <a:solidFill>
                      <a:srgbClr val="00B050"/>
                    </a:solidFill>
                  </a:tcPr>
                </a:tc>
              </a:tr>
            </a:tbl>
          </a:graphicData>
        </a:graphic>
      </p:graphicFrame>
    </p:spTree>
    <p:extLst>
      <p:ext uri="{BB962C8B-B14F-4D97-AF65-F5344CB8AC3E}">
        <p14:creationId xmlns:p14="http://schemas.microsoft.com/office/powerpoint/2010/main" val="1832157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Data Length</a:t>
            </a:r>
            <a:endParaRPr lang="en-US" dirty="0"/>
          </a:p>
        </p:txBody>
      </p:sp>
      <p:sp>
        <p:nvSpPr>
          <p:cNvPr id="3" name="Inhaltsplatzhalter 2"/>
          <p:cNvSpPr>
            <a:spLocks noGrp="1"/>
          </p:cNvSpPr>
          <p:nvPr>
            <p:ph idx="1"/>
          </p:nvPr>
        </p:nvSpPr>
        <p:spPr>
          <a:xfrm>
            <a:off x="685800" y="4077072"/>
            <a:ext cx="7772400" cy="2018928"/>
          </a:xfrm>
        </p:spPr>
        <p:txBody>
          <a:bodyPr/>
          <a:lstStyle/>
          <a:p>
            <a:r>
              <a:rPr lang="en-US" sz="2400" dirty="0" smtClean="0"/>
              <a:t>The use of DSSS is independent of the data length</a:t>
            </a:r>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March 2017</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8076" y="6475413"/>
            <a:ext cx="504049" cy="184666"/>
          </a:xfrm>
        </p:spPr>
        <p:txBody>
          <a:bodyPr/>
          <a:lstStyle/>
          <a:p>
            <a:pPr>
              <a:defRPr/>
            </a:pPr>
            <a:r>
              <a:rPr lang="en-US" altLang="en-US" dirty="0" smtClean="0"/>
              <a:t>Slide </a:t>
            </a:r>
            <a:fld id="{533BCA06-FE3A-4643-AA9E-A9C76D6A057A}" type="slidenum">
              <a:rPr lang="en-US" altLang="en-US" smtClean="0"/>
              <a:pPr>
                <a:defRPr/>
              </a:pPr>
              <a:t>9</a:t>
            </a:fld>
            <a:endParaRPr lang="en-US" altLang="en-US" dirty="0"/>
          </a:p>
        </p:txBody>
      </p:sp>
      <p:graphicFrame>
        <p:nvGraphicFramePr>
          <p:cNvPr id="7" name="Tabelle 6"/>
          <p:cNvGraphicFramePr>
            <a:graphicFrameLocks noGrp="1"/>
          </p:cNvGraphicFramePr>
          <p:nvPr>
            <p:extLst>
              <p:ext uri="{D42A27DB-BD31-4B8C-83A1-F6EECF244321}">
                <p14:modId xmlns:p14="http://schemas.microsoft.com/office/powerpoint/2010/main" val="3239288812"/>
              </p:ext>
            </p:extLst>
          </p:nvPr>
        </p:nvGraphicFramePr>
        <p:xfrm>
          <a:off x="899592" y="1772816"/>
          <a:ext cx="2736304" cy="2072640"/>
        </p:xfrm>
        <a:graphic>
          <a:graphicData uri="http://schemas.openxmlformats.org/drawingml/2006/table">
            <a:tbl>
              <a:tblPr bandRow="1">
                <a:tableStyleId>{5C22544A-7EE6-4342-B048-85BDC9FD1C3A}</a:tableStyleId>
              </a:tblPr>
              <a:tblGrid>
                <a:gridCol w="2736304"/>
              </a:tblGrid>
              <a:tr h="370840">
                <a:tc>
                  <a:txBody>
                    <a:bodyPr/>
                    <a:lstStyle/>
                    <a:p>
                      <a:r>
                        <a:rPr lang="de-DE" sz="2800" dirty="0" smtClean="0"/>
                        <a:t>&lt;= 16 </a:t>
                      </a:r>
                      <a:r>
                        <a:rPr lang="de-DE" sz="2800" dirty="0" err="1" smtClean="0"/>
                        <a:t>bytes</a:t>
                      </a:r>
                      <a:endParaRPr lang="de-DE" sz="2800" dirty="0"/>
                    </a:p>
                  </a:txBody>
                  <a:tcPr>
                    <a:solidFill>
                      <a:srgbClr val="00B050"/>
                    </a:solidFill>
                  </a:tcPr>
                </a:tc>
              </a:tr>
              <a:tr h="370840">
                <a:tc>
                  <a:txBody>
                    <a:bodyPr/>
                    <a:lstStyle/>
                    <a:p>
                      <a:r>
                        <a:rPr lang="de-DE" sz="2800" dirty="0" smtClean="0"/>
                        <a:t>&lt;= 64 </a:t>
                      </a:r>
                      <a:r>
                        <a:rPr lang="de-DE" sz="2800" dirty="0" err="1" smtClean="0"/>
                        <a:t>bytes</a:t>
                      </a:r>
                      <a:endParaRPr lang="de-DE" sz="2800" dirty="0"/>
                    </a:p>
                  </a:txBody>
                  <a:tcPr>
                    <a:solidFill>
                      <a:srgbClr val="00B050"/>
                    </a:solidFill>
                  </a:tcPr>
                </a:tc>
              </a:tr>
              <a:tr h="370840">
                <a:tc>
                  <a:txBody>
                    <a:bodyPr/>
                    <a:lstStyle/>
                    <a:p>
                      <a:r>
                        <a:rPr lang="de-DE" sz="2800" dirty="0" smtClean="0"/>
                        <a:t>&lt;= 256 </a:t>
                      </a:r>
                      <a:r>
                        <a:rPr lang="de-DE" sz="2800" dirty="0" err="1" smtClean="0"/>
                        <a:t>bytes</a:t>
                      </a:r>
                      <a:endParaRPr lang="de-DE" sz="2800" dirty="0"/>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2800" dirty="0" smtClean="0"/>
                        <a:t>&gt; 256 </a:t>
                      </a:r>
                      <a:r>
                        <a:rPr lang="de-DE" sz="2800" dirty="0" err="1" smtClean="0"/>
                        <a:t>bytes</a:t>
                      </a:r>
                      <a:endParaRPr lang="de-DE" sz="2800" dirty="0" smtClean="0"/>
                    </a:p>
                  </a:txBody>
                  <a:tcPr>
                    <a:solidFill>
                      <a:srgbClr val="00B050"/>
                    </a:solidFill>
                  </a:tcPr>
                </a:tc>
              </a:tr>
            </a:tbl>
          </a:graphicData>
        </a:graphic>
      </p:graphicFrame>
    </p:spTree>
    <p:extLst>
      <p:ext uri="{BB962C8B-B14F-4D97-AF65-F5344CB8AC3E}">
        <p14:creationId xmlns:p14="http://schemas.microsoft.com/office/powerpoint/2010/main" val="1841907525"/>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885</Words>
  <Application>Microsoft Office PowerPoint</Application>
  <PresentationFormat>Bildschirmpräsentation (4:3)</PresentationFormat>
  <Paragraphs>229</Paragraphs>
  <Slides>22</Slides>
  <Notes>0</Notes>
  <HiddenSlides>0</HiddenSlides>
  <MMClips>0</MMClips>
  <ScaleCrop>false</ScaleCrop>
  <HeadingPairs>
    <vt:vector size="4" baseType="variant">
      <vt:variant>
        <vt:lpstr>Design</vt:lpstr>
      </vt:variant>
      <vt:variant>
        <vt:i4>1</vt:i4>
      </vt:variant>
      <vt:variant>
        <vt:lpstr>Folientitel</vt:lpstr>
      </vt:variant>
      <vt:variant>
        <vt:i4>22</vt:i4>
      </vt:variant>
    </vt:vector>
  </HeadingPairs>
  <TitlesOfParts>
    <vt:vector size="23" baseType="lpstr">
      <vt:lpstr>IEEE-P802_15_Rbt</vt:lpstr>
      <vt:lpstr>PowerPoint-Präsentation</vt:lpstr>
      <vt:lpstr>Suitability of IEEE 802.11ah for LPWAN Applications</vt:lpstr>
      <vt:lpstr>Motivation</vt:lpstr>
      <vt:lpstr>Channel Model</vt:lpstr>
      <vt:lpstr>Interference Model</vt:lpstr>
      <vt:lpstr>Active Interfering Users</vt:lpstr>
      <vt:lpstr>Communication Mode</vt:lpstr>
      <vt:lpstr>Data Period</vt:lpstr>
      <vt:lpstr>Data Length</vt:lpstr>
      <vt:lpstr>Availability</vt:lpstr>
      <vt:lpstr>Latency</vt:lpstr>
      <vt:lpstr>LP-WAN Localization</vt:lpstr>
      <vt:lpstr>Typical Power Supply</vt:lpstr>
      <vt:lpstr>Frequency Regulation</vt:lpstr>
      <vt:lpstr>Minimum Sensitivity Requirements</vt:lpstr>
      <vt:lpstr>Maximum Acceptable Path Loss</vt:lpstr>
      <vt:lpstr>Cell Radius</vt:lpstr>
      <vt:lpstr>Data Security</vt:lpstr>
      <vt:lpstr>Node Velocity</vt:lpstr>
      <vt:lpstr>Results of the Suitability Evaluation</vt:lpstr>
      <vt:lpstr>Results of the Suitability Evaluation</vt:lpstr>
      <vt:lpstr>Thank You!</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34</cp:revision>
  <cp:lastPrinted>1998-02-10T13:28:06Z</cp:lastPrinted>
  <dcterms:created xsi:type="dcterms:W3CDTF">2017-03-09T12:44:05Z</dcterms:created>
  <dcterms:modified xsi:type="dcterms:W3CDTF">2017-03-12T19:26:30Z</dcterms:modified>
</cp:coreProperties>
</file>