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9" r:id="rId2"/>
    <p:sldId id="260" r:id="rId3"/>
    <p:sldId id="276" r:id="rId4"/>
    <p:sldId id="281" r:id="rId5"/>
    <p:sldId id="262" r:id="rId6"/>
    <p:sldId id="282" r:id="rId7"/>
    <p:sldId id="263" r:id="rId8"/>
    <p:sldId id="264" r:id="rId9"/>
    <p:sldId id="265" r:id="rId10"/>
    <p:sldId id="266" r:id="rId11"/>
    <p:sldId id="267" r:id="rId12"/>
    <p:sldId id="268" r:id="rId13"/>
    <p:sldId id="269" r:id="rId14"/>
    <p:sldId id="270" r:id="rId15"/>
    <p:sldId id="271" r:id="rId16"/>
    <p:sldId id="272" r:id="rId17"/>
    <p:sldId id="273" r:id="rId18"/>
    <p:sldId id="277" r:id="rId19"/>
    <p:sldId id="274" r:id="rId20"/>
    <p:sldId id="275" r:id="rId21"/>
    <p:sldId id="278" r:id="rId22"/>
    <p:sldId id="280" r:id="rId23"/>
    <p:sldId id="279"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72" y="-192"/>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80"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BE8550-4F88-435C-AAD4-4E04358FEE0E}"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de-DE"/>
        </a:p>
      </dgm:t>
    </dgm:pt>
    <dgm:pt modelId="{C027D2E2-D2E4-4C6F-B2D7-8BC1FD1D84B8}">
      <dgm:prSet phldrT="[Text]">
        <dgm:style>
          <a:lnRef idx="1">
            <a:schemeClr val="dk1"/>
          </a:lnRef>
          <a:fillRef idx="2">
            <a:schemeClr val="dk1"/>
          </a:fillRef>
          <a:effectRef idx="1">
            <a:schemeClr val="dk1"/>
          </a:effectRef>
          <a:fontRef idx="minor">
            <a:schemeClr val="dk1"/>
          </a:fontRef>
        </dgm:style>
      </dgm:prSet>
      <dgm:spPr>
        <a:solidFill>
          <a:srgbClr val="FFFF00"/>
        </a:solidFill>
      </dgm:spPr>
      <dgm:t>
        <a:bodyPr/>
        <a:lstStyle/>
        <a:p>
          <a:r>
            <a:rPr lang="en-US" noProof="0" dirty="0" smtClean="0"/>
            <a:t>Suitability</a:t>
          </a:r>
          <a:endParaRPr lang="en-US" noProof="0" dirty="0"/>
        </a:p>
      </dgm:t>
    </dgm:pt>
    <dgm:pt modelId="{7749962D-E4B9-4309-BE6E-5BEBC2670CBD}" type="parTrans" cxnId="{E2D9C05B-21D7-4FA9-92EB-9D87A47BDAD8}">
      <dgm:prSet/>
      <dgm:spPr/>
      <dgm:t>
        <a:bodyPr/>
        <a:lstStyle/>
        <a:p>
          <a:endParaRPr lang="de-DE"/>
        </a:p>
      </dgm:t>
    </dgm:pt>
    <dgm:pt modelId="{9E51DC53-7CD5-4846-813F-7CAF07744DEE}" type="sibTrans" cxnId="{E2D9C05B-21D7-4FA9-92EB-9D87A47BDAD8}">
      <dgm:prSet/>
      <dgm:spPr/>
      <dgm:t>
        <a:bodyPr/>
        <a:lstStyle/>
        <a:p>
          <a:endParaRPr lang="de-DE"/>
        </a:p>
      </dgm:t>
    </dgm:pt>
    <dgm:pt modelId="{94EB00EF-107A-4F23-B5BC-EAC3B4D359E5}">
      <dgm:prSet phldrT="[Text]"/>
      <dgm:spPr/>
      <dgm:t>
        <a:bodyPr/>
        <a:lstStyle/>
        <a:p>
          <a:r>
            <a:rPr lang="en-US" noProof="0" dirty="0" smtClean="0"/>
            <a:t>Analysis the general suitability of a candidate technology</a:t>
          </a:r>
          <a:br>
            <a:rPr lang="en-US" noProof="0" dirty="0" smtClean="0"/>
          </a:br>
          <a:r>
            <a:rPr lang="en-US" noProof="0" dirty="0" smtClean="0"/>
            <a:t>(this document)</a:t>
          </a:r>
          <a:endParaRPr lang="en-US" noProof="0" dirty="0"/>
        </a:p>
      </dgm:t>
    </dgm:pt>
    <dgm:pt modelId="{88278E9E-D598-4C7E-93B4-8870BEABCE17}" type="parTrans" cxnId="{10F09677-E9D0-444D-90AD-48E8296E2D67}">
      <dgm:prSet/>
      <dgm:spPr/>
      <dgm:t>
        <a:bodyPr/>
        <a:lstStyle/>
        <a:p>
          <a:endParaRPr lang="de-DE"/>
        </a:p>
      </dgm:t>
    </dgm:pt>
    <dgm:pt modelId="{ACF0398C-640D-4120-AEF1-C5FF700A6C3E}" type="sibTrans" cxnId="{10F09677-E9D0-444D-90AD-48E8296E2D67}">
      <dgm:prSet/>
      <dgm:spPr/>
      <dgm:t>
        <a:bodyPr/>
        <a:lstStyle/>
        <a:p>
          <a:endParaRPr lang="de-DE"/>
        </a:p>
      </dgm:t>
    </dgm:pt>
    <dgm:pt modelId="{24680F2F-F8F7-4ADC-8C25-195E6CFD48FC}">
      <dgm:prSet phldrT="[Text]">
        <dgm:style>
          <a:lnRef idx="1">
            <a:schemeClr val="dk1"/>
          </a:lnRef>
          <a:fillRef idx="2">
            <a:schemeClr val="dk1"/>
          </a:fillRef>
          <a:effectRef idx="1">
            <a:schemeClr val="dk1"/>
          </a:effectRef>
          <a:fontRef idx="minor">
            <a:schemeClr val="dk1"/>
          </a:fontRef>
        </dgm:style>
      </dgm:prSet>
      <dgm:spPr/>
      <dgm:t>
        <a:bodyPr/>
        <a:lstStyle/>
        <a:p>
          <a:r>
            <a:rPr lang="de-DE" dirty="0" smtClean="0"/>
            <a:t>Qualitative Evaluation</a:t>
          </a:r>
          <a:endParaRPr lang="de-DE" dirty="0"/>
        </a:p>
      </dgm:t>
    </dgm:pt>
    <dgm:pt modelId="{D41153C5-9493-4ECE-9D70-718FED6FDE42}" type="parTrans" cxnId="{551480AE-E800-421E-BE2F-59B55FD33C11}">
      <dgm:prSet/>
      <dgm:spPr/>
      <dgm:t>
        <a:bodyPr/>
        <a:lstStyle/>
        <a:p>
          <a:endParaRPr lang="de-DE"/>
        </a:p>
      </dgm:t>
    </dgm:pt>
    <dgm:pt modelId="{DCA2C550-03B6-45B0-BE4F-BE7B30F64D21}" type="sibTrans" cxnId="{551480AE-E800-421E-BE2F-59B55FD33C11}">
      <dgm:prSet/>
      <dgm:spPr/>
      <dgm:t>
        <a:bodyPr/>
        <a:lstStyle/>
        <a:p>
          <a:endParaRPr lang="de-DE"/>
        </a:p>
      </dgm:t>
    </dgm:pt>
    <dgm:pt modelId="{86923B22-2BE1-4342-969D-655A72623A4B}">
      <dgm:prSet phldrT="[Text]"/>
      <dgm:spPr/>
      <dgm:t>
        <a:bodyPr/>
        <a:lstStyle/>
        <a:p>
          <a:r>
            <a:rPr lang="en-US" noProof="0" dirty="0" smtClean="0"/>
            <a:t>Analysis pros and cons, and dependency on other technologies</a:t>
          </a:r>
          <a:endParaRPr lang="en-US" noProof="0" dirty="0"/>
        </a:p>
      </dgm:t>
    </dgm:pt>
    <dgm:pt modelId="{645C9814-D296-47B0-9590-759E3D464007}" type="parTrans" cxnId="{D2078DD8-22D2-42C8-9120-736E9BF97387}">
      <dgm:prSet/>
      <dgm:spPr/>
      <dgm:t>
        <a:bodyPr/>
        <a:lstStyle/>
        <a:p>
          <a:endParaRPr lang="de-DE"/>
        </a:p>
      </dgm:t>
    </dgm:pt>
    <dgm:pt modelId="{EC3CF9B7-99C0-4923-96ED-25E5D513C867}" type="sibTrans" cxnId="{D2078DD8-22D2-42C8-9120-736E9BF97387}">
      <dgm:prSet/>
      <dgm:spPr/>
      <dgm:t>
        <a:bodyPr/>
        <a:lstStyle/>
        <a:p>
          <a:endParaRPr lang="de-DE"/>
        </a:p>
      </dgm:t>
    </dgm:pt>
    <dgm:pt modelId="{8B786DE9-EE6E-4F92-A11D-304DC9DCD8F3}">
      <dgm:prSet phldrT="[Text]">
        <dgm:style>
          <a:lnRef idx="1">
            <a:schemeClr val="dk1"/>
          </a:lnRef>
          <a:fillRef idx="2">
            <a:schemeClr val="dk1"/>
          </a:fillRef>
          <a:effectRef idx="1">
            <a:schemeClr val="dk1"/>
          </a:effectRef>
          <a:fontRef idx="minor">
            <a:schemeClr val="dk1"/>
          </a:fontRef>
        </dgm:style>
      </dgm:prSet>
      <dgm:spPr/>
      <dgm:t>
        <a:bodyPr/>
        <a:lstStyle/>
        <a:p>
          <a:r>
            <a:rPr lang="de-DE" dirty="0" smtClean="0"/>
            <a:t>Quantitative Evaluation</a:t>
          </a:r>
          <a:endParaRPr lang="de-DE" dirty="0"/>
        </a:p>
      </dgm:t>
    </dgm:pt>
    <dgm:pt modelId="{15FFF8B1-3272-48FC-8A45-6D3BD2EC3CE7}" type="parTrans" cxnId="{4C6CDE8A-E35C-4F4B-841B-2E855ECF849F}">
      <dgm:prSet/>
      <dgm:spPr/>
      <dgm:t>
        <a:bodyPr/>
        <a:lstStyle/>
        <a:p>
          <a:endParaRPr lang="de-DE"/>
        </a:p>
      </dgm:t>
    </dgm:pt>
    <dgm:pt modelId="{540E5C96-6C05-4D14-A75E-8E367BA3C9A8}" type="sibTrans" cxnId="{4C6CDE8A-E35C-4F4B-841B-2E855ECF849F}">
      <dgm:prSet/>
      <dgm:spPr/>
      <dgm:t>
        <a:bodyPr/>
        <a:lstStyle/>
        <a:p>
          <a:endParaRPr lang="de-DE"/>
        </a:p>
      </dgm:t>
    </dgm:pt>
    <dgm:pt modelId="{8073D91E-C722-4C3B-8B2D-CA0769270084}">
      <dgm:prSet phldrT="[Text]" custT="1"/>
      <dgm:spPr/>
      <dgm:t>
        <a:bodyPr/>
        <a:lstStyle/>
        <a:p>
          <a:r>
            <a:rPr lang="en-US" sz="1600" noProof="0" dirty="0" smtClean="0"/>
            <a:t>Exact performance (only for selected technologies)</a:t>
          </a:r>
          <a:endParaRPr lang="en-US" sz="1600" noProof="0" dirty="0"/>
        </a:p>
      </dgm:t>
    </dgm:pt>
    <dgm:pt modelId="{999637F2-7125-449D-A231-4C8BA5AE0245}" type="parTrans" cxnId="{FD01CB0B-69A9-4075-A892-12FE4365D9B6}">
      <dgm:prSet/>
      <dgm:spPr/>
      <dgm:t>
        <a:bodyPr/>
        <a:lstStyle/>
        <a:p>
          <a:endParaRPr lang="de-DE"/>
        </a:p>
      </dgm:t>
    </dgm:pt>
    <dgm:pt modelId="{A4335D84-8DF3-4FB1-8CD2-5D9D19ED3C4C}" type="sibTrans" cxnId="{FD01CB0B-69A9-4075-A892-12FE4365D9B6}">
      <dgm:prSet/>
      <dgm:spPr/>
      <dgm:t>
        <a:bodyPr/>
        <a:lstStyle/>
        <a:p>
          <a:endParaRPr lang="de-DE"/>
        </a:p>
      </dgm:t>
    </dgm:pt>
    <dgm:pt modelId="{F5906A7C-0801-4174-B7CC-06A775F3134F}" type="pres">
      <dgm:prSet presAssocID="{D4BE8550-4F88-435C-AAD4-4E04358FEE0E}" presName="rootnode" presStyleCnt="0">
        <dgm:presLayoutVars>
          <dgm:chMax/>
          <dgm:chPref/>
          <dgm:dir/>
          <dgm:animLvl val="lvl"/>
        </dgm:presLayoutVars>
      </dgm:prSet>
      <dgm:spPr/>
      <dgm:t>
        <a:bodyPr/>
        <a:lstStyle/>
        <a:p>
          <a:endParaRPr lang="de-DE"/>
        </a:p>
      </dgm:t>
    </dgm:pt>
    <dgm:pt modelId="{E424B4CF-ACF5-4DD7-8358-CF4889E721E5}" type="pres">
      <dgm:prSet presAssocID="{C027D2E2-D2E4-4C6F-B2D7-8BC1FD1D84B8}" presName="composite" presStyleCnt="0"/>
      <dgm:spPr/>
    </dgm:pt>
    <dgm:pt modelId="{63DDAE83-FBAC-462A-BAAF-393DE5B1514F}" type="pres">
      <dgm:prSet presAssocID="{C027D2E2-D2E4-4C6F-B2D7-8BC1FD1D84B8}" presName="bentUpArrow1" presStyleLbl="alignImgPlace1" presStyleIdx="0" presStyleCnt="2"/>
      <dgm:spPr/>
    </dgm:pt>
    <dgm:pt modelId="{0DF1A5D3-FB10-40C1-A865-6F0BB2B6CAA2}" type="pres">
      <dgm:prSet presAssocID="{C027D2E2-D2E4-4C6F-B2D7-8BC1FD1D84B8}" presName="ParentText" presStyleLbl="node1" presStyleIdx="0" presStyleCnt="3">
        <dgm:presLayoutVars>
          <dgm:chMax val="1"/>
          <dgm:chPref val="1"/>
          <dgm:bulletEnabled val="1"/>
        </dgm:presLayoutVars>
      </dgm:prSet>
      <dgm:spPr/>
      <dgm:t>
        <a:bodyPr/>
        <a:lstStyle/>
        <a:p>
          <a:endParaRPr lang="de-DE"/>
        </a:p>
      </dgm:t>
    </dgm:pt>
    <dgm:pt modelId="{8CDCE64E-1463-463D-8DBD-1EDB44637450}" type="pres">
      <dgm:prSet presAssocID="{C027D2E2-D2E4-4C6F-B2D7-8BC1FD1D84B8}" presName="ChildText" presStyleLbl="revTx" presStyleIdx="0" presStyleCnt="3" custScaleX="356008" custLinFactX="29817" custLinFactNeighborX="100000" custLinFactNeighborY="848">
        <dgm:presLayoutVars>
          <dgm:chMax val="0"/>
          <dgm:chPref val="0"/>
          <dgm:bulletEnabled val="1"/>
        </dgm:presLayoutVars>
      </dgm:prSet>
      <dgm:spPr/>
      <dgm:t>
        <a:bodyPr/>
        <a:lstStyle/>
        <a:p>
          <a:endParaRPr lang="de-DE"/>
        </a:p>
      </dgm:t>
    </dgm:pt>
    <dgm:pt modelId="{D7D7399E-14D7-4086-8B9B-4D1EE588698B}" type="pres">
      <dgm:prSet presAssocID="{9E51DC53-7CD5-4846-813F-7CAF07744DEE}" presName="sibTrans" presStyleCnt="0"/>
      <dgm:spPr/>
    </dgm:pt>
    <dgm:pt modelId="{D101DB11-CD14-4977-B539-420191362964}" type="pres">
      <dgm:prSet presAssocID="{24680F2F-F8F7-4ADC-8C25-195E6CFD48FC}" presName="composite" presStyleCnt="0"/>
      <dgm:spPr/>
    </dgm:pt>
    <dgm:pt modelId="{7F02839F-137A-4F94-B168-5FA03F4F9FB3}" type="pres">
      <dgm:prSet presAssocID="{24680F2F-F8F7-4ADC-8C25-195E6CFD48FC}" presName="bentUpArrow1" presStyleLbl="alignImgPlace1" presStyleIdx="1" presStyleCnt="2"/>
      <dgm:spPr/>
    </dgm:pt>
    <dgm:pt modelId="{C95E30D4-F999-4F68-B37B-AEC3B33204F5}" type="pres">
      <dgm:prSet presAssocID="{24680F2F-F8F7-4ADC-8C25-195E6CFD48FC}" presName="ParentText" presStyleLbl="node1" presStyleIdx="1" presStyleCnt="3" custLinFactNeighborX="-57082" custLinFactNeighborY="2823">
        <dgm:presLayoutVars>
          <dgm:chMax val="1"/>
          <dgm:chPref val="1"/>
          <dgm:bulletEnabled val="1"/>
        </dgm:presLayoutVars>
      </dgm:prSet>
      <dgm:spPr/>
      <dgm:t>
        <a:bodyPr/>
        <a:lstStyle/>
        <a:p>
          <a:endParaRPr lang="de-DE"/>
        </a:p>
      </dgm:t>
    </dgm:pt>
    <dgm:pt modelId="{B0C9459C-C39B-4E37-93E6-F603617144A8}" type="pres">
      <dgm:prSet presAssocID="{24680F2F-F8F7-4ADC-8C25-195E6CFD48FC}" presName="ChildText" presStyleLbl="revTx" presStyleIdx="1" presStyleCnt="3" custScaleX="282893" custLinFactNeighborX="21428" custLinFactNeighborY="-489">
        <dgm:presLayoutVars>
          <dgm:chMax val="0"/>
          <dgm:chPref val="0"/>
          <dgm:bulletEnabled val="1"/>
        </dgm:presLayoutVars>
      </dgm:prSet>
      <dgm:spPr/>
      <dgm:t>
        <a:bodyPr/>
        <a:lstStyle/>
        <a:p>
          <a:endParaRPr lang="de-DE"/>
        </a:p>
      </dgm:t>
    </dgm:pt>
    <dgm:pt modelId="{1ED22ED6-62D4-46E2-A429-9C7E170B04EA}" type="pres">
      <dgm:prSet presAssocID="{DCA2C550-03B6-45B0-BE4F-BE7B30F64D21}" presName="sibTrans" presStyleCnt="0"/>
      <dgm:spPr/>
    </dgm:pt>
    <dgm:pt modelId="{786835F3-5DB7-4F02-B417-E3A20B05D512}" type="pres">
      <dgm:prSet presAssocID="{8B786DE9-EE6E-4F92-A11D-304DC9DCD8F3}" presName="composite" presStyleCnt="0"/>
      <dgm:spPr/>
    </dgm:pt>
    <dgm:pt modelId="{02A58948-7271-4311-8CA6-1D627C198C0F}" type="pres">
      <dgm:prSet presAssocID="{8B786DE9-EE6E-4F92-A11D-304DC9DCD8F3}" presName="ParentText" presStyleLbl="node1" presStyleIdx="2" presStyleCnt="3" custLinFactNeighborX="-47560" custLinFactNeighborY="-2084">
        <dgm:presLayoutVars>
          <dgm:chMax val="1"/>
          <dgm:chPref val="1"/>
          <dgm:bulletEnabled val="1"/>
        </dgm:presLayoutVars>
      </dgm:prSet>
      <dgm:spPr/>
      <dgm:t>
        <a:bodyPr/>
        <a:lstStyle/>
        <a:p>
          <a:endParaRPr lang="de-DE"/>
        </a:p>
      </dgm:t>
    </dgm:pt>
    <dgm:pt modelId="{E54BA121-8A97-411C-9537-0D90FF95030F}" type="pres">
      <dgm:prSet presAssocID="{8B786DE9-EE6E-4F92-A11D-304DC9DCD8F3}" presName="FinalChildText" presStyleLbl="revTx" presStyleIdx="2" presStyleCnt="3" custScaleX="235486" custLinFactNeighborX="58078" custLinFactNeighborY="1258">
        <dgm:presLayoutVars>
          <dgm:chMax val="0"/>
          <dgm:chPref val="0"/>
          <dgm:bulletEnabled val="1"/>
        </dgm:presLayoutVars>
      </dgm:prSet>
      <dgm:spPr/>
      <dgm:t>
        <a:bodyPr/>
        <a:lstStyle/>
        <a:p>
          <a:endParaRPr lang="de-DE"/>
        </a:p>
      </dgm:t>
    </dgm:pt>
  </dgm:ptLst>
  <dgm:cxnLst>
    <dgm:cxn modelId="{B79AB2AC-BF66-4DE9-BF2C-2F1373F48A79}" type="presOf" srcId="{24680F2F-F8F7-4ADC-8C25-195E6CFD48FC}" destId="{C95E30D4-F999-4F68-B37B-AEC3B33204F5}" srcOrd="0" destOrd="0" presId="urn:microsoft.com/office/officeart/2005/8/layout/StepDownProcess"/>
    <dgm:cxn modelId="{D2078DD8-22D2-42C8-9120-736E9BF97387}" srcId="{24680F2F-F8F7-4ADC-8C25-195E6CFD48FC}" destId="{86923B22-2BE1-4342-969D-655A72623A4B}" srcOrd="0" destOrd="0" parTransId="{645C9814-D296-47B0-9590-759E3D464007}" sibTransId="{EC3CF9B7-99C0-4923-96ED-25E5D513C867}"/>
    <dgm:cxn modelId="{10F09677-E9D0-444D-90AD-48E8296E2D67}" srcId="{C027D2E2-D2E4-4C6F-B2D7-8BC1FD1D84B8}" destId="{94EB00EF-107A-4F23-B5BC-EAC3B4D359E5}" srcOrd="0" destOrd="0" parTransId="{88278E9E-D598-4C7E-93B4-8870BEABCE17}" sibTransId="{ACF0398C-640D-4120-AEF1-C5FF700A6C3E}"/>
    <dgm:cxn modelId="{551480AE-E800-421E-BE2F-59B55FD33C11}" srcId="{D4BE8550-4F88-435C-AAD4-4E04358FEE0E}" destId="{24680F2F-F8F7-4ADC-8C25-195E6CFD48FC}" srcOrd="1" destOrd="0" parTransId="{D41153C5-9493-4ECE-9D70-718FED6FDE42}" sibTransId="{DCA2C550-03B6-45B0-BE4F-BE7B30F64D21}"/>
    <dgm:cxn modelId="{F94F78A0-102A-456F-91DA-6C718FB9DC95}" type="presOf" srcId="{94EB00EF-107A-4F23-B5BC-EAC3B4D359E5}" destId="{8CDCE64E-1463-463D-8DBD-1EDB44637450}" srcOrd="0" destOrd="0" presId="urn:microsoft.com/office/officeart/2005/8/layout/StepDownProcess"/>
    <dgm:cxn modelId="{583DE649-835A-4834-8EE0-DEDB396F97C4}" type="presOf" srcId="{C027D2E2-D2E4-4C6F-B2D7-8BC1FD1D84B8}" destId="{0DF1A5D3-FB10-40C1-A865-6F0BB2B6CAA2}" srcOrd="0" destOrd="0" presId="urn:microsoft.com/office/officeart/2005/8/layout/StepDownProcess"/>
    <dgm:cxn modelId="{E2D9C05B-21D7-4FA9-92EB-9D87A47BDAD8}" srcId="{D4BE8550-4F88-435C-AAD4-4E04358FEE0E}" destId="{C027D2E2-D2E4-4C6F-B2D7-8BC1FD1D84B8}" srcOrd="0" destOrd="0" parTransId="{7749962D-E4B9-4309-BE6E-5BEBC2670CBD}" sibTransId="{9E51DC53-7CD5-4846-813F-7CAF07744DEE}"/>
    <dgm:cxn modelId="{2C235B6D-A10E-4EB6-AB80-9CA422FEAA41}" type="presOf" srcId="{86923B22-2BE1-4342-969D-655A72623A4B}" destId="{B0C9459C-C39B-4E37-93E6-F603617144A8}" srcOrd="0" destOrd="0" presId="urn:microsoft.com/office/officeart/2005/8/layout/StepDownProcess"/>
    <dgm:cxn modelId="{D9FF27FD-B95A-4CAF-BF48-65D0B9A1E3E8}" type="presOf" srcId="{D4BE8550-4F88-435C-AAD4-4E04358FEE0E}" destId="{F5906A7C-0801-4174-B7CC-06A775F3134F}" srcOrd="0" destOrd="0" presId="urn:microsoft.com/office/officeart/2005/8/layout/StepDownProcess"/>
    <dgm:cxn modelId="{852B9D1D-130D-4A52-9BFA-112938D389A0}" type="presOf" srcId="{8073D91E-C722-4C3B-8B2D-CA0769270084}" destId="{E54BA121-8A97-411C-9537-0D90FF95030F}" srcOrd="0" destOrd="0" presId="urn:microsoft.com/office/officeart/2005/8/layout/StepDownProcess"/>
    <dgm:cxn modelId="{4C6CDE8A-E35C-4F4B-841B-2E855ECF849F}" srcId="{D4BE8550-4F88-435C-AAD4-4E04358FEE0E}" destId="{8B786DE9-EE6E-4F92-A11D-304DC9DCD8F3}" srcOrd="2" destOrd="0" parTransId="{15FFF8B1-3272-48FC-8A45-6D3BD2EC3CE7}" sibTransId="{540E5C96-6C05-4D14-A75E-8E367BA3C9A8}"/>
    <dgm:cxn modelId="{FD01CB0B-69A9-4075-A892-12FE4365D9B6}" srcId="{8B786DE9-EE6E-4F92-A11D-304DC9DCD8F3}" destId="{8073D91E-C722-4C3B-8B2D-CA0769270084}" srcOrd="0" destOrd="0" parTransId="{999637F2-7125-449D-A231-4C8BA5AE0245}" sibTransId="{A4335D84-8DF3-4FB1-8CD2-5D9D19ED3C4C}"/>
    <dgm:cxn modelId="{10C49091-48DD-4A0B-A4A0-CD43CB86AD4C}" type="presOf" srcId="{8B786DE9-EE6E-4F92-A11D-304DC9DCD8F3}" destId="{02A58948-7271-4311-8CA6-1D627C198C0F}" srcOrd="0" destOrd="0" presId="urn:microsoft.com/office/officeart/2005/8/layout/StepDownProcess"/>
    <dgm:cxn modelId="{9FBAF1CC-9A90-4534-B571-3C5919315C60}" type="presParOf" srcId="{F5906A7C-0801-4174-B7CC-06A775F3134F}" destId="{E424B4CF-ACF5-4DD7-8358-CF4889E721E5}" srcOrd="0" destOrd="0" presId="urn:microsoft.com/office/officeart/2005/8/layout/StepDownProcess"/>
    <dgm:cxn modelId="{096525A6-254B-4FCA-8E16-93BC3CBAE831}" type="presParOf" srcId="{E424B4CF-ACF5-4DD7-8358-CF4889E721E5}" destId="{63DDAE83-FBAC-462A-BAAF-393DE5B1514F}" srcOrd="0" destOrd="0" presId="urn:microsoft.com/office/officeart/2005/8/layout/StepDownProcess"/>
    <dgm:cxn modelId="{2B44B9D0-BF11-4DD7-85E3-0937AB5FC140}" type="presParOf" srcId="{E424B4CF-ACF5-4DD7-8358-CF4889E721E5}" destId="{0DF1A5D3-FB10-40C1-A865-6F0BB2B6CAA2}" srcOrd="1" destOrd="0" presId="urn:microsoft.com/office/officeart/2005/8/layout/StepDownProcess"/>
    <dgm:cxn modelId="{BD398009-A11A-4437-9759-B593EFE7D088}" type="presParOf" srcId="{E424B4CF-ACF5-4DD7-8358-CF4889E721E5}" destId="{8CDCE64E-1463-463D-8DBD-1EDB44637450}" srcOrd="2" destOrd="0" presId="urn:microsoft.com/office/officeart/2005/8/layout/StepDownProcess"/>
    <dgm:cxn modelId="{02605150-AF2E-4FB9-9DE8-6D51C86C117F}" type="presParOf" srcId="{F5906A7C-0801-4174-B7CC-06A775F3134F}" destId="{D7D7399E-14D7-4086-8B9B-4D1EE588698B}" srcOrd="1" destOrd="0" presId="urn:microsoft.com/office/officeart/2005/8/layout/StepDownProcess"/>
    <dgm:cxn modelId="{B4EEF9EB-DF7D-45B3-8A24-7CC35B42F44F}" type="presParOf" srcId="{F5906A7C-0801-4174-B7CC-06A775F3134F}" destId="{D101DB11-CD14-4977-B539-420191362964}" srcOrd="2" destOrd="0" presId="urn:microsoft.com/office/officeart/2005/8/layout/StepDownProcess"/>
    <dgm:cxn modelId="{4571B1E1-FB56-4D72-A229-B7EAAFA285FF}" type="presParOf" srcId="{D101DB11-CD14-4977-B539-420191362964}" destId="{7F02839F-137A-4F94-B168-5FA03F4F9FB3}" srcOrd="0" destOrd="0" presId="urn:microsoft.com/office/officeart/2005/8/layout/StepDownProcess"/>
    <dgm:cxn modelId="{C40FE138-CC5D-45E2-8552-377CDA2D0C15}" type="presParOf" srcId="{D101DB11-CD14-4977-B539-420191362964}" destId="{C95E30D4-F999-4F68-B37B-AEC3B33204F5}" srcOrd="1" destOrd="0" presId="urn:microsoft.com/office/officeart/2005/8/layout/StepDownProcess"/>
    <dgm:cxn modelId="{BAAE894F-00ED-404A-B964-682DF4634861}" type="presParOf" srcId="{D101DB11-CD14-4977-B539-420191362964}" destId="{B0C9459C-C39B-4E37-93E6-F603617144A8}" srcOrd="2" destOrd="0" presId="urn:microsoft.com/office/officeart/2005/8/layout/StepDownProcess"/>
    <dgm:cxn modelId="{D92CCFCE-5497-4D7B-85F5-5D1DB543DCA2}" type="presParOf" srcId="{F5906A7C-0801-4174-B7CC-06A775F3134F}" destId="{1ED22ED6-62D4-46E2-A429-9C7E170B04EA}" srcOrd="3" destOrd="0" presId="urn:microsoft.com/office/officeart/2005/8/layout/StepDownProcess"/>
    <dgm:cxn modelId="{A8A8C233-BD5E-4EB3-A548-742C6D7A068D}" type="presParOf" srcId="{F5906A7C-0801-4174-B7CC-06A775F3134F}" destId="{786835F3-5DB7-4F02-B417-E3A20B05D512}" srcOrd="4" destOrd="0" presId="urn:microsoft.com/office/officeart/2005/8/layout/StepDownProcess"/>
    <dgm:cxn modelId="{F0C37B53-8C5C-4546-B8AE-076CAF27EFF7}" type="presParOf" srcId="{786835F3-5DB7-4F02-B417-E3A20B05D512}" destId="{02A58948-7271-4311-8CA6-1D627C198C0F}" srcOrd="0" destOrd="0" presId="urn:microsoft.com/office/officeart/2005/8/layout/StepDownProcess"/>
    <dgm:cxn modelId="{126989B9-4BBD-4A68-96AF-9E12EAEC7116}" type="presParOf" srcId="{786835F3-5DB7-4F02-B417-E3A20B05D512}" destId="{E54BA121-8A97-411C-9537-0D90FF95030F}"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DDAE83-FBAC-462A-BAAF-393DE5B1514F}">
      <dsp:nvSpPr>
        <dsp:cNvPr id="0" name=""/>
        <dsp:cNvSpPr/>
      </dsp:nvSpPr>
      <dsp:spPr>
        <a:xfrm rot="5400000">
          <a:off x="258142" y="1279591"/>
          <a:ext cx="967058" cy="1100961"/>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F1A5D3-FB10-40C1-A865-6F0BB2B6CAA2}">
      <dsp:nvSpPr>
        <dsp:cNvPr id="0" name=""/>
        <dsp:cNvSpPr/>
      </dsp:nvSpPr>
      <dsp:spPr>
        <a:xfrm>
          <a:off x="1930" y="207587"/>
          <a:ext cx="1627957" cy="1139517"/>
        </a:xfrm>
        <a:prstGeom prst="roundRect">
          <a:avLst>
            <a:gd name="adj" fmla="val 16670"/>
          </a:avLst>
        </a:prstGeom>
        <a:solidFill>
          <a:srgbClr val="FFFF00"/>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noProof="0" dirty="0" smtClean="0"/>
            <a:t>Suitability</a:t>
          </a:r>
          <a:endParaRPr lang="en-US" sz="2000" kern="1200" noProof="0" dirty="0"/>
        </a:p>
      </dsp:txBody>
      <dsp:txXfrm>
        <a:off x="57567" y="263224"/>
        <a:ext cx="1516683" cy="1028243"/>
      </dsp:txXfrm>
    </dsp:sp>
    <dsp:sp modelId="{8CDCE64E-1463-463D-8DBD-1EDB44637450}">
      <dsp:nvSpPr>
        <dsp:cNvPr id="0" name=""/>
        <dsp:cNvSpPr/>
      </dsp:nvSpPr>
      <dsp:spPr>
        <a:xfrm>
          <a:off x="1651354" y="324076"/>
          <a:ext cx="4215208" cy="921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171450" lvl="1" indent="-171450" algn="l" defTabSz="711200">
            <a:lnSpc>
              <a:spcPct val="90000"/>
            </a:lnSpc>
            <a:spcBef>
              <a:spcPct val="0"/>
            </a:spcBef>
            <a:spcAft>
              <a:spcPct val="15000"/>
            </a:spcAft>
            <a:buChar char="••"/>
          </a:pPr>
          <a:r>
            <a:rPr lang="en-US" sz="1600" kern="1200" noProof="0" dirty="0" smtClean="0"/>
            <a:t>Analysis the general suitability of a candidate technology</a:t>
          </a:r>
          <a:br>
            <a:rPr lang="en-US" sz="1600" kern="1200" noProof="0" dirty="0" smtClean="0"/>
          </a:br>
          <a:r>
            <a:rPr lang="en-US" sz="1600" kern="1200" noProof="0" dirty="0" smtClean="0"/>
            <a:t>(this document)</a:t>
          </a:r>
          <a:endParaRPr lang="en-US" sz="1600" kern="1200" noProof="0" dirty="0"/>
        </a:p>
      </dsp:txBody>
      <dsp:txXfrm>
        <a:off x="1651354" y="324076"/>
        <a:ext cx="4215208" cy="921007"/>
      </dsp:txXfrm>
    </dsp:sp>
    <dsp:sp modelId="{7F02839F-137A-4F94-B168-5FA03F4F9FB3}">
      <dsp:nvSpPr>
        <dsp:cNvPr id="0" name=""/>
        <dsp:cNvSpPr/>
      </dsp:nvSpPr>
      <dsp:spPr>
        <a:xfrm rot="5400000">
          <a:off x="2335377" y="2559645"/>
          <a:ext cx="967058" cy="1100961"/>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5E30D4-F999-4F68-B37B-AEC3B33204F5}">
      <dsp:nvSpPr>
        <dsp:cNvPr id="0" name=""/>
        <dsp:cNvSpPr/>
      </dsp:nvSpPr>
      <dsp:spPr>
        <a:xfrm>
          <a:off x="1149895" y="1519810"/>
          <a:ext cx="1627957" cy="1139517"/>
        </a:xfrm>
        <a:prstGeom prst="roundRect">
          <a:avLst>
            <a:gd name="adj" fmla="val 1667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de-DE" sz="2000" kern="1200" dirty="0" smtClean="0"/>
            <a:t>Qualitative Evaluation</a:t>
          </a:r>
          <a:endParaRPr lang="de-DE" sz="2000" kern="1200" dirty="0"/>
        </a:p>
      </dsp:txBody>
      <dsp:txXfrm>
        <a:off x="1205532" y="1575447"/>
        <a:ext cx="1516683" cy="1028243"/>
      </dsp:txXfrm>
    </dsp:sp>
    <dsp:sp modelId="{B0C9459C-C39B-4E37-93E6-F603617144A8}">
      <dsp:nvSpPr>
        <dsp:cNvPr id="0" name=""/>
        <dsp:cNvSpPr/>
      </dsp:nvSpPr>
      <dsp:spPr>
        <a:xfrm>
          <a:off x="2878088" y="1591816"/>
          <a:ext cx="3349511" cy="921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171450" lvl="1" indent="-171450" algn="l" defTabSz="711200">
            <a:lnSpc>
              <a:spcPct val="90000"/>
            </a:lnSpc>
            <a:spcBef>
              <a:spcPct val="0"/>
            </a:spcBef>
            <a:spcAft>
              <a:spcPct val="15000"/>
            </a:spcAft>
            <a:buChar char="••"/>
          </a:pPr>
          <a:r>
            <a:rPr lang="en-US" sz="1600" kern="1200" noProof="0" dirty="0" smtClean="0"/>
            <a:t>Analysis pros and cons, and dependency on other technologies</a:t>
          </a:r>
          <a:endParaRPr lang="en-US" sz="1600" kern="1200" noProof="0" dirty="0"/>
        </a:p>
      </dsp:txBody>
      <dsp:txXfrm>
        <a:off x="2878088" y="1591816"/>
        <a:ext cx="3349511" cy="921007"/>
      </dsp:txXfrm>
    </dsp:sp>
    <dsp:sp modelId="{02A58948-7271-4311-8CA6-1D627C198C0F}">
      <dsp:nvSpPr>
        <dsp:cNvPr id="0" name=""/>
        <dsp:cNvSpPr/>
      </dsp:nvSpPr>
      <dsp:spPr>
        <a:xfrm>
          <a:off x="3382143" y="2743947"/>
          <a:ext cx="1627957" cy="1139517"/>
        </a:xfrm>
        <a:prstGeom prst="roundRect">
          <a:avLst>
            <a:gd name="adj" fmla="val 1667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de-DE" sz="2000" kern="1200" dirty="0" smtClean="0"/>
            <a:t>Quantitative Evaluation</a:t>
          </a:r>
          <a:endParaRPr lang="de-DE" sz="2000" kern="1200" dirty="0"/>
        </a:p>
      </dsp:txBody>
      <dsp:txXfrm>
        <a:off x="3437780" y="2799584"/>
        <a:ext cx="1516683" cy="1028243"/>
      </dsp:txXfrm>
    </dsp:sp>
    <dsp:sp modelId="{E54BA121-8A97-411C-9537-0D90FF95030F}">
      <dsp:nvSpPr>
        <dsp:cNvPr id="0" name=""/>
        <dsp:cNvSpPr/>
      </dsp:nvSpPr>
      <dsp:spPr>
        <a:xfrm>
          <a:off x="4984196" y="2887960"/>
          <a:ext cx="2788203" cy="921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noProof="0" dirty="0" smtClean="0"/>
            <a:t>Exact performance (only for selected technologies)</a:t>
          </a:r>
          <a:endParaRPr lang="en-US" sz="1600" kern="1200" noProof="0" dirty="0"/>
        </a:p>
      </dsp:txBody>
      <dsp:txXfrm>
        <a:off x="4984196" y="2887960"/>
        <a:ext cx="2788203" cy="921007"/>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2FDB1B5-D2B3-4821-8FB9-696F7CB2637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125104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E5D37097-211D-44C2-8245-A1048B2F9B5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0918507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27FDB5B-B046-49B5-8E11-0B43612FD14D}" type="slidenum">
              <a:rPr lang="en-US" altLang="en-US"/>
              <a:pPr>
                <a:defRPr/>
              </a:pPr>
              <a:t>‹Nr.›</a:t>
            </a:fld>
            <a:endParaRPr lang="en-US" altLang="en-US"/>
          </a:p>
        </p:txBody>
      </p:sp>
    </p:spTree>
    <p:extLst>
      <p:ext uri="{BB962C8B-B14F-4D97-AF65-F5344CB8AC3E}">
        <p14:creationId xmlns:p14="http://schemas.microsoft.com/office/powerpoint/2010/main" val="3055176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DD8AC-56FB-457D-B973-7A83FB059D56}" type="slidenum">
              <a:rPr lang="en-US" altLang="en-US"/>
              <a:pPr>
                <a:defRPr/>
              </a:pPr>
              <a:t>‹Nr.›</a:t>
            </a:fld>
            <a:endParaRPr lang="en-US" altLang="en-US"/>
          </a:p>
        </p:txBody>
      </p:sp>
    </p:spTree>
    <p:extLst>
      <p:ext uri="{BB962C8B-B14F-4D97-AF65-F5344CB8AC3E}">
        <p14:creationId xmlns:p14="http://schemas.microsoft.com/office/powerpoint/2010/main" val="3533416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0A53221-089B-4FDA-9D0E-2383FA06F5D5}" type="slidenum">
              <a:rPr lang="en-US" altLang="en-US"/>
              <a:pPr>
                <a:defRPr/>
              </a:pPr>
              <a:t>‹Nr.›</a:t>
            </a:fld>
            <a:endParaRPr lang="en-US" altLang="en-US"/>
          </a:p>
        </p:txBody>
      </p:sp>
    </p:spTree>
    <p:extLst>
      <p:ext uri="{BB962C8B-B14F-4D97-AF65-F5344CB8AC3E}">
        <p14:creationId xmlns:p14="http://schemas.microsoft.com/office/powerpoint/2010/main" val="2022088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33BCA06-FE3A-4643-AA9E-A9C76D6A057A}" type="slidenum">
              <a:rPr lang="en-US" altLang="en-US"/>
              <a:pPr>
                <a:defRPr/>
              </a:pPr>
              <a:t>‹Nr.›</a:t>
            </a:fld>
            <a:endParaRPr lang="en-US" altLang="en-US"/>
          </a:p>
        </p:txBody>
      </p:sp>
    </p:spTree>
    <p:extLst>
      <p:ext uri="{BB962C8B-B14F-4D97-AF65-F5344CB8AC3E}">
        <p14:creationId xmlns:p14="http://schemas.microsoft.com/office/powerpoint/2010/main" val="166027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5D42C2D-6540-495E-A2F4-B105537C230A}" type="slidenum">
              <a:rPr lang="en-US" altLang="en-US"/>
              <a:pPr>
                <a:defRPr/>
              </a:pPr>
              <a:t>‹Nr.›</a:t>
            </a:fld>
            <a:endParaRPr lang="en-US" altLang="en-US"/>
          </a:p>
        </p:txBody>
      </p:sp>
    </p:spTree>
    <p:extLst>
      <p:ext uri="{BB962C8B-B14F-4D97-AF65-F5344CB8AC3E}">
        <p14:creationId xmlns:p14="http://schemas.microsoft.com/office/powerpoint/2010/main" val="2498496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A7D4D2CD-D793-422A-8F0E-CC9305CDFC84}" type="slidenum">
              <a:rPr lang="en-US" altLang="en-US"/>
              <a:pPr>
                <a:defRPr/>
              </a:pPr>
              <a:t>‹Nr.›</a:t>
            </a:fld>
            <a:endParaRPr lang="en-US" altLang="en-US"/>
          </a:p>
        </p:txBody>
      </p:sp>
    </p:spTree>
    <p:extLst>
      <p:ext uri="{BB962C8B-B14F-4D97-AF65-F5344CB8AC3E}">
        <p14:creationId xmlns:p14="http://schemas.microsoft.com/office/powerpoint/2010/main" val="2476388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605AFA7D-0615-4346-8E1F-74F612897E30}" type="slidenum">
              <a:rPr lang="en-US" altLang="en-US"/>
              <a:pPr>
                <a:defRPr/>
              </a:pPr>
              <a:t>‹Nr.›</a:t>
            </a:fld>
            <a:endParaRPr lang="en-US" altLang="en-US"/>
          </a:p>
        </p:txBody>
      </p:sp>
    </p:spTree>
    <p:extLst>
      <p:ext uri="{BB962C8B-B14F-4D97-AF65-F5344CB8AC3E}">
        <p14:creationId xmlns:p14="http://schemas.microsoft.com/office/powerpoint/2010/main" val="1049006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C33A9F6C-6AA6-4330-A884-B2846856F3F7}" type="slidenum">
              <a:rPr lang="en-US" altLang="en-US"/>
              <a:pPr>
                <a:defRPr/>
              </a:pPr>
              <a:t>‹Nr.›</a:t>
            </a:fld>
            <a:endParaRPr lang="en-US" altLang="en-US"/>
          </a:p>
        </p:txBody>
      </p:sp>
    </p:spTree>
    <p:extLst>
      <p:ext uri="{BB962C8B-B14F-4D97-AF65-F5344CB8AC3E}">
        <p14:creationId xmlns:p14="http://schemas.microsoft.com/office/powerpoint/2010/main" val="1286090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232D497-1FAB-4B98-8F3B-66A8204DABD8}" type="slidenum">
              <a:rPr lang="en-US" altLang="en-US"/>
              <a:pPr>
                <a:defRPr/>
              </a:pPr>
              <a:t>‹Nr.›</a:t>
            </a:fld>
            <a:endParaRPr lang="en-US" altLang="en-US"/>
          </a:p>
        </p:txBody>
      </p:sp>
    </p:spTree>
    <p:extLst>
      <p:ext uri="{BB962C8B-B14F-4D97-AF65-F5344CB8AC3E}">
        <p14:creationId xmlns:p14="http://schemas.microsoft.com/office/powerpoint/2010/main" val="226070097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0F660C5-780B-48AC-9561-A27A7526FDA0}" type="slidenum">
              <a:rPr lang="en-US" altLang="en-US"/>
              <a:pPr>
                <a:defRPr/>
              </a:pPr>
              <a:t>‹Nr.›</a:t>
            </a:fld>
            <a:endParaRPr lang="en-US" altLang="en-US"/>
          </a:p>
        </p:txBody>
      </p:sp>
    </p:spTree>
    <p:extLst>
      <p:ext uri="{BB962C8B-B14F-4D97-AF65-F5344CB8AC3E}">
        <p14:creationId xmlns:p14="http://schemas.microsoft.com/office/powerpoint/2010/main" val="964256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1AF9A08E-207E-4E5E-A538-571345C57B89}" type="slidenum">
              <a:rPr lang="en-US" altLang="en-US"/>
              <a:pPr>
                <a:defRPr/>
              </a:pPr>
              <a:t>‹Nr.›</a:t>
            </a:fld>
            <a:endParaRPr lang="en-US" altLang="en-US"/>
          </a:p>
        </p:txBody>
      </p:sp>
    </p:spTree>
    <p:extLst>
      <p:ext uri="{BB962C8B-B14F-4D97-AF65-F5344CB8AC3E}">
        <p14:creationId xmlns:p14="http://schemas.microsoft.com/office/powerpoint/2010/main" val="98034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17A223E1-76AC-477E-AD80-CC592FB34878}"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15-17-0160-00-lpwa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March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8D9E697A-C6F5-44A3-A0DE-4136C94BF75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[Candidate Technology Suitability Evaluation]	</a:t>
            </a:r>
          </a:p>
          <a:p>
            <a:pPr>
              <a:defRPr/>
            </a:pPr>
            <a:r>
              <a:rPr lang="en-US" altLang="en-US" sz="1600" b="1" dirty="0">
                <a:solidFill>
                  <a:schemeClr val="tx2"/>
                </a:solidFill>
              </a:rPr>
              <a:t>Date Submitted: </a:t>
            </a:r>
            <a:r>
              <a:rPr lang="en-US" altLang="en-US" sz="1600" dirty="0" smtClean="0">
                <a:solidFill>
                  <a:schemeClr val="tx2"/>
                </a:solidFill>
              </a:rPr>
              <a:t>[12 March,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[This documents describes the proposed suitability evaluation]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[Discussion within group.]</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Communication Mode</a:t>
            </a:r>
            <a:endParaRPr lang="en-US" dirty="0"/>
          </a:p>
        </p:txBody>
      </p:sp>
      <p:sp>
        <p:nvSpPr>
          <p:cNvPr id="3" name="Inhaltsplatzhalter 2"/>
          <p:cNvSpPr>
            <a:spLocks noGrp="1"/>
          </p:cNvSpPr>
          <p:nvPr>
            <p:ph idx="1"/>
          </p:nvPr>
        </p:nvSpPr>
        <p:spPr>
          <a:xfrm>
            <a:off x="685800" y="3645024"/>
            <a:ext cx="7772400" cy="2450976"/>
          </a:xfrm>
        </p:spPr>
        <p:txBody>
          <a:bodyPr/>
          <a:lstStyle/>
          <a:p>
            <a:r>
              <a:rPr lang="en-US" sz="2400" dirty="0" smtClean="0"/>
              <a:t>The use of DSSS is independent of the communication mode</a:t>
            </a:r>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533BCA06-FE3A-4643-AA9E-A9C76D6A057A}" type="slidenum">
              <a:rPr lang="en-US" altLang="en-US" smtClean="0"/>
              <a:pPr>
                <a:defRPr/>
              </a:pPr>
              <a:t>10</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3282181949"/>
              </p:ext>
            </p:extLst>
          </p:nvPr>
        </p:nvGraphicFramePr>
        <p:xfrm>
          <a:off x="899592" y="1772816"/>
          <a:ext cx="5184576" cy="1554480"/>
        </p:xfrm>
        <a:graphic>
          <a:graphicData uri="http://schemas.openxmlformats.org/drawingml/2006/table">
            <a:tbl>
              <a:tblPr bandRow="1">
                <a:tableStyleId>{5C22544A-7EE6-4342-B048-85BDC9FD1C3A}</a:tableStyleId>
              </a:tblPr>
              <a:tblGrid>
                <a:gridCol w="5184576"/>
              </a:tblGrid>
              <a:tr h="370840">
                <a:tc>
                  <a:txBody>
                    <a:bodyPr/>
                    <a:lstStyle/>
                    <a:p>
                      <a:r>
                        <a:rPr lang="en-US" sz="2800" noProof="0" dirty="0" smtClean="0"/>
                        <a:t>Uplink</a:t>
                      </a:r>
                      <a:endParaRPr lang="en-US" sz="2800" noProof="0" dirty="0"/>
                    </a:p>
                  </a:txBody>
                  <a:tcPr>
                    <a:solidFill>
                      <a:srgbClr val="00B050"/>
                    </a:solidFill>
                  </a:tcPr>
                </a:tc>
              </a:tr>
              <a:tr h="370840">
                <a:tc>
                  <a:txBody>
                    <a:bodyPr/>
                    <a:lstStyle/>
                    <a:p>
                      <a:r>
                        <a:rPr lang="en-US" sz="2800" noProof="0" dirty="0" smtClean="0"/>
                        <a:t>Downlink</a:t>
                      </a:r>
                      <a:endParaRPr lang="en-US" sz="2800" noProof="0" dirty="0"/>
                    </a:p>
                  </a:txBody>
                  <a:tcPr>
                    <a:solidFill>
                      <a:srgbClr val="00B050"/>
                    </a:solidFill>
                  </a:tcPr>
                </a:tc>
              </a:tr>
              <a:tr h="370840">
                <a:tc>
                  <a:txBody>
                    <a:bodyPr/>
                    <a:lstStyle/>
                    <a:p>
                      <a:r>
                        <a:rPr lang="en-US" sz="2800" noProof="0" dirty="0" smtClean="0"/>
                        <a:t>Uplink / Broadcast Downlink</a:t>
                      </a:r>
                      <a:endParaRPr lang="en-US" sz="2800" noProof="0" dirty="0"/>
                    </a:p>
                  </a:txBody>
                  <a:tcPr>
                    <a:solidFill>
                      <a:srgbClr val="00B050"/>
                    </a:solidFill>
                  </a:tcPr>
                </a:tc>
              </a:tr>
            </a:tbl>
          </a:graphicData>
        </a:graphic>
      </p:graphicFrame>
    </p:spTree>
    <p:extLst>
      <p:ext uri="{BB962C8B-B14F-4D97-AF65-F5344CB8AC3E}">
        <p14:creationId xmlns:p14="http://schemas.microsoft.com/office/powerpoint/2010/main" val="2954774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Data Period</a:t>
            </a:r>
            <a:endParaRPr lang="en-US" dirty="0"/>
          </a:p>
        </p:txBody>
      </p:sp>
      <p:sp>
        <p:nvSpPr>
          <p:cNvPr id="3" name="Inhaltsplatzhalter 2"/>
          <p:cNvSpPr>
            <a:spLocks noGrp="1"/>
          </p:cNvSpPr>
          <p:nvPr>
            <p:ph idx="1"/>
          </p:nvPr>
        </p:nvSpPr>
        <p:spPr>
          <a:xfrm>
            <a:off x="685800" y="5445224"/>
            <a:ext cx="7772400" cy="650776"/>
          </a:xfrm>
        </p:spPr>
        <p:txBody>
          <a:bodyPr/>
          <a:lstStyle/>
          <a:p>
            <a:r>
              <a:rPr lang="en-US" sz="2400" dirty="0" smtClean="0"/>
              <a:t>The use of DSSS is independent of the data period</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33BCA06-FE3A-4643-AA9E-A9C76D6A057A}" type="slidenum">
              <a:rPr lang="en-US" altLang="en-US" smtClean="0"/>
              <a:pPr>
                <a:defRPr/>
              </a:pPr>
              <a:t>11</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163048272"/>
              </p:ext>
            </p:extLst>
          </p:nvPr>
        </p:nvGraphicFramePr>
        <p:xfrm>
          <a:off x="899592" y="1772816"/>
          <a:ext cx="5688632" cy="3627120"/>
        </p:xfrm>
        <a:graphic>
          <a:graphicData uri="http://schemas.openxmlformats.org/drawingml/2006/table">
            <a:tbl>
              <a:tblPr bandRow="1">
                <a:tableStyleId>{5C22544A-7EE6-4342-B048-85BDC9FD1C3A}</a:tableStyleId>
              </a:tblPr>
              <a:tblGrid>
                <a:gridCol w="5688632"/>
              </a:tblGrid>
              <a:tr h="370840">
                <a:tc>
                  <a:txBody>
                    <a:bodyPr/>
                    <a:lstStyle/>
                    <a:p>
                      <a:r>
                        <a:rPr lang="en-US" sz="2800" dirty="0" smtClean="0"/>
                        <a:t>Occasionally, less than 1/day</a:t>
                      </a:r>
                    </a:p>
                  </a:txBody>
                  <a:tcPr>
                    <a:solidFill>
                      <a:srgbClr val="00B050"/>
                    </a:solidFill>
                  </a:tcPr>
                </a:tc>
              </a:tr>
              <a:tr h="370840">
                <a:tc>
                  <a:txBody>
                    <a:bodyPr/>
                    <a:lstStyle/>
                    <a:p>
                      <a:r>
                        <a:rPr lang="en-US" sz="2800" dirty="0" smtClean="0"/>
                        <a:t>Occasionally 1/day</a:t>
                      </a:r>
                    </a:p>
                  </a:txBody>
                  <a:tcPr>
                    <a:solidFill>
                      <a:srgbClr val="00B050"/>
                    </a:solidFill>
                  </a:tcPr>
                </a:tc>
              </a:tr>
              <a:tr h="370840">
                <a:tc>
                  <a:txBody>
                    <a:bodyPr/>
                    <a:lstStyle/>
                    <a:p>
                      <a:r>
                        <a:rPr lang="en-US" sz="2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3612610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Data Length</a:t>
            </a:r>
            <a:endParaRPr lang="en-US" dirty="0"/>
          </a:p>
        </p:txBody>
      </p:sp>
      <p:sp>
        <p:nvSpPr>
          <p:cNvPr id="3" name="Inhaltsplatzhalter 2"/>
          <p:cNvSpPr>
            <a:spLocks noGrp="1"/>
          </p:cNvSpPr>
          <p:nvPr>
            <p:ph idx="1"/>
          </p:nvPr>
        </p:nvSpPr>
        <p:spPr>
          <a:xfrm>
            <a:off x="685800" y="4077072"/>
            <a:ext cx="7772400" cy="2018928"/>
          </a:xfrm>
        </p:spPr>
        <p:txBody>
          <a:bodyPr/>
          <a:lstStyle/>
          <a:p>
            <a:r>
              <a:rPr lang="en-US" sz="2400" dirty="0" smtClean="0"/>
              <a:t>The use of DSSS is independent of the data length</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8076" y="6475413"/>
            <a:ext cx="504049" cy="184666"/>
          </a:xfrm>
        </p:spPr>
        <p:txBody>
          <a:bodyPr/>
          <a:lstStyle/>
          <a:p>
            <a:pPr>
              <a:defRPr/>
            </a:pPr>
            <a:r>
              <a:rPr lang="en-US" altLang="en-US" dirty="0" smtClean="0"/>
              <a:t>Slide </a:t>
            </a:r>
            <a:fld id="{533BCA06-FE3A-4643-AA9E-A9C76D6A057A}" type="slidenum">
              <a:rPr lang="en-US" altLang="en-US" smtClean="0"/>
              <a:pPr>
                <a:defRPr/>
              </a:pPr>
              <a:t>12</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67276292"/>
              </p:ext>
            </p:extLst>
          </p:nvPr>
        </p:nvGraphicFramePr>
        <p:xfrm>
          <a:off x="899592" y="1772816"/>
          <a:ext cx="2736304" cy="2072640"/>
        </p:xfrm>
        <a:graphic>
          <a:graphicData uri="http://schemas.openxmlformats.org/drawingml/2006/table">
            <a:tbl>
              <a:tblPr bandRow="1">
                <a:tableStyleId>{5C22544A-7EE6-4342-B048-85BDC9FD1C3A}</a:tableStyleId>
              </a:tblPr>
              <a:tblGrid>
                <a:gridCol w="2736304"/>
              </a:tblGrid>
              <a:tr h="370840">
                <a:tc>
                  <a:txBody>
                    <a:bodyPr/>
                    <a:lstStyle/>
                    <a:p>
                      <a:r>
                        <a:rPr lang="de-DE" sz="2800" dirty="0" smtClean="0"/>
                        <a:t>&lt;= 16 </a:t>
                      </a:r>
                      <a:r>
                        <a:rPr lang="de-DE" sz="2800" dirty="0" err="1" smtClean="0"/>
                        <a:t>bytes</a:t>
                      </a:r>
                      <a:endParaRPr lang="de-DE" sz="2800" dirty="0"/>
                    </a:p>
                  </a:txBody>
                  <a:tcPr>
                    <a:solidFill>
                      <a:srgbClr val="00B050"/>
                    </a:solidFill>
                  </a:tcPr>
                </a:tc>
              </a:tr>
              <a:tr h="370840">
                <a:tc>
                  <a:txBody>
                    <a:bodyPr/>
                    <a:lstStyle/>
                    <a:p>
                      <a:r>
                        <a:rPr lang="de-DE" sz="2800" dirty="0" smtClean="0"/>
                        <a:t>&lt;= 64 </a:t>
                      </a:r>
                      <a:r>
                        <a:rPr lang="de-DE" sz="2800" dirty="0" err="1" smtClean="0"/>
                        <a:t>bytes</a:t>
                      </a:r>
                      <a:endParaRPr lang="de-DE" sz="2800" dirty="0"/>
                    </a:p>
                  </a:txBody>
                  <a:tcPr>
                    <a:solidFill>
                      <a:srgbClr val="00B050"/>
                    </a:solidFill>
                  </a:tcPr>
                </a:tc>
              </a:tr>
              <a:tr h="370840">
                <a:tc>
                  <a:txBody>
                    <a:bodyPr/>
                    <a:lstStyle/>
                    <a:p>
                      <a:r>
                        <a:rPr lang="de-DE" sz="2800" dirty="0" smtClean="0"/>
                        <a:t>&lt;= 256 </a:t>
                      </a:r>
                      <a:r>
                        <a:rPr lang="de-DE" sz="2800" dirty="0" err="1" smtClean="0"/>
                        <a:t>bytes</a:t>
                      </a:r>
                      <a:endParaRPr lang="de-DE" sz="2800" dirty="0"/>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800" dirty="0" smtClean="0"/>
                        <a:t>&gt; 256 </a:t>
                      </a:r>
                      <a:r>
                        <a:rPr lang="de-DE" sz="2800" dirty="0" err="1" smtClean="0"/>
                        <a:t>bytes</a:t>
                      </a:r>
                      <a:endParaRPr lang="de-DE" sz="2800" dirty="0" smtClean="0"/>
                    </a:p>
                  </a:txBody>
                  <a:tcPr>
                    <a:solidFill>
                      <a:srgbClr val="00B050"/>
                    </a:solidFill>
                  </a:tcPr>
                </a:tc>
              </a:tr>
            </a:tbl>
          </a:graphicData>
        </a:graphic>
      </p:graphicFrame>
    </p:spTree>
    <p:extLst>
      <p:ext uri="{BB962C8B-B14F-4D97-AF65-F5344CB8AC3E}">
        <p14:creationId xmlns:p14="http://schemas.microsoft.com/office/powerpoint/2010/main" val="1347405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Availability</a:t>
            </a:r>
            <a:endParaRPr lang="en-US" dirty="0"/>
          </a:p>
        </p:txBody>
      </p:sp>
      <p:sp>
        <p:nvSpPr>
          <p:cNvPr id="3" name="Inhaltsplatzhalter 2"/>
          <p:cNvSpPr>
            <a:spLocks noGrp="1"/>
          </p:cNvSpPr>
          <p:nvPr>
            <p:ph idx="1"/>
          </p:nvPr>
        </p:nvSpPr>
        <p:spPr>
          <a:xfrm>
            <a:off x="685800" y="3645024"/>
            <a:ext cx="7772400" cy="2450976"/>
          </a:xfrm>
        </p:spPr>
        <p:txBody>
          <a:bodyPr/>
          <a:lstStyle/>
          <a:p>
            <a:r>
              <a:rPr lang="en-US" sz="2400" dirty="0" smtClean="0"/>
              <a:t>The limited robustness wrt. to interference may require additional mechanisms to ensure a high availability in case of dense scenarios</a:t>
            </a:r>
          </a:p>
          <a:p>
            <a:endParaRPr lang="en-US" sz="2400" dirty="0"/>
          </a:p>
          <a:p>
            <a:endParaRPr lang="en-US" sz="2400" dirty="0" smtClean="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33BCA06-FE3A-4643-AA9E-A9C76D6A057A}" type="slidenum">
              <a:rPr lang="en-US" altLang="en-US" smtClean="0"/>
              <a:pPr>
                <a:defRPr/>
              </a:pPr>
              <a:t>13</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1606043424"/>
              </p:ext>
            </p:extLst>
          </p:nvPr>
        </p:nvGraphicFramePr>
        <p:xfrm>
          <a:off x="899592" y="1772816"/>
          <a:ext cx="3528392" cy="1554480"/>
        </p:xfrm>
        <a:graphic>
          <a:graphicData uri="http://schemas.openxmlformats.org/drawingml/2006/table">
            <a:tbl>
              <a:tblPr bandRow="1">
                <a:tableStyleId>{5C22544A-7EE6-4342-B048-85BDC9FD1C3A}</a:tableStyleId>
              </a:tblPr>
              <a:tblGrid>
                <a:gridCol w="3528392"/>
              </a:tblGrid>
              <a:tr h="370840">
                <a:tc>
                  <a:txBody>
                    <a:bodyPr/>
                    <a:lstStyle/>
                    <a:p>
                      <a:r>
                        <a:rPr lang="en-US" sz="2800" dirty="0" smtClean="0"/>
                        <a:t>Best effort ( &gt; 90%)</a:t>
                      </a:r>
                    </a:p>
                  </a:txBody>
                  <a:tcPr>
                    <a:lnB w="12700" cmpd="sng">
                      <a:noFill/>
                    </a:lnB>
                    <a:solidFill>
                      <a:srgbClr val="00B050"/>
                    </a:solidFill>
                  </a:tcPr>
                </a:tc>
              </a:tr>
              <a:tr h="370840">
                <a:tc>
                  <a:txBody>
                    <a:bodyPr/>
                    <a:lstStyle/>
                    <a:p>
                      <a:r>
                        <a:rPr lang="en-US" sz="2800" dirty="0" smtClean="0"/>
                        <a:t>Medium ( &gt; 99%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solidFill>
                  </a:tcPr>
                </a:tc>
              </a:tr>
              <a:tr h="370840">
                <a:tc>
                  <a:txBody>
                    <a:bodyPr/>
                    <a:lstStyle/>
                    <a:p>
                      <a:r>
                        <a:rPr lang="en-US" sz="2800" dirty="0" smtClean="0"/>
                        <a:t>High ( &gt; 99.9% )</a:t>
                      </a:r>
                    </a:p>
                  </a:txBody>
                  <a:tcPr>
                    <a:lnT w="12700" cmpd="sng">
                      <a:noFill/>
                    </a:lnT>
                    <a:solidFill>
                      <a:srgbClr val="00B050"/>
                    </a:solidFill>
                  </a:tcPr>
                </a:tc>
              </a:tr>
            </a:tbl>
          </a:graphicData>
        </a:graphic>
      </p:graphicFrame>
    </p:spTree>
    <p:extLst>
      <p:ext uri="{BB962C8B-B14F-4D97-AF65-F5344CB8AC3E}">
        <p14:creationId xmlns:p14="http://schemas.microsoft.com/office/powerpoint/2010/main" val="19078649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Latency</a:t>
            </a:r>
            <a:endParaRPr lang="de-DE" dirty="0"/>
          </a:p>
        </p:txBody>
      </p:sp>
      <p:sp>
        <p:nvSpPr>
          <p:cNvPr id="3" name="Inhaltsplatzhalter 2"/>
          <p:cNvSpPr>
            <a:spLocks noGrp="1"/>
          </p:cNvSpPr>
          <p:nvPr>
            <p:ph idx="1"/>
          </p:nvPr>
        </p:nvSpPr>
        <p:spPr>
          <a:xfrm>
            <a:off x="683568" y="5517232"/>
            <a:ext cx="7772400" cy="650776"/>
          </a:xfrm>
        </p:spPr>
        <p:txBody>
          <a:bodyPr/>
          <a:lstStyle/>
          <a:p>
            <a:r>
              <a:rPr lang="en-US" sz="2400" dirty="0" smtClean="0"/>
              <a:t>DSSS offers high payload bit-rates and therefore supports all required latency modes</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14</a:t>
            </a:fld>
            <a:endParaRPr lang="en-US" altLang="en-US"/>
          </a:p>
        </p:txBody>
      </p:sp>
      <p:graphicFrame>
        <p:nvGraphicFramePr>
          <p:cNvPr id="7" name="Tabelle 6"/>
          <p:cNvGraphicFramePr>
            <a:graphicFrameLocks noGrp="1"/>
          </p:cNvGraphicFramePr>
          <p:nvPr>
            <p:extLst>
              <p:ext uri="{D42A27DB-BD31-4B8C-83A1-F6EECF244321}">
                <p14:modId xmlns:p14="http://schemas.microsoft.com/office/powerpoint/2010/main" val="2928076962"/>
              </p:ext>
            </p:extLst>
          </p:nvPr>
        </p:nvGraphicFramePr>
        <p:xfrm>
          <a:off x="899592" y="1772816"/>
          <a:ext cx="2016224" cy="3627120"/>
        </p:xfrm>
        <a:graphic>
          <a:graphicData uri="http://schemas.openxmlformats.org/drawingml/2006/table">
            <a:tbl>
              <a:tblPr bandRow="1">
                <a:tableStyleId>{5C22544A-7EE6-4342-B048-85BDC9FD1C3A}</a:tableStyleId>
              </a:tblPr>
              <a:tblGrid>
                <a:gridCol w="2016224"/>
              </a:tblGrid>
              <a:tr h="370840">
                <a:tc>
                  <a:txBody>
                    <a:bodyPr/>
                    <a:lstStyle/>
                    <a:p>
                      <a:r>
                        <a:rPr lang="de-DE" sz="2800" dirty="0" smtClean="0"/>
                        <a:t>&lt; 0.25s</a:t>
                      </a:r>
                      <a:endParaRPr lang="de-DE" sz="2800" dirty="0"/>
                    </a:p>
                  </a:txBody>
                  <a:tcPr>
                    <a:solidFill>
                      <a:srgbClr val="00B050"/>
                    </a:solidFill>
                  </a:tcPr>
                </a:tc>
              </a:tr>
              <a:tr h="370840">
                <a:tc>
                  <a:txBody>
                    <a:bodyPr/>
                    <a:lstStyle/>
                    <a:p>
                      <a:r>
                        <a:rPr lang="de-DE" sz="2800" dirty="0" smtClean="0"/>
                        <a:t>&lt; 1s</a:t>
                      </a:r>
                      <a:endParaRPr lang="de-DE" sz="2800" dirty="0"/>
                    </a:p>
                  </a:txBody>
                  <a:tcPr>
                    <a:solidFill>
                      <a:srgbClr val="00B050"/>
                    </a:solidFill>
                  </a:tcPr>
                </a:tc>
              </a:tr>
              <a:tr h="370840">
                <a:tc>
                  <a:txBody>
                    <a:bodyPr/>
                    <a:lstStyle/>
                    <a:p>
                      <a:r>
                        <a:rPr lang="de-DE" sz="2800" dirty="0" smtClean="0"/>
                        <a:t>&lt; 10s</a:t>
                      </a:r>
                      <a:endParaRPr lang="de-DE" sz="2800" dirty="0"/>
                    </a:p>
                  </a:txBody>
                  <a:tcPr>
                    <a:solidFill>
                      <a:srgbClr val="00B050"/>
                    </a:solidFill>
                  </a:tcPr>
                </a:tc>
              </a:tr>
              <a:tr h="370840">
                <a:tc>
                  <a:txBody>
                    <a:bodyPr/>
                    <a:lstStyle/>
                    <a:p>
                      <a:r>
                        <a:rPr lang="de-DE" sz="2800" dirty="0" smtClean="0"/>
                        <a:t>&lt; 1min</a:t>
                      </a:r>
                      <a:endParaRPr lang="de-DE" sz="2800" dirty="0"/>
                    </a:p>
                  </a:txBody>
                  <a:tcPr>
                    <a:solidFill>
                      <a:srgbClr val="00B050"/>
                    </a:solidFill>
                  </a:tcPr>
                </a:tc>
              </a:tr>
              <a:tr h="370840">
                <a:tc>
                  <a:txBody>
                    <a:bodyPr/>
                    <a:lstStyle/>
                    <a:p>
                      <a:r>
                        <a:rPr lang="de-DE" sz="2800" dirty="0" smtClean="0"/>
                        <a:t>&lt; 10min</a:t>
                      </a:r>
                      <a:endParaRPr lang="de-DE" sz="2800" dirty="0"/>
                    </a:p>
                  </a:txBody>
                  <a:tcPr>
                    <a:solidFill>
                      <a:srgbClr val="00B050"/>
                    </a:solidFill>
                  </a:tcPr>
                </a:tc>
              </a:tr>
              <a:tr h="370840">
                <a:tc>
                  <a:txBody>
                    <a:bodyPr/>
                    <a:lstStyle/>
                    <a:p>
                      <a:r>
                        <a:rPr lang="de-DE" sz="2800" dirty="0" smtClean="0"/>
                        <a:t>&lt; 60 min</a:t>
                      </a:r>
                      <a:endParaRPr lang="de-DE" sz="2800" dirty="0"/>
                    </a:p>
                  </a:txBody>
                  <a:tcPr>
                    <a:solidFill>
                      <a:srgbClr val="00B050"/>
                    </a:solidFill>
                  </a:tcPr>
                </a:tc>
              </a:tr>
              <a:tr h="370840">
                <a:tc>
                  <a:txBody>
                    <a:bodyPr/>
                    <a:lstStyle/>
                    <a:p>
                      <a:r>
                        <a:rPr lang="de-DE" sz="2800" dirty="0" smtClean="0"/>
                        <a:t>&lt; 1day</a:t>
                      </a:r>
                      <a:endParaRPr lang="de-DE" sz="2800" dirty="0"/>
                    </a:p>
                  </a:txBody>
                  <a:tcPr>
                    <a:solidFill>
                      <a:srgbClr val="00B050"/>
                    </a:solidFill>
                  </a:tcPr>
                </a:tc>
              </a:tr>
            </a:tbl>
          </a:graphicData>
        </a:graphic>
      </p:graphicFrame>
    </p:spTree>
    <p:extLst>
      <p:ext uri="{BB962C8B-B14F-4D97-AF65-F5344CB8AC3E}">
        <p14:creationId xmlns:p14="http://schemas.microsoft.com/office/powerpoint/2010/main" val="34640054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LP-WAN Localization</a:t>
            </a:r>
            <a:endParaRPr lang="en-US" dirty="0"/>
          </a:p>
        </p:txBody>
      </p:sp>
      <p:sp>
        <p:nvSpPr>
          <p:cNvPr id="3" name="Inhaltsplatzhalter 2"/>
          <p:cNvSpPr>
            <a:spLocks noGrp="1"/>
          </p:cNvSpPr>
          <p:nvPr>
            <p:ph idx="1"/>
          </p:nvPr>
        </p:nvSpPr>
        <p:spPr>
          <a:xfrm>
            <a:off x="685800" y="3645024"/>
            <a:ext cx="7772400" cy="2450976"/>
          </a:xfrm>
        </p:spPr>
        <p:txBody>
          <a:bodyPr/>
          <a:lstStyle/>
          <a:p>
            <a:r>
              <a:rPr lang="en-US" sz="2400" dirty="0" smtClean="0"/>
              <a:t>The high bandwidth of the DSSS signal offers excellent localization characteristics using Time Difference of Arrival (TDOA) </a:t>
            </a:r>
            <a:r>
              <a:rPr lang="en-US" sz="2400" dirty="0"/>
              <a:t>m</a:t>
            </a:r>
            <a:r>
              <a:rPr lang="en-US" sz="2400" dirty="0" smtClean="0"/>
              <a:t>easurements if multiple receiver stations are used</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33BCA06-FE3A-4643-AA9E-A9C76D6A057A}" type="slidenum">
              <a:rPr lang="en-US" altLang="en-US" smtClean="0"/>
              <a:pPr>
                <a:defRPr/>
              </a:pPr>
              <a:t>15</a:t>
            </a:fld>
            <a:endParaRPr lang="en-US" altLang="en-US" dirty="0"/>
          </a:p>
        </p:txBody>
      </p:sp>
      <p:graphicFrame>
        <p:nvGraphicFramePr>
          <p:cNvPr id="8" name="Tabelle 7"/>
          <p:cNvGraphicFramePr>
            <a:graphicFrameLocks noGrp="1"/>
          </p:cNvGraphicFramePr>
          <p:nvPr>
            <p:extLst>
              <p:ext uri="{D42A27DB-BD31-4B8C-83A1-F6EECF244321}">
                <p14:modId xmlns:p14="http://schemas.microsoft.com/office/powerpoint/2010/main" val="3517988035"/>
              </p:ext>
            </p:extLst>
          </p:nvPr>
        </p:nvGraphicFramePr>
        <p:xfrm>
          <a:off x="899592" y="1772816"/>
          <a:ext cx="2736304" cy="1554480"/>
        </p:xfrm>
        <a:graphic>
          <a:graphicData uri="http://schemas.openxmlformats.org/drawingml/2006/table">
            <a:tbl>
              <a:tblPr bandRow="1">
                <a:tableStyleId>{5C22544A-7EE6-4342-B048-85BDC9FD1C3A}</a:tableStyleId>
              </a:tblPr>
              <a:tblGrid>
                <a:gridCol w="2736304"/>
              </a:tblGrid>
              <a:tr h="370840">
                <a:tc>
                  <a:txBody>
                    <a:bodyPr/>
                    <a:lstStyle/>
                    <a:p>
                      <a:r>
                        <a:rPr lang="en-US" sz="2800" dirty="0" smtClean="0"/>
                        <a:t>&lt; 10m</a:t>
                      </a:r>
                    </a:p>
                  </a:txBody>
                  <a:tcPr>
                    <a:solidFill>
                      <a:srgbClr val="00B050"/>
                    </a:solidFill>
                  </a:tcPr>
                </a:tc>
              </a:tr>
              <a:tr h="370840">
                <a:tc>
                  <a:txBody>
                    <a:bodyPr/>
                    <a:lstStyle/>
                    <a:p>
                      <a:r>
                        <a:rPr lang="en-US" sz="2800" dirty="0" smtClean="0"/>
                        <a:t>&lt; 100m</a:t>
                      </a:r>
                    </a:p>
                  </a:txBody>
                  <a:tcPr>
                    <a:solidFill>
                      <a:srgbClr val="00B050"/>
                    </a:solidFill>
                  </a:tcPr>
                </a:tc>
              </a:tr>
              <a:tr h="370840">
                <a:tc>
                  <a:txBody>
                    <a:bodyPr/>
                    <a:lstStyle/>
                    <a:p>
                      <a:r>
                        <a:rPr lang="en-US" sz="2800" dirty="0" smtClean="0"/>
                        <a:t>Not required</a:t>
                      </a:r>
                    </a:p>
                  </a:txBody>
                  <a:tcPr>
                    <a:solidFill>
                      <a:srgbClr val="00B050"/>
                    </a:solidFill>
                  </a:tcPr>
                </a:tc>
              </a:tr>
            </a:tbl>
          </a:graphicData>
        </a:graphic>
      </p:graphicFrame>
    </p:spTree>
    <p:extLst>
      <p:ext uri="{BB962C8B-B14F-4D97-AF65-F5344CB8AC3E}">
        <p14:creationId xmlns:p14="http://schemas.microsoft.com/office/powerpoint/2010/main" val="1621484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Typical</a:t>
            </a:r>
            <a:r>
              <a:rPr lang="de-DE" dirty="0" smtClean="0"/>
              <a:t> Power Supply</a:t>
            </a:r>
            <a:endParaRPr lang="de-DE" dirty="0"/>
          </a:p>
        </p:txBody>
      </p:sp>
      <p:sp>
        <p:nvSpPr>
          <p:cNvPr id="3" name="Inhaltsplatzhalter 2"/>
          <p:cNvSpPr>
            <a:spLocks noGrp="1"/>
          </p:cNvSpPr>
          <p:nvPr>
            <p:ph idx="1"/>
          </p:nvPr>
        </p:nvSpPr>
        <p:spPr>
          <a:xfrm>
            <a:off x="685800" y="3933056"/>
            <a:ext cx="7772400" cy="2162944"/>
          </a:xfrm>
        </p:spPr>
        <p:txBody>
          <a:bodyPr/>
          <a:lstStyle/>
          <a:p>
            <a:r>
              <a:rPr lang="en-US" sz="2400" dirty="0" smtClean="0"/>
              <a:t>DSSS has an almost constant Peak to Average Power Ratio (PAPR) and hence allows for highly power efficient transmitters</a:t>
            </a:r>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16</a:t>
            </a:fld>
            <a:endParaRPr lang="en-US" altLang="en-US"/>
          </a:p>
        </p:txBody>
      </p:sp>
      <p:graphicFrame>
        <p:nvGraphicFramePr>
          <p:cNvPr id="7" name="Tabelle 6"/>
          <p:cNvGraphicFramePr>
            <a:graphicFrameLocks noGrp="1"/>
          </p:cNvGraphicFramePr>
          <p:nvPr>
            <p:extLst>
              <p:ext uri="{D42A27DB-BD31-4B8C-83A1-F6EECF244321}">
                <p14:modId xmlns:p14="http://schemas.microsoft.com/office/powerpoint/2010/main" val="2663757988"/>
              </p:ext>
            </p:extLst>
          </p:nvPr>
        </p:nvGraphicFramePr>
        <p:xfrm>
          <a:off x="899592" y="1772816"/>
          <a:ext cx="3600400" cy="2072640"/>
        </p:xfrm>
        <a:graphic>
          <a:graphicData uri="http://schemas.openxmlformats.org/drawingml/2006/table">
            <a:tbl>
              <a:tblPr bandRow="1">
                <a:tableStyleId>{5C22544A-7EE6-4342-B048-85BDC9FD1C3A}</a:tableStyleId>
              </a:tblPr>
              <a:tblGrid>
                <a:gridCol w="3600400"/>
              </a:tblGrid>
              <a:tr h="370840">
                <a:tc>
                  <a:txBody>
                    <a:bodyPr/>
                    <a:lstStyle/>
                    <a:p>
                      <a:r>
                        <a:rPr lang="de-DE" sz="2800" dirty="0" smtClean="0"/>
                        <a:t>CR 2025</a:t>
                      </a:r>
                      <a:endParaRPr lang="de-DE" sz="2800" dirty="0"/>
                    </a:p>
                  </a:txBody>
                  <a:tcPr>
                    <a:solidFill>
                      <a:srgbClr val="00B050"/>
                    </a:solidFill>
                  </a:tcPr>
                </a:tc>
              </a:tr>
              <a:tr h="370840">
                <a:tc>
                  <a:txBody>
                    <a:bodyPr/>
                    <a:lstStyle/>
                    <a:p>
                      <a:r>
                        <a:rPr lang="de-DE" sz="2800" dirty="0" smtClean="0"/>
                        <a:t>2xAA</a:t>
                      </a:r>
                      <a:endParaRPr lang="de-DE" sz="2800" dirty="0"/>
                    </a:p>
                  </a:txBody>
                  <a:tcPr>
                    <a:solidFill>
                      <a:srgbClr val="00B050"/>
                    </a:solidFill>
                  </a:tcPr>
                </a:tc>
              </a:tr>
              <a:tr h="370840">
                <a:tc>
                  <a:txBody>
                    <a:bodyPr/>
                    <a:lstStyle/>
                    <a:p>
                      <a:r>
                        <a:rPr lang="de-DE" sz="2800" dirty="0" smtClean="0"/>
                        <a:t>Energy </a:t>
                      </a:r>
                      <a:r>
                        <a:rPr lang="de-DE" sz="2800" dirty="0" err="1" smtClean="0"/>
                        <a:t>harvesting</a:t>
                      </a:r>
                      <a:endParaRPr lang="de-DE" sz="2800" dirty="0"/>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800" dirty="0" err="1" smtClean="0"/>
                        <a:t>External</a:t>
                      </a:r>
                      <a:endParaRPr lang="de-DE" sz="2800" dirty="0" smtClean="0"/>
                    </a:p>
                  </a:txBody>
                  <a:tcPr>
                    <a:solidFill>
                      <a:srgbClr val="00B050"/>
                    </a:solidFill>
                  </a:tcPr>
                </a:tc>
              </a:tr>
            </a:tbl>
          </a:graphicData>
        </a:graphic>
      </p:graphicFrame>
    </p:spTree>
    <p:extLst>
      <p:ext uri="{BB962C8B-B14F-4D97-AF65-F5344CB8AC3E}">
        <p14:creationId xmlns:p14="http://schemas.microsoft.com/office/powerpoint/2010/main" val="25988847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Frequency</a:t>
            </a:r>
            <a:r>
              <a:rPr lang="de-DE" dirty="0" smtClean="0"/>
              <a:t> Regulation</a:t>
            </a:r>
            <a:endParaRPr lang="de-DE" dirty="0"/>
          </a:p>
        </p:txBody>
      </p:sp>
      <p:sp>
        <p:nvSpPr>
          <p:cNvPr id="3" name="Inhaltsplatzhalter 2"/>
          <p:cNvSpPr>
            <a:spLocks noGrp="1"/>
          </p:cNvSpPr>
          <p:nvPr>
            <p:ph idx="1"/>
          </p:nvPr>
        </p:nvSpPr>
        <p:spPr>
          <a:xfrm>
            <a:off x="685800" y="4005064"/>
            <a:ext cx="7772400" cy="2090936"/>
          </a:xfrm>
        </p:spPr>
        <p:txBody>
          <a:bodyPr/>
          <a:lstStyle/>
          <a:p>
            <a:r>
              <a:rPr lang="en-US" sz="2400" dirty="0" smtClean="0"/>
              <a:t>DSSS is widely used by IEEE 802.15.4 and is well accepted</a:t>
            </a:r>
          </a:p>
          <a:p>
            <a:r>
              <a:rPr lang="en-US" sz="2400" dirty="0" smtClean="0"/>
              <a:t>FCC limits the transmit duration without hopping to 4s for higher transmit powers</a:t>
            </a:r>
          </a:p>
          <a:p>
            <a:pPr lvl="1"/>
            <a:r>
              <a:rPr lang="en-US" sz="2000" dirty="0" smtClean="0"/>
              <a:t>Reduced range </a:t>
            </a:r>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17</a:t>
            </a:fld>
            <a:endParaRPr lang="en-US" altLang="en-US"/>
          </a:p>
        </p:txBody>
      </p:sp>
      <p:graphicFrame>
        <p:nvGraphicFramePr>
          <p:cNvPr id="7" name="Tabelle 6"/>
          <p:cNvGraphicFramePr>
            <a:graphicFrameLocks noGrp="1"/>
          </p:cNvGraphicFramePr>
          <p:nvPr>
            <p:extLst>
              <p:ext uri="{D42A27DB-BD31-4B8C-83A1-F6EECF244321}">
                <p14:modId xmlns:p14="http://schemas.microsoft.com/office/powerpoint/2010/main" val="4265377970"/>
              </p:ext>
            </p:extLst>
          </p:nvPr>
        </p:nvGraphicFramePr>
        <p:xfrm>
          <a:off x="899592" y="1772816"/>
          <a:ext cx="3600400" cy="2072640"/>
        </p:xfrm>
        <a:graphic>
          <a:graphicData uri="http://schemas.openxmlformats.org/drawingml/2006/table">
            <a:tbl>
              <a:tblPr bandRow="1">
                <a:tableStyleId>{5C22544A-7EE6-4342-B048-85BDC9FD1C3A}</a:tableStyleId>
              </a:tblPr>
              <a:tblGrid>
                <a:gridCol w="3600400"/>
              </a:tblGrid>
              <a:tr h="370840">
                <a:tc>
                  <a:txBody>
                    <a:bodyPr/>
                    <a:lstStyle/>
                    <a:p>
                      <a:r>
                        <a:rPr lang="de-DE" sz="2800" dirty="0" smtClean="0"/>
                        <a:t>NA</a:t>
                      </a:r>
                      <a:endParaRPr lang="de-DE" sz="2800" dirty="0"/>
                    </a:p>
                  </a:txBody>
                  <a:tcPr>
                    <a:solidFill>
                      <a:srgbClr val="00B050"/>
                    </a:solidFill>
                  </a:tcPr>
                </a:tc>
              </a:tr>
              <a:tr h="370840">
                <a:tc>
                  <a:txBody>
                    <a:bodyPr/>
                    <a:lstStyle/>
                    <a:p>
                      <a:r>
                        <a:rPr lang="de-DE" sz="2800" dirty="0" smtClean="0"/>
                        <a:t>ETSI</a:t>
                      </a:r>
                      <a:endParaRPr lang="de-DE" sz="2800" dirty="0"/>
                    </a:p>
                  </a:txBody>
                  <a:tcPr>
                    <a:solidFill>
                      <a:srgbClr val="00B050"/>
                    </a:solidFill>
                  </a:tcPr>
                </a:tc>
              </a:tr>
              <a:tr h="370840">
                <a:tc>
                  <a:txBody>
                    <a:bodyPr/>
                    <a:lstStyle/>
                    <a:p>
                      <a:r>
                        <a:rPr lang="de-DE" sz="2800" dirty="0" smtClean="0"/>
                        <a:t>FCC </a:t>
                      </a:r>
                      <a:endParaRPr lang="de-DE" sz="2800" dirty="0"/>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800" dirty="0" smtClean="0"/>
                        <a:t>ETSI/FCC </a:t>
                      </a:r>
                    </a:p>
                  </a:txBody>
                  <a:tcPr>
                    <a:solidFill>
                      <a:srgbClr val="00B050"/>
                    </a:solidFill>
                  </a:tcPr>
                </a:tc>
              </a:tr>
            </a:tbl>
          </a:graphicData>
        </a:graphic>
      </p:graphicFrame>
    </p:spTree>
    <p:extLst>
      <p:ext uri="{BB962C8B-B14F-4D97-AF65-F5344CB8AC3E}">
        <p14:creationId xmlns:p14="http://schemas.microsoft.com/office/powerpoint/2010/main" val="1932839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Cell</a:t>
            </a:r>
            <a:r>
              <a:rPr lang="de-DE" dirty="0" smtClean="0"/>
              <a:t> Radius</a:t>
            </a:r>
            <a:endParaRPr lang="de-DE" dirty="0"/>
          </a:p>
        </p:txBody>
      </p:sp>
      <p:sp>
        <p:nvSpPr>
          <p:cNvPr id="3" name="Inhaltsplatzhalter 2"/>
          <p:cNvSpPr>
            <a:spLocks noGrp="1"/>
          </p:cNvSpPr>
          <p:nvPr>
            <p:ph idx="1"/>
          </p:nvPr>
        </p:nvSpPr>
        <p:spPr>
          <a:xfrm>
            <a:off x="685800" y="4437112"/>
            <a:ext cx="7772400" cy="1658888"/>
          </a:xfrm>
        </p:spPr>
        <p:txBody>
          <a:bodyPr/>
          <a:lstStyle/>
          <a:p>
            <a:r>
              <a:rPr lang="en-US" sz="2400" dirty="0" smtClean="0"/>
              <a:t>The limited robustness in dense application / interference scenarios in addition to the potential FCC limitations makes DSSS unsuitable for larger cell radiuses</a:t>
            </a:r>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18</a:t>
            </a:fld>
            <a:endParaRPr lang="en-US" altLang="en-US"/>
          </a:p>
        </p:txBody>
      </p:sp>
      <p:graphicFrame>
        <p:nvGraphicFramePr>
          <p:cNvPr id="7" name="Tabelle 6"/>
          <p:cNvGraphicFramePr>
            <a:graphicFrameLocks noGrp="1"/>
          </p:cNvGraphicFramePr>
          <p:nvPr>
            <p:extLst>
              <p:ext uri="{D42A27DB-BD31-4B8C-83A1-F6EECF244321}">
                <p14:modId xmlns:p14="http://schemas.microsoft.com/office/powerpoint/2010/main" val="2426492031"/>
              </p:ext>
            </p:extLst>
          </p:nvPr>
        </p:nvGraphicFramePr>
        <p:xfrm>
          <a:off x="899592" y="1772816"/>
          <a:ext cx="2736304" cy="2590800"/>
        </p:xfrm>
        <a:graphic>
          <a:graphicData uri="http://schemas.openxmlformats.org/drawingml/2006/table">
            <a:tbl>
              <a:tblPr bandRow="1">
                <a:tableStyleId>{5C22544A-7EE6-4342-B048-85BDC9FD1C3A}</a:tableStyleId>
              </a:tblPr>
              <a:tblGrid>
                <a:gridCol w="2736304"/>
              </a:tblGrid>
              <a:tr h="370840">
                <a:tc>
                  <a:txBody>
                    <a:bodyPr/>
                    <a:lstStyle/>
                    <a:p>
                      <a:r>
                        <a:rPr lang="de-DE" sz="2800" dirty="0" smtClean="0"/>
                        <a:t>&lt; 1 km</a:t>
                      </a:r>
                      <a:endParaRPr lang="de-DE" sz="2800" dirty="0"/>
                    </a:p>
                  </a:txBody>
                  <a:tcPr>
                    <a:solidFill>
                      <a:srgbClr val="00B050"/>
                    </a:solidFill>
                  </a:tcPr>
                </a:tc>
              </a:tr>
              <a:tr h="370840">
                <a:tc>
                  <a:txBody>
                    <a:bodyPr/>
                    <a:lstStyle/>
                    <a:p>
                      <a:r>
                        <a:rPr lang="de-DE" sz="2800" dirty="0" smtClean="0"/>
                        <a:t>&lt; </a:t>
                      </a:r>
                      <a:r>
                        <a:rPr lang="de-DE" sz="2800" baseline="0" dirty="0" smtClean="0"/>
                        <a:t>5 km</a:t>
                      </a:r>
                      <a:endParaRPr lang="de-DE" sz="2800" dirty="0"/>
                    </a:p>
                  </a:txBody>
                  <a:tcPr>
                    <a:solidFill>
                      <a:srgbClr val="00B050"/>
                    </a:solidFill>
                  </a:tcPr>
                </a:tc>
              </a:tr>
              <a:tr h="370840">
                <a:tc>
                  <a:txBody>
                    <a:bodyPr/>
                    <a:lstStyle/>
                    <a:p>
                      <a:r>
                        <a:rPr lang="de-DE" sz="2800" dirty="0" smtClean="0"/>
                        <a:t>&lt; 10 km</a:t>
                      </a:r>
                      <a:endParaRPr lang="de-DE" sz="2800" dirty="0"/>
                    </a:p>
                  </a:txBody>
                  <a:tcPr>
                    <a:solidFill>
                      <a:srgbClr val="FF0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800" dirty="0" smtClean="0"/>
                        <a:t>&lt; 50 km</a:t>
                      </a:r>
                    </a:p>
                  </a:txBody>
                  <a:tcPr>
                    <a:solidFill>
                      <a:srgbClr val="FF0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800" dirty="0" smtClean="0"/>
                        <a:t>&gt; 50 km</a:t>
                      </a:r>
                    </a:p>
                  </a:txBody>
                  <a:tcPr>
                    <a:solidFill>
                      <a:srgbClr val="FF0000"/>
                    </a:solidFill>
                  </a:tcPr>
                </a:tc>
              </a:tr>
            </a:tbl>
          </a:graphicData>
        </a:graphic>
      </p:graphicFrame>
    </p:spTree>
    <p:extLst>
      <p:ext uri="{BB962C8B-B14F-4D97-AF65-F5344CB8AC3E}">
        <p14:creationId xmlns:p14="http://schemas.microsoft.com/office/powerpoint/2010/main" val="13439117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Data Security</a:t>
            </a:r>
            <a:endParaRPr lang="en-US" dirty="0"/>
          </a:p>
        </p:txBody>
      </p:sp>
      <p:sp>
        <p:nvSpPr>
          <p:cNvPr id="3" name="Inhaltsplatzhalter 2"/>
          <p:cNvSpPr>
            <a:spLocks noGrp="1"/>
          </p:cNvSpPr>
          <p:nvPr>
            <p:ph idx="1"/>
          </p:nvPr>
        </p:nvSpPr>
        <p:spPr>
          <a:xfrm>
            <a:off x="685800" y="4005064"/>
            <a:ext cx="7772400" cy="2090936"/>
          </a:xfrm>
        </p:spPr>
        <p:txBody>
          <a:bodyPr/>
          <a:lstStyle/>
          <a:p>
            <a:r>
              <a:rPr lang="en-US" sz="2400" dirty="0" smtClean="0"/>
              <a:t>DSSS in general supports all data security levels</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33BCA06-FE3A-4643-AA9E-A9C76D6A057A}" type="slidenum">
              <a:rPr lang="en-US" altLang="en-US" smtClean="0"/>
              <a:pPr>
                <a:defRPr/>
              </a:pPr>
              <a:t>19</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2507685951"/>
              </p:ext>
            </p:extLst>
          </p:nvPr>
        </p:nvGraphicFramePr>
        <p:xfrm>
          <a:off x="899592" y="1772816"/>
          <a:ext cx="4104456" cy="2072640"/>
        </p:xfrm>
        <a:graphic>
          <a:graphicData uri="http://schemas.openxmlformats.org/drawingml/2006/table">
            <a:tbl>
              <a:tblPr bandRow="1">
                <a:tableStyleId>{5C22544A-7EE6-4342-B048-85BDC9FD1C3A}</a:tableStyleId>
              </a:tblPr>
              <a:tblGrid>
                <a:gridCol w="4104456"/>
              </a:tblGrid>
              <a:tr h="370840">
                <a:tc>
                  <a:txBody>
                    <a:bodyPr/>
                    <a:lstStyle/>
                    <a:p>
                      <a:r>
                        <a:rPr lang="de-DE" sz="2800" dirty="0" smtClean="0"/>
                        <a:t>Layer-2</a:t>
                      </a:r>
                    </a:p>
                  </a:txBody>
                  <a:tcPr>
                    <a:solidFill>
                      <a:srgbClr val="00B050"/>
                    </a:solidFill>
                  </a:tcPr>
                </a:tc>
              </a:tr>
              <a:tr h="370840">
                <a:tc>
                  <a:txBody>
                    <a:bodyPr/>
                    <a:lstStyle/>
                    <a:p>
                      <a:r>
                        <a:rPr lang="de-DE" sz="2800" dirty="0" smtClean="0"/>
                        <a:t>Layer-3</a:t>
                      </a:r>
                    </a:p>
                  </a:txBody>
                  <a:tcPr>
                    <a:solidFill>
                      <a:srgbClr val="00B050"/>
                    </a:solidFill>
                  </a:tcPr>
                </a:tc>
              </a:tr>
              <a:tr h="370840">
                <a:tc>
                  <a:txBody>
                    <a:bodyPr/>
                    <a:lstStyle/>
                    <a:p>
                      <a:r>
                        <a:rPr lang="de-DE" sz="2800" dirty="0" smtClean="0"/>
                        <a:t>End-</a:t>
                      </a:r>
                      <a:r>
                        <a:rPr lang="de-DE" sz="2800" dirty="0" err="1" smtClean="0"/>
                        <a:t>to</a:t>
                      </a:r>
                      <a:r>
                        <a:rPr lang="de-DE" sz="2800" dirty="0" smtClean="0"/>
                        <a:t>-End</a:t>
                      </a:r>
                    </a:p>
                  </a:txBody>
                  <a:tcPr>
                    <a:solidFill>
                      <a:srgbClr val="00B050"/>
                    </a:solidFill>
                  </a:tcPr>
                </a:tc>
              </a:tr>
              <a:tr h="370840">
                <a:tc>
                  <a:txBody>
                    <a:bodyPr/>
                    <a:lstStyle/>
                    <a:p>
                      <a:r>
                        <a:rPr lang="de-DE" sz="2800" dirty="0" smtClean="0"/>
                        <a:t>Secure Authentication</a:t>
                      </a:r>
                      <a:endParaRPr lang="de-DE" sz="2800" dirty="0"/>
                    </a:p>
                  </a:txBody>
                  <a:tcPr>
                    <a:solidFill>
                      <a:srgbClr val="00B050"/>
                    </a:solidFill>
                  </a:tcPr>
                </a:tc>
              </a:tr>
            </a:tbl>
          </a:graphicData>
        </a:graphic>
      </p:graphicFrame>
    </p:spTree>
    <p:extLst>
      <p:ext uri="{BB962C8B-B14F-4D97-AF65-F5344CB8AC3E}">
        <p14:creationId xmlns:p14="http://schemas.microsoft.com/office/powerpoint/2010/main" val="2066390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Candidate Technology Suitability Evaluation</a:t>
            </a:r>
            <a:endParaRPr lang="en-US" dirty="0"/>
          </a:p>
        </p:txBody>
      </p:sp>
      <p:sp>
        <p:nvSpPr>
          <p:cNvPr id="3" name="Untertitel 2"/>
          <p:cNvSpPr>
            <a:spLocks noGrp="1"/>
          </p:cNvSpPr>
          <p:nvPr>
            <p:ph type="subTitle" idx="1"/>
          </p:nvPr>
        </p:nvSpPr>
        <p:spPr/>
        <p:txBody>
          <a:bodyPr/>
          <a:lstStyle/>
          <a:p>
            <a:r>
              <a:rPr lang="en-US" dirty="0" smtClean="0"/>
              <a:t>Joerg Robert</a:t>
            </a:r>
            <a:br>
              <a:rPr lang="en-US" dirty="0" smtClean="0"/>
            </a:br>
            <a:r>
              <a:rPr lang="en-US" dirty="0" smtClean="0"/>
              <a:t>FAU Erlangen-</a:t>
            </a:r>
            <a:r>
              <a:rPr lang="en-US" dirty="0" err="1" smtClean="0"/>
              <a:t>Nuernberg</a:t>
            </a:r>
            <a:endParaRPr lang="en-US" dirty="0" smtClean="0"/>
          </a:p>
          <a:p>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March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6E652847-B018-48EF-AEC5-2BB6E67AB46F}" type="slidenum">
              <a:rPr lang="en-US" altLang="en-US"/>
              <a:pPr/>
              <a:t>2</a:t>
            </a:fld>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Node</a:t>
            </a:r>
            <a:r>
              <a:rPr lang="de-DE" dirty="0" smtClean="0"/>
              <a:t> </a:t>
            </a:r>
            <a:r>
              <a:rPr lang="de-DE" dirty="0" err="1" smtClean="0"/>
              <a:t>Velocit</a:t>
            </a:r>
            <a:r>
              <a:rPr lang="de-DE" dirty="0" err="1"/>
              <a:t>y</a:t>
            </a:r>
            <a:endParaRPr lang="de-DE" dirty="0"/>
          </a:p>
        </p:txBody>
      </p:sp>
      <p:sp>
        <p:nvSpPr>
          <p:cNvPr id="3" name="Inhaltsplatzhalter 2"/>
          <p:cNvSpPr>
            <a:spLocks noGrp="1"/>
          </p:cNvSpPr>
          <p:nvPr>
            <p:ph idx="1"/>
          </p:nvPr>
        </p:nvSpPr>
        <p:spPr>
          <a:xfrm>
            <a:off x="685800" y="3573016"/>
            <a:ext cx="7772400" cy="2522984"/>
          </a:xfrm>
        </p:spPr>
        <p:txBody>
          <a:bodyPr/>
          <a:lstStyle/>
          <a:p>
            <a:r>
              <a:rPr lang="en-US" sz="2400" dirty="0" smtClean="0"/>
              <a:t>DSSS can be decoded up to high Doppler shifts</a:t>
            </a:r>
          </a:p>
          <a:p>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20</a:t>
            </a:fld>
            <a:endParaRPr lang="en-US" altLang="en-US"/>
          </a:p>
        </p:txBody>
      </p:sp>
      <p:graphicFrame>
        <p:nvGraphicFramePr>
          <p:cNvPr id="7" name="Tabelle 6"/>
          <p:cNvGraphicFramePr>
            <a:graphicFrameLocks noGrp="1"/>
          </p:cNvGraphicFramePr>
          <p:nvPr>
            <p:extLst>
              <p:ext uri="{D42A27DB-BD31-4B8C-83A1-F6EECF244321}">
                <p14:modId xmlns:p14="http://schemas.microsoft.com/office/powerpoint/2010/main" val="1352192019"/>
              </p:ext>
            </p:extLst>
          </p:nvPr>
        </p:nvGraphicFramePr>
        <p:xfrm>
          <a:off x="899592" y="1772816"/>
          <a:ext cx="2736304" cy="1554480"/>
        </p:xfrm>
        <a:graphic>
          <a:graphicData uri="http://schemas.openxmlformats.org/drawingml/2006/table">
            <a:tbl>
              <a:tblPr bandRow="1">
                <a:tableStyleId>{5C22544A-7EE6-4342-B048-85BDC9FD1C3A}</a:tableStyleId>
              </a:tblPr>
              <a:tblGrid>
                <a:gridCol w="2736304"/>
              </a:tblGrid>
              <a:tr h="370840">
                <a:tc>
                  <a:txBody>
                    <a:bodyPr/>
                    <a:lstStyle/>
                    <a:p>
                      <a:r>
                        <a:rPr lang="en-US" sz="2800" dirty="0" smtClean="0"/>
                        <a:t>3</a:t>
                      </a:r>
                      <a:r>
                        <a:rPr lang="en-US" sz="2800" baseline="0" dirty="0" smtClean="0"/>
                        <a:t> km/h</a:t>
                      </a:r>
                      <a:endParaRPr lang="en-US" sz="2800" dirty="0" smtClean="0"/>
                    </a:p>
                  </a:txBody>
                  <a:tcPr>
                    <a:solidFill>
                      <a:srgbClr val="00B050"/>
                    </a:solidFill>
                  </a:tcPr>
                </a:tc>
              </a:tr>
              <a:tr h="370840">
                <a:tc>
                  <a:txBody>
                    <a:bodyPr/>
                    <a:lstStyle/>
                    <a:p>
                      <a:r>
                        <a:rPr lang="en-US" sz="2800" dirty="0" smtClean="0"/>
                        <a:t>30 km/h</a:t>
                      </a:r>
                    </a:p>
                  </a:txBody>
                  <a:tcPr>
                    <a:solidFill>
                      <a:srgbClr val="00B050"/>
                    </a:solidFill>
                  </a:tcPr>
                </a:tc>
              </a:tr>
              <a:tr h="370840">
                <a:tc>
                  <a:txBody>
                    <a:bodyPr/>
                    <a:lstStyle/>
                    <a:p>
                      <a:r>
                        <a:rPr lang="en-US" sz="2800" dirty="0" smtClean="0"/>
                        <a:t>120 km/h</a:t>
                      </a:r>
                    </a:p>
                  </a:txBody>
                  <a:tcPr>
                    <a:solidFill>
                      <a:srgbClr val="00B050"/>
                    </a:solidFill>
                  </a:tcPr>
                </a:tc>
              </a:tr>
            </a:tbl>
          </a:graphicData>
        </a:graphic>
      </p:graphicFrame>
    </p:spTree>
    <p:extLst>
      <p:ext uri="{BB962C8B-B14F-4D97-AF65-F5344CB8AC3E}">
        <p14:creationId xmlns:p14="http://schemas.microsoft.com/office/powerpoint/2010/main" val="22154742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Results of the Suitability Evaluation</a:t>
            </a:r>
            <a:endParaRPr lang="en-US" dirty="0"/>
          </a:p>
        </p:txBody>
      </p:sp>
      <p:sp>
        <p:nvSpPr>
          <p:cNvPr id="3" name="Inhaltsplatzhalter 2"/>
          <p:cNvSpPr>
            <a:spLocks noGrp="1"/>
          </p:cNvSpPr>
          <p:nvPr>
            <p:ph idx="1"/>
          </p:nvPr>
        </p:nvSpPr>
        <p:spPr/>
        <p:txBody>
          <a:bodyPr/>
          <a:lstStyle/>
          <a:p>
            <a:r>
              <a:rPr lang="en-US" sz="2400" dirty="0" smtClean="0"/>
              <a:t>DSSS does not support:</a:t>
            </a:r>
          </a:p>
          <a:p>
            <a:pPr lvl="1"/>
            <a:r>
              <a:rPr lang="en-US" sz="2000" dirty="0" smtClean="0"/>
              <a:t>Scenarios with strong interference</a:t>
            </a:r>
          </a:p>
          <a:p>
            <a:pPr lvl="1"/>
            <a:r>
              <a:rPr lang="en-US" sz="2000" dirty="0" smtClean="0"/>
              <a:t>Many active users</a:t>
            </a:r>
          </a:p>
          <a:p>
            <a:pPr lvl="1"/>
            <a:r>
              <a:rPr lang="en-US" sz="2000" dirty="0" smtClean="0"/>
              <a:t>Large cell radiuses</a:t>
            </a:r>
          </a:p>
          <a:p>
            <a:pPr lvl="1"/>
            <a:endParaRPr lang="en-US" sz="2000" dirty="0" smtClean="0"/>
          </a:p>
          <a:p>
            <a:r>
              <a:rPr lang="en-US" sz="2400" dirty="0" smtClean="0"/>
              <a:t>Results can be used to evaluate use-cases in 16/770r3</a:t>
            </a:r>
          </a:p>
          <a:p>
            <a:r>
              <a:rPr lang="en-US" sz="2400" dirty="0" smtClean="0"/>
              <a:t>A use-case is not supported if at least one criteria is not fulfilled</a:t>
            </a:r>
          </a:p>
          <a:p>
            <a:endParaRPr lang="en-US" sz="2400" dirty="0" smtClean="0"/>
          </a:p>
          <a:p>
            <a:endParaRPr lang="en-US" sz="2400" dirty="0" smtClean="0"/>
          </a:p>
          <a:p>
            <a:pPr lvl="1"/>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33BCA06-FE3A-4643-AA9E-A9C76D6A057A}" type="slidenum">
              <a:rPr lang="en-US" altLang="en-US" smtClean="0"/>
              <a:pPr>
                <a:defRPr/>
              </a:pPr>
              <a:t>21</a:t>
            </a:fld>
            <a:endParaRPr lang="en-US" altLang="en-US" dirty="0"/>
          </a:p>
        </p:txBody>
      </p:sp>
    </p:spTree>
    <p:extLst>
      <p:ext uri="{BB962C8B-B14F-4D97-AF65-F5344CB8AC3E}">
        <p14:creationId xmlns:p14="http://schemas.microsoft.com/office/powerpoint/2010/main" val="15968896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Results of the </a:t>
            </a:r>
            <a:r>
              <a:rPr lang="en-US" dirty="0" smtClean="0"/>
              <a:t>Suitability Evaluation</a:t>
            </a:r>
            <a:endParaRPr lang="de-DE" dirty="0"/>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1405338033"/>
              </p:ext>
            </p:extLst>
          </p:nvPr>
        </p:nvGraphicFramePr>
        <p:xfrm>
          <a:off x="755576" y="1772816"/>
          <a:ext cx="7772400" cy="4500488"/>
        </p:xfrm>
        <a:graphic>
          <a:graphicData uri="http://schemas.openxmlformats.org/drawingml/2006/table">
            <a:tbl>
              <a:tblPr bandRow="1">
                <a:tableStyleId>{5C22544A-7EE6-4342-B048-85BDC9FD1C3A}</a:tableStyleId>
              </a:tblPr>
              <a:tblGrid>
                <a:gridCol w="3886200"/>
                <a:gridCol w="3886200"/>
              </a:tblGrid>
              <a:tr h="370840">
                <a:tc>
                  <a:txBody>
                    <a:bodyPr/>
                    <a:lstStyle/>
                    <a:p>
                      <a:pPr algn="l" fontAlgn="b"/>
                      <a:r>
                        <a:rPr lang="en-GB" sz="1600" b="0" i="0" u="none" strike="noStrike" dirty="0">
                          <a:solidFill>
                            <a:srgbClr val="000000"/>
                          </a:solidFill>
                          <a:effectLst/>
                          <a:latin typeface="+mn-lt"/>
                        </a:rPr>
                        <a:t>Access Control</a:t>
                      </a:r>
                    </a:p>
                  </a:txBody>
                  <a:tcPr marL="0" marR="0" marT="0" marB="0" anchor="b">
                    <a:solidFill>
                      <a:srgbClr val="00B050"/>
                    </a:solidFill>
                  </a:tcPr>
                </a:tc>
                <a:tc>
                  <a:txBody>
                    <a:bodyPr/>
                    <a:lstStyle/>
                    <a:p>
                      <a:pPr algn="l" fontAlgn="b"/>
                      <a:r>
                        <a:rPr lang="en-GB" sz="1600" b="0" i="0" u="none" strike="noStrike" dirty="0">
                          <a:solidFill>
                            <a:srgbClr val="000000"/>
                          </a:solidFill>
                          <a:effectLst/>
                          <a:latin typeface="+mn-lt"/>
                        </a:rPr>
                        <a:t>Public Lighting</a:t>
                      </a:r>
                    </a:p>
                  </a:txBody>
                  <a:tcPr marL="0" marR="0" marT="0" marB="0" anchor="b">
                    <a:solidFill>
                      <a:srgbClr val="FF0000"/>
                    </a:solidFill>
                  </a:tcPr>
                </a:tc>
              </a:tr>
              <a:tr h="421248">
                <a:tc>
                  <a:txBody>
                    <a:bodyPr/>
                    <a:lstStyle/>
                    <a:p>
                      <a:pPr algn="l" fontAlgn="b"/>
                      <a:r>
                        <a:rPr lang="en-GB" sz="1600" b="0" i="0" u="none" strike="noStrike" dirty="0">
                          <a:solidFill>
                            <a:srgbClr val="000000"/>
                          </a:solidFill>
                          <a:effectLst/>
                          <a:latin typeface="+mn-lt"/>
                        </a:rPr>
                        <a:t>Alarms and Security</a:t>
                      </a:r>
                    </a:p>
                  </a:txBody>
                  <a:tcPr marL="0" marR="0" marT="0" marB="0" anchor="b">
                    <a:solidFill>
                      <a:srgbClr val="00B050"/>
                    </a:solidFill>
                  </a:tcPr>
                </a:tc>
                <a:tc>
                  <a:txBody>
                    <a:bodyPr/>
                    <a:lstStyle/>
                    <a:p>
                      <a:pPr algn="l" fontAlgn="b"/>
                      <a:r>
                        <a:rPr lang="en-GB" sz="1600" b="0" i="0" u="none" strike="noStrike">
                          <a:solidFill>
                            <a:srgbClr val="000000"/>
                          </a:solidFill>
                          <a:effectLst/>
                          <a:latin typeface="+mn-lt"/>
                        </a:rPr>
                        <a:t>Smart Grid - Fault Monitoring</a:t>
                      </a:r>
                    </a:p>
                  </a:txBody>
                  <a:tcPr marL="0" marR="0" marT="0" marB="0" anchor="b">
                    <a:solidFill>
                      <a:srgbClr val="FF0000"/>
                    </a:solidFill>
                  </a:tcPr>
                </a:tc>
              </a:tr>
              <a:tr h="370840">
                <a:tc>
                  <a:txBody>
                    <a:bodyPr/>
                    <a:lstStyle/>
                    <a:p>
                      <a:pPr algn="l" fontAlgn="b"/>
                      <a:r>
                        <a:rPr lang="en-GB" sz="1600" b="0" i="0" u="none" strike="noStrike" dirty="0">
                          <a:solidFill>
                            <a:srgbClr val="000000"/>
                          </a:solidFill>
                          <a:effectLst/>
                          <a:latin typeface="+mn-lt"/>
                        </a:rPr>
                        <a:t>Asset Tracking</a:t>
                      </a:r>
                    </a:p>
                  </a:txBody>
                  <a:tcPr marL="0" marR="0" marT="0" marB="0" anchor="b">
                    <a:solidFill>
                      <a:srgbClr val="00B050"/>
                    </a:solidFill>
                  </a:tcPr>
                </a:tc>
                <a:tc>
                  <a:txBody>
                    <a:bodyPr/>
                    <a:lstStyle/>
                    <a:p>
                      <a:pPr algn="l" fontAlgn="b"/>
                      <a:r>
                        <a:rPr lang="en-GB" sz="1600" b="0" i="0" u="none" strike="noStrike">
                          <a:solidFill>
                            <a:srgbClr val="000000"/>
                          </a:solidFill>
                          <a:effectLst/>
                          <a:latin typeface="+mn-lt"/>
                        </a:rPr>
                        <a:t>Smart Grid - Load Control</a:t>
                      </a:r>
                    </a:p>
                  </a:txBody>
                  <a:tcPr marL="0" marR="0" marT="0" marB="0" anchor="b">
                    <a:solidFill>
                      <a:srgbClr val="FF0000"/>
                    </a:solidFill>
                  </a:tcPr>
                </a:tc>
              </a:tr>
              <a:tr h="370840">
                <a:tc>
                  <a:txBody>
                    <a:bodyPr/>
                    <a:lstStyle/>
                    <a:p>
                      <a:pPr algn="l" fontAlgn="b"/>
                      <a:r>
                        <a:rPr lang="en-GB" sz="1600" b="0" i="0" u="none" strike="noStrike" dirty="0">
                          <a:solidFill>
                            <a:srgbClr val="000000"/>
                          </a:solidFill>
                          <a:effectLst/>
                          <a:latin typeface="+mn-lt"/>
                        </a:rPr>
                        <a:t>Assisted Living</a:t>
                      </a:r>
                    </a:p>
                  </a:txBody>
                  <a:tcPr marL="0" marR="0" marT="0" marB="0" anchor="b">
                    <a:solidFill>
                      <a:srgbClr val="00B050"/>
                    </a:solidFill>
                  </a:tcPr>
                </a:tc>
                <a:tc>
                  <a:txBody>
                    <a:bodyPr/>
                    <a:lstStyle/>
                    <a:p>
                      <a:pPr algn="l" fontAlgn="b"/>
                      <a:r>
                        <a:rPr lang="en-GB" sz="1600" b="0" i="0" u="none" strike="noStrike" dirty="0">
                          <a:solidFill>
                            <a:srgbClr val="000000"/>
                          </a:solidFill>
                          <a:effectLst/>
                          <a:latin typeface="+mn-lt"/>
                        </a:rPr>
                        <a:t>Smart Metering</a:t>
                      </a:r>
                    </a:p>
                  </a:txBody>
                  <a:tcPr marL="0" marR="0" marT="0" marB="0" anchor="b">
                    <a:solidFill>
                      <a:srgbClr val="FF0000"/>
                    </a:solidFill>
                  </a:tcPr>
                </a:tc>
              </a:tr>
              <a:tr h="370840">
                <a:tc>
                  <a:txBody>
                    <a:bodyPr/>
                    <a:lstStyle/>
                    <a:p>
                      <a:pPr algn="l" fontAlgn="b"/>
                      <a:r>
                        <a:rPr lang="en-GB" sz="1600" b="0" i="0" u="none" strike="noStrike" dirty="0">
                          <a:solidFill>
                            <a:srgbClr val="000000"/>
                          </a:solidFill>
                          <a:effectLst/>
                          <a:latin typeface="+mn-lt"/>
                        </a:rPr>
                        <a:t>Cattle Monitoring</a:t>
                      </a:r>
                    </a:p>
                  </a:txBody>
                  <a:tcPr marL="0" marR="0" marT="0" marB="0" anchor="b">
                    <a:solidFill>
                      <a:srgbClr val="FF0000"/>
                    </a:solidFill>
                  </a:tcPr>
                </a:tc>
                <a:tc>
                  <a:txBody>
                    <a:bodyPr/>
                    <a:lstStyle/>
                    <a:p>
                      <a:pPr algn="l" fontAlgn="b"/>
                      <a:r>
                        <a:rPr lang="en-GB" sz="1600" b="0" i="0" u="none" strike="noStrike" dirty="0">
                          <a:solidFill>
                            <a:srgbClr val="000000"/>
                          </a:solidFill>
                          <a:effectLst/>
                          <a:latin typeface="+mn-lt"/>
                        </a:rPr>
                        <a:t>Smart Parking</a:t>
                      </a:r>
                    </a:p>
                  </a:txBody>
                  <a:tcPr marL="0" marR="0" marT="0" marB="0" anchor="b">
                    <a:solidFill>
                      <a:srgbClr val="FF0000"/>
                    </a:solidFill>
                  </a:tcPr>
                </a:tc>
              </a:tr>
              <a:tr h="370840">
                <a:tc>
                  <a:txBody>
                    <a:bodyPr/>
                    <a:lstStyle/>
                    <a:p>
                      <a:pPr algn="l" fontAlgn="b"/>
                      <a:r>
                        <a:rPr lang="en-GB" sz="1600" b="0" i="0" u="none" strike="noStrike">
                          <a:solidFill>
                            <a:srgbClr val="000000"/>
                          </a:solidFill>
                          <a:effectLst/>
                          <a:latin typeface="+mn-lt"/>
                        </a:rPr>
                        <a:t>Field Monitoring</a:t>
                      </a:r>
                    </a:p>
                  </a:txBody>
                  <a:tcPr marL="0" marR="0" marT="0" marB="0" anchor="b">
                    <a:solidFill>
                      <a:srgbClr val="FF0000"/>
                    </a:solidFill>
                  </a:tcPr>
                </a:tc>
                <a:tc>
                  <a:txBody>
                    <a:bodyPr/>
                    <a:lstStyle/>
                    <a:p>
                      <a:pPr algn="l" fontAlgn="b"/>
                      <a:r>
                        <a:rPr lang="en-GB" sz="1600" b="0" i="0" u="none" strike="noStrike" dirty="0">
                          <a:solidFill>
                            <a:srgbClr val="000000"/>
                          </a:solidFill>
                          <a:effectLst/>
                          <a:latin typeface="+mn-lt"/>
                        </a:rPr>
                        <a:t>Smoke Detectors</a:t>
                      </a:r>
                    </a:p>
                  </a:txBody>
                  <a:tcPr marL="0" marR="0" marT="0" marB="0" anchor="b">
                    <a:solidFill>
                      <a:srgbClr val="00B050"/>
                    </a:solidFill>
                  </a:tcPr>
                </a:tc>
              </a:tr>
              <a:tr h="370840">
                <a:tc>
                  <a:txBody>
                    <a:bodyPr/>
                    <a:lstStyle/>
                    <a:p>
                      <a:pPr algn="l" fontAlgn="b"/>
                      <a:r>
                        <a:rPr lang="en-GB" sz="1600" b="0" i="0" u="none" strike="noStrike">
                          <a:solidFill>
                            <a:srgbClr val="000000"/>
                          </a:solidFill>
                          <a:effectLst/>
                          <a:latin typeface="+mn-lt"/>
                        </a:rPr>
                        <a:t>Global Tracking</a:t>
                      </a:r>
                    </a:p>
                  </a:txBody>
                  <a:tcPr marL="0" marR="0" marT="0" marB="0" anchor="b">
                    <a:solidFill>
                      <a:srgbClr val="FF0000"/>
                    </a:solidFill>
                  </a:tcPr>
                </a:tc>
                <a:tc>
                  <a:txBody>
                    <a:bodyPr/>
                    <a:lstStyle/>
                    <a:p>
                      <a:pPr algn="l" fontAlgn="b"/>
                      <a:r>
                        <a:rPr lang="en-GB" sz="1600" b="0" i="0" u="none" strike="noStrike" dirty="0">
                          <a:solidFill>
                            <a:srgbClr val="000000"/>
                          </a:solidFill>
                          <a:effectLst/>
                          <a:latin typeface="+mn-lt"/>
                        </a:rPr>
                        <a:t>Structural Health Monitoring</a:t>
                      </a:r>
                    </a:p>
                  </a:txBody>
                  <a:tcPr marL="0" marR="0" marT="0" marB="0" anchor="b">
                    <a:solidFill>
                      <a:srgbClr val="FF0000"/>
                    </a:solidFill>
                  </a:tcPr>
                </a:tc>
              </a:tr>
              <a:tr h="370840">
                <a:tc>
                  <a:txBody>
                    <a:bodyPr/>
                    <a:lstStyle/>
                    <a:p>
                      <a:pPr algn="l" fontAlgn="b"/>
                      <a:r>
                        <a:rPr lang="en-GB" sz="1600" b="0" i="0" u="none" strike="noStrike" dirty="0">
                          <a:solidFill>
                            <a:srgbClr val="000000"/>
                          </a:solidFill>
                          <a:effectLst/>
                          <a:latin typeface="+mn-lt"/>
                        </a:rPr>
                        <a:t>Industrial Plant Condition Monitoring</a:t>
                      </a:r>
                    </a:p>
                  </a:txBody>
                  <a:tcPr marL="0" marR="0" marT="0" marB="0" anchor="b">
                    <a:solidFill>
                      <a:srgbClr val="FF0000"/>
                    </a:solidFill>
                  </a:tcPr>
                </a:tc>
                <a:tc>
                  <a:txBody>
                    <a:bodyPr/>
                    <a:lstStyle/>
                    <a:p>
                      <a:pPr algn="l" fontAlgn="b"/>
                      <a:r>
                        <a:rPr lang="en-GB" sz="1600" b="0" i="0" u="none" strike="noStrike">
                          <a:solidFill>
                            <a:srgbClr val="000000"/>
                          </a:solidFill>
                          <a:effectLst/>
                          <a:latin typeface="+mn-lt"/>
                        </a:rPr>
                        <a:t>Vending Machines - general</a:t>
                      </a:r>
                    </a:p>
                  </a:txBody>
                  <a:tcPr marL="0" marR="0" marT="0" marB="0" anchor="b">
                    <a:solidFill>
                      <a:srgbClr val="FF0000"/>
                    </a:solidFill>
                  </a:tcPr>
                </a:tc>
              </a:tr>
              <a:tr h="370840">
                <a:tc>
                  <a:txBody>
                    <a:bodyPr/>
                    <a:lstStyle/>
                    <a:p>
                      <a:pPr algn="l" fontAlgn="b"/>
                      <a:r>
                        <a:rPr lang="en-GB" sz="1600" b="0" i="0" u="none" strike="noStrike" dirty="0">
                          <a:solidFill>
                            <a:srgbClr val="000000"/>
                          </a:solidFill>
                          <a:effectLst/>
                          <a:latin typeface="+mn-lt"/>
                        </a:rPr>
                        <a:t>Industrial Production Monitoring</a:t>
                      </a:r>
                    </a:p>
                  </a:txBody>
                  <a:tcPr marL="0" marR="0" marT="0" marB="0" anchor="b">
                    <a:solidFill>
                      <a:srgbClr val="00B050"/>
                    </a:solidFill>
                  </a:tcPr>
                </a:tc>
                <a:tc>
                  <a:txBody>
                    <a:bodyPr/>
                    <a:lstStyle/>
                    <a:p>
                      <a:pPr algn="l" fontAlgn="b"/>
                      <a:r>
                        <a:rPr lang="en-GB" sz="1600" b="0" i="0" u="none" strike="noStrike">
                          <a:solidFill>
                            <a:srgbClr val="000000"/>
                          </a:solidFill>
                          <a:effectLst/>
                          <a:latin typeface="+mn-lt"/>
                        </a:rPr>
                        <a:t>Vending Machines - privacy</a:t>
                      </a:r>
                    </a:p>
                  </a:txBody>
                  <a:tcPr marL="0" marR="0" marT="0" marB="0" anchor="b">
                    <a:solidFill>
                      <a:srgbClr val="FF0000"/>
                    </a:solidFill>
                  </a:tcPr>
                </a:tc>
              </a:tr>
              <a:tr h="370840">
                <a:tc>
                  <a:txBody>
                    <a:bodyPr/>
                    <a:lstStyle/>
                    <a:p>
                      <a:pPr algn="l" fontAlgn="b"/>
                      <a:r>
                        <a:rPr lang="en-GB" sz="1600" b="0" i="0" u="none" strike="noStrike" dirty="0">
                          <a:solidFill>
                            <a:srgbClr val="000000"/>
                          </a:solidFill>
                          <a:effectLst/>
                          <a:latin typeface="+mn-lt"/>
                        </a:rPr>
                        <a:t>Light Switch</a:t>
                      </a:r>
                    </a:p>
                  </a:txBody>
                  <a:tcPr marL="0" marR="0" marT="0" marB="0" anchor="b">
                    <a:solidFill>
                      <a:srgbClr val="00B050"/>
                    </a:solidFill>
                  </a:tcPr>
                </a:tc>
                <a:tc>
                  <a:txBody>
                    <a:bodyPr/>
                    <a:lstStyle/>
                    <a:p>
                      <a:pPr algn="l" fontAlgn="b"/>
                      <a:r>
                        <a:rPr lang="en-GB" sz="1600" b="0" i="0" u="none" strike="noStrike" dirty="0">
                          <a:solidFill>
                            <a:srgbClr val="000000"/>
                          </a:solidFill>
                          <a:effectLst/>
                          <a:latin typeface="+mn-lt"/>
                        </a:rPr>
                        <a:t>Waste Management</a:t>
                      </a:r>
                    </a:p>
                  </a:txBody>
                  <a:tcPr marL="0" marR="0" marT="0" marB="0" anchor="b">
                    <a:solidFill>
                      <a:srgbClr val="FF0000"/>
                    </a:solidFill>
                  </a:tcPr>
                </a:tc>
              </a:tr>
              <a:tr h="370840">
                <a:tc>
                  <a:txBody>
                    <a:bodyPr/>
                    <a:lstStyle/>
                    <a:p>
                      <a:pPr algn="l" fontAlgn="b"/>
                      <a:r>
                        <a:rPr lang="en-GB" sz="1600" b="0" i="0" u="none" strike="noStrike" dirty="0">
                          <a:solidFill>
                            <a:srgbClr val="000000"/>
                          </a:solidFill>
                          <a:effectLst/>
                          <a:latin typeface="+mn-lt"/>
                        </a:rPr>
                        <a:t>Pet Tracking</a:t>
                      </a:r>
                    </a:p>
                  </a:txBody>
                  <a:tcPr marL="0" marR="0" marT="0" marB="0" anchor="b">
                    <a:solidFill>
                      <a:srgbClr val="FF0000"/>
                    </a:solidFill>
                  </a:tcPr>
                </a:tc>
                <a:tc>
                  <a:txBody>
                    <a:bodyPr/>
                    <a:lstStyle/>
                    <a:p>
                      <a:pPr algn="l" fontAlgn="b"/>
                      <a:r>
                        <a:rPr lang="en-GB" sz="1600" b="0" i="0" u="none" strike="noStrike" dirty="0">
                          <a:solidFill>
                            <a:srgbClr val="000000"/>
                          </a:solidFill>
                          <a:effectLst/>
                          <a:latin typeface="+mn-lt"/>
                        </a:rPr>
                        <a:t>Water Pipe Leakage Monitoring</a:t>
                      </a:r>
                    </a:p>
                  </a:txBody>
                  <a:tcPr marL="0" marR="0" marT="0" marB="0" anchor="b">
                    <a:solidFill>
                      <a:srgbClr val="00B050"/>
                    </a:solidFill>
                  </a:tcPr>
                </a:tc>
              </a:tr>
              <a:tr h="370840">
                <a:tc>
                  <a:txBody>
                    <a:bodyPr/>
                    <a:lstStyle/>
                    <a:p>
                      <a:pPr algn="l" fontAlgn="b"/>
                      <a:r>
                        <a:rPr lang="en-GB" sz="1600" b="0" i="0" u="none" strike="noStrike" dirty="0">
                          <a:solidFill>
                            <a:srgbClr val="000000"/>
                          </a:solidFill>
                          <a:effectLst/>
                          <a:latin typeface="+mn-lt"/>
                        </a:rPr>
                        <a:t>Pipeline Monitoring - Terrestrial</a:t>
                      </a:r>
                    </a:p>
                  </a:txBody>
                  <a:tcPr marL="0" marR="0" marT="0" marB="0" anchor="b">
                    <a:solidFill>
                      <a:srgbClr val="FF0000"/>
                    </a:solidFill>
                  </a:tcPr>
                </a:tc>
                <a:tc>
                  <a:txBody>
                    <a:bodyPr/>
                    <a:lstStyle/>
                    <a:p>
                      <a:endParaRPr lang="de-DE" sz="1600" dirty="0">
                        <a:latin typeface="+mn-lt"/>
                      </a:endParaRPr>
                    </a:p>
                  </a:txBody>
                  <a:tcPr>
                    <a:noFill/>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22</a:t>
            </a:fld>
            <a:endParaRPr lang="en-US" altLang="en-US"/>
          </a:p>
        </p:txBody>
      </p:sp>
    </p:spTree>
    <p:extLst>
      <p:ext uri="{BB962C8B-B14F-4D97-AF65-F5344CB8AC3E}">
        <p14:creationId xmlns:p14="http://schemas.microsoft.com/office/powerpoint/2010/main" val="12887662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de-DE" dirty="0" err="1" smtClean="0"/>
              <a:t>Thank</a:t>
            </a:r>
            <a:r>
              <a:rPr lang="de-DE" dirty="0" smtClean="0"/>
              <a:t> </a:t>
            </a:r>
            <a:r>
              <a:rPr lang="de-DE" dirty="0" err="1" smtClean="0"/>
              <a:t>You</a:t>
            </a:r>
            <a:r>
              <a:rPr lang="de-DE" dirty="0" smtClean="0"/>
              <a:t>!</a:t>
            </a:r>
            <a:endParaRPr lang="de-DE" dirty="0"/>
          </a:p>
        </p:txBody>
      </p:sp>
      <p:sp>
        <p:nvSpPr>
          <p:cNvPr id="10" name="Untertitel 9"/>
          <p:cNvSpPr>
            <a:spLocks noGrp="1"/>
          </p:cNvSpPr>
          <p:nvPr>
            <p:ph type="subTitle" idx="1"/>
          </p:nvPr>
        </p:nvSpPr>
        <p:spPr/>
        <p:txBody>
          <a:bodyPr/>
          <a:lstStyle/>
          <a:p>
            <a:r>
              <a:rPr lang="de-DE" dirty="0" smtClean="0"/>
              <a:t>Comments? </a:t>
            </a:r>
            <a:r>
              <a:rPr lang="de-DE" dirty="0" err="1" smtClean="0"/>
              <a:t>Questions</a:t>
            </a:r>
            <a:r>
              <a:rPr lang="de-DE" dirty="0" smtClean="0"/>
              <a:t>?</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23</a:t>
            </a:fld>
            <a:endParaRPr lang="en-US" altLang="en-US"/>
          </a:p>
        </p:txBody>
      </p:sp>
    </p:spTree>
    <p:extLst>
      <p:ext uri="{BB962C8B-B14F-4D97-AF65-F5344CB8AC3E}">
        <p14:creationId xmlns:p14="http://schemas.microsoft.com/office/powerpoint/2010/main" val="178812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Motivation</a:t>
            </a:r>
            <a:endParaRPr lang="de-DE" dirty="0"/>
          </a:p>
        </p:txBody>
      </p:sp>
      <p:sp>
        <p:nvSpPr>
          <p:cNvPr id="3" name="Inhaltsplatzhalter 2"/>
          <p:cNvSpPr>
            <a:spLocks noGrp="1"/>
          </p:cNvSpPr>
          <p:nvPr>
            <p:ph idx="1"/>
          </p:nvPr>
        </p:nvSpPr>
        <p:spPr/>
        <p:txBody>
          <a:bodyPr/>
          <a:lstStyle/>
          <a:p>
            <a:r>
              <a:rPr lang="en-US" sz="2400" dirty="0" smtClean="0"/>
              <a:t>One task of the IG LPWA is the identification of candidate technologies wrt. their applicability in Low Power Wide Area Networks (16/729r0)</a:t>
            </a:r>
          </a:p>
          <a:p>
            <a:r>
              <a:rPr lang="en-US" sz="2400" dirty="0" smtClean="0"/>
              <a:t>Potential use-cases and their requirements have been defined in the use-case list (16/770r3)</a:t>
            </a:r>
          </a:p>
          <a:p>
            <a:endParaRPr lang="en-US" sz="2400" dirty="0"/>
          </a:p>
          <a:p>
            <a:r>
              <a:rPr lang="en-US" sz="2400" dirty="0" smtClean="0"/>
              <a:t>This document presents a method for the suitability evaluation using DSSS as an example</a:t>
            </a:r>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3</a:t>
            </a:fld>
            <a:endParaRPr lang="en-US" altLang="en-US"/>
          </a:p>
        </p:txBody>
      </p:sp>
    </p:spTree>
    <p:extLst>
      <p:ext uri="{BB962C8B-B14F-4D97-AF65-F5344CB8AC3E}">
        <p14:creationId xmlns:p14="http://schemas.microsoft.com/office/powerpoint/2010/main" val="295635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General Evaluation Proposal</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4133485251"/>
              </p:ext>
            </p:extLst>
          </p:nvPr>
        </p:nvGraphicFramePr>
        <p:xfrm>
          <a:off x="685800" y="1981200"/>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533BCA06-FE3A-4643-AA9E-A9C76D6A057A}" type="slidenum">
              <a:rPr lang="en-US" altLang="en-US" smtClean="0"/>
              <a:pPr>
                <a:defRPr/>
              </a:pPr>
              <a:t>4</a:t>
            </a:fld>
            <a:endParaRPr lang="en-US" altLang="en-US" dirty="0"/>
          </a:p>
        </p:txBody>
      </p:sp>
    </p:spTree>
    <p:extLst>
      <p:ext uri="{BB962C8B-B14F-4D97-AF65-F5344CB8AC3E}">
        <p14:creationId xmlns:p14="http://schemas.microsoft.com/office/powerpoint/2010/main" val="3496988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Example: DSSS Modulation</a:t>
            </a:r>
            <a:endParaRPr lang="en-US" dirty="0"/>
          </a:p>
        </p:txBody>
      </p:sp>
      <p:sp>
        <p:nvSpPr>
          <p:cNvPr id="3" name="Inhaltsplatzhalter 2"/>
          <p:cNvSpPr>
            <a:spLocks noGrp="1"/>
          </p:cNvSpPr>
          <p:nvPr>
            <p:ph idx="1"/>
          </p:nvPr>
        </p:nvSpPr>
        <p:spPr/>
        <p:txBody>
          <a:bodyPr/>
          <a:lstStyle/>
          <a:p>
            <a:r>
              <a:rPr lang="en-US" sz="2400" dirty="0" smtClean="0"/>
              <a:t>Suitability analysis of DSSS (Direct Sequence Spread Spectrum) modulation </a:t>
            </a:r>
          </a:p>
          <a:p>
            <a:pPr lvl="1"/>
            <a:r>
              <a:rPr lang="en-US" sz="2000" dirty="0" smtClean="0"/>
              <a:t>Data is spread using DSSS modulation</a:t>
            </a:r>
          </a:p>
          <a:p>
            <a:pPr lvl="1"/>
            <a:r>
              <a:rPr lang="en-US" sz="2000" dirty="0" smtClean="0"/>
              <a:t>Same sequence for all users</a:t>
            </a:r>
          </a:p>
          <a:p>
            <a:pPr lvl="1"/>
            <a:r>
              <a:rPr lang="en-US" sz="2000" dirty="0" smtClean="0"/>
              <a:t>Assumption of linear correlation receiver</a:t>
            </a:r>
          </a:p>
          <a:p>
            <a:endParaRPr lang="en-US" sz="2400" dirty="0" smtClean="0"/>
          </a:p>
          <a:p>
            <a:r>
              <a:rPr lang="en-US" sz="2400" dirty="0" smtClean="0"/>
              <a:t>DSSS is compared wrt. requirements defined in use-case document 16/770r3</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5</a:t>
            </a:fld>
            <a:endParaRPr lang="en-US" altLang="en-US"/>
          </a:p>
        </p:txBody>
      </p:sp>
    </p:spTree>
    <p:extLst>
      <p:ext uri="{BB962C8B-B14F-4D97-AF65-F5344CB8AC3E}">
        <p14:creationId xmlns:p14="http://schemas.microsoft.com/office/powerpoint/2010/main" val="393344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Use-Case Parameters</a:t>
            </a:r>
            <a:endParaRPr lang="en-US" dirty="0"/>
          </a:p>
        </p:txBody>
      </p:sp>
      <p:sp>
        <p:nvSpPr>
          <p:cNvPr id="3" name="Inhaltsplatzhalter 2"/>
          <p:cNvSpPr>
            <a:spLocks noGrp="1"/>
          </p:cNvSpPr>
          <p:nvPr>
            <p:ph sz="half" idx="1"/>
          </p:nvPr>
        </p:nvSpPr>
        <p:spPr/>
        <p:txBody>
          <a:bodyPr/>
          <a:lstStyle/>
          <a:p>
            <a:r>
              <a:rPr lang="en-US" sz="2400" dirty="0" smtClean="0"/>
              <a:t>Channel Model</a:t>
            </a:r>
          </a:p>
          <a:p>
            <a:r>
              <a:rPr lang="en-US" sz="2400" dirty="0" smtClean="0"/>
              <a:t>Interference Model</a:t>
            </a:r>
          </a:p>
          <a:p>
            <a:r>
              <a:rPr lang="en-US" sz="2400" dirty="0" smtClean="0"/>
              <a:t>Active Interfering Users</a:t>
            </a:r>
          </a:p>
          <a:p>
            <a:r>
              <a:rPr lang="en-US" sz="2400" dirty="0" smtClean="0"/>
              <a:t>Communication Mode</a:t>
            </a:r>
          </a:p>
          <a:p>
            <a:r>
              <a:rPr lang="en-US" sz="2400" dirty="0" smtClean="0"/>
              <a:t>Data Period</a:t>
            </a:r>
          </a:p>
          <a:p>
            <a:r>
              <a:rPr lang="en-US" sz="2400" dirty="0" smtClean="0"/>
              <a:t>Data Length</a:t>
            </a:r>
          </a:p>
          <a:p>
            <a:r>
              <a:rPr lang="en-US" sz="2400" dirty="0" smtClean="0"/>
              <a:t>Availability</a:t>
            </a:r>
          </a:p>
          <a:p>
            <a:r>
              <a:rPr lang="en-US" sz="2400" dirty="0" smtClean="0"/>
              <a:t>Latency</a:t>
            </a:r>
          </a:p>
          <a:p>
            <a:r>
              <a:rPr lang="en-US" sz="2400" dirty="0" smtClean="0"/>
              <a:t>LP-WAN Localization</a:t>
            </a:r>
          </a:p>
          <a:p>
            <a:r>
              <a:rPr lang="en-US" sz="2400" dirty="0" smtClean="0"/>
              <a:t>Typical Power Supply</a:t>
            </a:r>
          </a:p>
        </p:txBody>
      </p:sp>
      <p:sp>
        <p:nvSpPr>
          <p:cNvPr id="7" name="Inhaltsplatzhalter 6"/>
          <p:cNvSpPr>
            <a:spLocks noGrp="1"/>
          </p:cNvSpPr>
          <p:nvPr>
            <p:ph sz="half" idx="2"/>
          </p:nvPr>
        </p:nvSpPr>
        <p:spPr/>
        <p:txBody>
          <a:bodyPr/>
          <a:lstStyle/>
          <a:p>
            <a:r>
              <a:rPr lang="en-US" sz="2400" dirty="0" smtClean="0"/>
              <a:t>Frequency Regulation</a:t>
            </a:r>
          </a:p>
          <a:p>
            <a:r>
              <a:rPr lang="en-US" sz="2400" dirty="0" smtClean="0"/>
              <a:t>Cell Radius</a:t>
            </a:r>
          </a:p>
          <a:p>
            <a:r>
              <a:rPr lang="en-US" sz="2400" dirty="0" smtClean="0"/>
              <a:t>Data Security</a:t>
            </a:r>
          </a:p>
          <a:p>
            <a:r>
              <a:rPr lang="en-US" sz="2400" dirty="0" smtClean="0"/>
              <a:t>Node Velocity</a:t>
            </a:r>
          </a:p>
          <a:p>
            <a:endParaRPr lang="en-US" dirty="0" smtClean="0"/>
          </a:p>
          <a:p>
            <a:endParaRPr lang="en-US" dirty="0" smtClean="0"/>
          </a:p>
          <a:p>
            <a:endParaRPr lang="en-US" dirty="0" smtClean="0"/>
          </a:p>
          <a:p>
            <a:pPr marL="0" indent="0">
              <a:buNone/>
            </a:pPr>
            <a:endParaRPr lang="en-US" sz="2400" dirty="0" smtClean="0"/>
          </a:p>
          <a:p>
            <a:pPr marL="0" indent="0">
              <a:buNone/>
            </a:pPr>
            <a:r>
              <a:rPr lang="en-US" sz="2400" dirty="0" smtClean="0"/>
              <a:t>Description in 16/770r3</a:t>
            </a:r>
          </a:p>
          <a:p>
            <a:endParaRPr lang="en-US"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dirty="0" smtClean="0"/>
              <a:t>Slide </a:t>
            </a:r>
            <a:fld id="{533BCA06-FE3A-4643-AA9E-A9C76D6A057A}" type="slidenum">
              <a:rPr lang="en-US" altLang="en-US" smtClean="0"/>
              <a:pPr>
                <a:defRPr/>
              </a:pPr>
              <a:t>6</a:t>
            </a:fld>
            <a:endParaRPr lang="en-US" altLang="en-US" dirty="0"/>
          </a:p>
        </p:txBody>
      </p:sp>
    </p:spTree>
    <p:extLst>
      <p:ext uri="{BB962C8B-B14F-4D97-AF65-F5344CB8AC3E}">
        <p14:creationId xmlns:p14="http://schemas.microsoft.com/office/powerpoint/2010/main" val="185211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Channel Model</a:t>
            </a:r>
            <a:endParaRPr lang="en-US" dirty="0"/>
          </a:p>
        </p:txBody>
      </p:sp>
      <p:sp>
        <p:nvSpPr>
          <p:cNvPr id="3" name="Inhaltsplatzhalter 2"/>
          <p:cNvSpPr>
            <a:spLocks noGrp="1"/>
          </p:cNvSpPr>
          <p:nvPr>
            <p:ph idx="1"/>
          </p:nvPr>
        </p:nvSpPr>
        <p:spPr>
          <a:xfrm>
            <a:off x="685800" y="3573016"/>
            <a:ext cx="7772400" cy="2522984"/>
          </a:xfrm>
        </p:spPr>
        <p:txBody>
          <a:bodyPr/>
          <a:lstStyle/>
          <a:p>
            <a:r>
              <a:rPr lang="en-US" sz="2400" dirty="0" smtClean="0"/>
              <a:t>DSSS is robust wrt. multi-path propagation</a:t>
            </a:r>
          </a:p>
          <a:p>
            <a:r>
              <a:rPr lang="en-US" sz="2400" dirty="0" smtClean="0"/>
              <a:t>The high bandwidth to spreading offers additional robustness in fading channels</a:t>
            </a:r>
          </a:p>
          <a:p>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533BCA06-FE3A-4643-AA9E-A9C76D6A057A}" type="slidenum">
              <a:rPr lang="en-US" altLang="en-US" smtClean="0"/>
              <a:pPr>
                <a:defRPr/>
              </a:pPr>
              <a:t>7</a:t>
            </a:fld>
            <a:endParaRPr lang="en-US" altLang="en-US" dirty="0"/>
          </a:p>
        </p:txBody>
      </p:sp>
      <p:graphicFrame>
        <p:nvGraphicFramePr>
          <p:cNvPr id="8" name="Tabelle 7"/>
          <p:cNvGraphicFramePr>
            <a:graphicFrameLocks noGrp="1"/>
          </p:cNvGraphicFramePr>
          <p:nvPr>
            <p:extLst>
              <p:ext uri="{D42A27DB-BD31-4B8C-83A1-F6EECF244321}">
                <p14:modId xmlns:p14="http://schemas.microsoft.com/office/powerpoint/2010/main" val="1075873672"/>
              </p:ext>
            </p:extLst>
          </p:nvPr>
        </p:nvGraphicFramePr>
        <p:xfrm>
          <a:off x="899592" y="1772816"/>
          <a:ext cx="2808312" cy="1554480"/>
        </p:xfrm>
        <a:graphic>
          <a:graphicData uri="http://schemas.openxmlformats.org/drawingml/2006/table">
            <a:tbl>
              <a:tblPr bandRow="1">
                <a:tableStyleId>{5C22544A-7EE6-4342-B048-85BDC9FD1C3A}</a:tableStyleId>
              </a:tblPr>
              <a:tblGrid>
                <a:gridCol w="2808312"/>
              </a:tblGrid>
              <a:tr h="370840">
                <a:tc>
                  <a:txBody>
                    <a:bodyPr/>
                    <a:lstStyle/>
                    <a:p>
                      <a:r>
                        <a:rPr lang="de-DE" sz="2800" dirty="0" smtClean="0"/>
                        <a:t>Indoor</a:t>
                      </a:r>
                      <a:endParaRPr lang="de-DE" sz="2800" dirty="0"/>
                    </a:p>
                  </a:txBody>
                  <a:tcPr>
                    <a:solidFill>
                      <a:srgbClr val="00B050"/>
                    </a:solidFill>
                  </a:tcPr>
                </a:tc>
              </a:tr>
              <a:tr h="370840">
                <a:tc>
                  <a:txBody>
                    <a:bodyPr/>
                    <a:lstStyle/>
                    <a:p>
                      <a:r>
                        <a:rPr lang="de-DE" sz="2800" dirty="0" smtClean="0"/>
                        <a:t>Outdoor Rural</a:t>
                      </a:r>
                      <a:endParaRPr lang="de-DE" sz="2800" dirty="0"/>
                    </a:p>
                  </a:txBody>
                  <a:tcPr>
                    <a:solidFill>
                      <a:srgbClr val="00B050"/>
                    </a:solidFill>
                  </a:tcPr>
                </a:tc>
              </a:tr>
              <a:tr h="370840">
                <a:tc>
                  <a:txBody>
                    <a:bodyPr/>
                    <a:lstStyle/>
                    <a:p>
                      <a:r>
                        <a:rPr lang="de-DE" sz="2800" dirty="0" smtClean="0"/>
                        <a:t>Outdoor Urban</a:t>
                      </a:r>
                      <a:endParaRPr lang="de-DE" sz="2800" dirty="0"/>
                    </a:p>
                  </a:txBody>
                  <a:tcPr>
                    <a:solidFill>
                      <a:srgbClr val="00B050"/>
                    </a:solidFill>
                  </a:tcPr>
                </a:tc>
              </a:tr>
            </a:tbl>
          </a:graphicData>
        </a:graphic>
      </p:graphicFrame>
    </p:spTree>
    <p:extLst>
      <p:ext uri="{BB962C8B-B14F-4D97-AF65-F5344CB8AC3E}">
        <p14:creationId xmlns:p14="http://schemas.microsoft.com/office/powerpoint/2010/main" val="560386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Interference Model</a:t>
            </a:r>
            <a:endParaRPr lang="en-US"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685800" y="3501008"/>
                <a:ext cx="7772400" cy="2594992"/>
              </a:xfrm>
            </p:spPr>
            <p:txBody>
              <a:bodyPr/>
              <a:lstStyle/>
              <a:p>
                <a:r>
                  <a:rPr lang="en-US" sz="2400" dirty="0" smtClean="0"/>
                  <a:t>The spreading of the data offers robustness wrt. interferers </a:t>
                </a:r>
              </a:p>
              <a:p>
                <a:pPr lvl="1"/>
                <a:r>
                  <a:rPr lang="en-US" sz="2000" dirty="0" smtClean="0"/>
                  <a:t>The processing gain is approx. </a:t>
                </a:r>
                <a14:m>
                  <m:oMath xmlns:m="http://schemas.openxmlformats.org/officeDocument/2006/math">
                    <m:r>
                      <a:rPr lang="de-DE" sz="2000" b="0" i="1" smtClean="0">
                        <a:latin typeface="Cambria Math"/>
                      </a:rPr>
                      <m:t>3</m:t>
                    </m:r>
                    <m:r>
                      <m:rPr>
                        <m:sty m:val="p"/>
                      </m:rPr>
                      <a:rPr lang="de-DE" sz="2000" b="0" i="0" smtClean="0">
                        <a:latin typeface="Cambria Math"/>
                      </a:rPr>
                      <m:t>dB</m:t>
                    </m:r>
                    <m:r>
                      <a:rPr lang="de-DE" sz="2000" b="0" i="1" smtClean="0">
                        <a:latin typeface="Cambria Math"/>
                      </a:rPr>
                      <m:t> </m:t>
                    </m:r>
                    <m:r>
                      <a:rPr lang="de-DE" sz="2000" b="0" i="1" smtClean="0">
                        <a:latin typeface="Cambria Math"/>
                        <a:ea typeface="Cambria Math"/>
                      </a:rPr>
                      <m:t>∙</m:t>
                    </m:r>
                    <m:r>
                      <a:rPr lang="de-DE" sz="2000" b="0" i="1" smtClean="0">
                        <a:latin typeface="Cambria Math"/>
                        <a:ea typeface="Cambria Math"/>
                      </a:rPr>
                      <m:t>𝑆𝐹</m:t>
                    </m:r>
                    <m:r>
                      <a:rPr lang="de-DE" sz="2000" b="0" i="0" smtClean="0">
                        <a:latin typeface="Cambria Math"/>
                        <a:ea typeface="Cambria Math"/>
                      </a:rPr>
                      <m:t> (</m:t>
                    </m:r>
                  </m:oMath>
                </a14:m>
                <a:r>
                  <a:rPr lang="en-US" sz="2000" i="1" dirty="0" smtClean="0"/>
                  <a:t>SF</a:t>
                </a:r>
                <a:r>
                  <a:rPr lang="en-US" sz="2000" dirty="0" smtClean="0"/>
                  <a:t>: Spreading factor)</a:t>
                </a:r>
              </a:p>
              <a:p>
                <a:r>
                  <a:rPr lang="en-US" sz="2400" dirty="0" smtClean="0"/>
                  <a:t>In case of strong interference the processing gain is not sufficient</a:t>
                </a:r>
              </a:p>
              <a:p>
                <a:pPr lvl="1"/>
                <a:r>
                  <a:rPr lang="en-US" sz="2000" dirty="0" smtClean="0"/>
                  <a:t>The increased bandwidth due to the SF increases the amount of collected interference</a:t>
                </a:r>
              </a:p>
              <a:p>
                <a:endParaRPr lang="en-US" sz="2400" dirty="0"/>
              </a:p>
              <a:p>
                <a:endParaRPr lang="en-US" sz="2400" dirty="0" smtClean="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685800" y="3501008"/>
                <a:ext cx="7772400" cy="2594992"/>
              </a:xfrm>
              <a:blipFill rotWithShape="1">
                <a:blip r:embed="rId2"/>
                <a:stretch>
                  <a:fillRect l="-1098" t="-1643" b="-18779"/>
                </a:stretch>
              </a:blipFill>
            </p:spPr>
            <p:txBody>
              <a:bodyPr/>
              <a:lstStyle/>
              <a:p>
                <a:r>
                  <a:rPr lang="de-DE">
                    <a:noFill/>
                  </a:rPr>
                  <a:t> </a:t>
                </a:r>
              </a:p>
            </p:txBody>
          </p:sp>
        </mc:Fallback>
      </mc:AlternateContent>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533BCA06-FE3A-4643-AA9E-A9C76D6A057A}" type="slidenum">
              <a:rPr lang="en-US" altLang="en-US" smtClean="0"/>
              <a:pPr>
                <a:defRPr/>
              </a:pPr>
              <a:t>8</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1749922192"/>
              </p:ext>
            </p:extLst>
          </p:nvPr>
        </p:nvGraphicFramePr>
        <p:xfrm>
          <a:off x="971600" y="1484784"/>
          <a:ext cx="2808312" cy="2072640"/>
        </p:xfrm>
        <a:graphic>
          <a:graphicData uri="http://schemas.openxmlformats.org/drawingml/2006/table">
            <a:tbl>
              <a:tblPr bandRow="1">
                <a:tableStyleId>{5C22544A-7EE6-4342-B048-85BDC9FD1C3A}</a:tableStyleId>
              </a:tblPr>
              <a:tblGrid>
                <a:gridCol w="2808312"/>
              </a:tblGrid>
              <a:tr h="370840">
                <a:tc>
                  <a:txBody>
                    <a:bodyPr/>
                    <a:lstStyle/>
                    <a:p>
                      <a:r>
                        <a:rPr lang="de-DE" sz="2800" dirty="0" smtClean="0"/>
                        <a:t>None</a:t>
                      </a:r>
                      <a:endParaRPr lang="de-DE" sz="2800" dirty="0"/>
                    </a:p>
                  </a:txBody>
                  <a:tcPr>
                    <a:solidFill>
                      <a:srgbClr val="00B050"/>
                    </a:solidFill>
                  </a:tcPr>
                </a:tc>
              </a:tr>
              <a:tr h="370840">
                <a:tc>
                  <a:txBody>
                    <a:bodyPr/>
                    <a:lstStyle/>
                    <a:p>
                      <a:r>
                        <a:rPr lang="de-DE" sz="2800" dirty="0" smtClean="0"/>
                        <a:t>Low</a:t>
                      </a:r>
                      <a:endParaRPr lang="de-DE" sz="2800" dirty="0"/>
                    </a:p>
                  </a:txBody>
                  <a:tcPr>
                    <a:solidFill>
                      <a:srgbClr val="00B050"/>
                    </a:solidFill>
                  </a:tcPr>
                </a:tc>
              </a:tr>
              <a:tr h="370840">
                <a:tc>
                  <a:txBody>
                    <a:bodyPr/>
                    <a:lstStyle/>
                    <a:p>
                      <a:r>
                        <a:rPr lang="de-DE" sz="2800" dirty="0" smtClean="0"/>
                        <a:t>Medium</a:t>
                      </a:r>
                      <a:endParaRPr lang="de-DE" sz="2800" dirty="0"/>
                    </a:p>
                  </a:txBody>
                  <a:tcPr>
                    <a:solidFill>
                      <a:srgbClr val="00B050"/>
                    </a:solidFill>
                  </a:tcPr>
                </a:tc>
              </a:tr>
              <a:tr h="370840">
                <a:tc>
                  <a:txBody>
                    <a:bodyPr/>
                    <a:lstStyle/>
                    <a:p>
                      <a:r>
                        <a:rPr lang="de-DE" sz="2800" dirty="0" err="1" smtClean="0"/>
                        <a:t>Dense</a:t>
                      </a:r>
                      <a:endParaRPr lang="de-DE" sz="2800" dirty="0"/>
                    </a:p>
                  </a:txBody>
                  <a:tcPr>
                    <a:solidFill>
                      <a:srgbClr val="FF0000"/>
                    </a:solidFill>
                  </a:tcPr>
                </a:tc>
              </a:tr>
            </a:tbl>
          </a:graphicData>
        </a:graphic>
      </p:graphicFrame>
    </p:spTree>
    <p:extLst>
      <p:ext uri="{BB962C8B-B14F-4D97-AF65-F5344CB8AC3E}">
        <p14:creationId xmlns:p14="http://schemas.microsoft.com/office/powerpoint/2010/main" val="3136602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Active Interfering Users</a:t>
            </a:r>
            <a:endParaRPr lang="en-US" dirty="0"/>
          </a:p>
        </p:txBody>
      </p:sp>
      <p:sp>
        <p:nvSpPr>
          <p:cNvPr id="3" name="Inhaltsplatzhalter 2"/>
          <p:cNvSpPr>
            <a:spLocks noGrp="1"/>
          </p:cNvSpPr>
          <p:nvPr>
            <p:ph idx="1"/>
          </p:nvPr>
        </p:nvSpPr>
        <p:spPr>
          <a:xfrm>
            <a:off x="685800" y="4077072"/>
            <a:ext cx="7772400" cy="2018928"/>
          </a:xfrm>
        </p:spPr>
        <p:txBody>
          <a:bodyPr/>
          <a:lstStyle/>
          <a:p>
            <a:r>
              <a:rPr lang="en-US" sz="2400" dirty="0" smtClean="0"/>
              <a:t>The SF increases the duration and the bandwidth of the data packets</a:t>
            </a:r>
          </a:p>
          <a:p>
            <a:r>
              <a:rPr lang="en-US" sz="2400" dirty="0" smtClean="0"/>
              <a:t>As all users use the identical DSSS the available resources are significantly reduces</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533BCA06-FE3A-4643-AA9E-A9C76D6A057A}" type="slidenum">
              <a:rPr lang="en-US" altLang="en-US" smtClean="0"/>
              <a:pPr>
                <a:defRPr/>
              </a:pPr>
              <a:t>9</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2763316828"/>
              </p:ext>
            </p:extLst>
          </p:nvPr>
        </p:nvGraphicFramePr>
        <p:xfrm>
          <a:off x="827584" y="1916832"/>
          <a:ext cx="2808312" cy="2072640"/>
        </p:xfrm>
        <a:graphic>
          <a:graphicData uri="http://schemas.openxmlformats.org/drawingml/2006/table">
            <a:tbl>
              <a:tblPr bandRow="1">
                <a:tableStyleId>{5C22544A-7EE6-4342-B048-85BDC9FD1C3A}</a:tableStyleId>
              </a:tblPr>
              <a:tblGrid>
                <a:gridCol w="2808312"/>
              </a:tblGrid>
              <a:tr h="370840">
                <a:tc>
                  <a:txBody>
                    <a:bodyPr/>
                    <a:lstStyle/>
                    <a:p>
                      <a:r>
                        <a:rPr lang="de-DE" sz="2800" dirty="0" smtClean="0"/>
                        <a:t>Low</a:t>
                      </a:r>
                      <a:endParaRPr lang="de-DE" sz="2800" dirty="0"/>
                    </a:p>
                  </a:txBody>
                  <a:tcPr>
                    <a:solidFill>
                      <a:srgbClr val="00B050"/>
                    </a:solidFill>
                  </a:tcPr>
                </a:tc>
              </a:tr>
              <a:tr h="370840">
                <a:tc>
                  <a:txBody>
                    <a:bodyPr/>
                    <a:lstStyle/>
                    <a:p>
                      <a:r>
                        <a:rPr lang="de-DE" sz="2800" dirty="0" smtClean="0"/>
                        <a:t>Medium</a:t>
                      </a:r>
                      <a:endParaRPr lang="de-DE" sz="2800" dirty="0"/>
                    </a:p>
                  </a:txBody>
                  <a:tcPr>
                    <a:solidFill>
                      <a:srgbClr val="00B050"/>
                    </a:solidFill>
                  </a:tcPr>
                </a:tc>
              </a:tr>
              <a:tr h="370840">
                <a:tc>
                  <a:txBody>
                    <a:bodyPr/>
                    <a:lstStyle/>
                    <a:p>
                      <a:r>
                        <a:rPr lang="de-DE" sz="2800" dirty="0" smtClean="0"/>
                        <a:t>High</a:t>
                      </a:r>
                      <a:endParaRPr lang="de-DE" sz="2800" dirty="0"/>
                    </a:p>
                  </a:txBody>
                  <a:tcPr>
                    <a:solidFill>
                      <a:srgbClr val="FF0000"/>
                    </a:solidFill>
                  </a:tcPr>
                </a:tc>
              </a:tr>
              <a:tr h="370840">
                <a:tc>
                  <a:txBody>
                    <a:bodyPr/>
                    <a:lstStyle/>
                    <a:p>
                      <a:r>
                        <a:rPr lang="de-DE" sz="2800" dirty="0" err="1" smtClean="0"/>
                        <a:t>Very</a:t>
                      </a:r>
                      <a:r>
                        <a:rPr lang="de-DE" sz="2800" baseline="0" dirty="0" smtClean="0"/>
                        <a:t> High</a:t>
                      </a:r>
                      <a:endParaRPr lang="de-DE" sz="2800" dirty="0"/>
                    </a:p>
                  </a:txBody>
                  <a:tcPr>
                    <a:solidFill>
                      <a:srgbClr val="FF0000"/>
                    </a:solidFill>
                  </a:tcPr>
                </a:tc>
              </a:tr>
            </a:tbl>
          </a:graphicData>
        </a:graphic>
      </p:graphicFrame>
    </p:spTree>
    <p:extLst>
      <p:ext uri="{BB962C8B-B14F-4D97-AF65-F5344CB8AC3E}">
        <p14:creationId xmlns:p14="http://schemas.microsoft.com/office/powerpoint/2010/main" val="245788658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945</Words>
  <Application>Microsoft Office PowerPoint</Application>
  <PresentationFormat>Bildschirmpräsentation (4:3)</PresentationFormat>
  <Paragraphs>252</Paragraphs>
  <Slides>23</Slides>
  <Notes>0</Notes>
  <HiddenSlides>0</HiddenSlides>
  <MMClips>0</MMClips>
  <ScaleCrop>false</ScaleCrop>
  <HeadingPairs>
    <vt:vector size="4" baseType="variant">
      <vt:variant>
        <vt:lpstr>Design</vt:lpstr>
      </vt:variant>
      <vt:variant>
        <vt:i4>1</vt:i4>
      </vt:variant>
      <vt:variant>
        <vt:lpstr>Folientitel</vt:lpstr>
      </vt:variant>
      <vt:variant>
        <vt:i4>23</vt:i4>
      </vt:variant>
    </vt:vector>
  </HeadingPairs>
  <TitlesOfParts>
    <vt:vector size="24" baseType="lpstr">
      <vt:lpstr>IEEE-P802_15_Rbt</vt:lpstr>
      <vt:lpstr>PowerPoint-Präsentation</vt:lpstr>
      <vt:lpstr>Candidate Technology Suitability Evaluation</vt:lpstr>
      <vt:lpstr>Motivation</vt:lpstr>
      <vt:lpstr>General Evaluation Proposal</vt:lpstr>
      <vt:lpstr>Example: DSSS Modulation</vt:lpstr>
      <vt:lpstr>Use-Case Parameters</vt:lpstr>
      <vt:lpstr>Channel Model</vt:lpstr>
      <vt:lpstr>Interference Model</vt:lpstr>
      <vt:lpstr>Active Interfering Users</vt:lpstr>
      <vt:lpstr>Communication Mode</vt:lpstr>
      <vt:lpstr>Data Period</vt:lpstr>
      <vt:lpstr>Data Length</vt:lpstr>
      <vt:lpstr>Availability</vt:lpstr>
      <vt:lpstr>Latency</vt:lpstr>
      <vt:lpstr>LP-WAN Localization</vt:lpstr>
      <vt:lpstr>Typical Power Supply</vt:lpstr>
      <vt:lpstr>Frequency Regulation</vt:lpstr>
      <vt:lpstr>Cell Radius</vt:lpstr>
      <vt:lpstr>Data Security</vt:lpstr>
      <vt:lpstr>Node Velocity</vt:lpstr>
      <vt:lpstr>Results of the Suitability Evaluation</vt:lpstr>
      <vt:lpstr>Results of the Suitability Evaluation</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95</cp:revision>
  <cp:lastPrinted>1998-02-10T13:28:06Z</cp:lastPrinted>
  <dcterms:created xsi:type="dcterms:W3CDTF">2017-03-09T12:44:05Z</dcterms:created>
  <dcterms:modified xsi:type="dcterms:W3CDTF">2017-03-12T17:30:28Z</dcterms:modified>
</cp:coreProperties>
</file>