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59" autoAdjust="0"/>
    <p:restoredTop sz="84228" autoAdjust="0"/>
  </p:normalViewPr>
  <p:slideViewPr>
    <p:cSldViewPr>
      <p:cViewPr varScale="1">
        <p:scale>
          <a:sx n="65" d="100"/>
          <a:sy n="65" d="100"/>
        </p:scale>
        <p:origin x="168"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802.11-17/0156r1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802.11-17/0156r1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802.11-17/0156r1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802.11-17/0156r1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May has </a:t>
            </a:r>
            <a:r>
              <a:rPr lang="en-US" dirty="0" smtClean="0">
                <a:effectLst/>
              </a:rPr>
              <a:t>$2k for the Audit</a:t>
            </a:r>
            <a:r>
              <a:rPr lang="en-US" baseline="0" dirty="0" smtClean="0">
                <a:effectLst/>
              </a:rPr>
              <a:t> still pending</a:t>
            </a:r>
            <a:endParaRPr lang="en-US"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smtClean="0"/>
              <a:t>Meeting was to be held at Hyatt Regency Atlanta</a:t>
            </a:r>
            <a:r>
              <a:rPr lang="en-US" sz="1400" baseline="0" dirty="0" smtClean="0"/>
              <a:t> and moved to Grand Hyatt Atlanta - Buckhead</a:t>
            </a:r>
            <a:endParaRPr lang="en-US" sz="1400" dirty="0" smtClean="0"/>
          </a:p>
          <a:p>
            <a:r>
              <a:rPr lang="en-US" sz="1400" dirty="0" smtClean="0"/>
              <a:t>Note that the meeting fees were reduced to take advantage</a:t>
            </a:r>
            <a:r>
              <a:rPr lang="en-US" sz="1400" baseline="0" dirty="0" smtClean="0"/>
              <a:t> of the Hyatt Regency Atlanta penalty $69.810</a:t>
            </a:r>
          </a:p>
          <a:p>
            <a:r>
              <a:rPr lang="en-US" sz="1400" baseline="0" dirty="0" smtClean="0"/>
              <a:t>The Budget for the meeting does not include the penalty, but the Income report does include the budget values and the penalty.</a:t>
            </a:r>
          </a:p>
          <a:p>
            <a:endParaRPr lang="en-US" sz="1400" baseline="0" dirty="0" smtClean="0"/>
          </a:p>
          <a:p>
            <a:endParaRPr lang="en-US" sz="1400" baseline="0" dirty="0" smtClean="0"/>
          </a:p>
          <a:p>
            <a:endParaRPr lang="en-US" sz="1400"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the meeting fees were reduced to take advantage</a:t>
            </a:r>
            <a:r>
              <a:rPr lang="en-US" baseline="0" dirty="0" smtClean="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2017 January Interim session - Miscellaneous Income</a:t>
            </a:r>
            <a:r>
              <a:rPr lang="en-US" baseline="0" dirty="0" smtClean="0"/>
              <a:t> is the penalty that the Hyatt Regency Atlanta paid for cancelling the meeting.</a:t>
            </a:r>
          </a:p>
          <a:p>
            <a:r>
              <a:rPr lang="en-US" baseline="0" dirty="0" smtClean="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smtClean="0"/>
              <a:t>doc.: IEEE 802.11-17/0156r1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15-17-0156r1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2017</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15-17/0156r1</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January 2017 – Atlanta</a:t>
            </a:r>
          </a:p>
          <a:p>
            <a:r>
              <a:rPr lang="en-US" altLang="ko-KR" sz="1600" b="1" dirty="0" smtClean="0">
                <a:solidFill>
                  <a:schemeClr val="tx1"/>
                </a:solidFill>
                <a:ea typeface="굴림" pitchFamily="50" charset="-127"/>
              </a:rPr>
              <a:t>Date Submitted: 12 March 2017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11-17/0407r1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2486343961"/>
              </p:ext>
            </p:extLst>
          </p:nvPr>
        </p:nvGraphicFramePr>
        <p:xfrm>
          <a:off x="762001" y="1029068"/>
          <a:ext cx="7845423" cy="5230953"/>
        </p:xfrm>
        <a:graphic>
          <a:graphicData uri="http://schemas.openxmlformats.org/drawingml/2006/table">
            <a:tbl>
              <a:tblPr/>
              <a:tblGrid>
                <a:gridCol w="1767261"/>
                <a:gridCol w="956094"/>
                <a:gridCol w="1280517"/>
                <a:gridCol w="1280517"/>
                <a:gridCol w="1280517"/>
                <a:gridCol w="1280517"/>
              </a:tblGrid>
              <a:tr h="428417">
                <a:tc>
                  <a:txBody>
                    <a:bodyPr/>
                    <a:lstStyle/>
                    <a:p>
                      <a:pPr algn="l" fontAlgn="b"/>
                      <a:endParaRPr lang="en-US" sz="10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Atlanta</a:t>
                      </a:r>
                      <a:r>
                        <a:rPr lang="en-US" sz="1200" b="1" i="0" u="none" strike="noStrike" dirty="0">
                          <a:effectLst/>
                          <a:latin typeface="Arial" panose="020B0604020202020204" pitchFamily="34" charset="0"/>
                        </a:rPr>
                        <a:t>, GA</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Warsaw</a:t>
                      </a:r>
                      <a:r>
                        <a:rPr lang="en-US" sz="1200" b="1" i="0" u="none" strike="noStrike" dirty="0">
                          <a:effectLst/>
                          <a:latin typeface="Arial" panose="020B0604020202020204" pitchFamily="34" charset="0"/>
                        </a:rPr>
                        <a:t>, Poland</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6894" marR="6894" marT="6894" marB="0" anchor="b">
                    <a:lnL>
                      <a:noFill/>
                    </a:lnL>
                    <a:lnR>
                      <a:noFill/>
                    </a:lnR>
                    <a:lnT>
                      <a:noFill/>
                    </a:lnT>
                    <a:lnB>
                      <a:noFill/>
                    </a:lnB>
                    <a:solidFill>
                      <a:srgbClr val="D0D0D0"/>
                    </a:solidFill>
                  </a:tcPr>
                </a:tc>
              </a:tr>
              <a:tr h="223462">
                <a:tc>
                  <a:txBody>
                    <a:bodyPr/>
                    <a:lstStyle/>
                    <a:p>
                      <a:pPr algn="l" fontAlgn="b"/>
                      <a:r>
                        <a:rPr lang="en-US" sz="1000" b="1" i="0" u="none" strike="noStrike">
                          <a:effectLst/>
                          <a:latin typeface="Arial" panose="020B0604020202020204" pitchFamily="34" charset="0"/>
                        </a:rPr>
                        <a:t> </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r>
              <a:tr h="191890">
                <a:tc gridSpan="2">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6894" marR="6894" marT="6894" marB="0" anchor="ctr">
                    <a:lnL>
                      <a:noFill/>
                    </a:lnL>
                    <a:lnR>
                      <a:noFill/>
                    </a:lnR>
                    <a:lnT>
                      <a:noFill/>
                    </a:lnT>
                    <a:lnB>
                      <a:noFill/>
                    </a:lnB>
                  </a:tcPr>
                </a:tc>
                <a:tc hMerge="1">
                  <a:txBody>
                    <a:bodyPr/>
                    <a:lstStyle/>
                    <a:p>
                      <a:endParaRPr lang="en-US"/>
                    </a:p>
                  </a:txBody>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08363">
                <a:tc>
                  <a:txBody>
                    <a:bodyPr/>
                    <a:lstStyle/>
                    <a:p>
                      <a:pPr algn="l" fontAlgn="b"/>
                      <a:r>
                        <a:rPr lang="en-US" sz="1100" b="1" i="0" u="none" strike="noStrike" dirty="0">
                          <a:solidFill>
                            <a:srgbClr val="000000"/>
                          </a:solidFill>
                          <a:effectLst/>
                          <a:latin typeface="Arial" panose="020B0604020202020204" pitchFamily="34" charset="0"/>
                        </a:rPr>
                        <a:t>Income</a:t>
                      </a:r>
                    </a:p>
                  </a:txBody>
                  <a:tcPr marL="62050" marR="6894" marT="6894" marB="0" anchor="b">
                    <a:lnL>
                      <a:noFill/>
                    </a:lnL>
                    <a:lnR>
                      <a:noFill/>
                    </a:lnR>
                    <a:lnT>
                      <a:noFill/>
                    </a:lnT>
                    <a:lnB>
                      <a:noFill/>
                    </a:lnB>
                  </a:tcPr>
                </a:tc>
                <a:tc>
                  <a:txBody>
                    <a:bodyPr/>
                    <a:lstStyle/>
                    <a:p>
                      <a:endParaRPr lang="en-US" dirty="0"/>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91890">
                <a:tc>
                  <a:txBody>
                    <a:bodyPr/>
                    <a:lstStyle/>
                    <a:p>
                      <a:pPr algn="l" fontAlgn="b"/>
                      <a:r>
                        <a:rPr lang="en-US" sz="1100" b="0" i="0" u="none" strike="noStrike" dirty="0">
                          <a:solidFill>
                            <a:srgbClr val="000000"/>
                          </a:solidFill>
                          <a:effectLst/>
                          <a:latin typeface="Arial" panose="020B0604020202020204" pitchFamily="34" charset="0"/>
                        </a:rPr>
                        <a:t>2.11 - Registrations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$321,625.00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$235,050.00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$264,450.00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$821,125.00 </a:t>
                      </a:r>
                    </a:p>
                  </a:txBody>
                  <a:tcPr marL="6894" marR="6894" marT="6894" marB="0" anchor="ctr">
                    <a:lnL>
                      <a:noFill/>
                    </a:lnL>
                    <a:lnR>
                      <a:noFill/>
                    </a:lnR>
                    <a:lnT>
                      <a:noFill/>
                    </a:lnT>
                    <a:lnB>
                      <a:noFill/>
                    </a:lnB>
                  </a:tcPr>
                </a:tc>
              </a:tr>
              <a:tr h="241842">
                <a:tc>
                  <a:txBody>
                    <a:bodyPr/>
                    <a:lstStyle/>
                    <a:p>
                      <a:pPr algn="l" fontAlgn="b"/>
                      <a:r>
                        <a:rPr lang="en-US" sz="1100" b="0" i="0" u="none" strike="noStrike" dirty="0">
                          <a:solidFill>
                            <a:srgbClr val="000000"/>
                          </a:solidFill>
                          <a:effectLst/>
                          <a:latin typeface="Arial" panose="020B0604020202020204" pitchFamily="34" charset="0"/>
                        </a:rPr>
                        <a:t>2.12 - Hotel Commissions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$65,445.12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$33,228.32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$98,673.44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3.96 </a:t>
                      </a:r>
                      <a:r>
                        <a:rPr lang="en-US" sz="1100" b="0" i="0" u="none" strike="noStrike" dirty="0" smtClean="0">
                          <a:solidFill>
                            <a:srgbClr val="000000"/>
                          </a:solidFill>
                          <a:effectLst/>
                          <a:latin typeface="Arial" panose="020B0604020202020204" pitchFamily="34" charset="0"/>
                        </a:rPr>
                        <a:t>– Misc. </a:t>
                      </a:r>
                      <a:r>
                        <a:rPr lang="en-US" sz="1100" b="0" i="0" u="none" strike="noStrike" dirty="0">
                          <a:solidFill>
                            <a:srgbClr val="000000"/>
                          </a:solidFill>
                          <a:effectLst/>
                          <a:latin typeface="Arial" panose="020B0604020202020204" pitchFamily="34" charset="0"/>
                        </a:rPr>
                        <a:t>Income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185434">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$3,349.58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$268,278.32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$264,450.00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$923,149.02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90865">
                <a:tc>
                  <a:txBody>
                    <a:bodyPr/>
                    <a:lstStyle/>
                    <a:p>
                      <a:pPr algn="l" fontAlgn="b"/>
                      <a:r>
                        <a:rPr lang="en-US" sz="1100" b="1" i="0" u="none" strike="noStrike" dirty="0">
                          <a:solidFill>
                            <a:srgbClr val="000000"/>
                          </a:solidFill>
                          <a:effectLst/>
                          <a:latin typeface="Arial" panose="020B0604020202020204" pitchFamily="34" charset="0"/>
                        </a:rPr>
                        <a:t>Expense</a:t>
                      </a:r>
                    </a:p>
                  </a:txBody>
                  <a:tcPr marL="62050" marR="6894" marT="6894" marB="0" anchor="b">
                    <a:lnL>
                      <a:noFill/>
                    </a:lnL>
                    <a:lnR>
                      <a:noFill/>
                    </a:lnR>
                    <a:lnT w="6350" cap="flat" cmpd="sng" algn="ctr">
                      <a:solidFill>
                        <a:srgbClr val="969696"/>
                      </a:solidFill>
                      <a:prstDash val="dot"/>
                      <a:round/>
                      <a:headEnd type="none" w="med" len="med"/>
                      <a:tailEnd type="none" w="med" len="med"/>
                    </a:lnT>
                    <a:lnB>
                      <a:noFill/>
                    </a:lnB>
                  </a:tcPr>
                </a:tc>
                <a:tc>
                  <a:txBody>
                    <a:bodyPr/>
                    <a:lstStyle/>
                    <a:p>
                      <a:endParaRPr lang="en-US" dirty="0"/>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4.110 - Site Survey</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4.113 - Venue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$17,958.96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$19,850.88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$59,497.00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$97,306.84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4.12 - Financial Fees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$11,601.61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$9,215.50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$18,423.00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$39,240.11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4.13 - Meeting  Planner</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$78,555.59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$47,118.14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$43,853.00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$169,526.73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4.14 - Food &amp; Beverage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$87,189.96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$101,535.76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$67,757.00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$256,482.72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4.15 - Network Services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$78,640.89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$40,776.81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$35,806.62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$155,224.32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4.16 - Social</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($636.40)</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$24,090.47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$31,204.00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$54,658.07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4.17 - Shipping</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$13.46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$5,793.01 </a:t>
                      </a:r>
                    </a:p>
                  </a:txBody>
                  <a:tcPr marL="6894" marR="6894" marT="6894" marB="0" anchor="ctr">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$6,923.06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$7,803.13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$20,532.66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4.18 - </a:t>
                      </a:r>
                      <a:r>
                        <a:rPr lang="en-US" sz="1100" b="0" i="0" u="none" strike="noStrike" dirty="0" err="1">
                          <a:solidFill>
                            <a:srgbClr val="000000"/>
                          </a:solidFill>
                          <a:effectLst/>
                          <a:latin typeface="Arial" panose="020B0604020202020204" pitchFamily="34" charset="0"/>
                        </a:rPr>
                        <a:t>Misc</a:t>
                      </a:r>
                      <a:r>
                        <a:rPr lang="en-US" sz="1100" b="0" i="0" u="none" strike="noStrike" dirty="0">
                          <a:solidFill>
                            <a:srgbClr val="000000"/>
                          </a:solidFill>
                          <a:effectLst/>
                          <a:latin typeface="Arial" panose="020B0604020202020204" pitchFamily="34" charset="0"/>
                        </a:rPr>
                        <a:t> Expense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$8,337.06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$4,905.46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$7,980.50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$21,223.02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213706">
                <a:tc>
                  <a:txBody>
                    <a:bodyPr/>
                    <a:lstStyle/>
                    <a:p>
                      <a:pPr algn="l" fontAlgn="b"/>
                      <a:r>
                        <a:rPr lang="en-US" sz="1100" b="1" i="0" u="none" strike="noStrike" dirty="0">
                          <a:solidFill>
                            <a:srgbClr val="000000"/>
                          </a:solidFill>
                          <a:effectLst/>
                          <a:latin typeface="Arial" panose="020B0604020202020204" pitchFamily="34" charset="0"/>
                        </a:rPr>
                        <a:t>Total - Expense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$13.46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$254,416.08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$272,324.25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$913,824.91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3706">
                <a:tc>
                  <a:txBody>
                    <a:bodyPr/>
                    <a:lstStyle/>
                    <a:p>
                      <a:pPr algn="l" fontAlgn="ctr"/>
                      <a:r>
                        <a:rPr lang="en-US" sz="1100" b="1" i="0" u="none" strike="noStrike" dirty="0">
                          <a:solidFill>
                            <a:srgbClr val="000000"/>
                          </a:solidFill>
                          <a:effectLst/>
                          <a:latin typeface="Arial" panose="020B0604020202020204" pitchFamily="34" charset="0"/>
                        </a:rPr>
                        <a:t>Net Income</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$3,336.12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$0.00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$13,862.24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($7,874.25)</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$9,324.11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gridCol w="1010682"/>
                <a:gridCol w="1010682"/>
                <a:gridCol w="932936"/>
                <a:gridCol w="792659"/>
                <a:gridCol w="843858"/>
                <a:gridCol w="751790"/>
                <a:gridCol w="1032458"/>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panose="020B0604020202020204" pitchFamily="34" charset="0"/>
                        </a:rPr>
                        <a:t>2015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20535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48868">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2017</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gridCol w="972464"/>
                <a:gridCol w="1060868"/>
                <a:gridCol w="1016665"/>
                <a:gridCol w="1164008"/>
                <a:gridCol w="1027717"/>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a:t>
            </a:r>
            <a:r>
              <a:rPr lang="en-US" dirty="0" smtClean="0"/>
              <a:t>March 2017 </a:t>
            </a:r>
            <a:br>
              <a:rPr lang="en-US" dirty="0" smtClean="0"/>
            </a:br>
            <a:r>
              <a:rPr lang="en-US" dirty="0" smtClean="0"/>
              <a:t>- Vancouver</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2017-03-12</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45"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2017 Treasurer report for the Joint 802.11/.15 Wireless funds</a:t>
            </a:r>
          </a:p>
          <a:p>
            <a:endParaRPr lang="en-GB" dirty="0" smtClean="0"/>
          </a:p>
          <a:p>
            <a:r>
              <a:rPr lang="en-GB" dirty="0" smtClean="0"/>
              <a:t>Also reported in 802.15 doc: </a:t>
            </a:r>
            <a:r>
              <a:rPr lang="en-US" dirty="0" smtClean="0"/>
              <a:t>15-17/0156r1</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2017</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973878628"/>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28</a:t>
                      </a:r>
                      <a:r>
                        <a:rPr lang="en-US" sz="2800" b="1" i="0" u="none" strike="noStrike" baseline="0" dirty="0" smtClean="0">
                          <a:effectLst/>
                          <a:latin typeface="Arial" panose="020B0604020202020204" pitchFamily="34" charset="0"/>
                        </a:rPr>
                        <a:t> - </a:t>
                      </a:r>
                      <a:r>
                        <a:rPr lang="en-US" sz="2800" b="1" i="0" u="none" strike="noStrike" baseline="0" dirty="0" smtClean="0">
                          <a:effectLst/>
                          <a:latin typeface="Arial" panose="020B0604020202020204" pitchFamily="34" charset="0"/>
                        </a:rPr>
                        <a:t>February</a:t>
                      </a:r>
                      <a:r>
                        <a:rPr lang="en-US" sz="2800" b="1" i="0" u="none" strike="noStrike" dirty="0" smtClean="0">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   (16,747.33)</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Budget Report</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4269472408"/>
              </p:ext>
            </p:extLst>
          </p:nvPr>
        </p:nvGraphicFramePr>
        <p:xfrm>
          <a:off x="696913" y="1219201"/>
          <a:ext cx="6846887" cy="5055482"/>
        </p:xfrm>
        <a:graphic>
          <a:graphicData uri="http://schemas.openxmlformats.org/drawingml/2006/table">
            <a:tbl>
              <a:tblPr>
                <a:tableStyleId>{5C22544A-7EE6-4342-B048-85BDC9FD1C3A}</a:tableStyleId>
              </a:tblPr>
              <a:tblGrid>
                <a:gridCol w="2582065"/>
                <a:gridCol w="1459062"/>
                <a:gridCol w="1459062"/>
                <a:gridCol w="1346698"/>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Jan 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smtClean="0">
                          <a:effectLst/>
                          <a:latin typeface="Tahoma" panose="020B0604030504040204" pitchFamily="34" charset="0"/>
                          <a:ea typeface="Tahoma" panose="020B0604030504040204" pitchFamily="34" charset="0"/>
                          <a:cs typeface="Tahoma" panose="020B0604030504040204" pitchFamily="34" charset="0"/>
                        </a:rPr>
                        <a:t> 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 Expenses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188,050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$215,501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5,818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$24,462.74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$193,868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$239,963.74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23,250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$9,630.90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7,453.45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$6,677.10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44,490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$45,710.87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109,000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$247,068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$-1,933.50</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317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$805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$763</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err="1" smtClean="0"/>
              <a:t>Deojeon</a:t>
            </a:r>
            <a:r>
              <a:rPr lang="en-US" dirty="0" smtClean="0"/>
              <a:t>, May 2017 Budget Estimate</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994247119"/>
              </p:ext>
            </p:extLst>
          </p:nvPr>
        </p:nvGraphicFramePr>
        <p:xfrm>
          <a:off x="1634331" y="1219202"/>
          <a:ext cx="6138069" cy="5055482"/>
        </p:xfrm>
        <a:graphic>
          <a:graphicData uri="http://schemas.openxmlformats.org/drawingml/2006/table">
            <a:tbl>
              <a:tblPr>
                <a:tableStyleId>{5C22544A-7EE6-4342-B048-85BDC9FD1C3A}</a:tableStyleId>
              </a:tblPr>
              <a:tblGrid>
                <a:gridCol w="2838582"/>
                <a:gridCol w="1521688"/>
                <a:gridCol w="1777799"/>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Jan 13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1.20 Received from Corporations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30,000.00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2.11 - Registrations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321,850.00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351,850.00 </a:t>
                      </a: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47,600.00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20,100.00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55,200.00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113,250.00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37,300.00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35,000.00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10,000.00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14,275.00 </a:t>
                      </a:r>
                    </a:p>
                  </a:txBody>
                  <a:tcPr marL="0" marR="0" marT="0"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332,725.00 </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Arial" panose="020B0604020202020204" pitchFamily="34" charset="0"/>
                        <a:ea typeface="Tahoma" panose="020B0604030504040204" pitchFamily="34" charset="0"/>
                        <a:cs typeface="Arial" panose="020B060402020202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$19,125.00 </a:t>
                      </a:r>
                    </a:p>
                  </a:txBody>
                  <a:tcPr marL="0" marR="0" marT="0" marB="0" anchor="b"/>
                </a:tc>
                <a:tc>
                  <a:txBody>
                    <a:bodyPr/>
                    <a:lstStyle/>
                    <a:p>
                      <a:pPr algn="r" fontAlgn="b"/>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Total Attendees</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350</a:t>
                      </a:r>
                    </a:p>
                  </a:txBody>
                  <a:tcPr marL="0" marR="0" marT="0" marB="0" anchor="b"/>
                </a:tc>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$951</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690223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935053"/>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smtClean="0"/>
              <a:t>2015</a:t>
            </a:r>
          </a:p>
          <a:p>
            <a:pPr marL="454025" lvl="1" indent="-112713" defTabSz="914400" eaLnBrk="1" hangingPunct="1">
              <a:lnSpc>
                <a:spcPct val="90000"/>
              </a:lnSpc>
              <a:tabLst>
                <a:tab pos="7372350" algn="r"/>
              </a:tabLst>
            </a:pPr>
            <a:r>
              <a:rPr lang="en-US" sz="1400" dirty="0" smtClean="0"/>
              <a:t>665 – Atlanta ($</a:t>
            </a:r>
            <a:r>
              <a:rPr lang="en-US" sz="1400" b="1" dirty="0" smtClean="0">
                <a:solidFill>
                  <a:schemeClr val="tx1"/>
                </a:solidFill>
                <a:ea typeface="MS PGothic" pitchFamily="34" charset="-128"/>
              </a:rPr>
              <a:t>190,625 - 0</a:t>
            </a:r>
            <a:r>
              <a:rPr lang="en-US" sz="1400" dirty="0" smtClean="0"/>
              <a:t>)*</a:t>
            </a:r>
          </a:p>
          <a:p>
            <a:pPr marL="454025" lvl="1" indent="-112713" defTabSz="914400" eaLnBrk="1" hangingPunct="1">
              <a:lnSpc>
                <a:spcPct val="90000"/>
              </a:lnSpc>
              <a:tabLst>
                <a:tab pos="7372350" algn="r"/>
              </a:tabLst>
            </a:pPr>
            <a:r>
              <a:rPr lang="en-US" sz="1400" dirty="0" smtClean="0"/>
              <a:t>357 </a:t>
            </a:r>
            <a:r>
              <a:rPr lang="en-US" sz="1400" dirty="0"/>
              <a:t>– </a:t>
            </a:r>
            <a:r>
              <a:rPr lang="en-US" sz="1400" dirty="0" smtClean="0"/>
              <a:t>Vancouver ($6,323 - $14,667)</a:t>
            </a:r>
          </a:p>
          <a:p>
            <a:pPr marL="454025" lvl="1" indent="-112713" defTabSz="914400" eaLnBrk="1" hangingPunct="1">
              <a:lnSpc>
                <a:spcPct val="90000"/>
              </a:lnSpc>
              <a:tabLst>
                <a:tab pos="7372350" algn="r"/>
              </a:tabLst>
            </a:pPr>
            <a:r>
              <a:rPr lang="en-US" sz="1400" dirty="0" smtClean="0"/>
              <a:t>329 </a:t>
            </a:r>
            <a:r>
              <a:rPr lang="en-US" sz="1400" dirty="0"/>
              <a:t>– </a:t>
            </a:r>
            <a:r>
              <a:rPr lang="en-US" sz="1400" dirty="0" smtClean="0"/>
              <a:t>Bangkok (</a:t>
            </a:r>
            <a:r>
              <a:rPr lang="en-US" sz="1400" dirty="0" smtClean="0">
                <a:solidFill>
                  <a:srgbClr val="FF0000"/>
                </a:solidFill>
              </a:rPr>
              <a:t>$3,147 </a:t>
            </a:r>
            <a:r>
              <a:rPr lang="en-US" sz="1400" dirty="0" smtClean="0"/>
              <a:t> </a:t>
            </a:r>
            <a:r>
              <a:rPr lang="en-US" sz="1400" dirty="0"/>
              <a:t>- </a:t>
            </a:r>
            <a:r>
              <a:rPr lang="en-US" sz="1400" dirty="0" smtClean="0">
                <a:solidFill>
                  <a:schemeClr val="tx1"/>
                </a:solidFill>
              </a:rPr>
              <a:t>$18,102</a:t>
            </a:r>
            <a:r>
              <a:rPr lang="en-US" sz="1400" dirty="0" smtClean="0"/>
              <a:t>)</a:t>
            </a:r>
          </a:p>
          <a:p>
            <a:pPr marL="53975" indent="-112713" defTabSz="914400" eaLnBrk="1" hangingPunct="1">
              <a:lnSpc>
                <a:spcPct val="90000"/>
              </a:lnSpc>
              <a:tabLst>
                <a:tab pos="7372350" algn="r"/>
              </a:tabLst>
            </a:pPr>
            <a:r>
              <a:rPr lang="en-US" sz="1800" dirty="0" smtClean="0"/>
              <a:t>2016</a:t>
            </a:r>
          </a:p>
          <a:p>
            <a:pPr marL="454025" lvl="1" indent="-112713" defTabSz="914400" eaLnBrk="1" hangingPunct="1">
              <a:lnSpc>
                <a:spcPct val="90000"/>
              </a:lnSpc>
              <a:tabLst>
                <a:tab pos="7372350" algn="r"/>
              </a:tabLst>
            </a:pPr>
            <a:r>
              <a:rPr lang="en-US" sz="1400" dirty="0" smtClean="0"/>
              <a:t>698 – Atlanta (</a:t>
            </a:r>
            <a:r>
              <a:rPr lang="en-US" sz="1400" dirty="0" smtClean="0">
                <a:solidFill>
                  <a:srgbClr val="FF0000"/>
                </a:solidFill>
              </a:rPr>
              <a:t>$33,625 </a:t>
            </a:r>
            <a:r>
              <a:rPr lang="en-US" sz="1400" dirty="0"/>
              <a:t> </a:t>
            </a:r>
            <a:r>
              <a:rPr lang="en-US" sz="1400" dirty="0" smtClean="0"/>
              <a:t>- 0)*</a:t>
            </a:r>
          </a:p>
          <a:p>
            <a:pPr marL="454025" lvl="1" indent="-112713" defTabSz="914400" eaLnBrk="1" hangingPunct="1">
              <a:lnSpc>
                <a:spcPct val="90000"/>
              </a:lnSpc>
              <a:tabLst>
                <a:tab pos="7372350" algn="r"/>
              </a:tabLst>
            </a:pPr>
            <a:r>
              <a:rPr lang="en-US" sz="1400" dirty="0" smtClean="0"/>
              <a:t>324 – Waikoloa (</a:t>
            </a:r>
            <a:r>
              <a:rPr lang="en-US" sz="1400" dirty="0" smtClean="0">
                <a:solidFill>
                  <a:srgbClr val="FF0000"/>
                </a:solidFill>
              </a:rPr>
              <a:t>$22,740 </a:t>
            </a:r>
            <a:r>
              <a:rPr lang="en-US" sz="1400" dirty="0" smtClean="0"/>
              <a:t>- $</a:t>
            </a:r>
            <a:r>
              <a:rPr lang="en-US" sz="1400" dirty="0">
                <a:solidFill>
                  <a:schemeClr val="tx1"/>
                </a:solidFill>
              </a:rPr>
              <a:t>13,887</a:t>
            </a:r>
            <a:r>
              <a:rPr lang="en-US" sz="1400" dirty="0" smtClean="0"/>
              <a:t>)</a:t>
            </a:r>
          </a:p>
          <a:p>
            <a:pPr marL="454025" lvl="1" indent="-112713" defTabSz="914400" eaLnBrk="1" hangingPunct="1">
              <a:lnSpc>
                <a:spcPct val="90000"/>
              </a:lnSpc>
              <a:tabLst>
                <a:tab pos="7372350" algn="r"/>
              </a:tabLst>
            </a:pPr>
            <a:r>
              <a:rPr lang="en-US" sz="1400" dirty="0" smtClean="0"/>
              <a:t>267 – Warsaw ($1,025 - </a:t>
            </a:r>
            <a:r>
              <a:rPr lang="en-US" sz="1400" dirty="0" smtClean="0">
                <a:solidFill>
                  <a:srgbClr val="C00000"/>
                </a:solidFill>
              </a:rPr>
              <a:t>$7,868</a:t>
            </a:r>
            <a:r>
              <a:rPr lang="en-US" sz="1400" dirty="0" smtClean="0"/>
              <a:t>)</a:t>
            </a:r>
          </a:p>
          <a:p>
            <a:pPr marL="53975" indent="-112713" defTabSz="914400" eaLnBrk="1" hangingPunct="1">
              <a:lnSpc>
                <a:spcPct val="90000"/>
              </a:lnSpc>
              <a:tabLst>
                <a:tab pos="7372350" algn="r"/>
              </a:tabLst>
            </a:pPr>
            <a:r>
              <a:rPr lang="en-US" dirty="0" smtClean="0"/>
              <a:t>2017</a:t>
            </a:r>
          </a:p>
          <a:p>
            <a:pPr marL="454025" lvl="1" indent="-112713" defTabSz="914400" eaLnBrk="1" hangingPunct="1">
              <a:lnSpc>
                <a:spcPct val="90000"/>
              </a:lnSpc>
              <a:tabLst>
                <a:tab pos="7372350" algn="r"/>
              </a:tabLst>
            </a:pPr>
            <a:r>
              <a:rPr lang="en-US" sz="1800" dirty="0" smtClean="0"/>
              <a:t>317 – Atlanta (</a:t>
            </a:r>
            <a:r>
              <a:rPr lang="en-US" sz="1800" b="1" dirty="0" smtClean="0">
                <a:solidFill>
                  <a:srgbClr val="FF0000"/>
                </a:solidFill>
              </a:rPr>
              <a:t>$53,201 </a:t>
            </a:r>
            <a:r>
              <a:rPr lang="en-US" sz="1800" dirty="0" smtClean="0">
                <a:solidFill>
                  <a:schemeClr val="tx1"/>
                </a:solidFill>
              </a:rPr>
              <a:t>- $</a:t>
            </a:r>
            <a:r>
              <a:rPr lang="en-US" sz="1800" dirty="0" smtClean="0">
                <a:solidFill>
                  <a:schemeClr val="tx1"/>
                </a:solidFill>
              </a:rPr>
              <a:t>67,876.50)</a:t>
            </a:r>
            <a:endParaRPr lang="en-US" sz="1800" dirty="0" smtClean="0">
              <a:solidFill>
                <a:schemeClr val="tx1"/>
              </a:solidFill>
            </a:endParaRP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2017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3791370133"/>
              </p:ext>
            </p:extLst>
          </p:nvPr>
        </p:nvGraphicFramePr>
        <p:xfrm>
          <a:off x="762000" y="1064347"/>
          <a:ext cx="7780338" cy="5394590"/>
        </p:xfrm>
        <a:graphic>
          <a:graphicData uri="http://schemas.openxmlformats.org/drawingml/2006/table">
            <a:tbl>
              <a:tblPr/>
              <a:tblGrid>
                <a:gridCol w="3182606"/>
                <a:gridCol w="1500372"/>
                <a:gridCol w="1415124"/>
                <a:gridCol w="1682236"/>
              </a:tblGrid>
              <a:tr h="459926">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Miscellaneous</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34984">
                <a:tc>
                  <a:txBody>
                    <a:bodyPr/>
                    <a:lstStyle/>
                    <a:p>
                      <a:pPr algn="l" fontAlgn="b"/>
                      <a:r>
                        <a:rPr lang="en-US" sz="12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34984">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r>
              <a:tr h="234984">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58870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66619</TotalTime>
  <Words>2565</Words>
  <Application>Microsoft Office PowerPoint</Application>
  <PresentationFormat>On-screen Show (4:3)</PresentationFormat>
  <Paragraphs>794</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March 2017  - Vancouver</vt:lpstr>
      <vt:lpstr>Abstract</vt:lpstr>
      <vt:lpstr>PowerPoint Presentation</vt:lpstr>
      <vt:lpstr>Atlanta, Jan 2017 Budget Report</vt:lpstr>
      <vt:lpstr>Deojeon,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2017 - Vancouver</dc:title>
  <dc:creator>Jon Rosdahl</dc:creator>
  <cp:keywords>March 2017</cp:keywords>
  <dc:description>Ben Rolfe (BCA); Jon Rosdahl (Qualcomm)</dc:description>
  <cp:lastModifiedBy>Jon Rosdahl</cp:lastModifiedBy>
  <cp:revision>369</cp:revision>
  <cp:lastPrinted>1601-01-01T00:00:00Z</cp:lastPrinted>
  <dcterms:created xsi:type="dcterms:W3CDTF">2012-05-13T15:07:35Z</dcterms:created>
  <dcterms:modified xsi:type="dcterms:W3CDTF">2017-03-12T23:43:41Z</dcterms:modified>
</cp:coreProperties>
</file>