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sldIdLst>
    <p:sldId id="293" r:id="rId2"/>
    <p:sldId id="266" r:id="rId3"/>
    <p:sldId id="273" r:id="rId4"/>
    <p:sldId id="272"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2" r:id="rId23"/>
    <p:sldId id="291"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94" autoAdjust="0"/>
    <p:restoredTop sz="99568" autoAdjust="0"/>
  </p:normalViewPr>
  <p:slideViewPr>
    <p:cSldViewPr snapToGrid="0" snapToObjects="1">
      <p:cViewPr varScale="1">
        <p:scale>
          <a:sx n="84" d="100"/>
          <a:sy n="84" d="100"/>
        </p:scale>
        <p:origin x="437" y="62"/>
      </p:cViewPr>
      <p:guideLst>
        <p:guide orient="horz" pos="2160"/>
        <p:guide pos="2880"/>
      </p:guideLst>
    </p:cSldViewPr>
  </p:slideViewPr>
  <p:outlineViewPr>
    <p:cViewPr>
      <p:scale>
        <a:sx n="33" d="100"/>
        <a:sy n="33" d="100"/>
      </p:scale>
      <p:origin x="0" y="716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DF97B8-E88A-4EC2-8B7E-48CB8D2B030D}" type="datetimeFigureOut">
              <a:rPr lang="en-US" smtClean="0"/>
              <a:t>3/14/2017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59DAC1-107B-4058-B312-D2799087991A}" type="slidenum">
              <a:rPr lang="en-US" smtClean="0"/>
              <a:t>‹#›</a:t>
            </a:fld>
            <a:endParaRPr lang="en-US"/>
          </a:p>
        </p:txBody>
      </p:sp>
    </p:spTree>
    <p:extLst>
      <p:ext uri="{BB962C8B-B14F-4D97-AF65-F5344CB8AC3E}">
        <p14:creationId xmlns:p14="http://schemas.microsoft.com/office/powerpoint/2010/main" val="3108597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0938" y="690563"/>
            <a:ext cx="4556125" cy="3417887"/>
          </a:xfrm>
          <a:ln/>
        </p:spPr>
      </p:sp>
      <p:sp>
        <p:nvSpPr>
          <p:cNvPr id="8195" name="Notes Placeholder 2"/>
          <p:cNvSpPr>
            <a:spLocks noGrp="1"/>
          </p:cNvSpPr>
          <p:nvPr>
            <p:ph type="body" idx="1"/>
          </p:nvPr>
        </p:nvSpPr>
        <p:spPr>
          <a:noFill/>
        </p:spPr>
        <p:txBody>
          <a:bodyPr/>
          <a:lstStyle/>
          <a:p>
            <a:endParaRPr lang="en-US" smtClean="0"/>
          </a:p>
        </p:txBody>
      </p:sp>
      <p:sp>
        <p:nvSpPr>
          <p:cNvPr id="8196" name="Header Placeholder 3"/>
          <p:cNvSpPr>
            <a:spLocks noGrp="1"/>
          </p:cNvSpPr>
          <p:nvPr>
            <p:ph type="hdr" sz="quarter"/>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doc.: IEEE 802.15-&lt;492&gt;</a:t>
            </a:r>
          </a:p>
        </p:txBody>
      </p:sp>
      <p:sp>
        <p:nvSpPr>
          <p:cNvPr id="8197" name="Date Placeholder 4"/>
          <p:cNvSpPr>
            <a:spLocks noGrp="1"/>
          </p:cNvSpPr>
          <p:nvPr>
            <p:ph type="dt" sz="quarter" idx="1"/>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&lt;month year&gt;</a:t>
            </a:r>
          </a:p>
        </p:txBody>
      </p:sp>
      <p:sp>
        <p:nvSpPr>
          <p:cNvPr id="8198" name="Footer Placeholder 5"/>
          <p:cNvSpPr>
            <a:spLocks noGrp="1"/>
          </p:cNvSpPr>
          <p:nvPr>
            <p:ph type="ftr" sz="quarter" idx="4"/>
          </p:nvPr>
        </p:nvSpPr>
        <p:spPr>
          <a:noFill/>
        </p:spPr>
        <p:txBody>
          <a:bodyPr/>
          <a:lstStyle>
            <a:lvl1pPr marL="338374" indent="-338374"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451165" defTabSz="921128">
              <a:defRPr sz="1200">
                <a:solidFill>
                  <a:schemeClr val="tx1"/>
                </a:solidFill>
                <a:latin typeface="Times New Roman" pitchFamily="18" charset="0"/>
              </a:defRPr>
            </a:lvl5pPr>
            <a:lvl6pPr marL="902330" defTabSz="921128" eaLnBrk="0" fontAlgn="base" hangingPunct="0">
              <a:spcBef>
                <a:spcPct val="0"/>
              </a:spcBef>
              <a:spcAft>
                <a:spcPct val="0"/>
              </a:spcAft>
              <a:defRPr sz="1200">
                <a:solidFill>
                  <a:schemeClr val="tx1"/>
                </a:solidFill>
                <a:latin typeface="Times New Roman" pitchFamily="18" charset="0"/>
              </a:defRPr>
            </a:lvl6pPr>
            <a:lvl7pPr marL="1353495" defTabSz="921128" eaLnBrk="0" fontAlgn="base" hangingPunct="0">
              <a:spcBef>
                <a:spcPct val="0"/>
              </a:spcBef>
              <a:spcAft>
                <a:spcPct val="0"/>
              </a:spcAft>
              <a:defRPr sz="1200">
                <a:solidFill>
                  <a:schemeClr val="tx1"/>
                </a:solidFill>
                <a:latin typeface="Times New Roman" pitchFamily="18" charset="0"/>
              </a:defRPr>
            </a:lvl7pPr>
            <a:lvl8pPr marL="1804660" defTabSz="921128" eaLnBrk="0" fontAlgn="base" hangingPunct="0">
              <a:spcBef>
                <a:spcPct val="0"/>
              </a:spcBef>
              <a:spcAft>
                <a:spcPct val="0"/>
              </a:spcAft>
              <a:defRPr sz="1200">
                <a:solidFill>
                  <a:schemeClr val="tx1"/>
                </a:solidFill>
                <a:latin typeface="Times New Roman" pitchFamily="18" charset="0"/>
              </a:defRPr>
            </a:lvl8pPr>
            <a:lvl9pPr marL="2255825" defTabSz="921128" eaLnBrk="0" fontAlgn="base" hangingPunct="0">
              <a:spcBef>
                <a:spcPct val="0"/>
              </a:spcBef>
              <a:spcAft>
                <a:spcPct val="0"/>
              </a:spcAft>
              <a:defRPr sz="1200">
                <a:solidFill>
                  <a:schemeClr val="tx1"/>
                </a:solidFill>
                <a:latin typeface="Times New Roman" pitchFamily="18" charset="0"/>
              </a:defRPr>
            </a:lvl9pPr>
          </a:lstStyle>
          <a:p>
            <a:pPr lvl="4"/>
            <a:r>
              <a:rPr lang="en-US">
                <a:solidFill>
                  <a:prstClr val="black"/>
                </a:solidFill>
              </a:rPr>
              <a:t>&lt;author&gt;, &lt;company&gt;</a:t>
            </a:r>
          </a:p>
        </p:txBody>
      </p:sp>
      <p:sp>
        <p:nvSpPr>
          <p:cNvPr id="8199" name="Slide Number Placeholder 6"/>
          <p:cNvSpPr>
            <a:spLocks noGrp="1"/>
          </p:cNvSpPr>
          <p:nvPr>
            <p:ph type="sldNum" sz="quarter" idx="5"/>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a:solidFill>
                  <a:prstClr val="black"/>
                </a:solidFill>
              </a:rPr>
              <a:t>Page </a:t>
            </a:r>
            <a:fld id="{C13FC474-7F14-47D7-8719-E59431728489}" type="slidenum">
              <a:rPr lang="en-US">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401328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March 2017</a:t>
            </a:r>
            <a:endParaRPr lang="en-US" dirty="0">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9454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March 2017</a:t>
            </a:r>
            <a:endParaRPr lang="en-US" dirty="0" smtClean="0">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3430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2017</a:t>
            </a:r>
            <a:endParaRPr lang="en-US" dirty="0" smtClean="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21312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2017</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311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2017</a:t>
            </a:r>
            <a:endParaRPr lang="en-US" dirty="0" smtClean="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1512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2017</a:t>
            </a:r>
            <a:endParaRPr lang="en-US" dirty="0" smtClean="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45548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711199" y="378281"/>
            <a:ext cx="1600200" cy="215444"/>
          </a:xfrm>
          <a:ln/>
        </p:spPr>
        <p:txBody>
          <a:bodyPr/>
          <a:lstStyle>
            <a:lvl1pPr>
              <a:defRPr/>
            </a:lvl1pPr>
          </a:lstStyle>
          <a:p>
            <a:pPr>
              <a:defRPr/>
            </a:pPr>
            <a:r>
              <a:rPr lang="en-US" smtClean="0">
                <a:solidFill>
                  <a:srgbClr val="000000"/>
                </a:solidFill>
              </a:rPr>
              <a:t>March 2017</a:t>
            </a:r>
            <a:endParaRPr lang="en-US"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34516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2017</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740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2017</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4328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defTabSz="914400" eaLnBrk="0" fontAlgn="base" hangingPunct="0">
              <a:spcBef>
                <a:spcPct val="0"/>
              </a:spcBef>
              <a:spcAft>
                <a:spcPct val="0"/>
              </a:spcAft>
              <a:defRPr/>
            </a:pPr>
            <a:r>
              <a:rPr lang="en-US" smtClean="0">
                <a:solidFill>
                  <a:srgbClr val="000000"/>
                </a:solidFill>
                <a:latin typeface="Times New Roman" pitchFamily="18" charset="0"/>
              </a:rPr>
              <a:t>March 2017</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defTabSz="914400" eaLnBrk="0" fontAlgn="base" hangingPunct="0">
              <a:spcBef>
                <a:spcPct val="0"/>
              </a:spcBef>
              <a:spcAft>
                <a:spcPct val="0"/>
              </a:spcAft>
              <a:defRPr/>
            </a:pPr>
            <a:r>
              <a:rPr lang="en-US" sz="1200" smtClean="0">
                <a:solidFill>
                  <a:srgbClr val="000000"/>
                </a:solidFill>
                <a:latin typeface="Times New Roman" pitchFamily="18" charset="0"/>
              </a:rPr>
              <a:t>Benjamin Rolfe, Blind Creek Associates</a:t>
            </a:r>
            <a:endParaRPr lang="en-US" sz="120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defTabSz="914400"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defTabSz="914400"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3869267" y="394156"/>
            <a:ext cx="458893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defTabSz="914400" eaLnBrk="0" fontAlgn="base" hangingPunct="0">
              <a:spcBef>
                <a:spcPct val="0"/>
              </a:spcBef>
              <a:spcAft>
                <a:spcPct val="0"/>
              </a:spcAft>
            </a:pPr>
            <a:r>
              <a:rPr lang="en-US" sz="1400" b="1" dirty="0" smtClean="0">
                <a:solidFill>
                  <a:srgbClr val="000000"/>
                </a:solidFill>
                <a:latin typeface="Times New Roman" pitchFamily="18" charset="0"/>
              </a:rPr>
              <a:t>doc.: IEEE 8015-17-0151-00-0000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14400" eaLnBrk="0" fontAlgn="base" hangingPunct="0">
              <a:spcBef>
                <a:spcPct val="0"/>
              </a:spcBef>
              <a:spcAft>
                <a:spcPct val="0"/>
              </a:spcAft>
            </a:pPr>
            <a:r>
              <a:rPr lang="en-US" sz="1200" smtClean="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Tree>
    <p:extLst>
      <p:ext uri="{BB962C8B-B14F-4D97-AF65-F5344CB8AC3E}">
        <p14:creationId xmlns:p14="http://schemas.microsoft.com/office/powerpoint/2010/main" val="3777812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March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609601" y="901890"/>
            <a:ext cx="8077200" cy="5447645"/>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a:ea typeface="굴림" pitchFamily="50" charset="-127"/>
              </a:rPr>
              <a:t>802.15.3f PAR/CSD Comments Responses</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Date </a:t>
            </a:r>
            <a:r>
              <a:rPr lang="en-US" altLang="ko-KR" sz="1600" b="1" dirty="0">
                <a:solidFill>
                  <a:schemeClr val="tx1"/>
                </a:solidFill>
                <a:ea typeface="굴림" pitchFamily="50" charset="-127"/>
              </a:rPr>
              <a:t>Submitted: </a:t>
            </a:r>
            <a:r>
              <a:rPr lang="en-US" altLang="ko-KR" sz="1600" dirty="0" smtClean="0">
                <a:solidFill>
                  <a:schemeClr val="tx1"/>
                </a:solidFill>
                <a:ea typeface="굴림" pitchFamily="50" charset="-127"/>
              </a:rPr>
              <a:t>15 March 20117</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a:t>
            </a:r>
          </a:p>
          <a:p>
            <a:r>
              <a:rPr lang="en-US" altLang="ko-KR" sz="1600" dirty="0" smtClean="0">
                <a:solidFill>
                  <a:schemeClr val="tx1"/>
                </a:solidFill>
                <a:ea typeface="굴림" pitchFamily="50" charset="-127"/>
              </a:rPr>
              <a:t>Company</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Blind Creek 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ea typeface="굴림" pitchFamily="50" charset="-127"/>
              </a:rPr>
              <a:t>802.15.3f PAR and CSD</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 Responses to comments received.</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Progress the PAR. </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Notice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90337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#1 </a:t>
            </a:r>
            <a:r>
              <a:rPr lang="en-US" sz="2800" dirty="0" smtClean="0"/>
              <a:t>from James </a:t>
            </a:r>
            <a:r>
              <a:rPr lang="en-US" sz="2800" dirty="0" err="1" smtClean="0"/>
              <a:t>Gilb</a:t>
            </a:r>
            <a:r>
              <a:rPr lang="en-US" sz="2800" dirty="0" smtClean="0"/>
              <a:t>: </a:t>
            </a:r>
            <a:br>
              <a:rPr lang="en-US" sz="2800" dirty="0" smtClean="0"/>
            </a:br>
            <a:r>
              <a:rPr lang="en-US" sz="2800" dirty="0" smtClean="0"/>
              <a:t>PAR Schedule </a:t>
            </a:r>
            <a:endParaRPr lang="en-US" sz="2400" dirty="0"/>
          </a:p>
        </p:txBody>
      </p:sp>
      <p:sp>
        <p:nvSpPr>
          <p:cNvPr id="3" name="Content Placeholder 2"/>
          <p:cNvSpPr>
            <a:spLocks noGrp="1"/>
          </p:cNvSpPr>
          <p:nvPr>
            <p:ph idx="1"/>
          </p:nvPr>
        </p:nvSpPr>
        <p:spPr>
          <a:xfrm>
            <a:off x="685800" y="1817910"/>
            <a:ext cx="7772400" cy="4114800"/>
          </a:xfrm>
        </p:spPr>
        <p:txBody>
          <a:bodyPr>
            <a:normAutofit/>
          </a:bodyPr>
          <a:lstStyle/>
          <a:p>
            <a:pPr marL="0" indent="0">
              <a:buNone/>
            </a:pPr>
            <a:r>
              <a:rPr lang="en-US" sz="2400" dirty="0" smtClean="0">
                <a:latin typeface="+mj-lt"/>
              </a:rPr>
              <a:t>Comment:</a:t>
            </a:r>
          </a:p>
          <a:p>
            <a:pPr marL="0" indent="0">
              <a:buNone/>
            </a:pPr>
            <a:r>
              <a:rPr lang="en-US" sz="2400" dirty="0">
                <a:latin typeface="+mj-lt"/>
              </a:rPr>
              <a:t>Change the completion date to 03/2018 to avoid </a:t>
            </a:r>
            <a:r>
              <a:rPr lang="en-US" sz="2400" dirty="0" err="1">
                <a:latin typeface="+mj-lt"/>
              </a:rPr>
              <a:t>RevCom</a:t>
            </a:r>
            <a:r>
              <a:rPr lang="en-US" sz="2400" dirty="0">
                <a:latin typeface="+mj-lt"/>
              </a:rPr>
              <a:t> comments.  It will still finish early, but this avoids having to explain this. </a:t>
            </a:r>
            <a:endParaRPr lang="en-US" sz="2400" dirty="0" smtClean="0">
              <a:latin typeface="+mj-lt"/>
            </a:endParaRPr>
          </a:p>
          <a:p>
            <a:pPr marL="0" indent="0">
              <a:buNone/>
            </a:pPr>
            <a:endParaRPr lang="en-US" sz="2400" dirty="0" smtClean="0">
              <a:latin typeface="+mj-lt"/>
            </a:endParaRPr>
          </a:p>
          <a:p>
            <a:pPr marL="0" indent="0">
              <a:buNone/>
            </a:pPr>
            <a:r>
              <a:rPr lang="en-US" sz="2400" i="1" dirty="0">
                <a:solidFill>
                  <a:schemeClr val="accent6">
                    <a:lumMod val="75000"/>
                  </a:schemeClr>
                </a:solidFill>
                <a:latin typeface="+mj-lt"/>
              </a:rPr>
              <a:t>Response:  Agree. The project dates section has been revised. </a:t>
            </a:r>
            <a:r>
              <a:rPr lang="en-US" sz="2400" i="1" dirty="0">
                <a:solidFill>
                  <a:schemeClr val="accent6">
                    <a:lumMod val="75000"/>
                  </a:schemeClr>
                </a:solidFill>
                <a:latin typeface="+mj-lt"/>
              </a:rPr>
              <a:t>The expected date for </a:t>
            </a:r>
            <a:r>
              <a:rPr lang="en-US" sz="2400" i="1" dirty="0" smtClean="0">
                <a:solidFill>
                  <a:schemeClr val="accent6">
                    <a:lumMod val="75000"/>
                  </a:schemeClr>
                </a:solidFill>
                <a:latin typeface="+mj-lt"/>
              </a:rPr>
              <a:t>completion is </a:t>
            </a:r>
            <a:r>
              <a:rPr lang="en-US" sz="2400" i="1" dirty="0">
                <a:solidFill>
                  <a:schemeClr val="accent6">
                    <a:lumMod val="75000"/>
                  </a:schemeClr>
                </a:solidFill>
                <a:latin typeface="+mj-lt"/>
              </a:rPr>
              <a:t>3/2018. </a:t>
            </a:r>
            <a:r>
              <a:rPr lang="en-US" sz="2400" i="1" dirty="0">
                <a:solidFill>
                  <a:schemeClr val="accent6">
                    <a:lumMod val="75000"/>
                  </a:schemeClr>
                </a:solidFill>
                <a:latin typeface="+mj-lt"/>
              </a:rPr>
              <a:t> </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81776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#1 </a:t>
            </a:r>
            <a:r>
              <a:rPr lang="en-US" sz="2800" dirty="0" smtClean="0"/>
              <a:t>from </a:t>
            </a:r>
            <a:r>
              <a:rPr lang="en-US" sz="2800" dirty="0" smtClean="0"/>
              <a:t>802.11: </a:t>
            </a:r>
            <a:r>
              <a:rPr lang="en-US" sz="2800" dirty="0" smtClean="0"/>
              <a:t/>
            </a:r>
            <a:br>
              <a:rPr lang="en-US" sz="2800" dirty="0" smtClean="0"/>
            </a:br>
            <a:r>
              <a:rPr lang="en-US" sz="2800" dirty="0" smtClean="0"/>
              <a:t>PAR 4.3 Schedule </a:t>
            </a:r>
            <a:endParaRPr lang="en-US" sz="2400" dirty="0"/>
          </a:p>
        </p:txBody>
      </p:sp>
      <p:sp>
        <p:nvSpPr>
          <p:cNvPr id="3" name="Content Placeholder 2"/>
          <p:cNvSpPr>
            <a:spLocks noGrp="1"/>
          </p:cNvSpPr>
          <p:nvPr>
            <p:ph idx="1"/>
          </p:nvPr>
        </p:nvSpPr>
        <p:spPr>
          <a:xfrm>
            <a:off x="685800" y="1817910"/>
            <a:ext cx="7772400" cy="4114800"/>
          </a:xfrm>
        </p:spPr>
        <p:txBody>
          <a:bodyPr>
            <a:normAutofit/>
          </a:bodyPr>
          <a:lstStyle/>
          <a:p>
            <a:pPr marL="0" indent="0">
              <a:buNone/>
            </a:pPr>
            <a:r>
              <a:rPr lang="en-US" sz="2400" dirty="0" smtClean="0">
                <a:latin typeface="+mj-lt"/>
              </a:rPr>
              <a:t>Comment:</a:t>
            </a:r>
          </a:p>
          <a:p>
            <a:pPr marL="0" indent="0">
              <a:buNone/>
            </a:pPr>
            <a:r>
              <a:rPr lang="en-US" sz="2400" dirty="0">
                <a:latin typeface="+mj-lt"/>
              </a:rPr>
              <a:t>4.3: Typically the minimum for the time between 4.2 and 4.3 is 6 months (see instruction notes).  Is there justification for the shorter time? If not suggest 6 months minimum.</a:t>
            </a:r>
          </a:p>
          <a:p>
            <a:pPr marL="0" indent="0">
              <a:buNone/>
            </a:pPr>
            <a:r>
              <a:rPr lang="en-US" sz="2400" dirty="0" smtClean="0">
                <a:latin typeface="+mj-lt"/>
              </a:rPr>
              <a:t> </a:t>
            </a:r>
            <a:endParaRPr lang="en-US" sz="2400" dirty="0" smtClean="0">
              <a:latin typeface="+mj-lt"/>
            </a:endParaRPr>
          </a:p>
          <a:p>
            <a:pPr marL="0" indent="0">
              <a:buNone/>
            </a:pPr>
            <a:r>
              <a:rPr lang="en-US" sz="2400" i="1" dirty="0">
                <a:solidFill>
                  <a:schemeClr val="accent6">
                    <a:lumMod val="75000"/>
                  </a:schemeClr>
                </a:solidFill>
                <a:latin typeface="+mj-lt"/>
              </a:rPr>
              <a:t>Response:  Agree. The project dates section has been revised. </a:t>
            </a:r>
            <a:r>
              <a:rPr lang="en-US" sz="2400" i="1" dirty="0">
                <a:solidFill>
                  <a:schemeClr val="accent6">
                    <a:lumMod val="75000"/>
                  </a:schemeClr>
                </a:solidFill>
                <a:latin typeface="+mj-lt"/>
              </a:rPr>
              <a:t>The expected date for </a:t>
            </a:r>
            <a:r>
              <a:rPr lang="en-US" sz="2400" i="1" dirty="0" smtClean="0">
                <a:solidFill>
                  <a:schemeClr val="accent6">
                    <a:lumMod val="75000"/>
                  </a:schemeClr>
                </a:solidFill>
                <a:latin typeface="+mj-lt"/>
              </a:rPr>
              <a:t>completion is </a:t>
            </a:r>
            <a:r>
              <a:rPr lang="en-US" sz="2400" i="1" dirty="0">
                <a:solidFill>
                  <a:schemeClr val="accent6">
                    <a:lumMod val="75000"/>
                  </a:schemeClr>
                </a:solidFill>
                <a:latin typeface="+mj-lt"/>
              </a:rPr>
              <a:t>3/2018.  </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96527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#2 </a:t>
            </a:r>
            <a:r>
              <a:rPr lang="en-US" sz="2800" dirty="0" smtClean="0"/>
              <a:t>from </a:t>
            </a:r>
            <a:r>
              <a:rPr lang="en-US" sz="2800" dirty="0" smtClean="0"/>
              <a:t>802.11: </a:t>
            </a:r>
            <a:r>
              <a:rPr lang="en-US" sz="2800" dirty="0" smtClean="0"/>
              <a:t/>
            </a:r>
            <a:br>
              <a:rPr lang="en-US" sz="2800" dirty="0" smtClean="0"/>
            </a:br>
            <a:r>
              <a:rPr lang="en-US" sz="2800" dirty="0" smtClean="0"/>
              <a:t>PAR 5.2/5.5 Channel plan consistency</a:t>
            </a:r>
            <a:endParaRPr lang="en-US" sz="2400" dirty="0"/>
          </a:p>
        </p:txBody>
      </p:sp>
      <p:sp>
        <p:nvSpPr>
          <p:cNvPr id="3" name="Content Placeholder 2"/>
          <p:cNvSpPr>
            <a:spLocks noGrp="1"/>
          </p:cNvSpPr>
          <p:nvPr>
            <p:ph idx="1"/>
          </p:nvPr>
        </p:nvSpPr>
        <p:spPr>
          <a:xfrm>
            <a:off x="685800" y="1817910"/>
            <a:ext cx="7772400" cy="4114800"/>
          </a:xfrm>
        </p:spPr>
        <p:txBody>
          <a:bodyPr>
            <a:normAutofit/>
          </a:bodyPr>
          <a:lstStyle/>
          <a:p>
            <a:pPr marL="0" indent="0">
              <a:buNone/>
            </a:pPr>
            <a:r>
              <a:rPr lang="en-US" sz="2400" dirty="0" smtClean="0">
                <a:latin typeface="+mj-lt"/>
              </a:rPr>
              <a:t>Comment:</a:t>
            </a:r>
          </a:p>
          <a:p>
            <a:pPr marL="0" indent="0">
              <a:buNone/>
            </a:pPr>
            <a:r>
              <a:rPr lang="en-US" sz="2400" dirty="0">
                <a:latin typeface="+mj-lt"/>
              </a:rPr>
              <a:t>5.2b/5.5: Is the Channelization plan consistent with existing plan (ITU adopted M.2003-1)?</a:t>
            </a:r>
          </a:p>
          <a:p>
            <a:pPr marL="0" indent="0">
              <a:buNone/>
            </a:pPr>
            <a:r>
              <a:rPr lang="en-US" sz="2400" dirty="0">
                <a:latin typeface="+mj-lt"/>
              </a:rPr>
              <a:t>Concern that deviation from the agreed channel plan will cause bifurcation in the industry.</a:t>
            </a:r>
          </a:p>
          <a:p>
            <a:pPr marL="0" indent="0">
              <a:buNone/>
            </a:pPr>
            <a:r>
              <a:rPr lang="en-US" sz="2400" dirty="0" smtClean="0">
                <a:latin typeface="+mj-lt"/>
              </a:rPr>
              <a:t> </a:t>
            </a:r>
            <a:endParaRPr lang="en-US" sz="2400" dirty="0" smtClean="0">
              <a:latin typeface="+mj-lt"/>
            </a:endParaRPr>
          </a:p>
          <a:p>
            <a:pPr marL="0" indent="0">
              <a:buNone/>
            </a:pPr>
            <a:r>
              <a:rPr lang="en-US" sz="2400" i="1" dirty="0">
                <a:solidFill>
                  <a:schemeClr val="accent6">
                    <a:lumMod val="75000"/>
                  </a:schemeClr>
                </a:solidFill>
                <a:latin typeface="+mj-lt"/>
              </a:rPr>
              <a:t>Response:  </a:t>
            </a:r>
            <a:r>
              <a:rPr lang="en-US" sz="2400" i="1" dirty="0" smtClean="0">
                <a:solidFill>
                  <a:schemeClr val="accent6">
                    <a:lumMod val="75000"/>
                  </a:schemeClr>
                </a:solidFill>
                <a:latin typeface="+mj-lt"/>
              </a:rPr>
              <a:t>Agree</a:t>
            </a:r>
            <a:r>
              <a:rPr lang="en-US" sz="2400" i="1" dirty="0">
                <a:solidFill>
                  <a:schemeClr val="accent6">
                    <a:lumMod val="75000"/>
                  </a:schemeClr>
                </a:solidFill>
                <a:latin typeface="+mj-lt"/>
              </a:rPr>
              <a:t> </a:t>
            </a:r>
            <a:r>
              <a:rPr lang="en-US" sz="2400" i="1" dirty="0" smtClean="0">
                <a:solidFill>
                  <a:schemeClr val="accent6">
                    <a:lumMod val="75000"/>
                  </a:schemeClr>
                </a:solidFill>
                <a:latin typeface="+mj-lt"/>
              </a:rPr>
              <a:t>in principle. </a:t>
            </a:r>
            <a:r>
              <a:rPr lang="en-US" sz="2400" i="1" dirty="0">
                <a:solidFill>
                  <a:schemeClr val="accent6">
                    <a:lumMod val="75000"/>
                  </a:schemeClr>
                </a:solidFill>
                <a:latin typeface="+mj-lt"/>
              </a:rPr>
              <a:t>The </a:t>
            </a:r>
            <a:r>
              <a:rPr lang="en-US" sz="2400" i="1" dirty="0" smtClean="0">
                <a:solidFill>
                  <a:schemeClr val="accent6">
                    <a:lumMod val="75000"/>
                  </a:schemeClr>
                </a:solidFill>
                <a:latin typeface="+mj-lt"/>
              </a:rPr>
              <a:t>expectation is for the channel plan to be the same as the 60 GHz channelization plan in IEEE </a:t>
            </a:r>
            <a:r>
              <a:rPr lang="en-US" sz="2400" i="1" dirty="0" err="1" smtClean="0">
                <a:solidFill>
                  <a:schemeClr val="accent6">
                    <a:lumMod val="75000"/>
                  </a:schemeClr>
                </a:solidFill>
                <a:latin typeface="+mj-lt"/>
              </a:rPr>
              <a:t>Std</a:t>
            </a:r>
            <a:r>
              <a:rPr lang="en-US" sz="2400" i="1" dirty="0" smtClean="0">
                <a:solidFill>
                  <a:schemeClr val="accent6">
                    <a:lumMod val="75000"/>
                  </a:schemeClr>
                </a:solidFill>
                <a:latin typeface="+mj-lt"/>
              </a:rPr>
              <a:t> 802.11-2016, which includes channelization up to 71 GHz.</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227489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#3 </a:t>
            </a:r>
            <a:r>
              <a:rPr lang="en-US" sz="2800" dirty="0" smtClean="0"/>
              <a:t>from </a:t>
            </a:r>
            <a:r>
              <a:rPr lang="en-US" sz="2800" dirty="0" smtClean="0"/>
              <a:t>802.11: </a:t>
            </a:r>
            <a:r>
              <a:rPr lang="en-US" sz="2800" dirty="0" smtClean="0"/>
              <a:t/>
            </a:r>
            <a:br>
              <a:rPr lang="en-US" sz="2800" dirty="0" smtClean="0"/>
            </a:br>
            <a:r>
              <a:rPr lang="en-US" sz="2800" dirty="0" smtClean="0"/>
              <a:t>PAR 5.5 Need for the Project</a:t>
            </a:r>
            <a:endParaRPr lang="en-US" sz="2400" dirty="0"/>
          </a:p>
        </p:txBody>
      </p:sp>
      <p:sp>
        <p:nvSpPr>
          <p:cNvPr id="3" name="Content Placeholder 2"/>
          <p:cNvSpPr>
            <a:spLocks noGrp="1"/>
          </p:cNvSpPr>
          <p:nvPr>
            <p:ph idx="1"/>
          </p:nvPr>
        </p:nvSpPr>
        <p:spPr>
          <a:xfrm>
            <a:off x="685800" y="1817910"/>
            <a:ext cx="7772400" cy="4114800"/>
          </a:xfrm>
        </p:spPr>
        <p:txBody>
          <a:bodyPr>
            <a:normAutofit lnSpcReduction="10000"/>
          </a:bodyPr>
          <a:lstStyle/>
          <a:p>
            <a:pPr marL="0" indent="0">
              <a:buNone/>
            </a:pPr>
            <a:r>
              <a:rPr lang="en-US" sz="2400" dirty="0" smtClean="0">
                <a:latin typeface="+mj-lt"/>
              </a:rPr>
              <a:t>Comment:</a:t>
            </a:r>
          </a:p>
          <a:p>
            <a:pPr marL="0" indent="0">
              <a:buNone/>
            </a:pPr>
            <a:r>
              <a:rPr lang="en-US" sz="2400" dirty="0">
                <a:latin typeface="+mj-lt"/>
              </a:rPr>
              <a:t>5.5 Need for the project should indicate the benefit of what the amendment will accomplish.  What is the market need for extension of the band?</a:t>
            </a: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t>
            </a:r>
            <a:r>
              <a:rPr lang="en-US" sz="2400" i="1" dirty="0" smtClean="0">
                <a:solidFill>
                  <a:schemeClr val="accent6">
                    <a:lumMod val="75000"/>
                  </a:schemeClr>
                </a:solidFill>
                <a:latin typeface="+mj-lt"/>
              </a:rPr>
              <a:t>Agree. The following text has  been added to 5.5:</a:t>
            </a:r>
          </a:p>
          <a:p>
            <a:pPr marL="0" indent="0">
              <a:buNone/>
            </a:pPr>
            <a:r>
              <a:rPr lang="en-US" sz="2400" i="1" dirty="0" smtClean="0">
                <a:solidFill>
                  <a:schemeClr val="accent6">
                    <a:lumMod val="75000"/>
                  </a:schemeClr>
                </a:solidFill>
                <a:latin typeface="+mj-lt"/>
              </a:rPr>
              <a:t>Applications using multi-</a:t>
            </a:r>
            <a:r>
              <a:rPr lang="en-US" sz="2400" i="1" dirty="0" err="1" smtClean="0">
                <a:solidFill>
                  <a:schemeClr val="accent6">
                    <a:lumMod val="75000"/>
                  </a:schemeClr>
                </a:solidFill>
                <a:latin typeface="+mj-lt"/>
              </a:rPr>
              <a:t>Gbps</a:t>
            </a:r>
            <a:r>
              <a:rPr lang="en-US" sz="2400" i="1" dirty="0" smtClean="0">
                <a:solidFill>
                  <a:schemeClr val="accent6">
                    <a:lumMod val="75000"/>
                  </a:schemeClr>
                </a:solidFill>
                <a:latin typeface="+mj-lt"/>
              </a:rPr>
              <a:t> data transfer currently supported by the IEEE </a:t>
            </a:r>
            <a:r>
              <a:rPr lang="en-US" sz="2400" i="1" dirty="0" err="1" smtClean="0">
                <a:solidFill>
                  <a:schemeClr val="accent6">
                    <a:lumMod val="75000"/>
                  </a:schemeClr>
                </a:solidFill>
                <a:latin typeface="+mj-lt"/>
              </a:rPr>
              <a:t>Std</a:t>
            </a:r>
            <a:r>
              <a:rPr lang="en-US" sz="2400" i="1" dirty="0" smtClean="0">
                <a:solidFill>
                  <a:schemeClr val="accent6">
                    <a:lumMod val="75000"/>
                  </a:schemeClr>
                </a:solidFill>
                <a:latin typeface="+mj-lt"/>
              </a:rPr>
              <a:t> 802.15.3-2016 need additional spectrum as it enables higher effective throughput, enhances coexistence characteristics,  and maintains channel plan consistency with IEEE </a:t>
            </a:r>
            <a:r>
              <a:rPr lang="en-US" sz="2400" i="1" dirty="0" err="1" smtClean="0">
                <a:solidFill>
                  <a:schemeClr val="accent6">
                    <a:lumMod val="75000"/>
                  </a:schemeClr>
                </a:solidFill>
                <a:latin typeface="+mj-lt"/>
              </a:rPr>
              <a:t>Std</a:t>
            </a:r>
            <a:r>
              <a:rPr lang="en-US" sz="2400" i="1" dirty="0" smtClean="0">
                <a:solidFill>
                  <a:schemeClr val="accent6">
                    <a:lumMod val="75000"/>
                  </a:schemeClr>
                </a:solidFill>
                <a:latin typeface="+mj-lt"/>
              </a:rPr>
              <a:t> 802.11-2016.</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644746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#4 </a:t>
            </a:r>
            <a:r>
              <a:rPr lang="en-US" sz="2800" dirty="0" smtClean="0"/>
              <a:t>from </a:t>
            </a:r>
            <a:r>
              <a:rPr lang="en-US" sz="2800" dirty="0" smtClean="0"/>
              <a:t>802.11: </a:t>
            </a:r>
            <a:r>
              <a:rPr lang="en-US" sz="2800" dirty="0" smtClean="0"/>
              <a:t/>
            </a:r>
            <a:br>
              <a:rPr lang="en-US" sz="2800" dirty="0" smtClean="0"/>
            </a:br>
            <a:r>
              <a:rPr lang="en-US" sz="2800" dirty="0" smtClean="0"/>
              <a:t>PAR 5.2 b</a:t>
            </a:r>
            <a:endParaRPr lang="en-US" sz="2400" dirty="0"/>
          </a:p>
        </p:txBody>
      </p:sp>
      <p:sp>
        <p:nvSpPr>
          <p:cNvPr id="3" name="Content Placeholder 2"/>
          <p:cNvSpPr>
            <a:spLocks noGrp="1"/>
          </p:cNvSpPr>
          <p:nvPr>
            <p:ph idx="1"/>
          </p:nvPr>
        </p:nvSpPr>
        <p:spPr>
          <a:xfrm>
            <a:off x="685800" y="1817910"/>
            <a:ext cx="7772400" cy="4114800"/>
          </a:xfrm>
        </p:spPr>
        <p:txBody>
          <a:bodyPr>
            <a:normAutofit fontScale="85000" lnSpcReduction="10000"/>
          </a:bodyPr>
          <a:lstStyle/>
          <a:p>
            <a:pPr marL="0" indent="0">
              <a:buNone/>
            </a:pPr>
            <a:r>
              <a:rPr lang="en-US" sz="2400" dirty="0" smtClean="0">
                <a:latin typeface="+mj-lt"/>
              </a:rPr>
              <a:t>Comment:</a:t>
            </a:r>
          </a:p>
          <a:p>
            <a:pPr marL="0" indent="0">
              <a:buNone/>
            </a:pPr>
            <a:r>
              <a:rPr lang="en-US" sz="2400" dirty="0">
                <a:latin typeface="+mj-lt"/>
              </a:rPr>
              <a:t>5.2b: Beside channelization, other parameters should be considered, </a:t>
            </a:r>
            <a:r>
              <a:rPr lang="en-US" sz="2400" dirty="0" err="1">
                <a:latin typeface="+mj-lt"/>
              </a:rPr>
              <a:t>i.e</a:t>
            </a:r>
            <a:r>
              <a:rPr lang="en-US" sz="2400" dirty="0">
                <a:latin typeface="+mj-lt"/>
              </a:rPr>
              <a:t> power (EIRP), beam-width.  Please include the constraints for parameters for these other parameters.</a:t>
            </a:r>
          </a:p>
          <a:p>
            <a:pPr marL="0" indent="0">
              <a:buNone/>
            </a:pPr>
            <a:r>
              <a:rPr lang="en-US" sz="2400" dirty="0">
                <a:latin typeface="+mj-lt"/>
              </a:rPr>
              <a:t>A Suggested change:</a:t>
            </a:r>
          </a:p>
          <a:p>
            <a:pPr marL="0" indent="0">
              <a:buNone/>
            </a:pPr>
            <a:r>
              <a:rPr lang="en-US" sz="2400" dirty="0">
                <a:latin typeface="+mj-lt"/>
              </a:rPr>
              <a:t>“This amendment extends the RF channelization of the millimeter wave PHY to allow for use of the spectrum from 64 to 71 GHz, including power and antenna constraints.”</a:t>
            </a: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t>
            </a:r>
            <a:r>
              <a:rPr lang="en-US" sz="2400" i="1" dirty="0" smtClean="0">
                <a:solidFill>
                  <a:schemeClr val="accent6">
                    <a:lumMod val="75000"/>
                  </a:schemeClr>
                </a:solidFill>
                <a:latin typeface="+mj-lt"/>
              </a:rPr>
              <a:t>Disagree. The intention of the WG is to limit the scope of the project to only extending the channel plan allowed by the FCC to be the same as that used in IEE </a:t>
            </a:r>
            <a:r>
              <a:rPr lang="en-US" sz="2400" i="1" dirty="0" err="1" smtClean="0">
                <a:solidFill>
                  <a:schemeClr val="accent6">
                    <a:lumMod val="75000"/>
                  </a:schemeClr>
                </a:solidFill>
                <a:latin typeface="+mj-lt"/>
              </a:rPr>
              <a:t>Std</a:t>
            </a:r>
            <a:r>
              <a:rPr lang="en-US" sz="2400" i="1" dirty="0" smtClean="0">
                <a:solidFill>
                  <a:schemeClr val="accent6">
                    <a:lumMod val="75000"/>
                  </a:schemeClr>
                </a:solidFill>
                <a:latin typeface="+mj-lt"/>
              </a:rPr>
              <a:t> 802.11-2016 and IEE </a:t>
            </a:r>
            <a:r>
              <a:rPr lang="en-US" sz="2400" i="1" dirty="0" err="1" smtClean="0">
                <a:solidFill>
                  <a:schemeClr val="accent6">
                    <a:lumMod val="75000"/>
                  </a:schemeClr>
                </a:solidFill>
                <a:latin typeface="+mj-lt"/>
              </a:rPr>
              <a:t>Std</a:t>
            </a:r>
            <a:r>
              <a:rPr lang="en-US" sz="2400" i="1" dirty="0" smtClean="0">
                <a:solidFill>
                  <a:schemeClr val="accent6">
                    <a:lumMod val="75000"/>
                  </a:schemeClr>
                </a:solidFill>
                <a:latin typeface="+mj-lt"/>
              </a:rPr>
              <a:t> 802.15.3e-2017 PHYs using the 60 GHz band and not allow any other changes. </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5415815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#5 </a:t>
            </a:r>
            <a:r>
              <a:rPr lang="en-US" sz="2800" dirty="0" smtClean="0"/>
              <a:t>from </a:t>
            </a:r>
            <a:r>
              <a:rPr lang="en-US" sz="2800" dirty="0" smtClean="0"/>
              <a:t>802.11: </a:t>
            </a:r>
            <a:r>
              <a:rPr lang="en-US" sz="2800" dirty="0" smtClean="0"/>
              <a:t/>
            </a:r>
            <a:br>
              <a:rPr lang="en-US" sz="2800" dirty="0" smtClean="0"/>
            </a:br>
            <a:r>
              <a:rPr lang="en-US" sz="2800" dirty="0" smtClean="0"/>
              <a:t>PAR 7.1</a:t>
            </a:r>
            <a:endParaRPr lang="en-US" sz="2400" dirty="0"/>
          </a:p>
        </p:txBody>
      </p:sp>
      <p:sp>
        <p:nvSpPr>
          <p:cNvPr id="3" name="Content Placeholder 2"/>
          <p:cNvSpPr>
            <a:spLocks noGrp="1"/>
          </p:cNvSpPr>
          <p:nvPr>
            <p:ph idx="1"/>
          </p:nvPr>
        </p:nvSpPr>
        <p:spPr>
          <a:xfrm>
            <a:off x="685800" y="1817910"/>
            <a:ext cx="7772400" cy="4114800"/>
          </a:xfrm>
        </p:spPr>
        <p:txBody>
          <a:bodyPr>
            <a:normAutofit/>
          </a:bodyPr>
          <a:lstStyle/>
          <a:p>
            <a:pPr marL="0" indent="0">
              <a:buNone/>
            </a:pPr>
            <a:r>
              <a:rPr lang="en-US" sz="2400" dirty="0" smtClean="0">
                <a:latin typeface="+mj-lt"/>
              </a:rPr>
              <a:t>Comment:</a:t>
            </a:r>
          </a:p>
          <a:p>
            <a:pPr marL="0" indent="0">
              <a:buNone/>
            </a:pPr>
            <a:r>
              <a:rPr lang="en-US" sz="2400" dirty="0">
                <a:latin typeface="+mj-lt"/>
              </a:rPr>
              <a:t>7.1 Similar Scope – please add 802.11 </a:t>
            </a:r>
            <a:r>
              <a:rPr lang="en-US" sz="2400" dirty="0" err="1">
                <a:latin typeface="+mj-lt"/>
              </a:rPr>
              <a:t>TGay</a:t>
            </a:r>
            <a:endParaRPr lang="en-US" sz="2400" dirty="0">
              <a:latin typeface="+mj-lt"/>
            </a:endParaRP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t>
            </a:r>
            <a:r>
              <a:rPr lang="en-US" sz="2400" i="1" dirty="0" smtClean="0">
                <a:solidFill>
                  <a:schemeClr val="accent6">
                    <a:lumMod val="75000"/>
                  </a:schemeClr>
                </a:solidFill>
                <a:latin typeface="+mj-lt"/>
              </a:rPr>
              <a:t>802.11 </a:t>
            </a:r>
            <a:r>
              <a:rPr lang="en-US" sz="2400" i="1" dirty="0" err="1" smtClean="0">
                <a:solidFill>
                  <a:schemeClr val="accent6">
                    <a:lumMod val="75000"/>
                  </a:schemeClr>
                </a:solidFill>
                <a:latin typeface="+mj-lt"/>
              </a:rPr>
              <a:t>TGay</a:t>
            </a:r>
            <a:r>
              <a:rPr lang="en-US" sz="2400" i="1" dirty="0" smtClean="0">
                <a:solidFill>
                  <a:schemeClr val="accent6">
                    <a:lumMod val="75000"/>
                  </a:schemeClr>
                </a:solidFill>
                <a:latin typeface="+mj-lt"/>
              </a:rPr>
              <a:t> has been listed in 7.1. </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963334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#6 </a:t>
            </a:r>
            <a:r>
              <a:rPr lang="en-US" sz="2800" dirty="0" smtClean="0"/>
              <a:t>from </a:t>
            </a:r>
            <a:r>
              <a:rPr lang="en-US" sz="2800" dirty="0" smtClean="0"/>
              <a:t>802.11: </a:t>
            </a:r>
            <a:r>
              <a:rPr lang="en-US" sz="2800" dirty="0" smtClean="0"/>
              <a:t/>
            </a:r>
            <a:br>
              <a:rPr lang="en-US" sz="2800" dirty="0" smtClean="0"/>
            </a:br>
            <a:r>
              <a:rPr lang="en-US" sz="2800" dirty="0" smtClean="0"/>
              <a:t>General:  Extending the band only</a:t>
            </a:r>
            <a:endParaRPr lang="en-US" sz="2400" dirty="0"/>
          </a:p>
        </p:txBody>
      </p:sp>
      <p:sp>
        <p:nvSpPr>
          <p:cNvPr id="3" name="Content Placeholder 2"/>
          <p:cNvSpPr>
            <a:spLocks noGrp="1"/>
          </p:cNvSpPr>
          <p:nvPr>
            <p:ph idx="1"/>
          </p:nvPr>
        </p:nvSpPr>
        <p:spPr>
          <a:xfrm>
            <a:off x="685800" y="1817910"/>
            <a:ext cx="7772400" cy="4114800"/>
          </a:xfrm>
        </p:spPr>
        <p:txBody>
          <a:bodyPr>
            <a:normAutofit/>
          </a:bodyPr>
          <a:lstStyle/>
          <a:p>
            <a:pPr marL="0" indent="0">
              <a:buNone/>
            </a:pPr>
            <a:r>
              <a:rPr lang="en-US" sz="2400" dirty="0" smtClean="0">
                <a:latin typeface="+mj-lt"/>
              </a:rPr>
              <a:t>Comment</a:t>
            </a:r>
            <a:r>
              <a:rPr lang="en-US" sz="2400" dirty="0" smtClean="0">
                <a:latin typeface="+mj-lt"/>
              </a:rPr>
              <a:t>: </a:t>
            </a:r>
            <a:r>
              <a:rPr lang="en-US" sz="2400" dirty="0" smtClean="0">
                <a:latin typeface="+mj-lt"/>
              </a:rPr>
              <a:t>A </a:t>
            </a:r>
            <a:r>
              <a:rPr lang="en-US" sz="2400" dirty="0">
                <a:latin typeface="+mj-lt"/>
              </a:rPr>
              <a:t>General Comment: The current channelization has the last channel at 65Ghz in the 802.15.3 standard, are you changing the 57-64 GHz channels? If not, would changing this to state “65Ghz to 71Ghz”?</a:t>
            </a: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  The title has been changed as suggested in 802.3 comment #2 to read</a:t>
            </a:r>
            <a:r>
              <a:rPr lang="en-US" sz="2400" i="1" dirty="0">
                <a:solidFill>
                  <a:schemeClr val="accent6">
                    <a:lumMod val="75000"/>
                  </a:schemeClr>
                </a:solidFill>
                <a:latin typeface="+mj-lt"/>
              </a:rPr>
              <a:t>: “Extending the Physical layer (PHY) specification for millimeter wave to operate from 57.0 GHz to </a:t>
            </a:r>
            <a:r>
              <a:rPr lang="en-US" sz="2400" i="1" dirty="0" smtClean="0">
                <a:solidFill>
                  <a:schemeClr val="accent6">
                    <a:lumMod val="75000"/>
                  </a:schemeClr>
                </a:solidFill>
                <a:latin typeface="+mj-lt"/>
              </a:rPr>
              <a:t>71 GHz“. </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070361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#7 </a:t>
            </a:r>
            <a:r>
              <a:rPr lang="en-US" sz="2800" dirty="0" smtClean="0"/>
              <a:t>from </a:t>
            </a:r>
            <a:r>
              <a:rPr lang="en-US" sz="2800" dirty="0" smtClean="0"/>
              <a:t>802.11: </a:t>
            </a:r>
            <a:r>
              <a:rPr lang="en-US" sz="2800" dirty="0" smtClean="0"/>
              <a:t/>
            </a:r>
            <a:br>
              <a:rPr lang="en-US" sz="2800" dirty="0" smtClean="0"/>
            </a:br>
            <a:r>
              <a:rPr lang="en-US" sz="2800" dirty="0" smtClean="0"/>
              <a:t>PAR: CSD 1.2.1 a</a:t>
            </a:r>
            <a:endParaRPr lang="en-US" sz="2400" dirty="0"/>
          </a:p>
        </p:txBody>
      </p:sp>
      <p:sp>
        <p:nvSpPr>
          <p:cNvPr id="3" name="Content Placeholder 2"/>
          <p:cNvSpPr>
            <a:spLocks noGrp="1"/>
          </p:cNvSpPr>
          <p:nvPr>
            <p:ph idx="1"/>
          </p:nvPr>
        </p:nvSpPr>
        <p:spPr>
          <a:xfrm>
            <a:off x="685800" y="1817910"/>
            <a:ext cx="7772400" cy="4114800"/>
          </a:xfrm>
        </p:spPr>
        <p:txBody>
          <a:bodyPr>
            <a:normAutofit/>
          </a:bodyPr>
          <a:lstStyle/>
          <a:p>
            <a:pPr marL="0" indent="0">
              <a:buNone/>
            </a:pPr>
            <a:r>
              <a:rPr lang="en-US" sz="2400" dirty="0" smtClean="0">
                <a:latin typeface="+mj-lt"/>
              </a:rPr>
              <a:t>Comment</a:t>
            </a:r>
            <a:r>
              <a:rPr lang="en-US" sz="2400" dirty="0" smtClean="0">
                <a:latin typeface="+mj-lt"/>
              </a:rPr>
              <a:t>: </a:t>
            </a:r>
            <a:r>
              <a:rPr lang="en-US" sz="2400" dirty="0">
                <a:latin typeface="+mj-lt"/>
              </a:rPr>
              <a:t>CSD 1.2.1 a) typo </a:t>
            </a:r>
          </a:p>
          <a:p>
            <a:pPr marL="0" indent="0">
              <a:buNone/>
            </a:pPr>
            <a:r>
              <a:rPr lang="en-US" sz="2400" dirty="0">
                <a:latin typeface="+mj-lt"/>
              </a:rPr>
              <a:t>	“64 </a:t>
            </a:r>
            <a:r>
              <a:rPr lang="en-US" sz="2400" dirty="0" err="1">
                <a:latin typeface="+mj-lt"/>
              </a:rPr>
              <a:t>Ghz</a:t>
            </a:r>
            <a:r>
              <a:rPr lang="en-US" sz="2400" dirty="0">
                <a:latin typeface="+mj-lt"/>
              </a:rPr>
              <a:t> to 7 GHz” should be “64Ghz to 71GHz”</a:t>
            </a:r>
          </a:p>
          <a:p>
            <a:pPr marL="0" indent="0">
              <a:buNone/>
            </a:pP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  The typo has been corrected as suggested.</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758428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#8 </a:t>
            </a:r>
            <a:r>
              <a:rPr lang="en-US" sz="2800" dirty="0" smtClean="0"/>
              <a:t>from </a:t>
            </a:r>
            <a:r>
              <a:rPr lang="en-US" sz="2800" dirty="0" smtClean="0"/>
              <a:t>802.11: </a:t>
            </a:r>
            <a:r>
              <a:rPr lang="en-US" sz="2800" dirty="0" smtClean="0"/>
              <a:t/>
            </a:r>
            <a:br>
              <a:rPr lang="en-US" sz="2800" dirty="0" smtClean="0"/>
            </a:br>
            <a:r>
              <a:rPr lang="en-US" sz="2800" dirty="0" smtClean="0"/>
              <a:t>PAR: More than channelization</a:t>
            </a:r>
            <a:endParaRPr lang="en-US" sz="2400" dirty="0"/>
          </a:p>
        </p:txBody>
      </p:sp>
      <p:sp>
        <p:nvSpPr>
          <p:cNvPr id="3" name="Content Placeholder 2"/>
          <p:cNvSpPr>
            <a:spLocks noGrp="1"/>
          </p:cNvSpPr>
          <p:nvPr>
            <p:ph idx="1"/>
          </p:nvPr>
        </p:nvSpPr>
        <p:spPr>
          <a:xfrm>
            <a:off x="685800" y="1817910"/>
            <a:ext cx="7772400" cy="4114800"/>
          </a:xfrm>
        </p:spPr>
        <p:txBody>
          <a:bodyPr>
            <a:normAutofit fontScale="92500" lnSpcReduction="10000"/>
          </a:bodyPr>
          <a:lstStyle/>
          <a:p>
            <a:pPr marL="0" indent="0">
              <a:buNone/>
            </a:pPr>
            <a:r>
              <a:rPr lang="en-US" sz="2400" dirty="0" smtClean="0">
                <a:latin typeface="+mj-lt"/>
              </a:rPr>
              <a:t>Comment</a:t>
            </a:r>
            <a:r>
              <a:rPr lang="en-US" sz="2400" dirty="0" smtClean="0">
                <a:latin typeface="+mj-lt"/>
              </a:rPr>
              <a:t>: </a:t>
            </a:r>
            <a:r>
              <a:rPr lang="en-US" sz="2400" dirty="0">
                <a:latin typeface="+mj-lt"/>
              </a:rPr>
              <a:t>CSD 1.2.1 a) &amp; b) Channelization – if using the current Channelization plan, the new band should give three additional channels, not two as indicated in the text.</a:t>
            </a:r>
          </a:p>
          <a:p>
            <a:pPr marL="0" indent="0">
              <a:buNone/>
            </a:pPr>
            <a:endParaRPr lang="en-US" sz="2400" dirty="0">
              <a:latin typeface="+mj-lt"/>
            </a:endParaRP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a:t>
            </a:r>
            <a:r>
              <a:rPr lang="en-US" sz="2400" i="1" dirty="0">
                <a:solidFill>
                  <a:schemeClr val="accent6">
                    <a:lumMod val="75000"/>
                  </a:schemeClr>
                </a:solidFill>
                <a:latin typeface="+mj-lt"/>
              </a:rPr>
              <a:t>. The text has been revised, replacing “Application use cases, such as those listed in b), currently using  the existing 4 channels, would also utilize the 2 additional channels to achieve higher performance and reduced interference” with “Application use cases, such as those listed in b), will be able to use the expanded channel plan to achieve higher performance and reduced interference</a:t>
            </a:r>
            <a:r>
              <a:rPr lang="en-US" sz="2400" i="1" dirty="0" smtClean="0">
                <a:solidFill>
                  <a:schemeClr val="accent6">
                    <a:lumMod val="75000"/>
                  </a:schemeClr>
                </a:solidFill>
                <a:latin typeface="+mj-lt"/>
              </a:rPr>
              <a:t>.” </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5973149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#9 </a:t>
            </a:r>
            <a:r>
              <a:rPr lang="en-US" sz="2800" dirty="0" smtClean="0"/>
              <a:t>from </a:t>
            </a:r>
            <a:r>
              <a:rPr lang="en-US" sz="2800" dirty="0" smtClean="0"/>
              <a:t>802.11: </a:t>
            </a:r>
            <a:r>
              <a:rPr lang="en-US" sz="2800" dirty="0" smtClean="0"/>
              <a:t/>
            </a:r>
            <a:br>
              <a:rPr lang="en-US" sz="2800" dirty="0" smtClean="0"/>
            </a:br>
            <a:r>
              <a:rPr lang="en-US" sz="2800" dirty="0" smtClean="0"/>
              <a:t>PAR: More than channelization</a:t>
            </a:r>
            <a:endParaRPr lang="en-US" sz="2400" dirty="0"/>
          </a:p>
        </p:txBody>
      </p:sp>
      <p:sp>
        <p:nvSpPr>
          <p:cNvPr id="3" name="Content Placeholder 2"/>
          <p:cNvSpPr>
            <a:spLocks noGrp="1"/>
          </p:cNvSpPr>
          <p:nvPr>
            <p:ph idx="1"/>
          </p:nvPr>
        </p:nvSpPr>
        <p:spPr>
          <a:xfrm>
            <a:off x="685800" y="1817910"/>
            <a:ext cx="7772400" cy="4114800"/>
          </a:xfrm>
        </p:spPr>
        <p:txBody>
          <a:bodyPr>
            <a:normAutofit/>
          </a:bodyPr>
          <a:lstStyle/>
          <a:p>
            <a:pPr marL="0" indent="0">
              <a:buNone/>
            </a:pPr>
            <a:r>
              <a:rPr lang="en-US" sz="2400" dirty="0" smtClean="0">
                <a:latin typeface="+mj-lt"/>
              </a:rPr>
              <a:t>Comment</a:t>
            </a:r>
            <a:r>
              <a:rPr lang="en-US" sz="2400" dirty="0" smtClean="0">
                <a:latin typeface="+mj-lt"/>
              </a:rPr>
              <a:t>: </a:t>
            </a:r>
            <a:r>
              <a:rPr lang="en-US" sz="2400" dirty="0">
                <a:latin typeface="+mj-lt"/>
              </a:rPr>
              <a:t>CSD 1.2.2 Compatibility – “YES” is sufficient, suggest delete the next sentence after “yes”.</a:t>
            </a:r>
          </a:p>
          <a:p>
            <a:pPr marL="0" indent="0">
              <a:buNone/>
            </a:pPr>
            <a:endParaRPr lang="en-US" sz="2400" dirty="0">
              <a:latin typeface="+mj-lt"/>
            </a:endParaRP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  Text has been revised as suggested.  </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935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smtClean="0">
                <a:solidFill>
                  <a:srgbClr val="000000"/>
                </a:solidFill>
              </a:rPr>
              <a:t>March 2017</a:t>
            </a:r>
            <a:endParaRPr lang="en-US" sz="1400" dirty="0">
              <a:solidFill>
                <a:srgbClr val="000000"/>
              </a:solidFill>
            </a:endParaRPr>
          </a:p>
        </p:txBody>
      </p:sp>
      <p:sp>
        <p:nvSpPr>
          <p:cNvPr id="2053" name="Rectangle 2"/>
          <p:cNvSpPr>
            <a:spLocks noGrp="1" noChangeArrowheads="1"/>
          </p:cNvSpPr>
          <p:nvPr>
            <p:ph type="ctrTitle"/>
          </p:nvPr>
        </p:nvSpPr>
        <p:spPr>
          <a:xfrm>
            <a:off x="685800" y="1328468"/>
            <a:ext cx="8001000" cy="2958860"/>
          </a:xfrm>
        </p:spPr>
        <p:txBody>
          <a:bodyPr/>
          <a:lstStyle/>
          <a:p>
            <a:r>
              <a:rPr lang="en-US" dirty="0" smtClean="0"/>
              <a:t>802.15 Responses to PAR/CSD Comments Received </a:t>
            </a:r>
            <a:br>
              <a:rPr lang="en-US" dirty="0" smtClean="0"/>
            </a:br>
            <a:r>
              <a:rPr lang="en-US" dirty="0" smtClean="0"/>
              <a:t>on </a:t>
            </a:r>
            <a:br>
              <a:rPr lang="en-US" dirty="0" smtClean="0"/>
            </a:br>
            <a:r>
              <a:rPr lang="en-US" dirty="0" smtClean="0"/>
              <a:t>802.15.3f PAR and CSD</a:t>
            </a:r>
            <a:br>
              <a:rPr lang="en-US" dirty="0" smtClean="0"/>
            </a:br>
            <a:endParaRPr lang="en-US" dirty="0" smtClean="0"/>
          </a:p>
        </p:txBody>
      </p:sp>
      <p:sp>
        <p:nvSpPr>
          <p:cNvPr id="2" name="Footer Placeholder 1"/>
          <p:cNvSpPr>
            <a:spLocks noGrp="1"/>
          </p:cNvSpPr>
          <p:nvPr>
            <p:ph type="ftr" sz="quarter" idx="11"/>
          </p:nvPr>
        </p:nvSpPr>
        <p:spPr/>
        <p:txBody>
          <a:bodyPr/>
          <a:lstStyle/>
          <a:p>
            <a:pPr>
              <a:defRPr/>
            </a:pPr>
            <a:r>
              <a:rPr lang="en-US" smtClean="0">
                <a:solidFill>
                  <a:srgbClr val="000000"/>
                </a:solidFill>
              </a:rPr>
              <a:t>Benjamin Rolfe, Blind Creek Associates</a:t>
            </a:r>
            <a:endParaRPr lang="en-US">
              <a:solidFill>
                <a:srgbClr val="000000"/>
              </a:solidFill>
            </a:endParaRPr>
          </a:p>
        </p:txBody>
      </p:sp>
      <p:sp>
        <p:nvSpPr>
          <p:cNvPr id="3" name="Slide Number Placeholder 2"/>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4534501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#10 </a:t>
            </a:r>
            <a:r>
              <a:rPr lang="en-US" sz="2800" dirty="0" smtClean="0"/>
              <a:t>from </a:t>
            </a:r>
            <a:r>
              <a:rPr lang="en-US" sz="2800" dirty="0" smtClean="0"/>
              <a:t>802.11: </a:t>
            </a:r>
            <a:r>
              <a:rPr lang="en-US" sz="2800" dirty="0" smtClean="0"/>
              <a:t/>
            </a:r>
            <a:br>
              <a:rPr lang="en-US" sz="2800" dirty="0" smtClean="0"/>
            </a:br>
            <a:r>
              <a:rPr lang="en-US" sz="2800" dirty="0" smtClean="0"/>
              <a:t>CSD 1.2.1 b</a:t>
            </a:r>
            <a:endParaRPr lang="en-US" sz="2400" dirty="0"/>
          </a:p>
        </p:txBody>
      </p:sp>
      <p:sp>
        <p:nvSpPr>
          <p:cNvPr id="3" name="Content Placeholder 2"/>
          <p:cNvSpPr>
            <a:spLocks noGrp="1"/>
          </p:cNvSpPr>
          <p:nvPr>
            <p:ph idx="1"/>
          </p:nvPr>
        </p:nvSpPr>
        <p:spPr>
          <a:xfrm>
            <a:off x="685800" y="1817910"/>
            <a:ext cx="7772400" cy="4114800"/>
          </a:xfrm>
        </p:spPr>
        <p:txBody>
          <a:bodyPr>
            <a:normAutofit/>
          </a:bodyPr>
          <a:lstStyle/>
          <a:p>
            <a:pPr marL="0" indent="0">
              <a:buNone/>
            </a:pPr>
            <a:r>
              <a:rPr lang="en-US" sz="2400" dirty="0" smtClean="0">
                <a:latin typeface="+mj-lt"/>
              </a:rPr>
              <a:t>Comment</a:t>
            </a:r>
            <a:r>
              <a:rPr lang="en-US" sz="2400" dirty="0" smtClean="0">
                <a:latin typeface="+mj-lt"/>
              </a:rPr>
              <a:t>: </a:t>
            </a:r>
            <a:r>
              <a:rPr lang="en-US" sz="2400" dirty="0">
                <a:latin typeface="+mj-lt"/>
              </a:rPr>
              <a:t>CSD 1.2.1 b) suggested change:</a:t>
            </a:r>
          </a:p>
          <a:p>
            <a:pPr marL="0" indent="0">
              <a:buNone/>
            </a:pPr>
            <a:r>
              <a:rPr lang="en-US" sz="2400" dirty="0">
                <a:latin typeface="+mj-lt"/>
              </a:rPr>
              <a:t>Multiple vendors are already producing devices and systems based on IEEE 802.15.3 millimeter wave </a:t>
            </a:r>
            <a:r>
              <a:rPr lang="en-US" sz="2400" dirty="0" err="1">
                <a:latin typeface="+mj-lt"/>
              </a:rPr>
              <a:t>PHYs.</a:t>
            </a:r>
            <a:r>
              <a:rPr lang="en-US" sz="2400" dirty="0">
                <a:latin typeface="+mj-lt"/>
              </a:rPr>
              <a:t>  These devices and systems are being used in products such as Audio/Visual consumer electronics, mobile devices, laptops, tablets and related peripherals</a:t>
            </a:r>
            <a:r>
              <a:rPr lang="en-US" sz="2400" dirty="0" smtClean="0">
                <a:latin typeface="+mj-lt"/>
              </a:rPr>
              <a:t>.</a:t>
            </a: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  Text has been revised as suggested.  </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9127770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#11 </a:t>
            </a:r>
            <a:r>
              <a:rPr lang="en-US" sz="2800" dirty="0" smtClean="0"/>
              <a:t>from </a:t>
            </a:r>
            <a:r>
              <a:rPr lang="en-US" sz="2800" dirty="0" smtClean="0"/>
              <a:t>802.11: </a:t>
            </a:r>
            <a:r>
              <a:rPr lang="en-US" sz="2800" dirty="0" smtClean="0"/>
              <a:t/>
            </a:r>
            <a:br>
              <a:rPr lang="en-US" sz="2800" dirty="0" smtClean="0"/>
            </a:br>
            <a:r>
              <a:rPr lang="en-US" sz="2800" dirty="0" smtClean="0"/>
              <a:t>PAR: CSD 1.2.4</a:t>
            </a:r>
            <a:endParaRPr lang="en-US" sz="2400" dirty="0"/>
          </a:p>
        </p:txBody>
      </p:sp>
      <p:sp>
        <p:nvSpPr>
          <p:cNvPr id="3" name="Content Placeholder 2"/>
          <p:cNvSpPr>
            <a:spLocks noGrp="1"/>
          </p:cNvSpPr>
          <p:nvPr>
            <p:ph idx="1"/>
          </p:nvPr>
        </p:nvSpPr>
        <p:spPr>
          <a:xfrm>
            <a:off x="685800" y="1817910"/>
            <a:ext cx="7772400" cy="4114800"/>
          </a:xfrm>
        </p:spPr>
        <p:txBody>
          <a:bodyPr>
            <a:normAutofit/>
          </a:bodyPr>
          <a:lstStyle/>
          <a:p>
            <a:pPr marL="0" indent="0">
              <a:buNone/>
            </a:pPr>
            <a:r>
              <a:rPr lang="en-US" sz="2400" dirty="0" smtClean="0">
                <a:latin typeface="+mj-lt"/>
              </a:rPr>
              <a:t>Comment</a:t>
            </a:r>
            <a:r>
              <a:rPr lang="en-US" sz="2400" dirty="0" smtClean="0">
                <a:latin typeface="+mj-lt"/>
              </a:rPr>
              <a:t>: </a:t>
            </a:r>
            <a:r>
              <a:rPr lang="en-US" sz="2400" dirty="0">
                <a:latin typeface="+mj-lt"/>
              </a:rPr>
              <a:t>CSD 1.2.4 Typo? Should 66 GHz be 64GHz?</a:t>
            </a:r>
          </a:p>
          <a:p>
            <a:pPr marL="0" indent="0">
              <a:buNone/>
            </a:pPr>
            <a:endParaRPr lang="en-US" sz="2400" dirty="0">
              <a:latin typeface="+mj-lt"/>
            </a:endParaRP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  Text has been simplified by removing “above 66 GHz” as this is extraneous and redundant. </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751125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#12 </a:t>
            </a:r>
            <a:r>
              <a:rPr lang="en-US" sz="2800" dirty="0" smtClean="0"/>
              <a:t>from </a:t>
            </a:r>
            <a:r>
              <a:rPr lang="en-US" sz="2800" dirty="0" smtClean="0"/>
              <a:t>802.11: </a:t>
            </a:r>
            <a:r>
              <a:rPr lang="en-US" sz="2800" dirty="0" smtClean="0"/>
              <a:t/>
            </a:r>
            <a:br>
              <a:rPr lang="en-US" sz="2800" dirty="0" smtClean="0"/>
            </a:br>
            <a:r>
              <a:rPr lang="en-US" sz="2800" dirty="0" smtClean="0"/>
              <a:t>CSD 1.2.3</a:t>
            </a:r>
            <a:endParaRPr lang="en-US" sz="2400" dirty="0"/>
          </a:p>
        </p:txBody>
      </p:sp>
      <p:sp>
        <p:nvSpPr>
          <p:cNvPr id="3" name="Content Placeholder 2"/>
          <p:cNvSpPr>
            <a:spLocks noGrp="1"/>
          </p:cNvSpPr>
          <p:nvPr>
            <p:ph idx="1"/>
          </p:nvPr>
        </p:nvSpPr>
        <p:spPr>
          <a:xfrm>
            <a:off x="685800" y="1817909"/>
            <a:ext cx="7772400" cy="4657503"/>
          </a:xfrm>
        </p:spPr>
        <p:txBody>
          <a:bodyPr>
            <a:normAutofit fontScale="77500" lnSpcReduction="20000"/>
          </a:bodyPr>
          <a:lstStyle/>
          <a:p>
            <a:pPr marL="0" indent="0">
              <a:buNone/>
            </a:pPr>
            <a:r>
              <a:rPr lang="en-US" sz="2400" dirty="0" smtClean="0">
                <a:latin typeface="+mj-lt"/>
              </a:rPr>
              <a:t>Comment</a:t>
            </a:r>
            <a:r>
              <a:rPr lang="en-US" sz="2400" dirty="0" smtClean="0">
                <a:latin typeface="+mj-lt"/>
              </a:rPr>
              <a:t>: </a:t>
            </a:r>
            <a:r>
              <a:rPr lang="en-US" sz="2400" dirty="0">
                <a:latin typeface="+mj-lt"/>
              </a:rPr>
              <a:t>CSD </a:t>
            </a:r>
            <a:r>
              <a:rPr lang="en-US" sz="2400" dirty="0" smtClean="0">
                <a:latin typeface="+mj-lt"/>
              </a:rPr>
              <a:t>1.2.3 </a:t>
            </a:r>
            <a:r>
              <a:rPr lang="en-US" sz="2400" dirty="0">
                <a:latin typeface="+mj-lt"/>
              </a:rPr>
              <a:t>– Distinct Identity: Each proposed IEEE 802 LMSC standard shall provide evidence of a distinct identity. Identify standards and standards projects with similar scopes and for each one describe why the proposed project is substantially different.</a:t>
            </a:r>
          </a:p>
          <a:p>
            <a:pPr marL="0" indent="0">
              <a:buNone/>
            </a:pPr>
            <a:r>
              <a:rPr lang="en-US" sz="2400" dirty="0" smtClean="0">
                <a:latin typeface="+mj-lt"/>
              </a:rPr>
              <a:t>The </a:t>
            </a:r>
            <a:r>
              <a:rPr lang="en-US" sz="2400" dirty="0">
                <a:latin typeface="+mj-lt"/>
              </a:rPr>
              <a:t>CSD response is not response to the Criteria.  Please provide evidence of a distinct identity for this project</a:t>
            </a:r>
            <a:r>
              <a:rPr lang="en-US" sz="2400" dirty="0" smtClean="0">
                <a:latin typeface="+mj-lt"/>
              </a:rPr>
              <a:t>.</a:t>
            </a:r>
          </a:p>
          <a:p>
            <a:pPr marL="0" indent="0">
              <a:buNone/>
            </a:pPr>
            <a:r>
              <a:rPr lang="en-US" sz="2400" dirty="0">
                <a:latin typeface="+mj-lt"/>
              </a:rPr>
              <a:t>Include a statement to the effect that no other standardization project including those listed in “7.1 Similar Scope:” from the PAR form modify the 802.15.3 Standard to support 64 </a:t>
            </a:r>
            <a:r>
              <a:rPr lang="en-US" sz="2400" dirty="0" err="1">
                <a:latin typeface="+mj-lt"/>
              </a:rPr>
              <a:t>Ghz</a:t>
            </a:r>
            <a:r>
              <a:rPr lang="en-US" sz="2400" dirty="0">
                <a:latin typeface="+mj-lt"/>
              </a:rPr>
              <a:t> to 71Ghz.</a:t>
            </a: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a:t>
            </a:r>
            <a:r>
              <a:rPr lang="en-US" sz="2400" i="1" dirty="0">
                <a:solidFill>
                  <a:schemeClr val="accent6">
                    <a:lumMod val="75000"/>
                  </a:schemeClr>
                </a:solidFill>
                <a:latin typeface="+mj-lt"/>
              </a:rPr>
              <a:t>. </a:t>
            </a:r>
            <a:r>
              <a:rPr lang="en-US" sz="2400" i="1" dirty="0" smtClean="0">
                <a:solidFill>
                  <a:schemeClr val="accent6">
                    <a:lumMod val="75000"/>
                  </a:schemeClr>
                </a:solidFill>
                <a:latin typeface="+mj-lt"/>
              </a:rPr>
              <a:t>The text has been changed  in response to a comment from 802.3 to read: “This </a:t>
            </a:r>
            <a:r>
              <a:rPr lang="en-US" sz="2400" i="1" dirty="0">
                <a:solidFill>
                  <a:schemeClr val="accent6">
                    <a:lumMod val="75000"/>
                  </a:schemeClr>
                </a:solidFill>
                <a:latin typeface="+mj-lt"/>
              </a:rPr>
              <a:t>amendment updates the channel plan for the PHY specification for millimeter wave in IEEE </a:t>
            </a:r>
            <a:r>
              <a:rPr lang="en-US" sz="2400" i="1" dirty="0" err="1">
                <a:solidFill>
                  <a:schemeClr val="accent6">
                    <a:lumMod val="75000"/>
                  </a:schemeClr>
                </a:solidFill>
                <a:latin typeface="+mj-lt"/>
              </a:rPr>
              <a:t>Std</a:t>
            </a:r>
            <a:r>
              <a:rPr lang="en-US" sz="2400" i="1" dirty="0">
                <a:solidFill>
                  <a:schemeClr val="accent6">
                    <a:lumMod val="75000"/>
                  </a:schemeClr>
                </a:solidFill>
                <a:latin typeface="+mj-lt"/>
              </a:rPr>
              <a:t> 802.15.3-2016 to comply with the updated FCC band extents. The millimeter wave PHY defined in IEEE </a:t>
            </a:r>
            <a:r>
              <a:rPr lang="en-US" sz="2400" i="1" dirty="0" err="1">
                <a:solidFill>
                  <a:schemeClr val="accent6">
                    <a:lumMod val="75000"/>
                  </a:schemeClr>
                </a:solidFill>
                <a:latin typeface="+mj-lt"/>
              </a:rPr>
              <a:t>Std</a:t>
            </a:r>
            <a:r>
              <a:rPr lang="en-US" sz="2400" i="1" dirty="0">
                <a:solidFill>
                  <a:schemeClr val="accent6">
                    <a:lumMod val="75000"/>
                  </a:schemeClr>
                </a:solidFill>
                <a:latin typeface="+mj-lt"/>
              </a:rPr>
              <a:t> 802.11-2016 is substantially similar. However IEEE </a:t>
            </a:r>
            <a:r>
              <a:rPr lang="en-US" sz="2400" i="1" dirty="0" err="1">
                <a:solidFill>
                  <a:schemeClr val="accent6">
                    <a:lumMod val="75000"/>
                  </a:schemeClr>
                </a:solidFill>
                <a:latin typeface="+mj-lt"/>
              </a:rPr>
              <a:t>Std</a:t>
            </a:r>
            <a:r>
              <a:rPr lang="en-US" sz="2400" i="1" dirty="0">
                <a:solidFill>
                  <a:schemeClr val="accent6">
                    <a:lumMod val="75000"/>
                  </a:schemeClr>
                </a:solidFill>
                <a:latin typeface="+mj-lt"/>
              </a:rPr>
              <a:t> 802.15.3-2016 serves multimedia network applications rather than local area network applications.”</a:t>
            </a:r>
          </a:p>
          <a:p>
            <a:pPr marL="0" indent="0">
              <a:buNone/>
            </a:pPr>
            <a:r>
              <a:rPr lang="en-US" sz="2400" i="1" dirty="0" smtClean="0">
                <a:solidFill>
                  <a:schemeClr val="accent6">
                    <a:lumMod val="75000"/>
                  </a:schemeClr>
                </a:solidFill>
                <a:latin typeface="+mj-lt"/>
              </a:rPr>
              <a:t>. </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429337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#13 </a:t>
            </a:r>
            <a:r>
              <a:rPr lang="en-US" sz="2800" dirty="0" smtClean="0"/>
              <a:t>from </a:t>
            </a:r>
            <a:r>
              <a:rPr lang="en-US" sz="2800" dirty="0" smtClean="0"/>
              <a:t>802.11: </a:t>
            </a:r>
            <a:r>
              <a:rPr lang="en-US" sz="2800" dirty="0" smtClean="0"/>
              <a:t/>
            </a:r>
            <a:br>
              <a:rPr lang="en-US" sz="2800" dirty="0" smtClean="0"/>
            </a:br>
            <a:r>
              <a:rPr lang="en-US" sz="2800" dirty="0" smtClean="0"/>
              <a:t>CSD 1.2.5</a:t>
            </a:r>
            <a:endParaRPr lang="en-US" sz="2400" dirty="0"/>
          </a:p>
        </p:txBody>
      </p:sp>
      <p:sp>
        <p:nvSpPr>
          <p:cNvPr id="3" name="Content Placeholder 2"/>
          <p:cNvSpPr>
            <a:spLocks noGrp="1"/>
          </p:cNvSpPr>
          <p:nvPr>
            <p:ph idx="1"/>
          </p:nvPr>
        </p:nvSpPr>
        <p:spPr>
          <a:xfrm>
            <a:off x="685800" y="1817910"/>
            <a:ext cx="7772400" cy="4114800"/>
          </a:xfrm>
        </p:spPr>
        <p:txBody>
          <a:bodyPr>
            <a:normAutofit/>
          </a:bodyPr>
          <a:lstStyle/>
          <a:p>
            <a:pPr marL="0" indent="0">
              <a:buNone/>
            </a:pPr>
            <a:r>
              <a:rPr lang="en-US" sz="2400" dirty="0" smtClean="0">
                <a:latin typeface="+mj-lt"/>
              </a:rPr>
              <a:t>Comment</a:t>
            </a:r>
            <a:r>
              <a:rPr lang="en-US" sz="2400" dirty="0" smtClean="0">
                <a:latin typeface="+mj-lt"/>
              </a:rPr>
              <a:t>: </a:t>
            </a:r>
            <a:r>
              <a:rPr lang="en-US" sz="2400" dirty="0">
                <a:latin typeface="+mj-lt"/>
              </a:rPr>
              <a:t>CSD 1.2.5 – Rather than have several “See a)”,  just put one sentence at the end of the “a) - e)” answering all the questions with a single sentence</a:t>
            </a:r>
            <a:r>
              <a:rPr lang="en-US" sz="2400" dirty="0" smtClean="0">
                <a:latin typeface="+mj-lt"/>
              </a:rPr>
              <a:t>.</a:t>
            </a:r>
            <a:endParaRPr lang="en-US" sz="2400" dirty="0">
              <a:latin typeface="+mj-lt"/>
            </a:endParaRPr>
          </a:p>
          <a:p>
            <a:pPr marL="0" indent="0">
              <a:buNone/>
            </a:pPr>
            <a:endParaRPr lang="en-US" sz="2400" dirty="0">
              <a:latin typeface="+mj-lt"/>
            </a:endParaRP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  Revised as suggested. </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120459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Comments received from </a:t>
            </a:r>
            <a:r>
              <a:rPr lang="en-US" dirty="0" smtClean="0"/>
              <a:t>802.3</a:t>
            </a:r>
            <a:endParaRPr lang="en-US" dirty="0" smtClean="0"/>
          </a:p>
          <a:p>
            <a:r>
              <a:rPr lang="en-US" dirty="0" smtClean="0"/>
              <a:t>Comment received from James </a:t>
            </a:r>
            <a:r>
              <a:rPr lang="en-US" dirty="0" err="1" smtClean="0"/>
              <a:t>Gilb</a:t>
            </a:r>
            <a:endParaRPr lang="en-US" dirty="0" smtClean="0"/>
          </a:p>
          <a:p>
            <a:r>
              <a:rPr lang="en-US" dirty="0" smtClean="0"/>
              <a:t>Comments from 802.11 PAR Review (11-17—253r1)</a:t>
            </a:r>
          </a:p>
        </p:txBody>
      </p:sp>
      <p:sp>
        <p:nvSpPr>
          <p:cNvPr id="4" name="Date Placeholder 3"/>
          <p:cNvSpPr>
            <a:spLocks noGrp="1"/>
          </p:cNvSpPr>
          <p:nvPr>
            <p:ph type="dt" sz="half" idx="10"/>
          </p:nvPr>
        </p:nvSpPr>
        <p:spPr/>
        <p:txBody>
          <a:bodyPr/>
          <a:lstStyle/>
          <a:p>
            <a:pPr>
              <a:defRPr/>
            </a:pPr>
            <a:r>
              <a:rPr lang="en-US" smtClean="0">
                <a:solidFill>
                  <a:srgbClr val="000000"/>
                </a:solidFill>
              </a:rPr>
              <a:t>March 2017</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145919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#1 from </a:t>
            </a:r>
            <a:r>
              <a:rPr lang="en-US" sz="2800" dirty="0" smtClean="0"/>
              <a:t>802.3: </a:t>
            </a:r>
            <a:r>
              <a:rPr lang="en-US" sz="2800" dirty="0" smtClean="0"/>
              <a:t/>
            </a:r>
            <a:br>
              <a:rPr lang="en-US" sz="2800" dirty="0" smtClean="0"/>
            </a:br>
            <a:r>
              <a:rPr lang="en-US" sz="2800" dirty="0" smtClean="0"/>
              <a:t>General</a:t>
            </a:r>
            <a:endParaRPr lang="en-US" sz="2400" dirty="0"/>
          </a:p>
        </p:txBody>
      </p:sp>
      <p:sp>
        <p:nvSpPr>
          <p:cNvPr id="3" name="Content Placeholder 2"/>
          <p:cNvSpPr>
            <a:spLocks noGrp="1"/>
          </p:cNvSpPr>
          <p:nvPr>
            <p:ph idx="1"/>
          </p:nvPr>
        </p:nvSpPr>
        <p:spPr>
          <a:xfrm>
            <a:off x="685800" y="1817910"/>
            <a:ext cx="7772400" cy="4114800"/>
          </a:xfrm>
        </p:spPr>
        <p:txBody>
          <a:bodyPr/>
          <a:lstStyle/>
          <a:p>
            <a:pPr marL="0" indent="0">
              <a:buNone/>
            </a:pPr>
            <a:r>
              <a:rPr lang="en-US" sz="2400" dirty="0" smtClean="0">
                <a:latin typeface="+mj-lt"/>
              </a:rPr>
              <a:t>Comment:</a:t>
            </a:r>
          </a:p>
          <a:p>
            <a:pPr marL="0" indent="0">
              <a:buNone/>
            </a:pPr>
            <a:r>
              <a:rPr lang="en-US" sz="2400" dirty="0" smtClean="0">
                <a:latin typeface="+mj-lt"/>
              </a:rPr>
              <a:t>General</a:t>
            </a:r>
            <a:r>
              <a:rPr lang="en-US" sz="2400" dirty="0">
                <a:latin typeface="+mj-lt"/>
              </a:rPr>
              <a:t>: The frequency numbers do not make sense.  The base </a:t>
            </a:r>
            <a:r>
              <a:rPr lang="en-US" sz="2400" dirty="0" smtClean="0">
                <a:latin typeface="+mj-lt"/>
              </a:rPr>
              <a:t>standard  specifies </a:t>
            </a:r>
            <a:r>
              <a:rPr lang="en-US" sz="2400" dirty="0">
                <a:latin typeface="+mj-lt"/>
              </a:rPr>
              <a:t>the </a:t>
            </a:r>
            <a:r>
              <a:rPr lang="en-US" sz="2400" dirty="0" err="1">
                <a:latin typeface="+mj-lt"/>
              </a:rPr>
              <a:t>mmWave</a:t>
            </a:r>
            <a:r>
              <a:rPr lang="en-US" sz="2400" dirty="0">
                <a:latin typeface="+mj-lt"/>
              </a:rPr>
              <a:t> PHY as operating in the "57.0-66.0 </a:t>
            </a:r>
            <a:r>
              <a:rPr lang="en-US" sz="2400" dirty="0" smtClean="0">
                <a:latin typeface="+mj-lt"/>
              </a:rPr>
              <a:t>GHz range</a:t>
            </a:r>
            <a:r>
              <a:rPr lang="en-US" sz="2400" dirty="0">
                <a:latin typeface="+mj-lt"/>
              </a:rPr>
              <a:t>".  Yet, the amendment title specifies an extension </a:t>
            </a:r>
            <a:r>
              <a:rPr lang="en-US" sz="2400" dirty="0" smtClean="0">
                <a:latin typeface="+mj-lt"/>
              </a:rPr>
              <a:t>that overlaps </a:t>
            </a:r>
            <a:r>
              <a:rPr lang="en-US" sz="2400" dirty="0">
                <a:latin typeface="+mj-lt"/>
              </a:rPr>
              <a:t>with this frequency range (6471 GHz).  Documents </a:t>
            </a:r>
            <a:r>
              <a:rPr lang="en-US" sz="2400" dirty="0" smtClean="0">
                <a:latin typeface="+mj-lt"/>
              </a:rPr>
              <a:t>also frequently </a:t>
            </a:r>
            <a:r>
              <a:rPr lang="en-US" sz="2400" dirty="0">
                <a:latin typeface="+mj-lt"/>
              </a:rPr>
              <a:t>indicate the extension adding 7 GHz to the range.  </a:t>
            </a:r>
            <a:r>
              <a:rPr lang="en-US" sz="2400" dirty="0" smtClean="0">
                <a:latin typeface="+mj-lt"/>
              </a:rPr>
              <a:t>The math </a:t>
            </a:r>
            <a:r>
              <a:rPr lang="en-US" sz="2400" dirty="0">
                <a:latin typeface="+mj-lt"/>
              </a:rPr>
              <a:t>simply doesn't work</a:t>
            </a:r>
            <a:r>
              <a:rPr lang="en-US" sz="2400" dirty="0" smtClean="0">
                <a:latin typeface="+mj-lt"/>
              </a:rPr>
              <a:t>.</a:t>
            </a:r>
          </a:p>
          <a:p>
            <a:pPr marL="0" indent="0">
              <a:buNone/>
            </a:pPr>
            <a:endParaRPr lang="en-US" sz="2400" dirty="0" smtClean="0">
              <a:latin typeface="+mj-lt"/>
            </a:endParaRPr>
          </a:p>
          <a:p>
            <a:pPr marL="0" indent="0">
              <a:buNone/>
            </a:pPr>
            <a:r>
              <a:rPr lang="en-US" sz="2400" i="1" dirty="0" smtClean="0">
                <a:solidFill>
                  <a:schemeClr val="accent6">
                    <a:lumMod val="75000"/>
                  </a:schemeClr>
                </a:solidFill>
                <a:latin typeface="+mj-lt"/>
              </a:rPr>
              <a:t>Response: Agree. </a:t>
            </a:r>
            <a:r>
              <a:rPr lang="en-US" sz="2400" i="1" dirty="0" smtClean="0">
                <a:solidFill>
                  <a:schemeClr val="accent6">
                    <a:lumMod val="75000"/>
                  </a:schemeClr>
                </a:solidFill>
                <a:latin typeface="+mj-lt"/>
              </a:rPr>
              <a:t>Amendment title </a:t>
            </a:r>
            <a:r>
              <a:rPr lang="en-US" sz="2400" i="1" dirty="0" smtClean="0">
                <a:solidFill>
                  <a:schemeClr val="accent6">
                    <a:lumMod val="75000"/>
                  </a:schemeClr>
                </a:solidFill>
                <a:latin typeface="+mj-lt"/>
              </a:rPr>
              <a:t>has been amended </a:t>
            </a:r>
            <a:r>
              <a:rPr lang="en-US" sz="2400" i="1" dirty="0">
                <a:solidFill>
                  <a:schemeClr val="accent6">
                    <a:lumMod val="75000"/>
                  </a:schemeClr>
                </a:solidFill>
                <a:latin typeface="+mj-lt"/>
              </a:rPr>
              <a:t>to read “Extending the </a:t>
            </a:r>
            <a:r>
              <a:rPr lang="en-US" sz="2400" i="1" dirty="0" smtClean="0">
                <a:solidFill>
                  <a:schemeClr val="accent6">
                    <a:lumMod val="75000"/>
                  </a:schemeClr>
                </a:solidFill>
                <a:latin typeface="+mj-lt"/>
              </a:rPr>
              <a:t>Physical layer (PHY) </a:t>
            </a:r>
            <a:r>
              <a:rPr lang="en-US" sz="2400" i="1" dirty="0">
                <a:solidFill>
                  <a:schemeClr val="accent6">
                    <a:lumMod val="75000"/>
                  </a:schemeClr>
                </a:solidFill>
                <a:latin typeface="+mj-lt"/>
              </a:rPr>
              <a:t>specification for millimeter </a:t>
            </a:r>
            <a:r>
              <a:rPr lang="en-US" sz="2400" i="1" dirty="0" smtClean="0">
                <a:solidFill>
                  <a:schemeClr val="accent6">
                    <a:lumMod val="75000"/>
                  </a:schemeClr>
                </a:solidFill>
                <a:latin typeface="+mj-lt"/>
              </a:rPr>
              <a:t>wave </a:t>
            </a:r>
            <a:r>
              <a:rPr lang="en-US" sz="2400" i="1" dirty="0">
                <a:solidFill>
                  <a:schemeClr val="accent6">
                    <a:lumMod val="75000"/>
                  </a:schemeClr>
                </a:solidFill>
                <a:latin typeface="+mj-lt"/>
              </a:rPr>
              <a:t>to operate </a:t>
            </a:r>
            <a:r>
              <a:rPr lang="en-US" sz="2400" i="1" dirty="0" smtClean="0">
                <a:solidFill>
                  <a:schemeClr val="accent6">
                    <a:lumMod val="75000"/>
                  </a:schemeClr>
                </a:solidFill>
                <a:latin typeface="+mj-lt"/>
              </a:rPr>
              <a:t>from 57.0 </a:t>
            </a:r>
            <a:r>
              <a:rPr lang="en-US" sz="2400" i="1" dirty="0">
                <a:solidFill>
                  <a:schemeClr val="accent6">
                    <a:lumMod val="75000"/>
                  </a:schemeClr>
                </a:solidFill>
                <a:latin typeface="+mj-lt"/>
              </a:rPr>
              <a:t>GHz to 71 GHz".</a:t>
            </a: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027523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#2 from </a:t>
            </a:r>
            <a:r>
              <a:rPr lang="en-US" sz="2800" dirty="0" smtClean="0"/>
              <a:t>802.3 </a:t>
            </a:r>
            <a:r>
              <a:rPr lang="en-US" sz="2800" dirty="0" smtClean="0"/>
              <a:t/>
            </a:r>
            <a:br>
              <a:rPr lang="en-US" sz="2800" dirty="0" smtClean="0"/>
            </a:br>
            <a:r>
              <a:rPr lang="en-US" sz="2800" dirty="0" smtClean="0"/>
              <a:t>PAR Title </a:t>
            </a:r>
            <a:endParaRPr lang="en-US" sz="2400" dirty="0"/>
          </a:p>
        </p:txBody>
      </p:sp>
      <p:sp>
        <p:nvSpPr>
          <p:cNvPr id="3" name="Content Placeholder 2"/>
          <p:cNvSpPr>
            <a:spLocks noGrp="1"/>
          </p:cNvSpPr>
          <p:nvPr>
            <p:ph idx="1"/>
          </p:nvPr>
        </p:nvSpPr>
        <p:spPr>
          <a:xfrm>
            <a:off x="685800" y="1817910"/>
            <a:ext cx="7772400" cy="4114800"/>
          </a:xfrm>
        </p:spPr>
        <p:txBody>
          <a:bodyPr/>
          <a:lstStyle/>
          <a:p>
            <a:pPr marL="0" indent="0">
              <a:buNone/>
            </a:pPr>
            <a:r>
              <a:rPr lang="en-US" sz="2400" dirty="0" smtClean="0">
                <a:latin typeface="+mj-lt"/>
              </a:rPr>
              <a:t>Comment:</a:t>
            </a:r>
          </a:p>
          <a:p>
            <a:pPr marL="0" indent="0">
              <a:buNone/>
            </a:pPr>
            <a:r>
              <a:rPr lang="en-US" sz="2400" dirty="0" smtClean="0">
                <a:latin typeface="+mj-lt"/>
              </a:rPr>
              <a:t>PAR 2.1 Title: The title does not have the proper format.  The system  output will produce Amendment: Extending&amp;  The general problem on frequency range confusion could be simplified if the amendment title was Extending the millimeter wave Physical Layer (PHY) to operate from</a:t>
            </a:r>
          </a:p>
          <a:p>
            <a:pPr marL="0" indent="0">
              <a:buNone/>
            </a:pPr>
            <a:r>
              <a:rPr lang="en-US" sz="2400" dirty="0" smtClean="0">
                <a:latin typeface="+mj-lt"/>
              </a:rPr>
              <a:t>57.0 GHz to 71 GHz".</a:t>
            </a:r>
          </a:p>
          <a:p>
            <a:pPr marL="0" indent="0">
              <a:buNone/>
            </a:pPr>
            <a:endParaRPr lang="en-US" sz="2400" dirty="0" smtClean="0">
              <a:latin typeface="+mj-lt"/>
            </a:endParaRPr>
          </a:p>
          <a:p>
            <a:pPr marL="0" indent="0">
              <a:buNone/>
            </a:pPr>
            <a:r>
              <a:rPr lang="en-US" sz="2400" i="1" dirty="0" smtClean="0">
                <a:solidFill>
                  <a:schemeClr val="accent6">
                    <a:lumMod val="75000"/>
                  </a:schemeClr>
                </a:solidFill>
                <a:latin typeface="+mj-lt"/>
              </a:rPr>
              <a:t>Response: Agree. Amendment title has been amended to read</a:t>
            </a:r>
            <a:r>
              <a:rPr lang="en-US" sz="2400" i="1" dirty="0">
                <a:solidFill>
                  <a:schemeClr val="accent6">
                    <a:lumMod val="75000"/>
                  </a:schemeClr>
                </a:solidFill>
                <a:latin typeface="+mj-lt"/>
              </a:rPr>
              <a:t>: </a:t>
            </a:r>
            <a:r>
              <a:rPr lang="en-US" sz="2400" i="1" dirty="0" smtClean="0">
                <a:solidFill>
                  <a:schemeClr val="accent6">
                    <a:lumMod val="75000"/>
                  </a:schemeClr>
                </a:solidFill>
                <a:latin typeface="+mj-lt"/>
              </a:rPr>
              <a:t>“Extending </a:t>
            </a:r>
            <a:r>
              <a:rPr lang="en-US" sz="2400" i="1" dirty="0">
                <a:solidFill>
                  <a:schemeClr val="accent6">
                    <a:lumMod val="75000"/>
                  </a:schemeClr>
                </a:solidFill>
                <a:latin typeface="+mj-lt"/>
              </a:rPr>
              <a:t>the Physical layer (PHY) specification for millimeter wave to operate from 57.0 GHz to 71 GHz".</a:t>
            </a: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04163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#3 from </a:t>
            </a:r>
            <a:r>
              <a:rPr lang="en-US" sz="2800" dirty="0" smtClean="0"/>
              <a:t>802.3: </a:t>
            </a:r>
            <a:r>
              <a:rPr lang="en-US" sz="2800" dirty="0" smtClean="0"/>
              <a:t/>
            </a:r>
            <a:br>
              <a:rPr lang="en-US" sz="2800" dirty="0" smtClean="0"/>
            </a:br>
            <a:r>
              <a:rPr lang="en-US" sz="2800" dirty="0" smtClean="0"/>
              <a:t>PAR 4.x </a:t>
            </a:r>
            <a:r>
              <a:rPr lang="en-US" sz="2800" dirty="0" smtClean="0"/>
              <a:t>Project Schedule </a:t>
            </a:r>
            <a:endParaRPr lang="en-US" sz="2400" dirty="0"/>
          </a:p>
        </p:txBody>
      </p:sp>
      <p:sp>
        <p:nvSpPr>
          <p:cNvPr id="3" name="Content Placeholder 2"/>
          <p:cNvSpPr>
            <a:spLocks noGrp="1"/>
          </p:cNvSpPr>
          <p:nvPr>
            <p:ph idx="1"/>
          </p:nvPr>
        </p:nvSpPr>
        <p:spPr>
          <a:xfrm>
            <a:off x="685800" y="1817910"/>
            <a:ext cx="7772400" cy="4114800"/>
          </a:xfrm>
        </p:spPr>
        <p:txBody>
          <a:bodyPr>
            <a:normAutofit fontScale="77500" lnSpcReduction="20000"/>
          </a:bodyPr>
          <a:lstStyle/>
          <a:p>
            <a:pPr marL="0" indent="0">
              <a:buNone/>
            </a:pPr>
            <a:r>
              <a:rPr lang="en-US" sz="2400" dirty="0" smtClean="0">
                <a:latin typeface="+mj-lt"/>
              </a:rPr>
              <a:t>Comment:</a:t>
            </a:r>
          </a:p>
          <a:p>
            <a:pPr marL="0" indent="0">
              <a:buNone/>
            </a:pPr>
            <a:r>
              <a:rPr lang="en-US" sz="2400" dirty="0">
                <a:latin typeface="+mj-lt"/>
              </a:rPr>
              <a:t>PAR 4.x project dates: Perhaps the specification changes to extend the range are simpler than those not familiar with the detail of the standard would expect, but such aggressive dates typically lead to </a:t>
            </a:r>
            <a:r>
              <a:rPr lang="en-US" sz="2400" dirty="0" err="1">
                <a:latin typeface="+mj-lt"/>
              </a:rPr>
              <a:t>NesCom</a:t>
            </a:r>
            <a:r>
              <a:rPr lang="en-US" sz="2400" dirty="0">
                <a:latin typeface="+mj-lt"/>
              </a:rPr>
              <a:t> comment, and questions from other 802 WGs.  The Sponsor ballot date leaves 4 months for draft development and WG balloting, highly unusual.  The first concern is that technical decisions have been made before approval of the project in violation of IEEE-SA procedures (excluding potentially interested parties) to enable such aggressive dates.  Three months for SB even with conditional submittal is similarly hard to believe.  There is no penalty to submitting more conservative dates on the PAR, but working to a more aggressive schedule If all technical changes required are obvious to the experts interested in the project, and participation is sufficient to achieve such aggressive dates</a:t>
            </a:r>
            <a:r>
              <a:rPr lang="en-US" sz="2400" dirty="0" smtClean="0">
                <a:latin typeface="+mj-lt"/>
              </a:rPr>
              <a:t>.</a:t>
            </a:r>
          </a:p>
          <a:p>
            <a:pPr marL="0" indent="0">
              <a:buNone/>
            </a:pPr>
            <a:endParaRPr lang="en-US" sz="2400" dirty="0" smtClean="0">
              <a:latin typeface="+mj-lt"/>
            </a:endParaRPr>
          </a:p>
          <a:p>
            <a:pPr marL="0" indent="0">
              <a:buNone/>
            </a:pPr>
            <a:r>
              <a:rPr lang="en-US" sz="2400" i="1" dirty="0" smtClean="0">
                <a:solidFill>
                  <a:schemeClr val="accent6">
                    <a:lumMod val="75000"/>
                  </a:schemeClr>
                </a:solidFill>
                <a:latin typeface="+mj-lt"/>
              </a:rPr>
              <a:t>Response: Agree. The project dates section has been revised. The expected date for </a:t>
            </a:r>
            <a:r>
              <a:rPr lang="en-US" sz="2400" i="1" dirty="0" smtClean="0">
                <a:solidFill>
                  <a:schemeClr val="accent6">
                    <a:lumMod val="75000"/>
                  </a:schemeClr>
                </a:solidFill>
                <a:latin typeface="+mj-lt"/>
              </a:rPr>
              <a:t>project completion is 03/2018. </a:t>
            </a:r>
            <a:r>
              <a:rPr lang="en-US" sz="2400" i="1" dirty="0" smtClean="0">
                <a:solidFill>
                  <a:schemeClr val="accent6">
                    <a:lumMod val="75000"/>
                  </a:schemeClr>
                </a:solidFill>
                <a:latin typeface="+mj-lt"/>
              </a:rPr>
              <a:t>	</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771979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#4 from </a:t>
            </a:r>
            <a:r>
              <a:rPr lang="en-US" sz="2800" dirty="0" smtClean="0"/>
              <a:t>802.3: </a:t>
            </a:r>
            <a:r>
              <a:rPr lang="en-US" sz="2800" dirty="0" smtClean="0"/>
              <a:t/>
            </a:r>
            <a:br>
              <a:rPr lang="en-US" sz="2800" dirty="0" smtClean="0"/>
            </a:br>
            <a:r>
              <a:rPr lang="en-US" sz="2800" dirty="0" smtClean="0"/>
              <a:t>PAR 5.1 </a:t>
            </a:r>
            <a:r>
              <a:rPr lang="en-US" sz="2800" dirty="0" smtClean="0"/>
              <a:t>Number of participants</a:t>
            </a:r>
            <a:endParaRPr lang="en-US" sz="2400" dirty="0"/>
          </a:p>
        </p:txBody>
      </p:sp>
      <p:sp>
        <p:nvSpPr>
          <p:cNvPr id="3" name="Content Placeholder 2"/>
          <p:cNvSpPr>
            <a:spLocks noGrp="1"/>
          </p:cNvSpPr>
          <p:nvPr>
            <p:ph idx="1"/>
          </p:nvPr>
        </p:nvSpPr>
        <p:spPr>
          <a:xfrm>
            <a:off x="685800" y="1817910"/>
            <a:ext cx="7772400" cy="4114800"/>
          </a:xfrm>
        </p:spPr>
        <p:txBody>
          <a:bodyPr>
            <a:normAutofit/>
          </a:bodyPr>
          <a:lstStyle/>
          <a:p>
            <a:pPr marL="0" indent="0">
              <a:buNone/>
            </a:pPr>
            <a:r>
              <a:rPr lang="en-US" sz="2400" dirty="0" smtClean="0">
                <a:latin typeface="+mj-lt"/>
              </a:rPr>
              <a:t>Comment:</a:t>
            </a:r>
          </a:p>
          <a:p>
            <a:pPr marL="0" indent="0">
              <a:buNone/>
            </a:pPr>
            <a:r>
              <a:rPr lang="en-US" sz="2400" dirty="0">
                <a:latin typeface="+mj-lt"/>
              </a:rPr>
              <a:t>5.1 expected number active on project  The number looks like WG members, not those expected to be active on P802.15.3f draft development and expert review. </a:t>
            </a:r>
            <a:endParaRPr lang="en-US" sz="2400" dirty="0" smtClean="0">
              <a:latin typeface="+mj-lt"/>
            </a:endParaRPr>
          </a:p>
          <a:p>
            <a:pPr marL="0" indent="0">
              <a:buNone/>
            </a:pPr>
            <a:endParaRPr lang="en-US" sz="2400" dirty="0" smtClean="0">
              <a:latin typeface="+mj-lt"/>
            </a:endParaRPr>
          </a:p>
          <a:p>
            <a:pPr marL="0" indent="0">
              <a:buNone/>
            </a:pPr>
            <a:r>
              <a:rPr lang="en-US" sz="2400" i="1" dirty="0" smtClean="0">
                <a:solidFill>
                  <a:schemeClr val="accent6">
                    <a:lumMod val="75000"/>
                  </a:schemeClr>
                </a:solidFill>
                <a:latin typeface="+mj-lt"/>
              </a:rPr>
              <a:t>Response: Agree. </a:t>
            </a:r>
            <a:r>
              <a:rPr lang="en-US" sz="2400" i="1" dirty="0" smtClean="0">
                <a:solidFill>
                  <a:schemeClr val="accent6">
                    <a:lumMod val="75000"/>
                  </a:schemeClr>
                </a:solidFill>
                <a:latin typeface="+mj-lt"/>
              </a:rPr>
              <a:t>The estimate will be changed to “10”. </a:t>
            </a: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669873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#5 from </a:t>
            </a:r>
            <a:r>
              <a:rPr lang="en-US" sz="2800" dirty="0" smtClean="0"/>
              <a:t>802.3: </a:t>
            </a:r>
            <a:r>
              <a:rPr lang="en-US" sz="2800" dirty="0" smtClean="0"/>
              <a:t/>
            </a:r>
            <a:br>
              <a:rPr lang="en-US" sz="2800" dirty="0" smtClean="0"/>
            </a:br>
            <a:r>
              <a:rPr lang="en-US" sz="2800" dirty="0" smtClean="0"/>
              <a:t>CSD: Broad Market Appeal</a:t>
            </a:r>
            <a:endParaRPr lang="en-US" sz="2400" dirty="0"/>
          </a:p>
        </p:txBody>
      </p:sp>
      <p:sp>
        <p:nvSpPr>
          <p:cNvPr id="3" name="Content Placeholder 2"/>
          <p:cNvSpPr>
            <a:spLocks noGrp="1"/>
          </p:cNvSpPr>
          <p:nvPr>
            <p:ph idx="1"/>
          </p:nvPr>
        </p:nvSpPr>
        <p:spPr>
          <a:xfrm>
            <a:off x="685800" y="1752599"/>
            <a:ext cx="7772400" cy="4722813"/>
          </a:xfrm>
        </p:spPr>
        <p:txBody>
          <a:bodyPr>
            <a:noAutofit/>
          </a:bodyPr>
          <a:lstStyle/>
          <a:p>
            <a:pPr marL="0" indent="0">
              <a:buNone/>
            </a:pPr>
            <a:r>
              <a:rPr lang="en-US" sz="1600" dirty="0" smtClean="0">
                <a:latin typeface="+mj-lt"/>
              </a:rPr>
              <a:t>Comment:</a:t>
            </a:r>
          </a:p>
          <a:p>
            <a:pPr marL="0" indent="0">
              <a:buNone/>
            </a:pPr>
            <a:r>
              <a:rPr lang="en-US" sz="1600" dirty="0">
                <a:latin typeface="+mj-lt"/>
              </a:rPr>
              <a:t>1.2.1, a) Broad Market  As previously pointed out, the frequency numbers don't add up, with the extension range overlapping the specified operational range already in </a:t>
            </a:r>
            <a:r>
              <a:rPr lang="en-US" sz="1600" dirty="0" err="1">
                <a:latin typeface="+mj-lt"/>
              </a:rPr>
              <a:t>Std</a:t>
            </a:r>
            <a:r>
              <a:rPr lang="en-US" sz="1600" dirty="0">
                <a:latin typeface="+mj-lt"/>
              </a:rPr>
              <a:t> 802.3.15.3.  If the FCC didn't allow operation over the complete range supported in the existing standard, that should not be confused with the extension of the specified operating range in the standard. The current standard shows the fourth channel referenced in this item as being 63.720 GHz to 65.880 GHz so the 7 GHz and 64 GHz numbers appear to be wrong.  If the FCC doesn't allow operation in the fourth channel, then the justification here doesn't seem to be right</a:t>
            </a:r>
            <a:r>
              <a:rPr lang="en-US" sz="1600" dirty="0" smtClean="0">
                <a:latin typeface="+mj-lt"/>
              </a:rPr>
              <a:t>. </a:t>
            </a:r>
            <a:r>
              <a:rPr lang="en-US" sz="1600" dirty="0">
                <a:latin typeface="+mj-lt"/>
              </a:rPr>
              <a:t>M</a:t>
            </a:r>
            <a:r>
              <a:rPr lang="en-US" sz="1600" dirty="0" smtClean="0">
                <a:latin typeface="+mj-lt"/>
              </a:rPr>
              <a:t>ixing </a:t>
            </a:r>
            <a:r>
              <a:rPr lang="en-US" sz="1600" dirty="0">
                <a:latin typeface="+mj-lt"/>
              </a:rPr>
              <a:t>up the number of channels being added to the standard and the channels that will be usable in the US with the amendment. Please make the math work, and make the changes to the standard clearly distinct from the changes made by the FCC extending the range that can be used by 802.15.3. </a:t>
            </a:r>
            <a:r>
              <a:rPr lang="en-US" sz="1600" dirty="0" smtClean="0">
                <a:latin typeface="+mj-lt"/>
              </a:rPr>
              <a:t> </a:t>
            </a:r>
          </a:p>
          <a:p>
            <a:pPr marL="0" indent="0">
              <a:buNone/>
            </a:pPr>
            <a:endParaRPr lang="en-US" sz="1600" dirty="0" smtClean="0">
              <a:latin typeface="+mj-lt"/>
            </a:endParaRPr>
          </a:p>
          <a:p>
            <a:pPr marL="0" indent="0">
              <a:buNone/>
            </a:pPr>
            <a:r>
              <a:rPr lang="en-US" sz="1600" i="1" dirty="0" smtClean="0">
                <a:solidFill>
                  <a:schemeClr val="accent6">
                    <a:lumMod val="75000"/>
                  </a:schemeClr>
                </a:solidFill>
                <a:latin typeface="+mj-lt"/>
              </a:rPr>
              <a:t>Response: Agree. The text has been revised, replacing “</a:t>
            </a:r>
            <a:r>
              <a:rPr lang="en-US" sz="1600" i="1" dirty="0">
                <a:solidFill>
                  <a:schemeClr val="accent6">
                    <a:lumMod val="75000"/>
                  </a:schemeClr>
                </a:solidFill>
                <a:latin typeface="+mj-lt"/>
              </a:rPr>
              <a:t>Application use cases, such as those listed in b), currently using  the existing 4 channels, would also utilize the 2 additional channels to achieve higher performance and reduced </a:t>
            </a:r>
            <a:r>
              <a:rPr lang="en-US" sz="1600" i="1" dirty="0" smtClean="0">
                <a:solidFill>
                  <a:schemeClr val="accent6">
                    <a:lumMod val="75000"/>
                  </a:schemeClr>
                </a:solidFill>
                <a:latin typeface="+mj-lt"/>
              </a:rPr>
              <a:t>interference” with “</a:t>
            </a:r>
            <a:r>
              <a:rPr lang="en-US" sz="1600" i="1" dirty="0">
                <a:solidFill>
                  <a:schemeClr val="accent6">
                    <a:lumMod val="75000"/>
                  </a:schemeClr>
                </a:solidFill>
                <a:latin typeface="+mj-lt"/>
              </a:rPr>
              <a:t>Application use cases, such as those listed in </a:t>
            </a:r>
            <a:r>
              <a:rPr lang="en-US" sz="1600" i="1" dirty="0" smtClean="0">
                <a:solidFill>
                  <a:schemeClr val="accent6">
                    <a:lumMod val="75000"/>
                  </a:schemeClr>
                </a:solidFill>
                <a:latin typeface="+mj-lt"/>
              </a:rPr>
              <a:t>b), will be able to use the expanded channel plan to </a:t>
            </a:r>
            <a:r>
              <a:rPr lang="en-US" sz="1600" i="1" dirty="0">
                <a:solidFill>
                  <a:schemeClr val="accent6">
                    <a:lumMod val="75000"/>
                  </a:schemeClr>
                </a:solidFill>
                <a:latin typeface="+mj-lt"/>
              </a:rPr>
              <a:t>achieve higher performance and reduced </a:t>
            </a:r>
            <a:r>
              <a:rPr lang="en-US" sz="1600" i="1" dirty="0" smtClean="0">
                <a:solidFill>
                  <a:schemeClr val="accent6">
                    <a:lumMod val="75000"/>
                  </a:schemeClr>
                </a:solidFill>
                <a:latin typeface="+mj-lt"/>
              </a:rPr>
              <a:t>interference.”</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9615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#6 from </a:t>
            </a:r>
            <a:r>
              <a:rPr lang="en-US" sz="2800" dirty="0" smtClean="0"/>
              <a:t>802.3: </a:t>
            </a:r>
            <a:r>
              <a:rPr lang="en-US" sz="2800" dirty="0" smtClean="0"/>
              <a:t/>
            </a:r>
            <a:br>
              <a:rPr lang="en-US" sz="2800" dirty="0" smtClean="0"/>
            </a:br>
            <a:r>
              <a:rPr lang="en-US" sz="2800" dirty="0" smtClean="0"/>
              <a:t>CSD: </a:t>
            </a:r>
            <a:r>
              <a:rPr lang="en-US" sz="2800" dirty="0" smtClean="0"/>
              <a:t>Distinct Identity</a:t>
            </a:r>
            <a:endParaRPr lang="en-US" sz="2400" dirty="0"/>
          </a:p>
        </p:txBody>
      </p:sp>
      <p:sp>
        <p:nvSpPr>
          <p:cNvPr id="3" name="Content Placeholder 2"/>
          <p:cNvSpPr>
            <a:spLocks noGrp="1"/>
          </p:cNvSpPr>
          <p:nvPr>
            <p:ph idx="1"/>
          </p:nvPr>
        </p:nvSpPr>
        <p:spPr>
          <a:xfrm>
            <a:off x="685800" y="1817910"/>
            <a:ext cx="7772400" cy="4114800"/>
          </a:xfrm>
        </p:spPr>
        <p:txBody>
          <a:bodyPr>
            <a:normAutofit fontScale="92500" lnSpcReduction="10000"/>
          </a:bodyPr>
          <a:lstStyle/>
          <a:p>
            <a:pPr marL="0" indent="0">
              <a:buNone/>
            </a:pPr>
            <a:r>
              <a:rPr lang="en-US" sz="2400" dirty="0" smtClean="0">
                <a:latin typeface="+mj-lt"/>
              </a:rPr>
              <a:t>Comment:</a:t>
            </a:r>
          </a:p>
          <a:p>
            <a:pPr marL="0" indent="0">
              <a:buNone/>
            </a:pPr>
            <a:r>
              <a:rPr lang="en-US" sz="2400" dirty="0">
                <a:latin typeface="+mj-lt"/>
              </a:rPr>
              <a:t>1.2.3: The answer to the question is not really a responsive answer.  The amendment is distinct because 802.15.3 operation is not currently specified from 66 GHz to 71 </a:t>
            </a:r>
            <a:r>
              <a:rPr lang="en-US" sz="2400" dirty="0" smtClean="0">
                <a:latin typeface="+mj-lt"/>
              </a:rPr>
              <a:t>GHz.</a:t>
            </a:r>
          </a:p>
          <a:p>
            <a:pPr marL="0" indent="0">
              <a:buNone/>
            </a:pPr>
            <a:endParaRPr lang="en-US" sz="2400" dirty="0" smtClean="0">
              <a:latin typeface="+mj-lt"/>
            </a:endParaRPr>
          </a:p>
          <a:p>
            <a:pPr marL="0" indent="0">
              <a:buNone/>
            </a:pPr>
            <a:r>
              <a:rPr lang="en-US" sz="2400" i="1" dirty="0" smtClean="0">
                <a:solidFill>
                  <a:schemeClr val="accent6">
                    <a:lumMod val="75000"/>
                  </a:schemeClr>
                </a:solidFill>
                <a:latin typeface="+mj-lt"/>
              </a:rPr>
              <a:t>Response: Agree. The text in 1.2.3 has been replaced with:</a:t>
            </a:r>
          </a:p>
          <a:p>
            <a:pPr marL="0" indent="0">
              <a:buNone/>
            </a:pPr>
            <a:r>
              <a:rPr lang="en-US" sz="2400" i="1" dirty="0">
                <a:solidFill>
                  <a:schemeClr val="accent6">
                    <a:lumMod val="75000"/>
                  </a:schemeClr>
                </a:solidFill>
                <a:latin typeface="+mj-lt"/>
              </a:rPr>
              <a:t>“This amendment updates the channel plan for the PHY specification for millimeter wave in </a:t>
            </a:r>
            <a:r>
              <a:rPr lang="en-US" sz="2400" i="1" dirty="0" smtClean="0">
                <a:solidFill>
                  <a:schemeClr val="accent6">
                    <a:lumMod val="75000"/>
                  </a:schemeClr>
                </a:solidFill>
                <a:latin typeface="+mj-lt"/>
              </a:rPr>
              <a:t>IEEE </a:t>
            </a:r>
            <a:r>
              <a:rPr lang="en-US" sz="2400" i="1" dirty="0" err="1" smtClean="0">
                <a:solidFill>
                  <a:schemeClr val="accent6">
                    <a:lumMod val="75000"/>
                  </a:schemeClr>
                </a:solidFill>
                <a:latin typeface="+mj-lt"/>
              </a:rPr>
              <a:t>Std</a:t>
            </a:r>
            <a:r>
              <a:rPr lang="en-US" sz="2400" i="1" dirty="0" smtClean="0">
                <a:solidFill>
                  <a:schemeClr val="accent6">
                    <a:lumMod val="75000"/>
                  </a:schemeClr>
                </a:solidFill>
                <a:latin typeface="+mj-lt"/>
              </a:rPr>
              <a:t> 802.15.3-2016 </a:t>
            </a:r>
            <a:r>
              <a:rPr lang="en-US" sz="2400" i="1" dirty="0">
                <a:solidFill>
                  <a:schemeClr val="accent6">
                    <a:lumMod val="75000"/>
                  </a:schemeClr>
                </a:solidFill>
                <a:latin typeface="+mj-lt"/>
              </a:rPr>
              <a:t>to comply with the updated FCC band extents. The millimeter wave PHY defined in IEEE </a:t>
            </a:r>
            <a:r>
              <a:rPr lang="en-US" sz="2400" i="1" dirty="0" err="1">
                <a:solidFill>
                  <a:schemeClr val="accent6">
                    <a:lumMod val="75000"/>
                  </a:schemeClr>
                </a:solidFill>
                <a:latin typeface="+mj-lt"/>
              </a:rPr>
              <a:t>Std</a:t>
            </a:r>
            <a:r>
              <a:rPr lang="en-US" sz="2400" i="1" dirty="0">
                <a:solidFill>
                  <a:schemeClr val="accent6">
                    <a:lumMod val="75000"/>
                  </a:schemeClr>
                </a:solidFill>
                <a:latin typeface="+mj-lt"/>
              </a:rPr>
              <a:t> 802.11-2016 is substantially </a:t>
            </a:r>
            <a:r>
              <a:rPr lang="en-US" sz="2400" i="1" dirty="0" smtClean="0">
                <a:solidFill>
                  <a:schemeClr val="accent6">
                    <a:lumMod val="75000"/>
                  </a:schemeClr>
                </a:solidFill>
                <a:latin typeface="+mj-lt"/>
              </a:rPr>
              <a:t>similar. </a:t>
            </a:r>
            <a:r>
              <a:rPr lang="en-US" sz="2400" i="1" dirty="0">
                <a:solidFill>
                  <a:schemeClr val="accent6">
                    <a:lumMod val="75000"/>
                  </a:schemeClr>
                </a:solidFill>
                <a:latin typeface="+mj-lt"/>
              </a:rPr>
              <a:t>However IEEE </a:t>
            </a:r>
            <a:r>
              <a:rPr lang="en-US" sz="2400" i="1" dirty="0" err="1">
                <a:solidFill>
                  <a:schemeClr val="accent6">
                    <a:lumMod val="75000"/>
                  </a:schemeClr>
                </a:solidFill>
                <a:latin typeface="+mj-lt"/>
              </a:rPr>
              <a:t>Std</a:t>
            </a:r>
            <a:r>
              <a:rPr lang="en-US" sz="2400" i="1" dirty="0">
                <a:solidFill>
                  <a:schemeClr val="accent6">
                    <a:lumMod val="75000"/>
                  </a:schemeClr>
                </a:solidFill>
                <a:latin typeface="+mj-lt"/>
              </a:rPr>
              <a:t> </a:t>
            </a:r>
            <a:r>
              <a:rPr lang="en-US" sz="2400" i="1" dirty="0" smtClean="0">
                <a:solidFill>
                  <a:schemeClr val="accent6">
                    <a:lumMod val="75000"/>
                  </a:schemeClr>
                </a:solidFill>
                <a:latin typeface="+mj-lt"/>
              </a:rPr>
              <a:t>802.15.3-2016 serves multimedia network applications rather than local area network applications.”</a:t>
            </a:r>
            <a:endParaRPr lang="en-US" sz="2400" i="1" dirty="0">
              <a:solidFill>
                <a:schemeClr val="accent6">
                  <a:lumMod val="75000"/>
                </a:schemeClr>
              </a:solidFill>
              <a:latin typeface="+mj-lt"/>
            </a:endParaRPr>
          </a:p>
          <a:p>
            <a:pPr marL="0" indent="0">
              <a:buNone/>
            </a:pP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029032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3801</TotalTime>
  <Words>2158</Words>
  <Application>Microsoft Office PowerPoint</Application>
  <PresentationFormat>On-screen Show (4:3)</PresentationFormat>
  <Paragraphs>201</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굴림</vt:lpstr>
      <vt:lpstr>Arial</vt:lpstr>
      <vt:lpstr>Calibri</vt:lpstr>
      <vt:lpstr>Times New Roman</vt:lpstr>
      <vt:lpstr>802.15</vt:lpstr>
      <vt:lpstr>PowerPoint Presentation</vt:lpstr>
      <vt:lpstr>802.15 Responses to PAR/CSD Comments Received  on  802.15.3f PAR and CSD </vt:lpstr>
      <vt:lpstr>Summary</vt:lpstr>
      <vt:lpstr>Comment #1 from 802.3:  General</vt:lpstr>
      <vt:lpstr>Comment #2 from 802.3  PAR Title </vt:lpstr>
      <vt:lpstr>Comment #3 from 802.3:  PAR 4.x Project Schedule </vt:lpstr>
      <vt:lpstr>Comment #4 from 802.3:  PAR 5.1 Number of participants</vt:lpstr>
      <vt:lpstr>Comment #5 from 802.3:  CSD: Broad Market Appeal</vt:lpstr>
      <vt:lpstr>Comment #6 from 802.3:  CSD: Distinct Identity</vt:lpstr>
      <vt:lpstr>Comment #1 from James Gilb:  PAR Schedule </vt:lpstr>
      <vt:lpstr>Comment #1 from 802.11:  PAR 4.3 Schedule </vt:lpstr>
      <vt:lpstr>Comment #2 from 802.11:  PAR 5.2/5.5 Channel plan consistency</vt:lpstr>
      <vt:lpstr>Comment #3 from 802.11:  PAR 5.5 Need for the Project</vt:lpstr>
      <vt:lpstr>Comment #4 from 802.11:  PAR 5.2 b</vt:lpstr>
      <vt:lpstr>Comment #5 from 802.11:  PAR 7.1</vt:lpstr>
      <vt:lpstr>Comment #6 from 802.11:  General:  Extending the band only</vt:lpstr>
      <vt:lpstr>Comment #7 from 802.11:  PAR: CSD 1.2.1 a</vt:lpstr>
      <vt:lpstr>Comment #8 from 802.11:  PAR: More than channelization</vt:lpstr>
      <vt:lpstr>Comment #9 from 802.11:  PAR: More than channelization</vt:lpstr>
      <vt:lpstr>Comment #10 from 802.11:  CSD 1.2.1 b</vt:lpstr>
      <vt:lpstr>Comment #11 from 802.11:  PAR: CSD 1.2.4</vt:lpstr>
      <vt:lpstr>Comment #12 from 802.11:  CSD 1.2.3</vt:lpstr>
      <vt:lpstr>Comment #13 from 802.11:  CSD 1.2.5</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802.3 ad hoc on PARs from other WGs</dc:title>
  <dc:creator>ROBERT GROW</dc:creator>
  <cp:lastModifiedBy>Benjamin Rolfe</cp:lastModifiedBy>
  <cp:revision>100</cp:revision>
  <dcterms:created xsi:type="dcterms:W3CDTF">2015-02-16T21:03:50Z</dcterms:created>
  <dcterms:modified xsi:type="dcterms:W3CDTF">2017-03-15T16:37:58Z</dcterms:modified>
</cp:coreProperties>
</file>