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23"/>
  </p:notesMasterIdLst>
  <p:handoutMasterIdLst>
    <p:handoutMasterId r:id="rId24"/>
  </p:handoutMasterIdLst>
  <p:sldIdLst>
    <p:sldId id="278" r:id="rId3"/>
    <p:sldId id="345" r:id="rId4"/>
    <p:sldId id="346" r:id="rId5"/>
    <p:sldId id="349" r:id="rId6"/>
    <p:sldId id="351" r:id="rId7"/>
    <p:sldId id="411" r:id="rId8"/>
    <p:sldId id="481" r:id="rId9"/>
    <p:sldId id="483" r:id="rId10"/>
    <p:sldId id="479" r:id="rId11"/>
    <p:sldId id="352" r:id="rId12"/>
    <p:sldId id="484" r:id="rId13"/>
    <p:sldId id="457" r:id="rId14"/>
    <p:sldId id="475" r:id="rId15"/>
    <p:sldId id="476" r:id="rId16"/>
    <p:sldId id="470" r:id="rId17"/>
    <p:sldId id="478" r:id="rId18"/>
    <p:sldId id="473" r:id="rId19"/>
    <p:sldId id="468" r:id="rId20"/>
    <p:sldId id="480" r:id="rId21"/>
    <p:sldId id="397" r:id="rId2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0099"/>
    <a:srgbClr val="0033CC"/>
    <a:srgbClr val="0066FF"/>
    <a:srgbClr val="3333FF"/>
    <a:srgbClr val="33CCFF"/>
    <a:srgbClr val="99FF99"/>
    <a:srgbClr val="FFFF00"/>
    <a:srgbClr val="FFCC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327" autoAdjust="0"/>
    <p:restoredTop sz="98416" autoAdjust="0"/>
  </p:normalViewPr>
  <p:slideViewPr>
    <p:cSldViewPr>
      <p:cViewPr varScale="1">
        <p:scale>
          <a:sx n="76" d="100"/>
          <a:sy n="76" d="100"/>
        </p:scale>
        <p:origin x="-174" y="-8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5838"/>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3FD942D-5FEC-476A-84B2-2269D2F0143A}" type="slidenum">
              <a:rPr lang="en-US"/>
              <a:pPr>
                <a:defRPr/>
              </a:pPr>
              <a:t>‹#›</a:t>
            </a:fld>
            <a:endParaRPr lang="en-US"/>
          </a:p>
        </p:txBody>
      </p:sp>
    </p:spTree>
    <p:extLst>
      <p:ext uri="{BB962C8B-B14F-4D97-AF65-F5344CB8AC3E}">
        <p14:creationId xmlns:p14="http://schemas.microsoft.com/office/powerpoint/2010/main" val="827553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7D8444A-CD45-4B42-8D22-71A60507E814}" type="slidenum">
              <a:rPr lang="en-US"/>
              <a:pPr>
                <a:defRPr/>
              </a:pPr>
              <a:t>‹#›</a:t>
            </a:fld>
            <a:endParaRPr lang="en-US"/>
          </a:p>
        </p:txBody>
      </p:sp>
    </p:spTree>
    <p:extLst>
      <p:ext uri="{BB962C8B-B14F-4D97-AF65-F5344CB8AC3E}">
        <p14:creationId xmlns:p14="http://schemas.microsoft.com/office/powerpoint/2010/main" val="37751383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1C5C59E5-7465-4ED6-AF57-636B0BB9BE9D}" type="slidenum">
              <a:rPr lang="en-US" sz="1200"/>
              <a:pPr/>
              <a:t>1</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023331BD-C4CB-4B48-B534-18029AD6BE34}" type="slidenum">
              <a:rPr lang="en-US" sz="1200"/>
              <a:pPr/>
              <a:t>2</a:t>
            </a:fld>
            <a:endParaRPr lang="en-US" sz="120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p:spPr>
        <p:txBody>
          <a:bodyPr lIns="91431" tIns="45716" rIns="91431" bIns="45716"/>
          <a:lstStyle/>
          <a:p>
            <a:pPr defTabSz="457200" eaLnBrk="1" hangingPunct="1"/>
            <a:endParaRPr lang="en-GB" smtClean="0"/>
          </a:p>
        </p:txBody>
      </p:sp>
      <p:sp>
        <p:nvSpPr>
          <p:cNvPr id="6144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8D9F0A45-EDD5-4329-9C87-D2EF1EB59613}" type="slidenum">
              <a:rPr lang="en-US" sz="1200"/>
              <a:pPr algn="r"/>
              <a:t>2</a:t>
            </a:fld>
            <a:endParaRPr lang="en-US" sz="1200"/>
          </a:p>
        </p:txBody>
      </p:sp>
      <p:sp>
        <p:nvSpPr>
          <p:cNvPr id="61446" name="Date Placeholder 4"/>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12A5FDF6-1EE7-46F3-9132-80B4478017E6}" type="datetime1">
              <a:rPr lang="en-US" sz="1200"/>
              <a:pPr algn="r"/>
              <a:t>3/8/2017</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9179CC59-C40C-4360-AD87-270130B74B02}" type="slidenum">
              <a:rPr lang="en-US" sz="1200"/>
              <a:pPr/>
              <a:t>3</a:t>
            </a:fld>
            <a:endParaRPr lang="en-US" sz="1200"/>
          </a:p>
        </p:txBody>
      </p:sp>
      <p:sp>
        <p:nvSpPr>
          <p:cNvPr id="62467" name="Rectangle 2"/>
          <p:cNvSpPr>
            <a:spLocks noGrp="1" noRot="1" noChangeAspect="1" noTextEdit="1"/>
          </p:cNvSpPr>
          <p:nvPr>
            <p:ph type="sldImg"/>
          </p:nvPr>
        </p:nvSpPr>
        <p:spPr>
          <a:ln/>
        </p:spPr>
      </p:sp>
      <p:sp>
        <p:nvSpPr>
          <p:cNvPr id="62468" name="Rectangle 3"/>
          <p:cNvSpPr>
            <a:spLocks noGrp="1"/>
          </p:cNvSpPr>
          <p:nvPr>
            <p:ph type="body" idx="1"/>
          </p:nvPr>
        </p:nvSpPr>
        <p:spPr>
          <a:noFill/>
        </p:spPr>
        <p:txBody>
          <a:bodyPr/>
          <a:lstStyle/>
          <a:p>
            <a:pPr defTabSz="457200"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597650"/>
            <a:ext cx="9144000" cy="269062"/>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C22B8C64-8575-4F9A-BA8C-D23FBC4CE329}" type="slidenum">
              <a:rPr lang="en-US" sz="1200">
                <a:solidFill>
                  <a:schemeClr val="bg1"/>
                </a:solidFill>
              </a:rPr>
              <a:pPr algn="r" eaLnBrk="1" hangingPunct="1">
                <a:spcBef>
                  <a:spcPct val="50000"/>
                </a:spcBef>
              </a:pPr>
              <a:t>‹#›</a:t>
            </a:fld>
            <a:endParaRPr lang="en-US" sz="1200">
              <a:solidFill>
                <a:schemeClr val="bg1"/>
              </a:solidFill>
            </a:endParaRPr>
          </a:p>
        </p:txBody>
      </p:sp>
      <p:sp>
        <p:nvSpPr>
          <p:cNvPr id="7" name="Text Box 7"/>
          <p:cNvSpPr txBox="1">
            <a:spLocks noChangeArrowheads="1"/>
          </p:cNvSpPr>
          <p:nvPr/>
        </p:nvSpPr>
        <p:spPr bwMode="auto">
          <a:xfrm>
            <a:off x="0" y="65913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March 2017</a:t>
            </a:r>
          </a:p>
          <a:p>
            <a:pPr algn="ctr" eaLnBrk="1" hangingPunct="1"/>
            <a:endParaRPr lang="en-US" sz="1200" dirty="0">
              <a:solidFill>
                <a:schemeClr val="bg1"/>
              </a:solidFill>
            </a:endParaRPr>
          </a:p>
        </p:txBody>
      </p:sp>
      <p:sp>
        <p:nvSpPr>
          <p:cNvPr id="8"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bg1"/>
                </a:solidFill>
              </a:rPr>
              <a:t>DCN </a:t>
            </a:r>
            <a:r>
              <a:rPr lang="en-US" sz="1200" dirty="0" smtClean="0">
                <a:solidFill>
                  <a:schemeClr val="bg1"/>
                </a:solidFill>
              </a:rPr>
              <a:t>15-17-0147-01-0000</a:t>
            </a:r>
            <a:endParaRPr lang="en-US" sz="1200" dirty="0">
              <a:solidFill>
                <a:schemeClr val="bg1"/>
              </a:solidFill>
            </a:endParaRPr>
          </a:p>
        </p:txBody>
      </p:sp>
      <p:grpSp>
        <p:nvGrpSpPr>
          <p:cNvPr id="9" name="Group 9"/>
          <p:cNvGrpSpPr>
            <a:grpSpLocks/>
          </p:cNvGrpSpPr>
          <p:nvPr/>
        </p:nvGrpSpPr>
        <p:grpSpPr bwMode="auto">
          <a:xfrm>
            <a:off x="8316913" y="5876925"/>
            <a:ext cx="793750" cy="709613"/>
            <a:chOff x="3288" y="3482"/>
            <a:chExt cx="500" cy="447"/>
          </a:xfrm>
        </p:grpSpPr>
        <p:sp>
          <p:nvSpPr>
            <p:cNvPr id="10"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2"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Tree>
    <p:extLst>
      <p:ext uri="{BB962C8B-B14F-4D97-AF65-F5344CB8AC3E}">
        <p14:creationId xmlns:p14="http://schemas.microsoft.com/office/powerpoint/2010/main" val="2542512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2948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562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04813"/>
            <a:ext cx="8229600" cy="7921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50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79535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286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0172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75597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2064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1675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44726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00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476264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59297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300906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02222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0477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02938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7412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660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65705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390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5736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80883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1"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866F064D-A787-4521-88E8-0D623294B62F}" type="slidenum">
              <a:rPr lang="en-US" sz="1200">
                <a:solidFill>
                  <a:schemeClr val="bg1"/>
                </a:solidFill>
              </a:rPr>
              <a:pPr algn="r" eaLnBrk="1" hangingPunct="1">
                <a:spcBef>
                  <a:spcPct val="50000"/>
                </a:spcBef>
              </a:pPr>
              <a:t>‹#›</a:t>
            </a:fld>
            <a:endParaRPr lang="en-US" sz="1200">
              <a:solidFill>
                <a:schemeClr val="bg1"/>
              </a:solidFill>
            </a:endParaRPr>
          </a:p>
        </p:txBody>
      </p:sp>
      <p:sp>
        <p:nvSpPr>
          <p:cNvPr id="1032"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bg1"/>
                </a:solidFill>
              </a:rPr>
              <a:t>DCN </a:t>
            </a:r>
            <a:r>
              <a:rPr lang="en-US" sz="1200" dirty="0" smtClean="0">
                <a:solidFill>
                  <a:schemeClr val="bg1"/>
                </a:solidFill>
              </a:rPr>
              <a:t>15-17-0147-01-0000</a:t>
            </a:r>
            <a:endParaRPr lang="en-US" sz="1200" dirty="0">
              <a:solidFill>
                <a:schemeClr val="bg1"/>
              </a:solidFill>
            </a:endParaRPr>
          </a:p>
        </p:txBody>
      </p:sp>
      <p:sp>
        <p:nvSpPr>
          <p:cNvPr id="1033" name="Text Box 9"/>
          <p:cNvSpPr txBox="1">
            <a:spLocks noChangeArrowheads="1"/>
          </p:cNvSpPr>
          <p:nvPr/>
        </p:nvSpPr>
        <p:spPr bwMode="auto">
          <a:xfrm>
            <a:off x="2741996" y="6594317"/>
            <a:ext cx="367240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March 2017</a:t>
            </a:r>
            <a:endParaRPr lang="en-US" sz="1200" dirty="0">
              <a:solidFill>
                <a:schemeClr val="bg1"/>
              </a:solidFill>
            </a:endParaRPr>
          </a:p>
        </p:txBody>
      </p:sp>
      <p:grpSp>
        <p:nvGrpSpPr>
          <p:cNvPr id="1034" name="Group 20"/>
          <p:cNvGrpSpPr>
            <a:grpSpLocks/>
          </p:cNvGrpSpPr>
          <p:nvPr/>
        </p:nvGrpSpPr>
        <p:grpSpPr bwMode="auto">
          <a:xfrm>
            <a:off x="8316913" y="5876925"/>
            <a:ext cx="793750" cy="709613"/>
            <a:chOff x="3288" y="3482"/>
            <a:chExt cx="500" cy="447"/>
          </a:xfrm>
        </p:grpSpPr>
        <p:sp>
          <p:nvSpPr>
            <p:cNvPr id="1035"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037"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8"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705"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3"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4"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2A846BC0-EBF1-43AB-BE61-40B6F3177E81}" type="slidenum">
              <a:rPr lang="en-US" sz="1200">
                <a:solidFill>
                  <a:schemeClr val="bg1"/>
                </a:solidFill>
              </a:rPr>
              <a:pPr algn="r" eaLnBrk="1" hangingPunct="1">
                <a:spcBef>
                  <a:spcPct val="50000"/>
                </a:spcBef>
              </a:pPr>
              <a:t>‹#›</a:t>
            </a:fld>
            <a:endParaRPr lang="en-US" sz="1200">
              <a:solidFill>
                <a:schemeClr val="bg1"/>
              </a:solidFill>
            </a:endParaRPr>
          </a:p>
        </p:txBody>
      </p:sp>
      <p:sp>
        <p:nvSpPr>
          <p:cNvPr id="2055"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a:solidFill>
                  <a:schemeClr val="bg1"/>
                </a:solidFill>
              </a:rPr>
              <a:t>Version 1.0</a:t>
            </a:r>
          </a:p>
        </p:txBody>
      </p:sp>
      <p:sp>
        <p:nvSpPr>
          <p:cNvPr id="2056"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November 2013</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cpowell@ieee.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p:cNvSpPr>
          <p:nvPr/>
        </p:nvSpPr>
        <p:spPr bwMode="auto">
          <a:xfrm>
            <a:off x="251520" y="2492897"/>
            <a:ext cx="8640960"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r>
              <a:rPr lang="en-US" sz="3600" dirty="0" smtClean="0">
                <a:solidFill>
                  <a:schemeClr val="tx2"/>
                </a:solidFill>
              </a:rPr>
              <a:t>802.15: “Wireless Specialty Networks”</a:t>
            </a:r>
          </a:p>
          <a:p>
            <a:pPr algn="ctr" eaLnBrk="1" hangingPunct="1"/>
            <a:r>
              <a:rPr lang="en-US" sz="3600" dirty="0" smtClean="0">
                <a:solidFill>
                  <a:schemeClr val="tx2"/>
                </a:solidFill>
              </a:rPr>
              <a:t>Projects Summary Overview/Status</a:t>
            </a:r>
            <a:endParaRPr lang="en-US" sz="3600" dirty="0">
              <a:solidFill>
                <a:schemeClr val="tx2"/>
              </a:solidFill>
            </a:endParaRPr>
          </a:p>
        </p:txBody>
      </p:sp>
      <p:sp>
        <p:nvSpPr>
          <p:cNvPr id="4100" name="Subtitle 2"/>
          <p:cNvSpPr>
            <a:spLocks/>
          </p:cNvSpPr>
          <p:nvPr/>
        </p:nvSpPr>
        <p:spPr bwMode="auto">
          <a:xfrm>
            <a:off x="1403350" y="3789041"/>
            <a:ext cx="6400800"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spcBef>
                <a:spcPct val="20000"/>
              </a:spcBef>
            </a:pPr>
            <a:r>
              <a:rPr lang="en-US" sz="2800" dirty="0" smtClean="0">
                <a:solidFill>
                  <a:srgbClr val="898989"/>
                </a:solidFill>
              </a:rPr>
              <a:t>March 2017</a:t>
            </a:r>
            <a:endParaRPr lang="en-US" sz="2800" dirty="0">
              <a:solidFill>
                <a:srgbClr val="898989"/>
              </a:solidFill>
            </a:endParaRPr>
          </a:p>
          <a:p>
            <a:pPr algn="ctr" eaLnBrk="1" hangingPunct="1">
              <a:spcBef>
                <a:spcPct val="20000"/>
              </a:spcBef>
            </a:pPr>
            <a:r>
              <a:rPr lang="en-US" sz="2800" dirty="0" smtClean="0">
                <a:solidFill>
                  <a:srgbClr val="898989"/>
                </a:solidFill>
              </a:rPr>
              <a:t>Clint Powell</a:t>
            </a:r>
            <a:endParaRPr lang="en-US" sz="2800" dirty="0">
              <a:solidFill>
                <a:srgbClr val="898989"/>
              </a:solidFill>
            </a:endParaRPr>
          </a:p>
          <a:p>
            <a:pPr algn="ctr" eaLnBrk="1" hangingPunct="1">
              <a:spcBef>
                <a:spcPts val="0"/>
              </a:spcBef>
            </a:pPr>
            <a:endParaRPr lang="en-US" sz="800" dirty="0" smtClean="0">
              <a:solidFill>
                <a:srgbClr val="898989"/>
              </a:solidFill>
            </a:endParaRPr>
          </a:p>
          <a:p>
            <a:pPr algn="ctr" eaLnBrk="1" hangingPunct="1">
              <a:spcBef>
                <a:spcPct val="20000"/>
              </a:spcBef>
            </a:pPr>
            <a:r>
              <a:rPr lang="en-US" sz="1400" dirty="0" smtClean="0">
                <a:solidFill>
                  <a:srgbClr val="898989"/>
                </a:solidFill>
              </a:rPr>
              <a:t>IEEE </a:t>
            </a:r>
            <a:r>
              <a:rPr lang="en-US" sz="1400" dirty="0">
                <a:solidFill>
                  <a:srgbClr val="898989"/>
                </a:solidFill>
              </a:rPr>
              <a:t>802.15 - TG10 (Layer 2 Routing) Chair</a:t>
            </a:r>
          </a:p>
          <a:p>
            <a:pPr algn="ctr" eaLnBrk="1" hangingPunct="1">
              <a:spcBef>
                <a:spcPct val="20000"/>
              </a:spcBef>
            </a:pPr>
            <a:r>
              <a:rPr lang="en-US" sz="1400" dirty="0">
                <a:solidFill>
                  <a:srgbClr val="898989"/>
                </a:solidFill>
              </a:rPr>
              <a:t>IEEE 802.15 - TG4t (Higher Data Rate) Chair</a:t>
            </a:r>
          </a:p>
          <a:p>
            <a:pPr algn="ctr" eaLnBrk="1" hangingPunct="1">
              <a:spcBef>
                <a:spcPct val="20000"/>
              </a:spcBef>
            </a:pPr>
            <a:r>
              <a:rPr lang="en-US" sz="1400" dirty="0">
                <a:solidFill>
                  <a:srgbClr val="898989"/>
                </a:solidFill>
              </a:rPr>
              <a:t>IEEE 802.15.4 - </a:t>
            </a:r>
            <a:r>
              <a:rPr lang="en-US" sz="1400" dirty="0" smtClean="0">
                <a:solidFill>
                  <a:srgbClr val="898989"/>
                </a:solidFill>
              </a:rPr>
              <a:t>2015 Revision Co-Editor</a:t>
            </a:r>
          </a:p>
          <a:p>
            <a:pPr algn="ctr" eaLnBrk="1" hangingPunct="1">
              <a:spcBef>
                <a:spcPct val="20000"/>
              </a:spcBef>
            </a:pPr>
            <a:r>
              <a:rPr lang="en-US" sz="1400" dirty="0" smtClean="0">
                <a:solidFill>
                  <a:srgbClr val="898989"/>
                </a:solidFill>
              </a:rPr>
              <a:t>ZigBee Alliance - GB 868 MAC/PHY Editor</a:t>
            </a:r>
          </a:p>
          <a:p>
            <a:pPr algn="ctr" eaLnBrk="1" hangingPunct="1">
              <a:spcBef>
                <a:spcPct val="20000"/>
              </a:spcBef>
            </a:pPr>
            <a:r>
              <a:rPr lang="en-US" sz="1400" dirty="0" smtClean="0">
                <a:solidFill>
                  <a:srgbClr val="898989"/>
                </a:solidFill>
              </a:rPr>
              <a:t>ZigBee </a:t>
            </a:r>
            <a:r>
              <a:rPr lang="en-US" sz="1400" dirty="0">
                <a:solidFill>
                  <a:srgbClr val="898989"/>
                </a:solidFill>
              </a:rPr>
              <a:t>Alliance - Certification Adv. Group Chair</a:t>
            </a:r>
          </a:p>
          <a:p>
            <a:pPr algn="ctr" eaLnBrk="1" hangingPunct="1">
              <a:spcBef>
                <a:spcPct val="20000"/>
              </a:spcBef>
            </a:pPr>
            <a:r>
              <a:rPr lang="en-US" sz="1400" dirty="0" smtClean="0">
                <a:solidFill>
                  <a:srgbClr val="898989"/>
                </a:solidFill>
              </a:rPr>
              <a:t>ZigBee Alliance - IEEE 802.15.4 MAC/PHY Adv. Group</a:t>
            </a:r>
            <a:endParaRPr lang="en-US" sz="1400" dirty="0">
              <a:solidFill>
                <a:srgbClr val="898989"/>
              </a:solidFill>
            </a:endParaRP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1013" y="404664"/>
            <a:ext cx="4371227" cy="226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a:t>Active Projects/Status </a:t>
            </a:r>
            <a:r>
              <a:rPr lang="en-US" sz="2800" dirty="0" smtClean="0"/>
              <a:t>Color Key:</a:t>
            </a:r>
          </a:p>
          <a:p>
            <a:pPr marL="0" indent="0" eaLnBrk="1" hangingPunct="1">
              <a:lnSpc>
                <a:spcPct val="80000"/>
              </a:lnSpc>
              <a:buNone/>
            </a:pPr>
            <a:endParaRPr lang="en-US" sz="1200" dirty="0" smtClean="0"/>
          </a:p>
          <a:p>
            <a:pPr lvl="1" eaLnBrk="1" hangingPunct="1">
              <a:lnSpc>
                <a:spcPct val="80000"/>
              </a:lnSpc>
              <a:spcAft>
                <a:spcPts val="1200"/>
              </a:spcAft>
            </a:pPr>
            <a:r>
              <a:rPr lang="en-US" sz="2400" dirty="0" smtClean="0"/>
              <a:t>BLACK: no status change</a:t>
            </a:r>
          </a:p>
          <a:p>
            <a:pPr lvl="1" eaLnBrk="1" hangingPunct="1">
              <a:lnSpc>
                <a:spcPct val="80000"/>
              </a:lnSpc>
              <a:spcAft>
                <a:spcPts val="1200"/>
              </a:spcAft>
            </a:pPr>
            <a:r>
              <a:rPr lang="en-US" sz="2400" dirty="0">
                <a:solidFill>
                  <a:srgbClr val="000099"/>
                </a:solidFill>
              </a:rPr>
              <a:t>BLACK: </a:t>
            </a:r>
            <a:r>
              <a:rPr lang="en-US" sz="2400" dirty="0" smtClean="0">
                <a:solidFill>
                  <a:srgbClr val="000099"/>
                </a:solidFill>
              </a:rPr>
              <a:t>status update</a:t>
            </a:r>
            <a:endParaRPr lang="en-US" sz="2400" dirty="0">
              <a:solidFill>
                <a:srgbClr val="000099"/>
              </a:solidFill>
            </a:endParaRPr>
          </a:p>
          <a:p>
            <a:pPr lvl="1" eaLnBrk="1" hangingPunct="1">
              <a:lnSpc>
                <a:spcPct val="80000"/>
              </a:lnSpc>
              <a:spcAft>
                <a:spcPts val="1200"/>
              </a:spcAft>
            </a:pPr>
            <a:r>
              <a:rPr lang="en-US" sz="2400" dirty="0" smtClean="0">
                <a:solidFill>
                  <a:srgbClr val="69BE28"/>
                </a:solidFill>
              </a:rPr>
              <a:t>GREEN: new project</a:t>
            </a:r>
            <a:endParaRPr lang="en-US" sz="2400" dirty="0">
              <a:solidFill>
                <a:srgbClr val="69BE28"/>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IEEE802.15.3 Amendments:</a:t>
            </a:r>
          </a:p>
          <a:p>
            <a:pPr marL="0" indent="0" eaLnBrk="1" hangingPunct="1">
              <a:lnSpc>
                <a:spcPct val="80000"/>
              </a:lnSpc>
              <a:buNone/>
            </a:pPr>
            <a:endParaRPr lang="en-US" sz="1200" dirty="0" smtClean="0"/>
          </a:p>
          <a:p>
            <a:pPr lvl="1" eaLnBrk="1" hangingPunct="1">
              <a:lnSpc>
                <a:spcPct val="80000"/>
              </a:lnSpc>
            </a:pPr>
            <a:r>
              <a:rPr lang="en-US" sz="2400" dirty="0" smtClean="0"/>
              <a:t>802.15.3d - THz band 100Gb/s PHY layer for point to point data center applications </a:t>
            </a:r>
          </a:p>
          <a:p>
            <a:pPr marL="914400" lvl="2" indent="0" eaLnBrk="1" hangingPunct="1">
              <a:lnSpc>
                <a:spcPct val="80000"/>
              </a:lnSpc>
              <a:buNone/>
            </a:pPr>
            <a:r>
              <a:rPr lang="en-US" sz="2000" i="1" dirty="0">
                <a:solidFill>
                  <a:srgbClr val="000099"/>
                </a:solidFill>
              </a:rPr>
              <a:t>STATUS: </a:t>
            </a:r>
            <a:r>
              <a:rPr lang="en-US" sz="2000" i="1" dirty="0" smtClean="0">
                <a:solidFill>
                  <a:srgbClr val="000099"/>
                </a:solidFill>
              </a:rPr>
              <a:t>in </a:t>
            </a:r>
            <a:r>
              <a:rPr lang="en-US" sz="2000" i="1" dirty="0">
                <a:solidFill>
                  <a:srgbClr val="000099"/>
                </a:solidFill>
              </a:rPr>
              <a:t>Letter Ballot phase - 2</a:t>
            </a:r>
            <a:r>
              <a:rPr lang="en-US" sz="2000" i="1" baseline="30000" dirty="0">
                <a:solidFill>
                  <a:srgbClr val="000099"/>
                </a:solidFill>
              </a:rPr>
              <a:t>nd</a:t>
            </a:r>
            <a:r>
              <a:rPr lang="en-US" sz="2000" i="1" dirty="0">
                <a:solidFill>
                  <a:srgbClr val="000099"/>
                </a:solidFill>
              </a:rPr>
              <a:t> LB closes </a:t>
            </a:r>
            <a:r>
              <a:rPr lang="en-US" sz="2000" i="1" dirty="0" smtClean="0">
                <a:solidFill>
                  <a:srgbClr val="000099"/>
                </a:solidFill>
              </a:rPr>
              <a:t>3/15, anticipating going to Sponsor Ballot before May mtg.</a:t>
            </a:r>
            <a:endParaRPr lang="en-US" sz="2000" i="1" dirty="0">
              <a:solidFill>
                <a:srgbClr val="000099"/>
              </a:solidFill>
            </a:endParaRPr>
          </a:p>
          <a:p>
            <a:pPr marL="914400" lvl="2" indent="0" eaLnBrk="1" hangingPunct="1">
              <a:lnSpc>
                <a:spcPct val="80000"/>
              </a:lnSpc>
              <a:buNone/>
            </a:pPr>
            <a:endParaRPr lang="en-US" sz="800" i="1" dirty="0"/>
          </a:p>
          <a:p>
            <a:pPr lvl="1" eaLnBrk="1" hangingPunct="1">
              <a:lnSpc>
                <a:spcPct val="80000"/>
              </a:lnSpc>
            </a:pPr>
            <a:r>
              <a:rPr lang="en-US" sz="2400" dirty="0" smtClean="0"/>
              <a:t>802.15.3e - High Rate (100Gb/s), Close Proximity Communications using </a:t>
            </a:r>
            <a:r>
              <a:rPr lang="en-US" sz="2400" dirty="0" err="1" smtClean="0"/>
              <a:t>mmWave</a:t>
            </a:r>
            <a:r>
              <a:rPr lang="en-US" sz="2400" dirty="0" smtClean="0"/>
              <a:t> for 4k HD MPEG file transfers in &lt;250ms total </a:t>
            </a:r>
            <a:r>
              <a:rPr lang="en-US" sz="2400" dirty="0"/>
              <a:t>transaction time </a:t>
            </a:r>
            <a:endParaRPr lang="en-US" sz="2400" dirty="0" smtClean="0"/>
          </a:p>
          <a:p>
            <a:pPr marL="914400" lvl="2" indent="0" eaLnBrk="1" hangingPunct="1">
              <a:lnSpc>
                <a:spcPct val="80000"/>
              </a:lnSpc>
              <a:buNone/>
            </a:pPr>
            <a:r>
              <a:rPr lang="en-US" sz="2000" i="1" dirty="0" smtClean="0">
                <a:solidFill>
                  <a:srgbClr val="000099"/>
                </a:solidFill>
              </a:rPr>
              <a:t>STATUS: Sponsor </a:t>
            </a:r>
            <a:r>
              <a:rPr lang="en-US" sz="2000" i="1" dirty="0">
                <a:solidFill>
                  <a:srgbClr val="000099"/>
                </a:solidFill>
              </a:rPr>
              <a:t>Ballot </a:t>
            </a:r>
            <a:r>
              <a:rPr lang="en-US" sz="2000" i="1" dirty="0" smtClean="0">
                <a:solidFill>
                  <a:srgbClr val="000099"/>
                </a:solidFill>
              </a:rPr>
              <a:t>complete, all approvals given, in IEEE editor publication preparation – Publication 1H 2017</a:t>
            </a:r>
            <a:endParaRPr lang="en-US" sz="2000" i="1" dirty="0">
              <a:solidFill>
                <a:srgbClr val="000099"/>
              </a:solidFill>
            </a:endParaRPr>
          </a:p>
        </p:txBody>
      </p:sp>
    </p:spTree>
    <p:extLst>
      <p:ext uri="{BB962C8B-B14F-4D97-AF65-F5344CB8AC3E}">
        <p14:creationId xmlns:p14="http://schemas.microsoft.com/office/powerpoint/2010/main" val="18072275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529208" y="1600200"/>
            <a:ext cx="8075240" cy="4525963"/>
          </a:xfrm>
        </p:spPr>
        <p:txBody>
          <a:bodyPr/>
          <a:lstStyle/>
          <a:p>
            <a:pPr marL="0" indent="0" eaLnBrk="1" hangingPunct="1">
              <a:lnSpc>
                <a:spcPct val="80000"/>
              </a:lnSpc>
              <a:buNone/>
            </a:pPr>
            <a:r>
              <a:rPr lang="en-US" sz="2800" dirty="0"/>
              <a:t>IEEE802.15.4 Amendments/Projects</a:t>
            </a:r>
            <a:r>
              <a:rPr lang="en-US" sz="2800" dirty="0" smtClean="0"/>
              <a:t>:</a:t>
            </a:r>
          </a:p>
          <a:p>
            <a:pPr marL="0" indent="0" eaLnBrk="1" hangingPunct="1">
              <a:lnSpc>
                <a:spcPct val="80000"/>
              </a:lnSpc>
              <a:buNone/>
            </a:pPr>
            <a:endParaRPr lang="en-US" sz="1200" dirty="0"/>
          </a:p>
          <a:p>
            <a:pPr lvl="1" eaLnBrk="1" hangingPunct="1">
              <a:lnSpc>
                <a:spcPct val="80000"/>
              </a:lnSpc>
            </a:pPr>
            <a:r>
              <a:rPr lang="en-US" sz="2200" dirty="0" smtClean="0"/>
              <a:t>802.15.4r - </a:t>
            </a:r>
            <a:r>
              <a:rPr lang="en-US" sz="2200" dirty="0"/>
              <a:t>Common 15.4 ranging protocol for Location Based Services indoors or out </a:t>
            </a:r>
            <a:endParaRPr lang="en-US" sz="2200" dirty="0" smtClean="0"/>
          </a:p>
          <a:p>
            <a:pPr marL="914400" lvl="2" indent="0" eaLnBrk="1" hangingPunct="1">
              <a:lnSpc>
                <a:spcPct val="80000"/>
              </a:lnSpc>
              <a:buNone/>
            </a:pPr>
            <a:r>
              <a:rPr lang="en-US" sz="2000" i="1" dirty="0"/>
              <a:t>STATUS: on hold</a:t>
            </a:r>
          </a:p>
          <a:p>
            <a:pPr lvl="2" eaLnBrk="1" hangingPunct="1">
              <a:lnSpc>
                <a:spcPct val="80000"/>
              </a:lnSpc>
            </a:pPr>
            <a:endParaRPr lang="en-US" sz="800" i="1" dirty="0"/>
          </a:p>
          <a:p>
            <a:pPr lvl="1" eaLnBrk="1" hangingPunct="1">
              <a:lnSpc>
                <a:spcPct val="80000"/>
              </a:lnSpc>
            </a:pPr>
            <a:r>
              <a:rPr lang="en-US" sz="2200" dirty="0" smtClean="0"/>
              <a:t>802.15.4s - </a:t>
            </a:r>
            <a:r>
              <a:rPr lang="en-US" sz="2200" dirty="0"/>
              <a:t>MAC enhancement for improved spectrum resource </a:t>
            </a:r>
            <a:r>
              <a:rPr lang="en-US" sz="2200" dirty="0" smtClean="0"/>
              <a:t>utilization</a:t>
            </a:r>
          </a:p>
          <a:p>
            <a:pPr lvl="2" eaLnBrk="1" hangingPunct="1">
              <a:lnSpc>
                <a:spcPct val="80000"/>
              </a:lnSpc>
            </a:pPr>
            <a:r>
              <a:rPr lang="en-US" sz="2000" dirty="0" smtClean="0">
                <a:solidFill>
                  <a:srgbClr val="000099"/>
                </a:solidFill>
              </a:rPr>
              <a:t>Includes </a:t>
            </a:r>
            <a:r>
              <a:rPr lang="en-US" sz="2000" dirty="0" err="1" smtClean="0">
                <a:solidFill>
                  <a:srgbClr val="000099"/>
                </a:solidFill>
              </a:rPr>
              <a:t>Tx</a:t>
            </a:r>
            <a:r>
              <a:rPr lang="en-US" sz="2000" dirty="0" smtClean="0">
                <a:solidFill>
                  <a:srgbClr val="000099"/>
                </a:solidFill>
              </a:rPr>
              <a:t> </a:t>
            </a:r>
            <a:r>
              <a:rPr lang="en-US" sz="2000" dirty="0" err="1" smtClean="0">
                <a:solidFill>
                  <a:srgbClr val="000099"/>
                </a:solidFill>
              </a:rPr>
              <a:t>Pwr</a:t>
            </a:r>
            <a:r>
              <a:rPr lang="en-US" sz="2000" dirty="0" smtClean="0">
                <a:solidFill>
                  <a:srgbClr val="000099"/>
                </a:solidFill>
              </a:rPr>
              <a:t> Control</a:t>
            </a:r>
          </a:p>
          <a:p>
            <a:pPr marL="914400" lvl="2" indent="0" eaLnBrk="1" hangingPunct="1">
              <a:lnSpc>
                <a:spcPct val="80000"/>
              </a:lnSpc>
              <a:buNone/>
            </a:pPr>
            <a:r>
              <a:rPr lang="en-US" sz="2000" i="1" dirty="0">
                <a:solidFill>
                  <a:srgbClr val="000099"/>
                </a:solidFill>
              </a:rPr>
              <a:t>STATUS: </a:t>
            </a:r>
            <a:r>
              <a:rPr lang="en-US" sz="2000" i="1" dirty="0" smtClean="0">
                <a:solidFill>
                  <a:srgbClr val="000099"/>
                </a:solidFill>
              </a:rPr>
              <a:t>still in </a:t>
            </a:r>
            <a:r>
              <a:rPr lang="en-US" sz="2000" i="1" dirty="0">
                <a:solidFill>
                  <a:srgbClr val="000099"/>
                </a:solidFill>
              </a:rPr>
              <a:t>Letter Ballot </a:t>
            </a:r>
            <a:r>
              <a:rPr lang="en-US" sz="2000" i="1" dirty="0" smtClean="0">
                <a:solidFill>
                  <a:srgbClr val="000099"/>
                </a:solidFill>
              </a:rPr>
              <a:t>phase - 2</a:t>
            </a:r>
            <a:r>
              <a:rPr lang="en-US" sz="2000" i="1" baseline="30000" dirty="0" smtClean="0">
                <a:solidFill>
                  <a:srgbClr val="000099"/>
                </a:solidFill>
              </a:rPr>
              <a:t>nd</a:t>
            </a:r>
            <a:r>
              <a:rPr lang="en-US" sz="2000" i="1" dirty="0" smtClean="0">
                <a:solidFill>
                  <a:srgbClr val="000099"/>
                </a:solidFill>
              </a:rPr>
              <a:t> LB closes 3/16</a:t>
            </a:r>
            <a:endParaRPr lang="en-US" sz="2000" i="1" dirty="0">
              <a:solidFill>
                <a:srgbClr val="000099"/>
              </a:solidFill>
            </a:endParaRPr>
          </a:p>
          <a:p>
            <a:pPr lvl="2" eaLnBrk="1" hangingPunct="1">
              <a:lnSpc>
                <a:spcPct val="80000"/>
              </a:lnSpc>
            </a:pPr>
            <a:endParaRPr lang="en-US" sz="800" i="1" dirty="0"/>
          </a:p>
          <a:p>
            <a:pPr lvl="1" eaLnBrk="1" hangingPunct="1">
              <a:lnSpc>
                <a:spcPct val="80000"/>
              </a:lnSpc>
            </a:pPr>
            <a:r>
              <a:rPr lang="en-US" sz="2200" dirty="0" smtClean="0"/>
              <a:t>802.15.4t - Higher Rate PHY (HRP) - </a:t>
            </a:r>
            <a:r>
              <a:rPr lang="en-US" sz="2200" dirty="0"/>
              <a:t>PHY capable of 2 </a:t>
            </a:r>
            <a:r>
              <a:rPr lang="en-US" sz="2200" dirty="0" smtClean="0"/>
              <a:t>Mb/s </a:t>
            </a:r>
            <a:r>
              <a:rPr lang="en-US" sz="2200" dirty="0"/>
              <a:t>data rates, utilizing the </a:t>
            </a:r>
            <a:r>
              <a:rPr lang="en-US" sz="2200" dirty="0" smtClean="0"/>
              <a:t>2.4 GHz ISM band</a:t>
            </a:r>
            <a:r>
              <a:rPr lang="en-US" sz="2200" dirty="0"/>
              <a:t>, having backwards-compatibility to, and the same occupied bandwidth as, the present </a:t>
            </a:r>
            <a:r>
              <a:rPr lang="en-US" sz="2200" dirty="0" smtClean="0"/>
              <a:t>2.4 GHz </a:t>
            </a:r>
            <a:r>
              <a:rPr lang="en-US" sz="2200" dirty="0"/>
              <a:t>O-QPSK </a:t>
            </a:r>
            <a:r>
              <a:rPr lang="en-US" sz="2200" dirty="0" smtClean="0"/>
              <a:t>PHY, </a:t>
            </a:r>
            <a:r>
              <a:rPr lang="en-US" sz="2200" dirty="0"/>
              <a:t>and be simple to implement. </a:t>
            </a:r>
            <a:endParaRPr lang="en-US" sz="2200" dirty="0" smtClean="0"/>
          </a:p>
          <a:p>
            <a:pPr marL="914400" lvl="2" indent="0" eaLnBrk="1" hangingPunct="1">
              <a:lnSpc>
                <a:spcPct val="80000"/>
              </a:lnSpc>
              <a:buNone/>
            </a:pPr>
            <a:r>
              <a:rPr lang="en-US" sz="2000" i="1" dirty="0">
                <a:solidFill>
                  <a:srgbClr val="000099"/>
                </a:solidFill>
              </a:rPr>
              <a:t>STATUS: </a:t>
            </a:r>
            <a:r>
              <a:rPr lang="en-US" sz="2000" i="1" dirty="0" smtClean="0">
                <a:solidFill>
                  <a:srgbClr val="000099"/>
                </a:solidFill>
              </a:rPr>
              <a:t>Sponsor Ballot complete, </a:t>
            </a:r>
            <a:r>
              <a:rPr lang="en-US" sz="2000" i="1" dirty="0">
                <a:solidFill>
                  <a:srgbClr val="000099"/>
                </a:solidFill>
              </a:rPr>
              <a:t>all approvals given, </a:t>
            </a:r>
            <a:r>
              <a:rPr lang="en-US" sz="2000" i="1" dirty="0" smtClean="0">
                <a:solidFill>
                  <a:srgbClr val="000099"/>
                </a:solidFill>
              </a:rPr>
              <a:t>in </a:t>
            </a:r>
            <a:r>
              <a:rPr lang="en-US" sz="2000" i="1" dirty="0">
                <a:solidFill>
                  <a:srgbClr val="000099"/>
                </a:solidFill>
              </a:rPr>
              <a:t>IEEE editor publication </a:t>
            </a:r>
            <a:r>
              <a:rPr lang="en-US" sz="2000" i="1" dirty="0" smtClean="0">
                <a:solidFill>
                  <a:srgbClr val="000099"/>
                </a:solidFill>
              </a:rPr>
              <a:t>preparation – Publication </a:t>
            </a:r>
            <a:r>
              <a:rPr lang="en-US" sz="2000" i="1" dirty="0">
                <a:solidFill>
                  <a:srgbClr val="000099"/>
                </a:solidFill>
              </a:rPr>
              <a:t>1H 2017</a:t>
            </a:r>
          </a:p>
          <a:p>
            <a:pPr lvl="1" eaLnBrk="1" hangingPunct="1">
              <a:lnSpc>
                <a:spcPct val="80000"/>
              </a:lnSpc>
            </a:pPr>
            <a:endParaRPr lang="en-US" sz="800" dirty="0"/>
          </a:p>
          <a:p>
            <a:pPr lvl="1" eaLnBrk="1" hangingPunct="1">
              <a:lnSpc>
                <a:spcPct val="80000"/>
              </a:lnSpc>
            </a:pPr>
            <a:endParaRPr lang="en-US" sz="800" dirty="0" smtClean="0"/>
          </a:p>
        </p:txBody>
      </p:sp>
    </p:spTree>
    <p:extLst>
      <p:ext uri="{BB962C8B-B14F-4D97-AF65-F5344CB8AC3E}">
        <p14:creationId xmlns:p14="http://schemas.microsoft.com/office/powerpoint/2010/main" val="1254684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457200" y="1600200"/>
            <a:ext cx="8003232" cy="4525963"/>
          </a:xfrm>
        </p:spPr>
        <p:txBody>
          <a:bodyPr/>
          <a:lstStyle/>
          <a:p>
            <a:pPr marL="0" indent="0" eaLnBrk="1" hangingPunct="1">
              <a:lnSpc>
                <a:spcPct val="80000"/>
              </a:lnSpc>
              <a:buNone/>
            </a:pPr>
            <a:r>
              <a:rPr lang="en-US" sz="2800" dirty="0"/>
              <a:t>IEEE802.15.4 Amendments/Projects (</a:t>
            </a:r>
            <a:r>
              <a:rPr lang="en-US" sz="2800" dirty="0" err="1"/>
              <a:t>cont</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smtClean="0"/>
              <a:t>802.15.4v - Regional Sub 1GHz Band (RSB): </a:t>
            </a:r>
          </a:p>
          <a:p>
            <a:pPr marL="908050" lvl="2" eaLnBrk="1" hangingPunct="1">
              <a:lnSpc>
                <a:spcPct val="80000"/>
              </a:lnSpc>
            </a:pPr>
            <a:r>
              <a:rPr lang="en-US" sz="2000" dirty="0" smtClean="0"/>
              <a:t>Define 15.4 PHY clause changes to use </a:t>
            </a:r>
            <a:r>
              <a:rPr lang="en-US" sz="2000" dirty="0"/>
              <a:t>870-876 MHz &amp; 915-921 MHz bands in Europe, </a:t>
            </a:r>
            <a:r>
              <a:rPr lang="en-US" sz="2000" dirty="0" smtClean="0"/>
              <a:t>902-928 </a:t>
            </a:r>
            <a:r>
              <a:rPr lang="en-US" sz="2000" dirty="0"/>
              <a:t>MHz band in Mexico, </a:t>
            </a:r>
            <a:r>
              <a:rPr lang="en-US" sz="2000" dirty="0" smtClean="0"/>
              <a:t>902-907.5 </a:t>
            </a:r>
            <a:r>
              <a:rPr lang="en-US" sz="2000" dirty="0"/>
              <a:t>MHz &amp; 915-928 MHz bands in Brazil, </a:t>
            </a:r>
            <a:r>
              <a:rPr lang="en-US" sz="2000" dirty="0" smtClean="0"/>
              <a:t>915-928 </a:t>
            </a:r>
            <a:r>
              <a:rPr lang="en-US" sz="2000" dirty="0"/>
              <a:t>MHz band in </a:t>
            </a:r>
            <a:r>
              <a:rPr lang="en-US" sz="2000" dirty="0" smtClean="0"/>
              <a:t>Australia/New Zealand that </a:t>
            </a:r>
            <a:r>
              <a:rPr lang="en-US" sz="2000" dirty="0"/>
              <a:t>are not in </a:t>
            </a:r>
            <a:r>
              <a:rPr lang="en-US" sz="2000" dirty="0" smtClean="0"/>
              <a:t>15.4-2015</a:t>
            </a:r>
          </a:p>
          <a:p>
            <a:pPr marL="908050" lvl="2" eaLnBrk="1" hangingPunct="1">
              <a:lnSpc>
                <a:spcPct val="80000"/>
              </a:lnSpc>
            </a:pPr>
            <a:r>
              <a:rPr lang="en-US" sz="2000" dirty="0" smtClean="0"/>
              <a:t>Update </a:t>
            </a:r>
            <a:r>
              <a:rPr lang="en-US" sz="2000" dirty="0"/>
              <a:t>the </a:t>
            </a:r>
            <a:r>
              <a:rPr lang="en-US" sz="2000" dirty="0" smtClean="0"/>
              <a:t>channel </a:t>
            </a:r>
            <a:r>
              <a:rPr lang="en-US" sz="2000" dirty="0"/>
              <a:t>parameters for the 470-510 MHz band in China and the 863-870 MHz band in Europe to align them with current requirements. </a:t>
            </a:r>
            <a:endParaRPr lang="en-US" sz="2000" dirty="0" smtClean="0"/>
          </a:p>
          <a:p>
            <a:pPr marL="914400" lvl="2" indent="0" eaLnBrk="1" hangingPunct="1">
              <a:lnSpc>
                <a:spcPct val="80000"/>
              </a:lnSpc>
              <a:buNone/>
            </a:pPr>
            <a:r>
              <a:rPr lang="en-US" sz="2000" i="1" dirty="0" smtClean="0">
                <a:solidFill>
                  <a:srgbClr val="000099"/>
                </a:solidFill>
              </a:rPr>
              <a:t>STATUS: finishing Sponsor Ballot, targeting going to Publication in 1H 2017</a:t>
            </a:r>
          </a:p>
          <a:p>
            <a:pPr lvl="1" eaLnBrk="1" hangingPunct="1">
              <a:lnSpc>
                <a:spcPct val="80000"/>
              </a:lnSpc>
            </a:pPr>
            <a:endParaRPr lang="en-US" sz="800" i="1" dirty="0"/>
          </a:p>
          <a:p>
            <a:pPr lvl="1" eaLnBrk="1" hangingPunct="1">
              <a:lnSpc>
                <a:spcPct val="80000"/>
              </a:lnSpc>
            </a:pPr>
            <a:r>
              <a:rPr lang="en-US" sz="2200" dirty="0" smtClean="0"/>
              <a:t>802.15.4 </a:t>
            </a:r>
            <a:r>
              <a:rPr lang="en-US" sz="2200" dirty="0" smtClean="0"/>
              <a:t>Revision </a:t>
            </a:r>
            <a:r>
              <a:rPr lang="en-US" sz="2200" dirty="0" smtClean="0"/>
              <a:t>- </a:t>
            </a:r>
            <a:r>
              <a:rPr lang="en-US" sz="2200" dirty="0" smtClean="0"/>
              <a:t>bug </a:t>
            </a:r>
            <a:r>
              <a:rPr lang="en-US" sz="2200" dirty="0"/>
              <a:t>fixes and roll-up of amendments </a:t>
            </a:r>
            <a:r>
              <a:rPr lang="en-US" sz="2200" dirty="0" smtClean="0"/>
              <a:t>n, q, s, t, u, v</a:t>
            </a:r>
            <a:r>
              <a:rPr lang="en-US" sz="2200" dirty="0" smtClean="0"/>
              <a:t>,…</a:t>
            </a:r>
            <a:endParaRPr lang="en-US" sz="2200" dirty="0" smtClean="0"/>
          </a:p>
          <a:p>
            <a:pPr marL="914400" lvl="2" indent="0" eaLnBrk="1" hangingPunct="1">
              <a:lnSpc>
                <a:spcPct val="80000"/>
              </a:lnSpc>
              <a:buNone/>
            </a:pPr>
            <a:r>
              <a:rPr lang="en-US" sz="2000" i="1" dirty="0">
                <a:solidFill>
                  <a:srgbClr val="69BE28"/>
                </a:solidFill>
              </a:rPr>
              <a:t>STATUS: Seeking approval to start Task Group.</a:t>
            </a:r>
          </a:p>
        </p:txBody>
      </p:sp>
    </p:spTree>
    <p:extLst>
      <p:ext uri="{BB962C8B-B14F-4D97-AF65-F5344CB8AC3E}">
        <p14:creationId xmlns:p14="http://schemas.microsoft.com/office/powerpoint/2010/main" val="40809464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p>
        </p:txBody>
      </p:sp>
      <p:sp>
        <p:nvSpPr>
          <p:cNvPr id="3" name="Content Placeholder 2"/>
          <p:cNvSpPr>
            <a:spLocks noGrp="1"/>
          </p:cNvSpPr>
          <p:nvPr>
            <p:ph idx="1"/>
          </p:nvPr>
        </p:nvSpPr>
        <p:spPr>
          <a:xfrm>
            <a:off x="755576" y="1495326"/>
            <a:ext cx="7632848" cy="4525962"/>
          </a:xfrm>
        </p:spPr>
        <p:txBody>
          <a:bodyPr/>
          <a:lstStyle/>
          <a:p>
            <a:pPr marL="0" indent="0" eaLnBrk="1" hangingPunct="1">
              <a:lnSpc>
                <a:spcPct val="80000"/>
              </a:lnSpc>
              <a:buNone/>
            </a:pPr>
            <a:r>
              <a:rPr lang="en-US" sz="2800" dirty="0"/>
              <a:t>Revision to IEEE802.15.7 </a:t>
            </a:r>
            <a:r>
              <a:rPr lang="en-US" sz="2800" dirty="0" smtClean="0"/>
              <a:t>- 2012, Standard for Visible </a:t>
            </a:r>
            <a:r>
              <a:rPr lang="en-US" sz="2800" dirty="0"/>
              <a:t>Light Communications</a:t>
            </a:r>
            <a:r>
              <a:rPr lang="en-US" sz="2800" dirty="0" smtClean="0"/>
              <a:t>.</a:t>
            </a:r>
          </a:p>
          <a:p>
            <a:pPr marL="0" indent="0" eaLnBrk="1" hangingPunct="1">
              <a:lnSpc>
                <a:spcPct val="80000"/>
              </a:lnSpc>
              <a:buNone/>
            </a:pPr>
            <a:endParaRPr lang="en-US" sz="1800" dirty="0"/>
          </a:p>
          <a:p>
            <a:pPr lvl="1" indent="-342900" eaLnBrk="1" hangingPunct="1">
              <a:lnSpc>
                <a:spcPct val="80000"/>
              </a:lnSpc>
              <a:spcAft>
                <a:spcPts val="600"/>
              </a:spcAft>
            </a:pPr>
            <a:r>
              <a:rPr lang="en-US" sz="2400" dirty="0" smtClean="0"/>
              <a:t>Extend </a:t>
            </a:r>
            <a:r>
              <a:rPr lang="en-US" sz="2400" dirty="0"/>
              <a:t>spectral range to include near UV </a:t>
            </a:r>
            <a:r>
              <a:rPr lang="en-US" sz="2400" dirty="0" smtClean="0"/>
              <a:t>and </a:t>
            </a:r>
            <a:r>
              <a:rPr lang="en-US" sz="2400" dirty="0"/>
              <a:t>near IR</a:t>
            </a:r>
          </a:p>
          <a:p>
            <a:pPr lvl="1" indent="-342900" eaLnBrk="1" hangingPunct="1">
              <a:lnSpc>
                <a:spcPct val="80000"/>
              </a:lnSpc>
              <a:spcAft>
                <a:spcPts val="600"/>
              </a:spcAft>
            </a:pPr>
            <a:r>
              <a:rPr lang="en-US" sz="2400" dirty="0"/>
              <a:t>Rename to </a:t>
            </a:r>
            <a:r>
              <a:rPr lang="en-US" sz="2400" dirty="0" smtClean="0"/>
              <a:t>“Optical </a:t>
            </a:r>
            <a:r>
              <a:rPr lang="en-US" sz="2400" dirty="0"/>
              <a:t>Wireless </a:t>
            </a:r>
            <a:r>
              <a:rPr lang="en-US" sz="2400" dirty="0" smtClean="0"/>
              <a:t>Communications”</a:t>
            </a:r>
            <a:endParaRPr lang="en-US" sz="2400" dirty="0"/>
          </a:p>
          <a:p>
            <a:pPr lvl="1" indent="-342900" eaLnBrk="1" hangingPunct="1">
              <a:lnSpc>
                <a:spcPct val="80000"/>
              </a:lnSpc>
              <a:spcAft>
                <a:spcPts val="600"/>
              </a:spcAft>
            </a:pPr>
            <a:r>
              <a:rPr lang="en-US" sz="2400" dirty="0"/>
              <a:t>Add capability to specifically to address Optical Camera Communications for use with existing as well as future smart mobile </a:t>
            </a:r>
            <a:r>
              <a:rPr lang="en-US" sz="2400" dirty="0" smtClean="0"/>
              <a:t>devices</a:t>
            </a:r>
          </a:p>
          <a:p>
            <a:pPr marL="800100" lvl="2" indent="0" eaLnBrk="1" hangingPunct="1">
              <a:lnSpc>
                <a:spcPct val="80000"/>
              </a:lnSpc>
              <a:spcAft>
                <a:spcPts val="600"/>
              </a:spcAft>
              <a:buNone/>
            </a:pPr>
            <a:r>
              <a:rPr lang="en-US" sz="2000" i="1" dirty="0" smtClean="0">
                <a:solidFill>
                  <a:srgbClr val="000099"/>
                </a:solidFill>
              </a:rPr>
              <a:t>STATUS: Resolved Task Group comments on baseline draft D0, in TG D1 review, splitting in to 2 projects (see 802.15.11)</a:t>
            </a:r>
            <a:endParaRPr lang="en-US" sz="2000" i="1" dirty="0">
              <a:solidFill>
                <a:srgbClr val="000099"/>
              </a:solidFill>
            </a:endParaRPr>
          </a:p>
          <a:p>
            <a:endParaRPr lang="en-US" dirty="0"/>
          </a:p>
        </p:txBody>
      </p:sp>
    </p:spTree>
    <p:extLst>
      <p:ext uri="{BB962C8B-B14F-4D97-AF65-F5344CB8AC3E}">
        <p14:creationId xmlns:p14="http://schemas.microsoft.com/office/powerpoint/2010/main" val="41699653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01216" y="1474440"/>
            <a:ext cx="7715200" cy="4114800"/>
          </a:xfrm>
        </p:spPr>
        <p:txBody>
          <a:bodyPr>
            <a:noAutofit/>
          </a:bodyPr>
          <a:lstStyle/>
          <a:p>
            <a:pPr marL="0" indent="0" eaLnBrk="1" hangingPunct="1">
              <a:lnSpc>
                <a:spcPct val="80000"/>
              </a:lnSpc>
              <a:buNone/>
            </a:pPr>
            <a:r>
              <a:rPr lang="en-US" sz="2800" dirty="0" smtClean="0"/>
              <a:t>802.15 New Standards </a:t>
            </a:r>
            <a:r>
              <a:rPr lang="en-US" sz="2800" dirty="0"/>
              <a:t>Work</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smtClean="0"/>
              <a:t>802.15.8 - Peer Aware Communications (PAC)</a:t>
            </a:r>
          </a:p>
          <a:p>
            <a:pPr lvl="2" eaLnBrk="1" hangingPunct="1">
              <a:lnSpc>
                <a:spcPct val="80000"/>
              </a:lnSpc>
            </a:pPr>
            <a:r>
              <a:rPr lang="en-US" sz="2200" dirty="0" smtClean="0"/>
              <a:t>Standard </a:t>
            </a:r>
            <a:r>
              <a:rPr lang="en-US" sz="2200" dirty="0"/>
              <a:t>for Infrastructure-less Peer Aware Communications among Mobile </a:t>
            </a:r>
            <a:r>
              <a:rPr lang="en-US" sz="2200" dirty="0" smtClean="0"/>
              <a:t>Devices</a:t>
            </a:r>
          </a:p>
          <a:p>
            <a:pPr marL="914400" lvl="2" indent="0" eaLnBrk="1" hangingPunct="1">
              <a:lnSpc>
                <a:spcPct val="80000"/>
              </a:lnSpc>
              <a:buNone/>
            </a:pPr>
            <a:r>
              <a:rPr lang="en-US" sz="2000" i="1" dirty="0">
                <a:solidFill>
                  <a:srgbClr val="000099"/>
                </a:solidFill>
              </a:rPr>
              <a:t>STATUS: in Letter Ballot phase </a:t>
            </a:r>
            <a:r>
              <a:rPr lang="en-US" sz="2000" i="1" dirty="0" smtClean="0">
                <a:solidFill>
                  <a:srgbClr val="000099"/>
                </a:solidFill>
              </a:rPr>
              <a:t>– 3</a:t>
            </a:r>
            <a:r>
              <a:rPr lang="en-US" sz="2000" i="1" baseline="30000" dirty="0" smtClean="0">
                <a:solidFill>
                  <a:srgbClr val="000099"/>
                </a:solidFill>
              </a:rPr>
              <a:t>rd</a:t>
            </a:r>
            <a:r>
              <a:rPr lang="en-US" sz="2000" i="1" dirty="0" smtClean="0">
                <a:solidFill>
                  <a:srgbClr val="000099"/>
                </a:solidFill>
              </a:rPr>
              <a:t> </a:t>
            </a:r>
            <a:r>
              <a:rPr lang="en-US" sz="2000" i="1" dirty="0">
                <a:solidFill>
                  <a:srgbClr val="000099"/>
                </a:solidFill>
              </a:rPr>
              <a:t>LB closes 3/15, anticipating going to Sponsor Ballot before May mtg.</a:t>
            </a:r>
          </a:p>
          <a:p>
            <a:pPr marL="914400" lvl="2" indent="0" eaLnBrk="1" hangingPunct="1">
              <a:lnSpc>
                <a:spcPct val="80000"/>
              </a:lnSpc>
              <a:buNone/>
            </a:pPr>
            <a:endParaRPr lang="en-US" sz="800" i="1" dirty="0" smtClean="0"/>
          </a:p>
          <a:p>
            <a:pPr lvl="1" eaLnBrk="1" hangingPunct="1">
              <a:lnSpc>
                <a:spcPct val="80000"/>
              </a:lnSpc>
            </a:pPr>
            <a:r>
              <a:rPr lang="en-US" sz="2400" dirty="0" smtClean="0"/>
              <a:t>802.15.10 - </a:t>
            </a:r>
            <a:r>
              <a:rPr lang="en-US" sz="2400" dirty="0"/>
              <a:t>Recommended Practice for Layer 2 Routing (Mesh </a:t>
            </a:r>
            <a:r>
              <a:rPr lang="en-US" sz="2400" dirty="0" smtClean="0"/>
              <a:t>Under)</a:t>
            </a:r>
          </a:p>
          <a:p>
            <a:pPr marL="914400" lvl="2" indent="0" eaLnBrk="1" hangingPunct="1">
              <a:lnSpc>
                <a:spcPct val="80000"/>
              </a:lnSpc>
              <a:buNone/>
            </a:pPr>
            <a:r>
              <a:rPr lang="en-US" sz="2000" i="1" dirty="0">
                <a:solidFill>
                  <a:srgbClr val="000099"/>
                </a:solidFill>
              </a:rPr>
              <a:t>STATUS: Sponsor Ballot complete, all approvals given, in IEEE editor publication preparation – Publication 1H 2017</a:t>
            </a:r>
          </a:p>
          <a:p>
            <a:pPr lvl="1" eaLnBrk="1" hangingPunct="1">
              <a:lnSpc>
                <a:spcPct val="80000"/>
              </a:lnSpc>
            </a:pPr>
            <a:r>
              <a:rPr lang="en-US" sz="2400" dirty="0" smtClean="0"/>
              <a:t>802.15.11 </a:t>
            </a:r>
            <a:r>
              <a:rPr lang="en-US" sz="2400" dirty="0"/>
              <a:t>- multi-gigabit </a:t>
            </a:r>
            <a:r>
              <a:rPr lang="en-US" sz="2400" dirty="0" smtClean="0"/>
              <a:t>OWC</a:t>
            </a:r>
          </a:p>
          <a:p>
            <a:pPr lvl="2" eaLnBrk="1" hangingPunct="1">
              <a:lnSpc>
                <a:spcPct val="80000"/>
              </a:lnSpc>
            </a:pPr>
            <a:r>
              <a:rPr lang="en-US" sz="2200" dirty="0" smtClean="0"/>
              <a:t>Break </a:t>
            </a:r>
            <a:r>
              <a:rPr lang="en-US" sz="2200" dirty="0"/>
              <a:t>out from 802.15.7a with  a new MAC</a:t>
            </a:r>
          </a:p>
          <a:p>
            <a:pPr marL="914400" lvl="2" indent="0" eaLnBrk="1" hangingPunct="1">
              <a:lnSpc>
                <a:spcPct val="80000"/>
              </a:lnSpc>
              <a:buNone/>
            </a:pPr>
            <a:r>
              <a:rPr lang="en-US" sz="2000" i="1" dirty="0" smtClean="0">
                <a:solidFill>
                  <a:srgbClr val="69BE28"/>
                </a:solidFill>
              </a:rPr>
              <a:t>STATUS: Seeking approval to start Task Group.</a:t>
            </a:r>
          </a:p>
        </p:txBody>
      </p:sp>
    </p:spTree>
    <p:extLst>
      <p:ext uri="{BB962C8B-B14F-4D97-AF65-F5344CB8AC3E}">
        <p14:creationId xmlns:p14="http://schemas.microsoft.com/office/powerpoint/2010/main" val="36299925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01216" y="1474440"/>
            <a:ext cx="7715200" cy="4114800"/>
          </a:xfrm>
        </p:spPr>
        <p:txBody>
          <a:bodyPr>
            <a:noAutofit/>
          </a:bodyPr>
          <a:lstStyle/>
          <a:p>
            <a:pPr marL="0" indent="0" eaLnBrk="1" hangingPunct="1">
              <a:lnSpc>
                <a:spcPct val="80000"/>
              </a:lnSpc>
              <a:buNone/>
            </a:pPr>
            <a:r>
              <a:rPr lang="en-US" sz="2800" dirty="0" smtClean="0"/>
              <a:t>802.15 New Standards Work (</a:t>
            </a:r>
            <a:r>
              <a:rPr lang="en-US" sz="2800" dirty="0" err="1" smtClean="0"/>
              <a:t>cont</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a:t>802.15.12 - Upper Layer Interface (ULI) for 15.4:</a:t>
            </a:r>
          </a:p>
          <a:p>
            <a:pPr lvl="2" eaLnBrk="1" hangingPunct="1">
              <a:lnSpc>
                <a:spcPct val="80000"/>
              </a:lnSpc>
            </a:pPr>
            <a:r>
              <a:rPr lang="en-US" sz="2200" dirty="0"/>
              <a:t>Make IEEE 802.15.4 easier to use, like 802.11 and 802.3</a:t>
            </a:r>
          </a:p>
          <a:p>
            <a:pPr lvl="2" eaLnBrk="1" hangingPunct="1">
              <a:lnSpc>
                <a:spcPct val="80000"/>
              </a:lnSpc>
            </a:pPr>
            <a:r>
              <a:rPr lang="en-US" sz="2200" dirty="0"/>
              <a:t>Enable the use of many of the higher layer protocol stacks used by 802.11 and 802.3 without changes</a:t>
            </a:r>
          </a:p>
          <a:p>
            <a:pPr lvl="2" eaLnBrk="1" hangingPunct="1">
              <a:lnSpc>
                <a:spcPct val="80000"/>
              </a:lnSpc>
            </a:pPr>
            <a:r>
              <a:rPr lang="en-US" sz="2200" dirty="0"/>
              <a:t>Allow 15.4 to address new applications, yet maintain backward compatibility with existing devices and applications</a:t>
            </a:r>
          </a:p>
          <a:p>
            <a:pPr lvl="2" eaLnBrk="1" hangingPunct="1">
              <a:lnSpc>
                <a:spcPct val="80000"/>
              </a:lnSpc>
            </a:pPr>
            <a:r>
              <a:rPr lang="en-US" sz="2200" dirty="0"/>
              <a:t>Potentially consolidate L2R, KMP, 6T,&amp; 6lowpan in one ULI</a:t>
            </a:r>
          </a:p>
          <a:p>
            <a:pPr lvl="2" eaLnBrk="1" hangingPunct="1">
              <a:lnSpc>
                <a:spcPct val="80000"/>
              </a:lnSpc>
            </a:pPr>
            <a:r>
              <a:rPr lang="en-US" sz="2200" dirty="0"/>
              <a:t>Will need tight coordination with 802.1 and IETF</a:t>
            </a:r>
          </a:p>
          <a:p>
            <a:pPr marL="914400" lvl="2" indent="0" eaLnBrk="1" hangingPunct="1">
              <a:lnSpc>
                <a:spcPct val="80000"/>
              </a:lnSpc>
              <a:buNone/>
            </a:pPr>
            <a:r>
              <a:rPr lang="en-US" sz="2000" i="1" dirty="0">
                <a:solidFill>
                  <a:srgbClr val="000099"/>
                </a:solidFill>
              </a:rPr>
              <a:t>STATUS: </a:t>
            </a:r>
            <a:r>
              <a:rPr lang="en-US" sz="2000" i="1" dirty="0" smtClean="0">
                <a:solidFill>
                  <a:srgbClr val="000099"/>
                </a:solidFill>
              </a:rPr>
              <a:t>Continuing development of </a:t>
            </a:r>
            <a:r>
              <a:rPr lang="en-US" sz="2000" i="1" dirty="0">
                <a:solidFill>
                  <a:srgbClr val="000099"/>
                </a:solidFill>
              </a:rPr>
              <a:t>content for draft</a:t>
            </a:r>
          </a:p>
        </p:txBody>
      </p:sp>
    </p:spTree>
    <p:extLst>
      <p:ext uri="{BB962C8B-B14F-4D97-AF65-F5344CB8AC3E}">
        <p14:creationId xmlns:p14="http://schemas.microsoft.com/office/powerpoint/2010/main" val="31423630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 Status</a:t>
            </a:r>
            <a:endParaRPr lang="en-US" sz="3600" dirty="0"/>
          </a:p>
        </p:txBody>
      </p:sp>
      <p:sp>
        <p:nvSpPr>
          <p:cNvPr id="3" name="Content Placeholder 2"/>
          <p:cNvSpPr>
            <a:spLocks noGrp="1"/>
          </p:cNvSpPr>
          <p:nvPr>
            <p:ph idx="1"/>
          </p:nvPr>
        </p:nvSpPr>
        <p:spPr>
          <a:xfrm>
            <a:off x="457200" y="1567333"/>
            <a:ext cx="8219256" cy="4525963"/>
          </a:xfrm>
        </p:spPr>
        <p:txBody>
          <a:bodyPr>
            <a:noAutofit/>
          </a:bodyPr>
          <a:lstStyle/>
          <a:p>
            <a:pPr marL="0" indent="0" eaLnBrk="1" hangingPunct="1">
              <a:lnSpc>
                <a:spcPct val="80000"/>
              </a:lnSpc>
              <a:buNone/>
            </a:pPr>
            <a:r>
              <a:rPr lang="en-US" sz="2800" dirty="0" smtClean="0"/>
              <a:t>802.15 Interest </a:t>
            </a:r>
            <a:r>
              <a:rPr lang="en-US" sz="2800" dirty="0"/>
              <a:t>Groups</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smtClean="0"/>
              <a:t>Dependability IG (IG DEP):  seeking </a:t>
            </a:r>
            <a:r>
              <a:rPr lang="en-US" sz="2400" dirty="0"/>
              <a:t>to identify non implementation based </a:t>
            </a:r>
            <a:r>
              <a:rPr lang="en-US" sz="2400" dirty="0" smtClean="0"/>
              <a:t>strategies, </a:t>
            </a:r>
            <a:r>
              <a:rPr lang="en-US" sz="2400" dirty="0"/>
              <a:t>which could be </a:t>
            </a:r>
            <a:r>
              <a:rPr lang="en-US" sz="2400" dirty="0" smtClean="0"/>
              <a:t>standardized, that inherently improve wireless </a:t>
            </a:r>
            <a:r>
              <a:rPr lang="en-US" sz="2400" dirty="0"/>
              <a:t>link </a:t>
            </a:r>
            <a:r>
              <a:rPr lang="en-US" sz="2400" dirty="0" smtClean="0"/>
              <a:t>reliability.</a:t>
            </a:r>
          </a:p>
          <a:p>
            <a:pPr lvl="1" eaLnBrk="1" hangingPunct="1">
              <a:lnSpc>
                <a:spcPct val="80000"/>
              </a:lnSpc>
            </a:pPr>
            <a:endParaRPr lang="en-US" sz="800" dirty="0"/>
          </a:p>
          <a:p>
            <a:pPr lvl="1" eaLnBrk="1" hangingPunct="1">
              <a:lnSpc>
                <a:spcPct val="80000"/>
              </a:lnSpc>
            </a:pPr>
            <a:r>
              <a:rPr lang="en-US" sz="2400" dirty="0" smtClean="0"/>
              <a:t>Guide for 15.4 Use IG </a:t>
            </a:r>
            <a:r>
              <a:rPr lang="en-US" sz="2400" dirty="0"/>
              <a:t>(IG </a:t>
            </a:r>
            <a:r>
              <a:rPr lang="en-US" sz="2400" dirty="0" smtClean="0"/>
              <a:t>Guide):</a:t>
            </a:r>
          </a:p>
          <a:p>
            <a:pPr marL="857250" lvl="2" indent="0" eaLnBrk="1" hangingPunct="1">
              <a:lnSpc>
                <a:spcPct val="80000"/>
              </a:lnSpc>
              <a:buNone/>
            </a:pPr>
            <a:r>
              <a:rPr lang="en-US" sz="2000" i="1" dirty="0">
                <a:solidFill>
                  <a:srgbClr val="69BE28"/>
                </a:solidFill>
              </a:rPr>
              <a:t>STATUS: </a:t>
            </a:r>
            <a:r>
              <a:rPr lang="en-US" sz="2000" i="1" dirty="0" smtClean="0">
                <a:solidFill>
                  <a:srgbClr val="69BE28"/>
                </a:solidFill>
              </a:rPr>
              <a:t>on hold</a:t>
            </a:r>
          </a:p>
          <a:p>
            <a:pPr marL="857250" lvl="2" indent="0" eaLnBrk="1" hangingPunct="1">
              <a:lnSpc>
                <a:spcPct val="80000"/>
              </a:lnSpc>
              <a:buNone/>
            </a:pPr>
            <a:endParaRPr lang="en-US" sz="800" dirty="0"/>
          </a:p>
          <a:p>
            <a:pPr lvl="1" eaLnBrk="1" hangingPunct="1">
              <a:lnSpc>
                <a:spcPct val="80000"/>
              </a:lnSpc>
            </a:pPr>
            <a:r>
              <a:rPr lang="en-US" sz="2400" dirty="0" smtClean="0"/>
              <a:t>High </a:t>
            </a:r>
            <a:r>
              <a:rPr lang="en-US" sz="2400" dirty="0"/>
              <a:t>Rate Rail </a:t>
            </a:r>
            <a:r>
              <a:rPr lang="en-US" sz="2400" dirty="0" smtClean="0"/>
              <a:t>Communications IG </a:t>
            </a:r>
            <a:r>
              <a:rPr lang="en-US" sz="2400" dirty="0"/>
              <a:t>(HRRC</a:t>
            </a:r>
            <a:r>
              <a:rPr lang="en-US" sz="2400" dirty="0" smtClean="0"/>
              <a:t>)</a:t>
            </a:r>
          </a:p>
          <a:p>
            <a:pPr lvl="1" eaLnBrk="1" hangingPunct="1">
              <a:lnSpc>
                <a:spcPct val="80000"/>
              </a:lnSpc>
            </a:pPr>
            <a:endParaRPr lang="en-US" sz="800" dirty="0"/>
          </a:p>
          <a:p>
            <a:pPr lvl="1" eaLnBrk="1" hangingPunct="1">
              <a:lnSpc>
                <a:spcPct val="80000"/>
              </a:lnSpc>
            </a:pPr>
            <a:r>
              <a:rPr lang="en-US" sz="2400" dirty="0" smtClean="0"/>
              <a:t>THz IG: Review </a:t>
            </a:r>
            <a:r>
              <a:rPr lang="en-US" sz="2400" dirty="0"/>
              <a:t>and discuss the latest advances for using THz </a:t>
            </a:r>
            <a:r>
              <a:rPr lang="en-US" sz="2400" dirty="0" smtClean="0"/>
              <a:t>bands </a:t>
            </a:r>
            <a:r>
              <a:rPr lang="en-US" sz="2400" dirty="0"/>
              <a:t>for wireless date </a:t>
            </a:r>
            <a:r>
              <a:rPr lang="en-US" sz="2400" dirty="0" smtClean="0"/>
              <a:t>applications</a:t>
            </a:r>
          </a:p>
          <a:p>
            <a:pPr lvl="1" eaLnBrk="1" hangingPunct="1">
              <a:lnSpc>
                <a:spcPct val="80000"/>
              </a:lnSpc>
            </a:pPr>
            <a:endParaRPr lang="en-US" sz="800" dirty="0"/>
          </a:p>
          <a:p>
            <a:pPr lvl="1" eaLnBrk="1" hangingPunct="1">
              <a:lnSpc>
                <a:spcPct val="80000"/>
              </a:lnSpc>
            </a:pPr>
            <a:r>
              <a:rPr lang="en-US" sz="2400" dirty="0" smtClean="0"/>
              <a:t>Low </a:t>
            </a:r>
            <a:r>
              <a:rPr lang="en-US" sz="2400" dirty="0"/>
              <a:t>Power Wide Area (LPWA): Defining Objectives</a:t>
            </a:r>
          </a:p>
          <a:p>
            <a:pPr marL="857250" lvl="2" indent="0" eaLnBrk="1" hangingPunct="1">
              <a:lnSpc>
                <a:spcPct val="80000"/>
              </a:lnSpc>
              <a:buNone/>
            </a:pPr>
            <a:r>
              <a:rPr lang="en-US" sz="2000" i="1" dirty="0" smtClean="0">
                <a:solidFill>
                  <a:srgbClr val="000099"/>
                </a:solidFill>
              </a:rPr>
              <a:t>STATUS: IG report/presentation being prepared for July Mtg.</a:t>
            </a:r>
            <a:endParaRPr lang="en-US" i="1" dirty="0">
              <a:solidFill>
                <a:srgbClr val="000099"/>
              </a:solidFill>
            </a:endParaRPr>
          </a:p>
          <a:p>
            <a:pPr marL="857250" lvl="2" indent="0" eaLnBrk="1" hangingPunct="1">
              <a:lnSpc>
                <a:spcPct val="80000"/>
              </a:lnSpc>
              <a:buNone/>
            </a:pPr>
            <a:endParaRPr lang="en-US" sz="2000" dirty="0">
              <a:solidFill>
                <a:srgbClr val="000099"/>
              </a:solidFill>
            </a:endParaRPr>
          </a:p>
          <a:p>
            <a:pPr lvl="3"/>
            <a:endParaRPr lang="en-US" sz="1600" dirty="0" smtClean="0"/>
          </a:p>
        </p:txBody>
      </p:sp>
    </p:spTree>
    <p:extLst>
      <p:ext uri="{BB962C8B-B14F-4D97-AF65-F5344CB8AC3E}">
        <p14:creationId xmlns:p14="http://schemas.microsoft.com/office/powerpoint/2010/main" val="37580545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Other Activity</a:t>
            </a:r>
          </a:p>
        </p:txBody>
      </p:sp>
      <p:sp>
        <p:nvSpPr>
          <p:cNvPr id="11267" name="Rectangle 3"/>
          <p:cNvSpPr>
            <a:spLocks noGrp="1" noChangeArrowheads="1"/>
          </p:cNvSpPr>
          <p:nvPr>
            <p:ph type="body" idx="1"/>
          </p:nvPr>
        </p:nvSpPr>
        <p:spPr>
          <a:xfrm>
            <a:off x="611560" y="1412776"/>
            <a:ext cx="8208912" cy="4525963"/>
          </a:xfrm>
        </p:spPr>
        <p:txBody>
          <a:bodyPr/>
          <a:lstStyle/>
          <a:p>
            <a:pPr marL="0" indent="0" eaLnBrk="1" hangingPunct="1">
              <a:lnSpc>
                <a:spcPct val="80000"/>
              </a:lnSpc>
              <a:buNone/>
            </a:pPr>
            <a:r>
              <a:rPr lang="en-US" sz="2800" dirty="0" smtClean="0"/>
              <a:t>Joint effort with IETF:</a:t>
            </a:r>
          </a:p>
          <a:p>
            <a:pPr marL="0" indent="0" eaLnBrk="1" hangingPunct="1">
              <a:lnSpc>
                <a:spcPct val="80000"/>
              </a:lnSpc>
              <a:buNone/>
            </a:pPr>
            <a:endParaRPr lang="en-US" sz="1800" dirty="0" smtClean="0"/>
          </a:p>
          <a:p>
            <a:pPr eaLnBrk="1" hangingPunct="1">
              <a:lnSpc>
                <a:spcPct val="80000"/>
              </a:lnSpc>
            </a:pPr>
            <a:r>
              <a:rPr lang="en-US" sz="2200" dirty="0" smtClean="0"/>
              <a:t>6Tisch Interest Group-formed to support </a:t>
            </a:r>
            <a:r>
              <a:rPr lang="en-US" sz="2200" dirty="0"/>
              <a:t>collaboration and coordination of 802.15 activities/positions with IETF on </a:t>
            </a:r>
            <a:r>
              <a:rPr lang="en-US" sz="2200" dirty="0" smtClean="0"/>
              <a:t>an activity to </a:t>
            </a:r>
            <a:r>
              <a:rPr lang="en-US" sz="2200" dirty="0"/>
              <a:t>utilize capabilities in 15.4e in conjunction with IPv6, specifically time slotted channel </a:t>
            </a:r>
            <a:r>
              <a:rPr lang="en-US" sz="2200" dirty="0" smtClean="0"/>
              <a:t>hopping </a:t>
            </a:r>
            <a:r>
              <a:rPr lang="en-US" sz="2200" dirty="0"/>
              <a:t>(TSCH).</a:t>
            </a:r>
            <a:r>
              <a:rPr lang="en-US" sz="2400" dirty="0"/>
              <a:t> </a:t>
            </a:r>
            <a:endParaRPr lang="en-US" sz="2400" dirty="0" smtClean="0"/>
          </a:p>
          <a:p>
            <a:pPr marL="0" indent="0" eaLnBrk="1" hangingPunct="1">
              <a:lnSpc>
                <a:spcPct val="80000"/>
              </a:lnSpc>
              <a:buNone/>
            </a:pPr>
            <a:endParaRPr lang="en-US" sz="2400" dirty="0" smtClean="0"/>
          </a:p>
        </p:txBody>
      </p:sp>
    </p:spTree>
    <p:extLst>
      <p:ext uri="{BB962C8B-B14F-4D97-AF65-F5344CB8AC3E}">
        <p14:creationId xmlns:p14="http://schemas.microsoft.com/office/powerpoint/2010/main" val="1835208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Future Projects</a:t>
            </a:r>
          </a:p>
        </p:txBody>
      </p:sp>
      <p:sp>
        <p:nvSpPr>
          <p:cNvPr id="11267" name="Rectangle 3"/>
          <p:cNvSpPr>
            <a:spLocks noGrp="1" noChangeArrowheads="1"/>
          </p:cNvSpPr>
          <p:nvPr>
            <p:ph type="body" idx="1"/>
          </p:nvPr>
        </p:nvSpPr>
        <p:spPr>
          <a:xfrm>
            <a:off x="611560" y="1412776"/>
            <a:ext cx="8208912" cy="4525963"/>
          </a:xfrm>
        </p:spPr>
        <p:txBody>
          <a:bodyPr/>
          <a:lstStyle/>
          <a:p>
            <a:pPr marL="0" indent="0" eaLnBrk="1" hangingPunct="1">
              <a:lnSpc>
                <a:spcPct val="80000"/>
              </a:lnSpc>
              <a:buNone/>
            </a:pPr>
            <a:r>
              <a:rPr lang="en-US" sz="2800" dirty="0" smtClean="0"/>
              <a:t>802.15:</a:t>
            </a:r>
          </a:p>
          <a:p>
            <a:pPr marL="0" indent="0" eaLnBrk="1" hangingPunct="1">
              <a:lnSpc>
                <a:spcPct val="80000"/>
              </a:lnSpc>
              <a:buNone/>
            </a:pPr>
            <a:endParaRPr lang="en-US" sz="900" dirty="0" smtClean="0">
              <a:solidFill>
                <a:srgbClr val="000099"/>
              </a:solidFill>
            </a:endParaRPr>
          </a:p>
          <a:p>
            <a:pPr eaLnBrk="1" hangingPunct="1">
              <a:lnSpc>
                <a:spcPct val="80000"/>
              </a:lnSpc>
            </a:pPr>
            <a:r>
              <a:rPr lang="en-US" sz="2400" dirty="0" smtClean="0">
                <a:solidFill>
                  <a:srgbClr val="000099"/>
                </a:solidFill>
              </a:rPr>
              <a:t>Improved Coexistence – Interest in improving targeted coexistence between 802.15 and 802.11 networks.</a:t>
            </a:r>
          </a:p>
          <a:p>
            <a:pPr marL="0" indent="0" eaLnBrk="1" hangingPunct="1">
              <a:lnSpc>
                <a:spcPct val="80000"/>
              </a:lnSpc>
              <a:buNone/>
            </a:pPr>
            <a:endParaRPr lang="en-US" sz="2200" dirty="0" smtClean="0"/>
          </a:p>
        </p:txBody>
      </p:sp>
    </p:spTree>
    <p:extLst>
      <p:ext uri="{BB962C8B-B14F-4D97-AF65-F5344CB8AC3E}">
        <p14:creationId xmlns:p14="http://schemas.microsoft.com/office/powerpoint/2010/main" val="1219083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1"/>
          <p:cNvSpPr>
            <a:spLocks noGrp="1"/>
          </p:cNvSpPr>
          <p:nvPr>
            <p:ph type="title" idx="4294967295"/>
          </p:nvPr>
        </p:nvSpPr>
        <p:spPr/>
        <p:txBody>
          <a:bodyPr anchor="t"/>
          <a:lstStyle/>
          <a:p>
            <a:pPr eaLnBrk="1" hangingPunct="1"/>
            <a:r>
              <a:rPr lang="en-GB" smtClean="0"/>
              <a:t>Disclaimer…</a:t>
            </a:r>
          </a:p>
        </p:txBody>
      </p:sp>
      <p:sp>
        <p:nvSpPr>
          <p:cNvPr id="5123" name="Content Placeholder 22"/>
          <p:cNvSpPr>
            <a:spLocks noGrp="1"/>
          </p:cNvSpPr>
          <p:nvPr>
            <p:ph idx="4294967295"/>
          </p:nvPr>
        </p:nvSpPr>
        <p:spPr>
          <a:xfrm>
            <a:off x="685800" y="1524000"/>
            <a:ext cx="7772400" cy="4114800"/>
          </a:xfrm>
        </p:spPr>
        <p:txBody>
          <a:bodyPr/>
          <a:lstStyle/>
          <a:p>
            <a:pPr eaLnBrk="1" hangingPunct="1">
              <a:buFontTx/>
              <a:buNone/>
            </a:pPr>
            <a:r>
              <a:rPr lang="en-GB" smtClean="0"/>
              <a:t> “At lectures, symposia, seminars, or educational courses, an individual presenting information on IEEE standards shall make it clear that his or her views should be considered the personal views of that individual rather than the formal position, explanation, or interpretation of the IEEE.”</a:t>
            </a:r>
          </a:p>
          <a:p>
            <a:pPr eaLnBrk="1" hangingPunct="1">
              <a:buFontTx/>
              <a:buNone/>
            </a:pPr>
            <a:r>
              <a:rPr lang="en-GB" smtClean="0"/>
              <a:t>   </a:t>
            </a:r>
            <a:r>
              <a:rPr lang="en-GB" sz="2000" smtClean="0"/>
              <a:t>IEEE-SA Standards Board Operation Manual (subclause 5.9.3)</a:t>
            </a:r>
          </a:p>
          <a:p>
            <a:pPr eaLnBrk="1" hangingPunct="1"/>
            <a:endParaRPr lang="en-GB"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685800" y="3787775"/>
            <a:ext cx="7772400" cy="2017489"/>
          </a:xfrm>
        </p:spPr>
        <p:txBody>
          <a:bodyPr/>
          <a:lstStyle/>
          <a:p>
            <a:pPr eaLnBrk="1" hangingPunct="1"/>
            <a:r>
              <a:rPr lang="en-US" sz="3200" dirty="0" smtClean="0"/>
              <a:t>Questions?</a:t>
            </a:r>
            <a:br>
              <a:rPr lang="en-US" sz="3200" dirty="0" smtClean="0"/>
            </a:br>
            <a:r>
              <a:rPr lang="en-US" sz="3200" dirty="0" smtClean="0"/>
              <a:t/>
            </a:r>
            <a:br>
              <a:rPr lang="en-US" sz="3200" dirty="0" smtClean="0"/>
            </a:br>
            <a:r>
              <a:rPr lang="en-US" sz="2000" dirty="0" smtClean="0"/>
              <a:t>Clint Powell</a:t>
            </a:r>
            <a:br>
              <a:rPr lang="en-US" sz="2000" dirty="0" smtClean="0"/>
            </a:br>
            <a:r>
              <a:rPr lang="en-US" sz="2000" dirty="0" smtClean="0">
                <a:hlinkClick r:id="rId2"/>
              </a:rPr>
              <a:t>cpowell@ieee.org</a:t>
            </a:r>
            <a:endParaRPr lang="en-US" sz="3200" dirty="0" smtClean="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0200" y="620688"/>
            <a:ext cx="5818104" cy="301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Line 10"/>
          <p:cNvSpPr>
            <a:spLocks noChangeShapeType="1"/>
          </p:cNvSpPr>
          <p:nvPr/>
        </p:nvSpPr>
        <p:spPr bwMode="auto">
          <a:xfrm>
            <a:off x="755576" y="4437112"/>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 name="Rectangle 2"/>
          <p:cNvSpPr>
            <a:spLocks noGrp="1" noChangeArrowheads="1"/>
          </p:cNvSpPr>
          <p:nvPr>
            <p:ph type="title" idx="4294967295"/>
          </p:nvPr>
        </p:nvSpPr>
        <p:spPr>
          <a:xfrm>
            <a:off x="0" y="304800"/>
            <a:ext cx="8229600" cy="609600"/>
          </a:xfrm>
        </p:spPr>
        <p:txBody>
          <a:bodyPr anchor="t"/>
          <a:lstStyle/>
          <a:p>
            <a:pPr eaLnBrk="1" hangingPunct="1"/>
            <a:r>
              <a:rPr lang="en-US" smtClean="0"/>
              <a:t>IEEE 802 Organization</a:t>
            </a:r>
          </a:p>
        </p:txBody>
      </p:sp>
      <p:sp>
        <p:nvSpPr>
          <p:cNvPr id="6148" name="Line 4"/>
          <p:cNvSpPr>
            <a:spLocks noChangeShapeType="1"/>
          </p:cNvSpPr>
          <p:nvPr/>
        </p:nvSpPr>
        <p:spPr bwMode="auto">
          <a:xfrm>
            <a:off x="7623175"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9" name="Line 5"/>
          <p:cNvSpPr>
            <a:spLocks noChangeShapeType="1"/>
          </p:cNvSpPr>
          <p:nvPr/>
        </p:nvSpPr>
        <p:spPr bwMode="auto">
          <a:xfrm>
            <a:off x="4349750" y="2155825"/>
            <a:ext cx="0" cy="1666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 name="Line 6"/>
          <p:cNvSpPr>
            <a:spLocks noChangeShapeType="1"/>
          </p:cNvSpPr>
          <p:nvPr/>
        </p:nvSpPr>
        <p:spPr bwMode="auto">
          <a:xfrm>
            <a:off x="4518025"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1" name="Line 7"/>
          <p:cNvSpPr>
            <a:spLocks noChangeShapeType="1"/>
          </p:cNvSpPr>
          <p:nvPr/>
        </p:nvSpPr>
        <p:spPr bwMode="auto">
          <a:xfrm>
            <a:off x="5565775" y="3397250"/>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2" name="Line 8"/>
          <p:cNvSpPr>
            <a:spLocks noChangeShapeType="1"/>
          </p:cNvSpPr>
          <p:nvPr/>
        </p:nvSpPr>
        <p:spPr bwMode="auto">
          <a:xfrm>
            <a:off x="7048500" y="3405188"/>
            <a:ext cx="1588" cy="1462087"/>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3" name="Line 9"/>
          <p:cNvSpPr>
            <a:spLocks noChangeShapeType="1"/>
          </p:cNvSpPr>
          <p:nvPr/>
        </p:nvSpPr>
        <p:spPr bwMode="auto">
          <a:xfrm>
            <a:off x="8147050" y="3411538"/>
            <a:ext cx="0" cy="1320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4" name="Line 10"/>
          <p:cNvSpPr>
            <a:spLocks noChangeShapeType="1"/>
          </p:cNvSpPr>
          <p:nvPr/>
        </p:nvSpPr>
        <p:spPr bwMode="auto">
          <a:xfrm>
            <a:off x="6546850"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5" name="Line 11"/>
          <p:cNvSpPr>
            <a:spLocks noChangeShapeType="1"/>
          </p:cNvSpPr>
          <p:nvPr/>
        </p:nvSpPr>
        <p:spPr bwMode="auto">
          <a:xfrm>
            <a:off x="803275" y="3406775"/>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6" name="Line 12"/>
          <p:cNvSpPr>
            <a:spLocks noChangeShapeType="1"/>
          </p:cNvSpPr>
          <p:nvPr/>
        </p:nvSpPr>
        <p:spPr bwMode="auto">
          <a:xfrm>
            <a:off x="2598738"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13"/>
          <p:cNvSpPr>
            <a:spLocks noChangeShapeType="1"/>
          </p:cNvSpPr>
          <p:nvPr/>
        </p:nvSpPr>
        <p:spPr bwMode="auto">
          <a:xfrm flipH="1">
            <a:off x="3500438" y="3405188"/>
            <a:ext cx="0" cy="2286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8" name="Line 14"/>
          <p:cNvSpPr>
            <a:spLocks noChangeShapeType="1"/>
          </p:cNvSpPr>
          <p:nvPr/>
        </p:nvSpPr>
        <p:spPr bwMode="auto">
          <a:xfrm flipH="1">
            <a:off x="1565275" y="3057525"/>
            <a:ext cx="0" cy="3460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9" name="Rectangle 15"/>
          <p:cNvSpPr>
            <a:spLocks noChangeArrowheads="1"/>
          </p:cNvSpPr>
          <p:nvPr/>
        </p:nvSpPr>
        <p:spPr bwMode="auto">
          <a:xfrm>
            <a:off x="3141663" y="1706563"/>
            <a:ext cx="2171700" cy="4905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200" b="1">
                <a:solidFill>
                  <a:srgbClr val="FFFF00"/>
                </a:solidFill>
              </a:rPr>
              <a:t>Standards Activities Board</a:t>
            </a:r>
          </a:p>
        </p:txBody>
      </p:sp>
      <p:sp>
        <p:nvSpPr>
          <p:cNvPr id="6160" name="Text Box 16"/>
          <p:cNvSpPr txBox="1">
            <a:spLocks noChangeArrowheads="1"/>
          </p:cNvSpPr>
          <p:nvPr/>
        </p:nvSpPr>
        <p:spPr bwMode="auto">
          <a:xfrm>
            <a:off x="2716213" y="1219200"/>
            <a:ext cx="324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i="1"/>
              <a:t>IEEE Standards Association</a:t>
            </a:r>
          </a:p>
        </p:txBody>
      </p:sp>
      <p:sp>
        <p:nvSpPr>
          <p:cNvPr id="6161" name="Rectangle 17"/>
          <p:cNvSpPr>
            <a:spLocks noChangeArrowheads="1"/>
          </p:cNvSpPr>
          <p:nvPr/>
        </p:nvSpPr>
        <p:spPr bwMode="auto">
          <a:xfrm>
            <a:off x="1268413" y="3670300"/>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802.3</a:t>
            </a:r>
          </a:p>
          <a:p>
            <a:pPr algn="ctr" eaLnBrk="1" hangingPunct="1"/>
            <a:r>
              <a:rPr lang="en-US" sz="1000" b="1">
                <a:solidFill>
                  <a:schemeClr val="bg1"/>
                </a:solidFill>
              </a:rPr>
              <a:t>CSMA/CD</a:t>
            </a:r>
          </a:p>
          <a:p>
            <a:pPr algn="ctr" eaLnBrk="1" hangingPunct="1"/>
            <a:r>
              <a:rPr lang="en-US" sz="1000" b="1">
                <a:solidFill>
                  <a:schemeClr val="bg1"/>
                </a:solidFill>
              </a:rPr>
              <a:t>Ethernet</a:t>
            </a:r>
          </a:p>
          <a:p>
            <a:pPr algn="ctr" eaLnBrk="1" hangingPunct="1"/>
            <a:endParaRPr lang="en-US" sz="1000" b="1">
              <a:solidFill>
                <a:schemeClr val="bg1"/>
              </a:solidFill>
            </a:endParaRPr>
          </a:p>
        </p:txBody>
      </p:sp>
      <p:sp>
        <p:nvSpPr>
          <p:cNvPr id="6162" name="Rectangle 18"/>
          <p:cNvSpPr>
            <a:spLocks noChangeArrowheads="1"/>
          </p:cNvSpPr>
          <p:nvPr/>
        </p:nvSpPr>
        <p:spPr bwMode="auto">
          <a:xfrm>
            <a:off x="6588224" y="4729163"/>
            <a:ext cx="792163"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802.24</a:t>
            </a:r>
          </a:p>
          <a:p>
            <a:pPr algn="ctr" eaLnBrk="1" hangingPunct="1"/>
            <a:r>
              <a:rPr lang="en-US" sz="1000" b="1">
                <a:solidFill>
                  <a:schemeClr val="bg1"/>
                </a:solidFill>
              </a:rPr>
              <a:t>Smart Grid</a:t>
            </a:r>
          </a:p>
          <a:p>
            <a:pPr algn="ctr" eaLnBrk="1" hangingPunct="1"/>
            <a:r>
              <a:rPr lang="en-US" sz="1000" b="1">
                <a:solidFill>
                  <a:schemeClr val="bg1"/>
                </a:solidFill>
              </a:rPr>
              <a:t>TAG</a:t>
            </a:r>
          </a:p>
        </p:txBody>
      </p:sp>
      <p:sp>
        <p:nvSpPr>
          <p:cNvPr id="6163" name="Rectangle 19"/>
          <p:cNvSpPr>
            <a:spLocks noChangeArrowheads="1"/>
          </p:cNvSpPr>
          <p:nvPr/>
        </p:nvSpPr>
        <p:spPr bwMode="auto">
          <a:xfrm>
            <a:off x="2195513" y="367188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802.11</a:t>
            </a:r>
          </a:p>
          <a:p>
            <a:pPr algn="ctr" eaLnBrk="1" hangingPunct="1"/>
            <a:r>
              <a:rPr lang="en-US" sz="1000" b="1">
                <a:solidFill>
                  <a:schemeClr val="bg1"/>
                </a:solidFill>
              </a:rPr>
              <a:t>Wireless</a:t>
            </a:r>
          </a:p>
          <a:p>
            <a:pPr algn="ctr" eaLnBrk="1" hangingPunct="1"/>
            <a:r>
              <a:rPr lang="en-US" sz="1000" b="1">
                <a:solidFill>
                  <a:schemeClr val="bg1"/>
                </a:solidFill>
              </a:rPr>
              <a:t>WLAN</a:t>
            </a:r>
          </a:p>
        </p:txBody>
      </p:sp>
      <p:sp>
        <p:nvSpPr>
          <p:cNvPr id="6164" name="Rectangle 20"/>
          <p:cNvSpPr>
            <a:spLocks noChangeArrowheads="1"/>
          </p:cNvSpPr>
          <p:nvPr/>
        </p:nvSpPr>
        <p:spPr bwMode="auto">
          <a:xfrm>
            <a:off x="3111500" y="367030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802.15</a:t>
            </a:r>
          </a:p>
          <a:p>
            <a:pPr algn="ctr" eaLnBrk="1" hangingPunct="1"/>
            <a:r>
              <a:rPr lang="en-US" sz="1000" b="1" dirty="0">
                <a:solidFill>
                  <a:schemeClr val="bg1"/>
                </a:solidFill>
              </a:rPr>
              <a:t>Wireless</a:t>
            </a:r>
          </a:p>
          <a:p>
            <a:pPr algn="ctr" eaLnBrk="1" hangingPunct="1"/>
            <a:r>
              <a:rPr lang="en-US" sz="1000" b="1" dirty="0" smtClean="0">
                <a:solidFill>
                  <a:schemeClr val="bg1"/>
                </a:solidFill>
              </a:rPr>
              <a:t>Specialty</a:t>
            </a:r>
            <a:endParaRPr lang="en-US" sz="1000" b="1" dirty="0">
              <a:solidFill>
                <a:schemeClr val="bg1"/>
              </a:solidFill>
            </a:endParaRPr>
          </a:p>
          <a:p>
            <a:pPr algn="ctr" eaLnBrk="1" hangingPunct="1"/>
            <a:r>
              <a:rPr lang="en-US" sz="1000" b="1" dirty="0">
                <a:solidFill>
                  <a:schemeClr val="bg1"/>
                </a:solidFill>
              </a:rPr>
              <a:t>Networks</a:t>
            </a:r>
          </a:p>
        </p:txBody>
      </p:sp>
      <p:sp>
        <p:nvSpPr>
          <p:cNvPr id="6165" name="Freeform 21"/>
          <p:cNvSpPr>
            <a:spLocks/>
          </p:cNvSpPr>
          <p:nvPr/>
        </p:nvSpPr>
        <p:spPr bwMode="auto">
          <a:xfrm>
            <a:off x="1590675" y="2320925"/>
            <a:ext cx="3486150" cy="244475"/>
          </a:xfrm>
          <a:custGeom>
            <a:avLst/>
            <a:gdLst>
              <a:gd name="T0" fmla="*/ 0 w 1920"/>
              <a:gd name="T1" fmla="*/ 244475 h 96"/>
              <a:gd name="T2" fmla="*/ 0 w 1920"/>
              <a:gd name="T3" fmla="*/ 0 h 96"/>
              <a:gd name="T4" fmla="*/ 3486150 w 1920"/>
              <a:gd name="T5" fmla="*/ 0 h 96"/>
              <a:gd name="T6" fmla="*/ 3486150 w 1920"/>
              <a:gd name="T7" fmla="*/ 244475 h 96"/>
              <a:gd name="T8" fmla="*/ 0 60000 65536"/>
              <a:gd name="T9" fmla="*/ 0 60000 65536"/>
              <a:gd name="T10" fmla="*/ 0 60000 65536"/>
              <a:gd name="T11" fmla="*/ 0 60000 65536"/>
              <a:gd name="T12" fmla="*/ 0 w 1920"/>
              <a:gd name="T13" fmla="*/ 0 h 96"/>
              <a:gd name="T14" fmla="*/ 1920 w 1920"/>
              <a:gd name="T15" fmla="*/ 96 h 96"/>
            </a:gdLst>
            <a:ahLst/>
            <a:cxnLst>
              <a:cxn ang="T8">
                <a:pos x="T0" y="T1"/>
              </a:cxn>
              <a:cxn ang="T9">
                <a:pos x="T2" y="T3"/>
              </a:cxn>
              <a:cxn ang="T10">
                <a:pos x="T4" y="T5"/>
              </a:cxn>
              <a:cxn ang="T11">
                <a:pos x="T6" y="T7"/>
              </a:cxn>
            </a:cxnLst>
            <a:rect l="T12" t="T13" r="T14" b="T15"/>
            <a:pathLst>
              <a:path w="1920" h="96">
                <a:moveTo>
                  <a:pt x="0" y="96"/>
                </a:moveTo>
                <a:lnTo>
                  <a:pt x="0" y="0"/>
                </a:lnTo>
                <a:lnTo>
                  <a:pt x="1920" y="0"/>
                </a:lnTo>
                <a:lnTo>
                  <a:pt x="1920" y="96"/>
                </a:ln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66" name="Line 22"/>
          <p:cNvSpPr>
            <a:spLocks noChangeShapeType="1"/>
          </p:cNvSpPr>
          <p:nvPr/>
        </p:nvSpPr>
        <p:spPr bwMode="auto">
          <a:xfrm>
            <a:off x="3544888" y="2303463"/>
            <a:ext cx="0" cy="1666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7" name="Rectangle 23"/>
          <p:cNvSpPr>
            <a:spLocks noChangeArrowheads="1"/>
          </p:cNvSpPr>
          <p:nvPr/>
        </p:nvSpPr>
        <p:spPr bwMode="auto">
          <a:xfrm>
            <a:off x="7166199" y="3686175"/>
            <a:ext cx="739775"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802.21</a:t>
            </a:r>
          </a:p>
          <a:p>
            <a:pPr algn="ctr" eaLnBrk="1" hangingPunct="1"/>
            <a:r>
              <a:rPr lang="en-US" sz="1000" b="1" dirty="0">
                <a:solidFill>
                  <a:schemeClr val="bg1"/>
                </a:solidFill>
              </a:rPr>
              <a:t>Media</a:t>
            </a:r>
          </a:p>
          <a:p>
            <a:pPr algn="ctr" eaLnBrk="1" hangingPunct="1"/>
            <a:r>
              <a:rPr lang="en-US" sz="1000" b="1" dirty="0">
                <a:solidFill>
                  <a:schemeClr val="bg1"/>
                </a:solidFill>
              </a:rPr>
              <a:t>Independent</a:t>
            </a:r>
          </a:p>
          <a:p>
            <a:pPr algn="ctr" eaLnBrk="1" hangingPunct="1"/>
            <a:r>
              <a:rPr lang="en-US" sz="1000" b="1" dirty="0">
                <a:solidFill>
                  <a:schemeClr val="bg1"/>
                </a:solidFill>
              </a:rPr>
              <a:t>Handoff </a:t>
            </a:r>
          </a:p>
        </p:txBody>
      </p:sp>
      <p:sp>
        <p:nvSpPr>
          <p:cNvPr id="6168" name="Line 24"/>
          <p:cNvSpPr>
            <a:spLocks noChangeShapeType="1"/>
          </p:cNvSpPr>
          <p:nvPr/>
        </p:nvSpPr>
        <p:spPr bwMode="auto">
          <a:xfrm>
            <a:off x="808038" y="3406775"/>
            <a:ext cx="734695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69" name="Rectangle 26"/>
          <p:cNvSpPr>
            <a:spLocks noChangeArrowheads="1"/>
          </p:cNvSpPr>
          <p:nvPr/>
        </p:nvSpPr>
        <p:spPr bwMode="auto">
          <a:xfrm>
            <a:off x="6025472" y="36830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802.19</a:t>
            </a:r>
          </a:p>
          <a:p>
            <a:pPr algn="ctr" eaLnBrk="1" hangingPunct="1"/>
            <a:r>
              <a:rPr lang="en-US" sz="1000" b="1">
                <a:solidFill>
                  <a:schemeClr val="bg1"/>
                </a:solidFill>
              </a:rPr>
              <a:t>Co-existence</a:t>
            </a:r>
          </a:p>
          <a:p>
            <a:pPr algn="ctr" eaLnBrk="1" hangingPunct="1"/>
            <a:r>
              <a:rPr lang="en-US" sz="1000" b="1">
                <a:solidFill>
                  <a:schemeClr val="bg1"/>
                </a:solidFill>
              </a:rPr>
              <a:t>WG</a:t>
            </a:r>
          </a:p>
        </p:txBody>
      </p:sp>
      <p:sp>
        <p:nvSpPr>
          <p:cNvPr id="6170" name="Line 27"/>
          <p:cNvSpPr>
            <a:spLocks noChangeShapeType="1"/>
          </p:cNvSpPr>
          <p:nvPr/>
        </p:nvSpPr>
        <p:spPr bwMode="auto">
          <a:xfrm>
            <a:off x="5981700" y="3417888"/>
            <a:ext cx="1588" cy="1439862"/>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1" name="Rectangle 28"/>
          <p:cNvSpPr>
            <a:spLocks noChangeArrowheads="1"/>
          </p:cNvSpPr>
          <p:nvPr/>
        </p:nvSpPr>
        <p:spPr bwMode="auto">
          <a:xfrm>
            <a:off x="304800" y="2478088"/>
            <a:ext cx="2422525" cy="733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endParaRPr lang="en-US" sz="1000" b="1">
              <a:solidFill>
                <a:srgbClr val="FFFF00"/>
              </a:solidFill>
            </a:endParaRPr>
          </a:p>
          <a:p>
            <a:pPr algn="ctr" eaLnBrk="1" hangingPunct="1"/>
            <a:r>
              <a:rPr lang="en-US" sz="1000" b="1">
                <a:solidFill>
                  <a:srgbClr val="FFFF00"/>
                </a:solidFill>
              </a:rPr>
              <a:t>Sponsor</a:t>
            </a:r>
          </a:p>
          <a:p>
            <a:pPr algn="ctr" eaLnBrk="1" hangingPunct="1"/>
            <a:r>
              <a:rPr lang="en-US" sz="1000" b="1">
                <a:solidFill>
                  <a:srgbClr val="FFFF00"/>
                </a:solidFill>
              </a:rPr>
              <a:t>IEEE 802</a:t>
            </a:r>
          </a:p>
          <a:p>
            <a:pPr algn="ctr" eaLnBrk="1" hangingPunct="1"/>
            <a:r>
              <a:rPr lang="en-US" sz="1000" b="1">
                <a:solidFill>
                  <a:srgbClr val="FFFF00"/>
                </a:solidFill>
              </a:rPr>
              <a:t>Local and Metropolitan Area Networks</a:t>
            </a:r>
          </a:p>
          <a:p>
            <a:pPr algn="ctr" eaLnBrk="1" hangingPunct="1"/>
            <a:r>
              <a:rPr lang="en-US" sz="1000" b="1">
                <a:solidFill>
                  <a:srgbClr val="FFFF00"/>
                </a:solidFill>
              </a:rPr>
              <a:t>(LMSC)</a:t>
            </a:r>
          </a:p>
          <a:p>
            <a:pPr algn="ctr" eaLnBrk="1" hangingPunct="1"/>
            <a:endParaRPr lang="en-US" sz="1000" b="1">
              <a:solidFill>
                <a:srgbClr val="FFFF00"/>
              </a:solidFill>
            </a:endParaRPr>
          </a:p>
        </p:txBody>
      </p:sp>
      <p:sp>
        <p:nvSpPr>
          <p:cNvPr id="6172" name="Rectangle 29"/>
          <p:cNvSpPr>
            <a:spLocks noChangeArrowheads="1"/>
          </p:cNvSpPr>
          <p:nvPr/>
        </p:nvSpPr>
        <p:spPr bwMode="auto">
          <a:xfrm>
            <a:off x="2997200"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3" name="Rectangle 30"/>
          <p:cNvSpPr>
            <a:spLocks noChangeArrowheads="1"/>
          </p:cNvSpPr>
          <p:nvPr/>
        </p:nvSpPr>
        <p:spPr bwMode="auto">
          <a:xfrm>
            <a:off x="441801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4" name="Line 31"/>
          <p:cNvSpPr>
            <a:spLocks noChangeShapeType="1"/>
          </p:cNvSpPr>
          <p:nvPr/>
        </p:nvSpPr>
        <p:spPr bwMode="auto">
          <a:xfrm>
            <a:off x="6365875" y="2322513"/>
            <a:ext cx="1651000"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5" name="Rectangle 32"/>
          <p:cNvSpPr>
            <a:spLocks noChangeArrowheads="1"/>
          </p:cNvSpPr>
          <p:nvPr/>
        </p:nvSpPr>
        <p:spPr bwMode="auto">
          <a:xfrm>
            <a:off x="578326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6" name="Line 33"/>
          <p:cNvSpPr>
            <a:spLocks noChangeShapeType="1"/>
          </p:cNvSpPr>
          <p:nvPr/>
        </p:nvSpPr>
        <p:spPr bwMode="auto">
          <a:xfrm>
            <a:off x="5051425" y="2322513"/>
            <a:ext cx="137160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7" name="Line 34"/>
          <p:cNvSpPr>
            <a:spLocks noChangeShapeType="1"/>
          </p:cNvSpPr>
          <p:nvPr/>
        </p:nvSpPr>
        <p:spPr bwMode="auto">
          <a:xfrm>
            <a:off x="6423025" y="2319338"/>
            <a:ext cx="0" cy="2032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9" name="Rectangle 36"/>
          <p:cNvSpPr>
            <a:spLocks noChangeArrowheads="1"/>
          </p:cNvSpPr>
          <p:nvPr/>
        </p:nvSpPr>
        <p:spPr bwMode="auto">
          <a:xfrm>
            <a:off x="5069364" y="367823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802.18</a:t>
            </a:r>
          </a:p>
          <a:p>
            <a:pPr algn="ctr" eaLnBrk="1" hangingPunct="1"/>
            <a:r>
              <a:rPr lang="en-US" sz="1000" b="1" dirty="0">
                <a:solidFill>
                  <a:schemeClr val="bg1"/>
                </a:solidFill>
              </a:rPr>
              <a:t>Radio</a:t>
            </a:r>
          </a:p>
          <a:p>
            <a:pPr algn="ctr" eaLnBrk="1" hangingPunct="1"/>
            <a:r>
              <a:rPr lang="en-US" sz="1000" b="1" dirty="0">
                <a:solidFill>
                  <a:schemeClr val="bg1"/>
                </a:solidFill>
              </a:rPr>
              <a:t>Regulatory</a:t>
            </a:r>
          </a:p>
          <a:p>
            <a:pPr algn="ctr" eaLnBrk="1" hangingPunct="1"/>
            <a:r>
              <a:rPr lang="en-US" sz="1000" b="1" dirty="0">
                <a:solidFill>
                  <a:schemeClr val="bg1"/>
                </a:solidFill>
              </a:rPr>
              <a:t>TAG</a:t>
            </a:r>
          </a:p>
        </p:txBody>
      </p:sp>
      <p:sp>
        <p:nvSpPr>
          <p:cNvPr id="6180" name="Rectangle 37"/>
          <p:cNvSpPr>
            <a:spLocks noChangeArrowheads="1"/>
          </p:cNvSpPr>
          <p:nvPr/>
        </p:nvSpPr>
        <p:spPr bwMode="auto">
          <a:xfrm>
            <a:off x="4059238" y="366395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802.16</a:t>
            </a:r>
          </a:p>
          <a:p>
            <a:pPr algn="ctr" eaLnBrk="1" hangingPunct="1"/>
            <a:r>
              <a:rPr lang="en-US" sz="1000" b="1">
                <a:solidFill>
                  <a:schemeClr val="bg1"/>
                </a:solidFill>
              </a:rPr>
              <a:t>Wireless</a:t>
            </a:r>
          </a:p>
          <a:p>
            <a:pPr algn="ctr" eaLnBrk="1" hangingPunct="1"/>
            <a:r>
              <a:rPr lang="en-US" sz="1000" b="1">
                <a:solidFill>
                  <a:schemeClr val="bg1"/>
                </a:solidFill>
              </a:rPr>
              <a:t>Broadband </a:t>
            </a:r>
          </a:p>
          <a:p>
            <a:pPr algn="ctr" eaLnBrk="1" hangingPunct="1"/>
            <a:r>
              <a:rPr lang="en-US" sz="1000" b="1">
                <a:solidFill>
                  <a:schemeClr val="bg1"/>
                </a:solidFill>
              </a:rPr>
              <a:t>Access</a:t>
            </a:r>
          </a:p>
        </p:txBody>
      </p:sp>
      <p:sp>
        <p:nvSpPr>
          <p:cNvPr id="6181" name="Rectangle 38"/>
          <p:cNvSpPr>
            <a:spLocks noChangeArrowheads="1"/>
          </p:cNvSpPr>
          <p:nvPr/>
        </p:nvSpPr>
        <p:spPr bwMode="auto">
          <a:xfrm>
            <a:off x="5551488" y="47244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802.22</a:t>
            </a:r>
          </a:p>
          <a:p>
            <a:pPr algn="ctr" eaLnBrk="1" hangingPunct="1"/>
            <a:r>
              <a:rPr lang="en-US" sz="1000" b="1">
                <a:solidFill>
                  <a:schemeClr val="bg1"/>
                </a:solidFill>
              </a:rPr>
              <a:t>Wireless</a:t>
            </a:r>
          </a:p>
          <a:p>
            <a:pPr algn="ctr" eaLnBrk="1" hangingPunct="1"/>
            <a:r>
              <a:rPr lang="en-US" sz="1000" b="1">
                <a:solidFill>
                  <a:schemeClr val="bg1"/>
                </a:solidFill>
              </a:rPr>
              <a:t>Regional</a:t>
            </a:r>
          </a:p>
          <a:p>
            <a:pPr algn="ctr" eaLnBrk="1" hangingPunct="1"/>
            <a:r>
              <a:rPr lang="en-US" sz="1000" b="1">
                <a:solidFill>
                  <a:schemeClr val="bg1"/>
                </a:solidFill>
              </a:rPr>
              <a:t>Area</a:t>
            </a:r>
          </a:p>
          <a:p>
            <a:pPr algn="ctr" eaLnBrk="1" hangingPunct="1"/>
            <a:r>
              <a:rPr lang="en-US" sz="1000" b="1">
                <a:solidFill>
                  <a:schemeClr val="bg1"/>
                </a:solidFill>
              </a:rPr>
              <a:t>Networks</a:t>
            </a:r>
          </a:p>
        </p:txBody>
      </p:sp>
      <p:sp>
        <p:nvSpPr>
          <p:cNvPr id="6182" name="Rectangle 39"/>
          <p:cNvSpPr>
            <a:spLocks noChangeArrowheads="1"/>
          </p:cNvSpPr>
          <p:nvPr/>
        </p:nvSpPr>
        <p:spPr bwMode="auto">
          <a:xfrm>
            <a:off x="344488" y="3679825"/>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a:t>
            </a:r>
          </a:p>
          <a:p>
            <a:pPr algn="ctr" eaLnBrk="1" hangingPunct="1"/>
            <a:r>
              <a:rPr lang="en-US" sz="1000" b="1">
                <a:solidFill>
                  <a:schemeClr val="bg1"/>
                </a:solidFill>
              </a:rPr>
              <a:t>Higher</a:t>
            </a:r>
          </a:p>
          <a:p>
            <a:pPr algn="ctr" eaLnBrk="1" hangingPunct="1"/>
            <a:r>
              <a:rPr lang="en-US" sz="1000" b="1">
                <a:solidFill>
                  <a:schemeClr val="bg1"/>
                </a:solidFill>
              </a:rPr>
              <a:t>Layer</a:t>
            </a:r>
          </a:p>
          <a:p>
            <a:pPr algn="ctr" eaLnBrk="1" hangingPunct="1"/>
            <a:r>
              <a:rPr lang="en-US" sz="1000" b="1">
                <a:solidFill>
                  <a:schemeClr val="bg1"/>
                </a:solidFill>
              </a:rPr>
              <a:t>LAN</a:t>
            </a:r>
          </a:p>
          <a:p>
            <a:pPr algn="ctr" eaLnBrk="1" hangingPunct="1"/>
            <a:r>
              <a:rPr lang="en-US" sz="1000" b="1">
                <a:solidFill>
                  <a:schemeClr val="bg1"/>
                </a:solidFill>
              </a:rPr>
              <a:t>Protocols</a:t>
            </a:r>
          </a:p>
        </p:txBody>
      </p:sp>
      <p:sp>
        <p:nvSpPr>
          <p:cNvPr id="6183" name="Rectangle 40"/>
          <p:cNvSpPr>
            <a:spLocks noChangeArrowheads="1"/>
          </p:cNvSpPr>
          <p:nvPr/>
        </p:nvSpPr>
        <p:spPr bwMode="auto">
          <a:xfrm>
            <a:off x="7648649" y="4725144"/>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smtClean="0">
                <a:solidFill>
                  <a:schemeClr val="bg1"/>
                </a:solidFill>
              </a:rPr>
              <a:t>Privacy</a:t>
            </a:r>
            <a:endParaRPr lang="en-US" sz="1000" b="1" dirty="0">
              <a:solidFill>
                <a:schemeClr val="bg1"/>
              </a:solidFill>
            </a:endParaRPr>
          </a:p>
          <a:p>
            <a:pPr algn="ctr" eaLnBrk="1" hangingPunct="1"/>
            <a:r>
              <a:rPr lang="en-US" sz="1000" b="1" dirty="0" smtClean="0">
                <a:solidFill>
                  <a:schemeClr val="bg1"/>
                </a:solidFill>
              </a:rPr>
              <a:t>Study</a:t>
            </a:r>
          </a:p>
          <a:p>
            <a:pPr algn="ctr" eaLnBrk="1" hangingPunct="1"/>
            <a:r>
              <a:rPr lang="en-US" sz="1000" b="1" dirty="0" smtClean="0">
                <a:solidFill>
                  <a:schemeClr val="bg1"/>
                </a:solidFill>
              </a:rPr>
              <a:t>Group</a:t>
            </a:r>
            <a:endParaRPr lang="en-US" sz="1000" b="1" dirty="0">
              <a:solidFill>
                <a:schemeClr val="bg1"/>
              </a:solidFill>
            </a:endParaRPr>
          </a:p>
        </p:txBody>
      </p:sp>
      <p:sp>
        <p:nvSpPr>
          <p:cNvPr id="6184" name="Oval 41"/>
          <p:cNvSpPr>
            <a:spLocks noChangeArrowheads="1"/>
          </p:cNvSpPr>
          <p:nvPr/>
        </p:nvSpPr>
        <p:spPr bwMode="auto">
          <a:xfrm>
            <a:off x="2843213" y="3213100"/>
            <a:ext cx="1295400" cy="1676400"/>
          </a:xfrm>
          <a:prstGeom prst="ellipse">
            <a:avLst/>
          </a:prstGeom>
          <a:noFill/>
          <a:ln w="2857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85" name="Text Box 42"/>
          <p:cNvSpPr txBox="1">
            <a:spLocks noChangeArrowheads="1"/>
          </p:cNvSpPr>
          <p:nvPr/>
        </p:nvSpPr>
        <p:spPr bwMode="auto">
          <a:xfrm>
            <a:off x="228600" y="5811986"/>
            <a:ext cx="4495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dirty="0"/>
              <a:t>Voting </a:t>
            </a:r>
            <a:r>
              <a:rPr lang="en-US" sz="1800" dirty="0" smtClean="0"/>
              <a:t>Members:  96</a:t>
            </a:r>
            <a:endParaRPr lang="en-US" sz="1800" dirty="0"/>
          </a:p>
          <a:p>
            <a:pPr eaLnBrk="1" hangingPunct="1"/>
            <a:r>
              <a:rPr lang="en-US" sz="1800" dirty="0">
                <a:solidFill>
                  <a:srgbClr val="FF0000"/>
                </a:solidFill>
              </a:rPr>
              <a:t>www.ieee802.org/15</a:t>
            </a:r>
          </a:p>
        </p:txBody>
      </p:sp>
      <p:sp>
        <p:nvSpPr>
          <p:cNvPr id="6186" name="Line 43"/>
          <p:cNvSpPr>
            <a:spLocks noChangeShapeType="1"/>
          </p:cNvSpPr>
          <p:nvPr/>
        </p:nvSpPr>
        <p:spPr bwMode="auto">
          <a:xfrm flipV="1">
            <a:off x="2555776" y="4815110"/>
            <a:ext cx="536575" cy="9968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 name="Rectangle 40"/>
          <p:cNvSpPr>
            <a:spLocks noChangeArrowheads="1"/>
          </p:cNvSpPr>
          <p:nvPr/>
        </p:nvSpPr>
        <p:spPr bwMode="auto">
          <a:xfrm>
            <a:off x="323528" y="4797152"/>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err="1" smtClean="0">
                <a:solidFill>
                  <a:schemeClr val="bg1"/>
                </a:solidFill>
              </a:rPr>
              <a:t>OmniRan</a:t>
            </a:r>
            <a:endParaRPr lang="en-US" sz="1000"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802.15 Scope and Purpose</a:t>
            </a:r>
          </a:p>
        </p:txBody>
      </p:sp>
      <p:sp>
        <p:nvSpPr>
          <p:cNvPr id="8195" name="Rectangle 3"/>
          <p:cNvSpPr>
            <a:spLocks noGrp="1" noChangeArrowheads="1"/>
          </p:cNvSpPr>
          <p:nvPr>
            <p:ph type="body" idx="1"/>
          </p:nvPr>
        </p:nvSpPr>
        <p:spPr>
          <a:xfrm>
            <a:off x="468313" y="1341438"/>
            <a:ext cx="8229600" cy="4525962"/>
          </a:xfrm>
        </p:spPr>
        <p:txBody>
          <a:bodyPr/>
          <a:lstStyle/>
          <a:p>
            <a:pPr eaLnBrk="1" hangingPunct="1">
              <a:lnSpc>
                <a:spcPct val="90000"/>
              </a:lnSpc>
            </a:pPr>
            <a:r>
              <a:rPr lang="en-US" sz="2800" dirty="0" smtClean="0"/>
              <a:t>Initial activities focused on wearable devices hence “personal area networks”</a:t>
            </a:r>
          </a:p>
          <a:p>
            <a:pPr eaLnBrk="1" hangingPunct="1">
              <a:lnSpc>
                <a:spcPct val="90000"/>
              </a:lnSpc>
            </a:pPr>
            <a:r>
              <a:rPr lang="en-US" sz="2800" dirty="0"/>
              <a:t>Focus is on “specialty”, typically short range, communications. </a:t>
            </a:r>
            <a:r>
              <a:rPr lang="en-US" sz="2800" dirty="0" smtClean="0"/>
              <a:t>If </a:t>
            </a:r>
            <a:r>
              <a:rPr lang="en-US" sz="2800" dirty="0"/>
              <a:t>it is wireless and not a LAN, MAN, RAN, or WAN, odds are its 802.15</a:t>
            </a:r>
          </a:p>
          <a:p>
            <a:pPr eaLnBrk="1" hangingPunct="1">
              <a:lnSpc>
                <a:spcPct val="90000"/>
              </a:lnSpc>
            </a:pPr>
            <a:r>
              <a:rPr lang="en-US" sz="2800" dirty="0" smtClean="0"/>
              <a:t>Activities are diverse and varied</a:t>
            </a:r>
          </a:p>
          <a:p>
            <a:pPr lvl="1" eaLnBrk="1" hangingPunct="1">
              <a:lnSpc>
                <a:spcPct val="90000"/>
              </a:lnSpc>
            </a:pPr>
            <a:r>
              <a:rPr lang="en-US" sz="2400" dirty="0" smtClean="0"/>
              <a:t>Data rates from 2kbps to </a:t>
            </a:r>
            <a:r>
              <a:rPr lang="en-US" sz="2400" dirty="0" smtClean="0"/>
              <a:t>100gbs</a:t>
            </a:r>
            <a:endParaRPr lang="en-US" sz="2400" dirty="0" smtClean="0"/>
          </a:p>
          <a:p>
            <a:pPr lvl="1" eaLnBrk="1" hangingPunct="1">
              <a:lnSpc>
                <a:spcPct val="90000"/>
              </a:lnSpc>
            </a:pPr>
            <a:r>
              <a:rPr lang="en-US" sz="2400" dirty="0" smtClean="0"/>
              <a:t>Ranges from meters to kilometers</a:t>
            </a:r>
          </a:p>
          <a:p>
            <a:pPr lvl="1" eaLnBrk="1" hangingPunct="1">
              <a:lnSpc>
                <a:spcPct val="90000"/>
              </a:lnSpc>
            </a:pPr>
            <a:r>
              <a:rPr lang="en-US" sz="2400" dirty="0" smtClean="0"/>
              <a:t>Frequencies from 400MHz to 800THz</a:t>
            </a:r>
          </a:p>
          <a:p>
            <a:pPr lvl="1" eaLnBrk="1" hangingPunct="1">
              <a:lnSpc>
                <a:spcPct val="90000"/>
              </a:lnSpc>
            </a:pPr>
            <a:r>
              <a:rPr lang="en-US" sz="2400" dirty="0" smtClean="0"/>
              <a:t>Predominantly non TCP/IP applications</a:t>
            </a:r>
          </a:p>
          <a:p>
            <a:pPr eaLnBrk="1" hangingPunct="1">
              <a:lnSpc>
                <a:spcPct val="90000"/>
              </a:lnSpc>
            </a:pPr>
            <a:r>
              <a:rPr lang="en-US" sz="2800" dirty="0" smtClean="0"/>
              <a:t>Only 802 Working Group with multiple MACs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23850" y="1341438"/>
            <a:ext cx="8686800" cy="4525962"/>
          </a:xfrm>
        </p:spPr>
        <p:txBody>
          <a:bodyPr/>
          <a:lstStyle/>
          <a:p>
            <a:pPr eaLnBrk="1" hangingPunct="1">
              <a:spcAft>
                <a:spcPts val="1200"/>
              </a:spcAft>
            </a:pPr>
            <a:r>
              <a:rPr lang="en-US" sz="2400" dirty="0" smtClean="0"/>
              <a:t>802.15.1 - Original Bluetooth</a:t>
            </a:r>
          </a:p>
          <a:p>
            <a:pPr eaLnBrk="1" hangingPunct="1">
              <a:spcAft>
                <a:spcPts val="1200"/>
              </a:spcAft>
            </a:pPr>
            <a:r>
              <a:rPr lang="en-US" sz="2400" dirty="0" smtClean="0"/>
              <a:t>802.15.2 - Coexistence Recommended Practice Bluetooth/802.11</a:t>
            </a:r>
          </a:p>
          <a:p>
            <a:pPr eaLnBrk="1" hangingPunct="1"/>
            <a:r>
              <a:rPr lang="en-US" sz="2400" dirty="0" smtClean="0"/>
              <a:t>802.15.3 - High Rate (55 Mbps) Multimedia WPAN</a:t>
            </a:r>
          </a:p>
          <a:p>
            <a:pPr marL="457200" lvl="1" indent="0" eaLnBrk="1" hangingPunct="1">
              <a:buNone/>
            </a:pPr>
            <a:r>
              <a:rPr lang="en-US" sz="2400" dirty="0" smtClean="0"/>
              <a:t>15.3 amendments:</a:t>
            </a:r>
          </a:p>
          <a:p>
            <a:pPr lvl="1" eaLnBrk="1" hangingPunct="1"/>
            <a:r>
              <a:rPr lang="en-US" sz="2200" dirty="0" smtClean="0"/>
              <a:t>802.15.3c - High Rate (&gt;1Gbps) </a:t>
            </a:r>
            <a:r>
              <a:rPr lang="en-US" sz="2200" dirty="0" err="1" smtClean="0"/>
              <a:t>mmWave</a:t>
            </a:r>
            <a:r>
              <a:rPr lang="en-US" sz="2200" dirty="0" smtClean="0"/>
              <a:t> 15.3 PHY</a:t>
            </a:r>
          </a:p>
          <a:p>
            <a:pPr lvl="1" eaLnBrk="1" hangingPunct="1"/>
            <a:r>
              <a:rPr lang="en-US" sz="2200" dirty="0" smtClean="0"/>
              <a:t>802.15.3 Revision A </a:t>
            </a:r>
            <a:r>
              <a:rPr lang="en-US" sz="2200" dirty="0"/>
              <a:t>- Roll-up of amendments b and c plus conversion from 64 bit to 48 bit MAC </a:t>
            </a:r>
            <a:r>
              <a:rPr lang="en-US" sz="2200" dirty="0" smtClean="0"/>
              <a:t>addressing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457200" y="1412776"/>
            <a:ext cx="8458200" cy="4824536"/>
          </a:xfrm>
        </p:spPr>
        <p:txBody>
          <a:bodyPr/>
          <a:lstStyle/>
          <a:p>
            <a:pPr eaLnBrk="1" hangingPunct="1"/>
            <a:r>
              <a:rPr lang="en-US" sz="2400" dirty="0"/>
              <a:t>802.15.4 - Low Rate (250kbps). Energy Efficient WPAN for WSN type </a:t>
            </a:r>
            <a:r>
              <a:rPr lang="en-US" sz="2400" dirty="0" smtClean="0"/>
              <a:t>applications (initial publication in 2003)</a:t>
            </a:r>
            <a:endParaRPr lang="en-US" sz="2400" dirty="0"/>
          </a:p>
          <a:p>
            <a:pPr marL="457200" lvl="1" indent="0" eaLnBrk="1" hangingPunct="1">
              <a:buNone/>
            </a:pPr>
            <a:r>
              <a:rPr lang="en-US" sz="2400" dirty="0"/>
              <a:t>15.4 Amendments/Revisions:</a:t>
            </a:r>
          </a:p>
          <a:p>
            <a:pPr lvl="1" eaLnBrk="1" hangingPunct="1"/>
            <a:r>
              <a:rPr lang="en-US" sz="2200" dirty="0" smtClean="0"/>
              <a:t>802.15.4-2006 Revision - </a:t>
            </a:r>
            <a:r>
              <a:rPr lang="en-US" sz="2200" dirty="0"/>
              <a:t>bug </a:t>
            </a:r>
            <a:r>
              <a:rPr lang="en-US" sz="2200" dirty="0" smtClean="0"/>
              <a:t>fixes, security update, and add higher rate sub-GHz PHY</a:t>
            </a:r>
            <a:endParaRPr lang="en-US" sz="2200" dirty="0"/>
          </a:p>
          <a:p>
            <a:pPr lvl="1" eaLnBrk="1" hangingPunct="1">
              <a:lnSpc>
                <a:spcPct val="80000"/>
              </a:lnSpc>
            </a:pPr>
            <a:r>
              <a:rPr lang="en-US" sz="2200" dirty="0"/>
              <a:t>802.15.4a </a:t>
            </a:r>
            <a:r>
              <a:rPr lang="en-US" sz="2200" dirty="0"/>
              <a:t>- Higher data rate 15.4 UWB PHY</a:t>
            </a:r>
          </a:p>
          <a:p>
            <a:pPr lvl="1" eaLnBrk="1" hangingPunct="1">
              <a:lnSpc>
                <a:spcPct val="80000"/>
              </a:lnSpc>
            </a:pPr>
            <a:r>
              <a:rPr lang="en-US" sz="2200" dirty="0"/>
              <a:t>802.15.4c - Sub 1 GHz 15.4 PHY for China</a:t>
            </a:r>
          </a:p>
          <a:p>
            <a:pPr lvl="1" eaLnBrk="1" hangingPunct="1">
              <a:lnSpc>
                <a:spcPct val="80000"/>
              </a:lnSpc>
            </a:pPr>
            <a:r>
              <a:rPr lang="en-US" sz="2200" dirty="0" smtClean="0"/>
              <a:t>802.15.4d </a:t>
            </a:r>
            <a:r>
              <a:rPr lang="en-US" sz="2200" dirty="0"/>
              <a:t>- Sub 1 GHz 15.4 PHY for Japan</a:t>
            </a:r>
          </a:p>
          <a:p>
            <a:pPr lvl="1" eaLnBrk="1" hangingPunct="1">
              <a:lnSpc>
                <a:spcPct val="80000"/>
              </a:lnSpc>
            </a:pPr>
            <a:r>
              <a:rPr lang="en-US" sz="2200" dirty="0" smtClean="0"/>
              <a:t>802.15.4e - 15.4 MAC Enhancements (GTS among others)</a:t>
            </a:r>
          </a:p>
          <a:p>
            <a:pPr lvl="1" eaLnBrk="1" hangingPunct="1">
              <a:lnSpc>
                <a:spcPct val="80000"/>
              </a:lnSpc>
            </a:pPr>
            <a:r>
              <a:rPr lang="en-US" sz="2200" dirty="0" smtClean="0"/>
              <a:t>802.15.4f  - 15.4 PHY for Active RFID</a:t>
            </a:r>
          </a:p>
          <a:p>
            <a:pPr lvl="1" eaLnBrk="1" hangingPunct="1">
              <a:lnSpc>
                <a:spcPct val="80000"/>
              </a:lnSpc>
            </a:pPr>
            <a:r>
              <a:rPr lang="en-US" sz="2200" dirty="0" smtClean="0"/>
              <a:t>802.15.4g - 15.4 PHY for Field Area Smart Utility Networks</a:t>
            </a:r>
          </a:p>
          <a:p>
            <a:pPr lvl="1" eaLnBrk="1" hangingPunct="1">
              <a:lnSpc>
                <a:spcPct val="80000"/>
              </a:lnSpc>
            </a:pPr>
            <a:r>
              <a:rPr lang="en-US" sz="2200" dirty="0" smtClean="0"/>
              <a:t>802.15.4-2011 </a:t>
            </a:r>
            <a:r>
              <a:rPr lang="en-US" sz="2200" dirty="0" smtClean="0"/>
              <a:t>Revision - </a:t>
            </a:r>
            <a:r>
              <a:rPr lang="en-US" sz="2200" dirty="0"/>
              <a:t>roll-up of </a:t>
            </a:r>
            <a:r>
              <a:rPr lang="en-US" sz="2200" dirty="0" smtClean="0"/>
              <a:t>amendments a, c, and d</a:t>
            </a:r>
          </a:p>
          <a:p>
            <a:pPr lvl="1" eaLnBrk="1" hangingPunct="1">
              <a:lnSpc>
                <a:spcPct val="80000"/>
              </a:lnSpc>
            </a:pPr>
            <a:r>
              <a:rPr lang="en-US" sz="2200" dirty="0" smtClean="0"/>
              <a:t>802.15.4j - </a:t>
            </a:r>
            <a:r>
              <a:rPr lang="en-US" sz="2200" dirty="0"/>
              <a:t>15.4 PHY </a:t>
            </a:r>
            <a:r>
              <a:rPr lang="en-US" sz="2200" dirty="0" smtClean="0"/>
              <a:t>using US dedicated medical band</a:t>
            </a:r>
          </a:p>
          <a:p>
            <a:pPr lvl="1" eaLnBrk="1" hangingPunct="1">
              <a:lnSpc>
                <a:spcPct val="80000"/>
              </a:lnSpc>
            </a:pPr>
            <a:r>
              <a:rPr lang="en-US" sz="2200" dirty="0"/>
              <a:t>802.15.4k - 15.4 PHY for Low Energy </a:t>
            </a:r>
            <a:r>
              <a:rPr lang="en-US" sz="2200" dirty="0" smtClean="0"/>
              <a:t>Critical</a:t>
            </a:r>
            <a:br>
              <a:rPr lang="en-US" sz="2200" dirty="0" smtClean="0"/>
            </a:br>
            <a:r>
              <a:rPr lang="en-US" sz="2200" dirty="0" smtClean="0"/>
              <a:t>Infrastructure Monitoring</a:t>
            </a:r>
            <a:endParaRPr lang="en-US" sz="22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457200" y="1412776"/>
            <a:ext cx="8458200" cy="4525963"/>
          </a:xfrm>
        </p:spPr>
        <p:txBody>
          <a:bodyPr/>
          <a:lstStyle/>
          <a:p>
            <a:pPr marL="457200" lvl="1" indent="0" eaLnBrk="1" hangingPunct="1">
              <a:lnSpc>
                <a:spcPct val="80000"/>
              </a:lnSpc>
              <a:buNone/>
            </a:pPr>
            <a:r>
              <a:rPr lang="en-US" sz="2400" dirty="0"/>
              <a:t>15.4 Amendments/Revisions (</a:t>
            </a:r>
            <a:r>
              <a:rPr lang="en-US" sz="2400" dirty="0" err="1"/>
              <a:t>cont</a:t>
            </a:r>
            <a:r>
              <a:rPr lang="en-US" sz="2400" dirty="0"/>
              <a:t>):</a:t>
            </a:r>
          </a:p>
          <a:p>
            <a:pPr lvl="1" eaLnBrk="1" hangingPunct="1">
              <a:lnSpc>
                <a:spcPct val="80000"/>
              </a:lnSpc>
            </a:pPr>
            <a:r>
              <a:rPr lang="en-US" sz="2200" dirty="0"/>
              <a:t>802.15.4m - 15.4 PHY for operation in TV White Spaces</a:t>
            </a:r>
          </a:p>
          <a:p>
            <a:pPr lvl="1" eaLnBrk="1" hangingPunct="1">
              <a:lnSpc>
                <a:spcPct val="80000"/>
              </a:lnSpc>
            </a:pPr>
            <a:r>
              <a:rPr lang="en-US" sz="2200" dirty="0" smtClean="0"/>
              <a:t>802.15.4n </a:t>
            </a:r>
            <a:r>
              <a:rPr lang="en-US" sz="2200" dirty="0"/>
              <a:t>- 15.4 PHY for Chinese Medical Applications </a:t>
            </a:r>
          </a:p>
          <a:p>
            <a:pPr lvl="1" eaLnBrk="1" hangingPunct="1">
              <a:lnSpc>
                <a:spcPct val="80000"/>
              </a:lnSpc>
            </a:pPr>
            <a:r>
              <a:rPr lang="en-US" sz="2200" dirty="0"/>
              <a:t>802.15.4p - 15.4 PHY for Rail Communications and Control</a:t>
            </a:r>
          </a:p>
          <a:p>
            <a:pPr lvl="1" eaLnBrk="1" hangingPunct="1">
              <a:lnSpc>
                <a:spcPct val="80000"/>
              </a:lnSpc>
            </a:pPr>
            <a:r>
              <a:rPr lang="en-US" sz="2200" dirty="0"/>
              <a:t>802.15.4q - Ultra Low Power 15.4 PHY</a:t>
            </a:r>
          </a:p>
          <a:p>
            <a:pPr lvl="1" eaLnBrk="1" hangingPunct="1">
              <a:lnSpc>
                <a:spcPct val="80000"/>
              </a:lnSpc>
            </a:pPr>
            <a:r>
              <a:rPr lang="en-US" sz="2200" dirty="0" smtClean="0"/>
              <a:t>802.15.4-2015 </a:t>
            </a:r>
            <a:r>
              <a:rPr lang="en-US" sz="2200" dirty="0" smtClean="0"/>
              <a:t>Revision - bug </a:t>
            </a:r>
            <a:r>
              <a:rPr lang="en-US" sz="2200" dirty="0"/>
              <a:t>fixes and </a:t>
            </a:r>
            <a:r>
              <a:rPr lang="en-US" sz="2200" dirty="0" smtClean="0"/>
              <a:t>roll-up of </a:t>
            </a:r>
            <a:r>
              <a:rPr lang="en-US" sz="2200" dirty="0"/>
              <a:t>amendments e</a:t>
            </a:r>
            <a:r>
              <a:rPr lang="en-US" sz="2200" dirty="0" smtClean="0"/>
              <a:t>, f, g, j, k, m</a:t>
            </a:r>
            <a:r>
              <a:rPr lang="en-US" sz="2200" dirty="0"/>
              <a:t>, and </a:t>
            </a:r>
            <a:r>
              <a:rPr lang="en-US" sz="2200" dirty="0" smtClean="0"/>
              <a:t>p</a:t>
            </a:r>
            <a:endParaRPr lang="en-US" sz="2200" dirty="0"/>
          </a:p>
          <a:p>
            <a:pPr lvl="1" eaLnBrk="1" hangingPunct="1">
              <a:lnSpc>
                <a:spcPct val="80000"/>
              </a:lnSpc>
            </a:pPr>
            <a:r>
              <a:rPr lang="en-US" sz="2200" dirty="0"/>
              <a:t>802.15.4u - 865 MHz </a:t>
            </a:r>
            <a:r>
              <a:rPr lang="en-US" sz="2200" dirty="0" smtClean="0"/>
              <a:t>to 867 </a:t>
            </a:r>
            <a:r>
              <a:rPr lang="en-US" sz="2200" dirty="0"/>
              <a:t>MHz Band in India</a:t>
            </a:r>
          </a:p>
          <a:p>
            <a:pPr eaLnBrk="1" hangingPunct="1">
              <a:lnSpc>
                <a:spcPct val="80000"/>
              </a:lnSpc>
            </a:pPr>
            <a:endParaRPr lang="en-US" sz="2600" dirty="0"/>
          </a:p>
          <a:p>
            <a:pPr lvl="1" eaLnBrk="1" hangingPunct="1">
              <a:lnSpc>
                <a:spcPct val="80000"/>
              </a:lnSpc>
            </a:pPr>
            <a:endParaRPr lang="en-US" sz="2200" dirty="0" smtClean="0"/>
          </a:p>
        </p:txBody>
      </p:sp>
    </p:spTree>
    <p:extLst>
      <p:ext uri="{BB962C8B-B14F-4D97-AF65-F5344CB8AC3E}">
        <p14:creationId xmlns:p14="http://schemas.microsoft.com/office/powerpoint/2010/main" val="76954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23850" y="1341438"/>
            <a:ext cx="8686800" cy="4525962"/>
          </a:xfrm>
        </p:spPr>
        <p:txBody>
          <a:bodyPr/>
          <a:lstStyle/>
          <a:p>
            <a:pPr eaLnBrk="1" hangingPunct="1">
              <a:spcAft>
                <a:spcPts val="1200"/>
              </a:spcAft>
            </a:pPr>
            <a:r>
              <a:rPr lang="en-US" sz="2400" dirty="0"/>
              <a:t>802.15.5 - Mesh Networking Recommended </a:t>
            </a:r>
            <a:r>
              <a:rPr lang="en-US" sz="2400" dirty="0" smtClean="0"/>
              <a:t>Practice</a:t>
            </a:r>
          </a:p>
          <a:p>
            <a:pPr eaLnBrk="1" hangingPunct="1">
              <a:spcAft>
                <a:spcPts val="1200"/>
              </a:spcAft>
            </a:pPr>
            <a:r>
              <a:rPr lang="en-US" sz="2400" dirty="0"/>
              <a:t>802.15.6 - Body Area Networking for medical and entertainment </a:t>
            </a:r>
            <a:r>
              <a:rPr lang="en-US" sz="2400" dirty="0" smtClean="0"/>
              <a:t>applications</a:t>
            </a:r>
          </a:p>
          <a:p>
            <a:pPr eaLnBrk="1" hangingPunct="1">
              <a:spcAft>
                <a:spcPts val="1200"/>
              </a:spcAft>
            </a:pPr>
            <a:r>
              <a:rPr lang="en-US" sz="2400" dirty="0"/>
              <a:t>802.15.7 - Visible Light Communications using structured </a:t>
            </a:r>
            <a:r>
              <a:rPr lang="en-US" sz="2400" dirty="0" smtClean="0"/>
              <a:t>lighting</a:t>
            </a:r>
          </a:p>
          <a:p>
            <a:pPr eaLnBrk="1" hangingPunct="1">
              <a:spcAft>
                <a:spcPts val="1200"/>
              </a:spcAft>
            </a:pPr>
            <a:r>
              <a:rPr lang="en-US" sz="2400" dirty="0"/>
              <a:t>802.15.9 - KMP-Recommend Practice for a 15.4 Key Management </a:t>
            </a:r>
            <a:r>
              <a:rPr lang="en-US" sz="2400" dirty="0" smtClean="0"/>
              <a:t>Protocol</a:t>
            </a:r>
          </a:p>
          <a:p>
            <a:pPr eaLnBrk="1" hangingPunct="1"/>
            <a:endParaRPr lang="en-US" sz="2400" dirty="0"/>
          </a:p>
          <a:p>
            <a:pPr marL="0" indent="0" eaLnBrk="1" hangingPunct="1">
              <a:buNone/>
            </a:pPr>
            <a:r>
              <a:rPr lang="en-US" sz="2400" dirty="0">
                <a:solidFill>
                  <a:srgbClr val="000099"/>
                </a:solidFill>
              </a:rPr>
              <a:t>…Several projects targeting publication in 2017</a:t>
            </a:r>
          </a:p>
          <a:p>
            <a:pPr eaLnBrk="1" hangingPunct="1"/>
            <a:endParaRPr lang="en-US" sz="2400" dirty="0" smtClean="0"/>
          </a:p>
        </p:txBody>
      </p:sp>
    </p:spTree>
    <p:extLst>
      <p:ext uri="{BB962C8B-B14F-4D97-AF65-F5344CB8AC3E}">
        <p14:creationId xmlns:p14="http://schemas.microsoft.com/office/powerpoint/2010/main" val="13184019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Project Stages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3 Main Types of Groups</a:t>
            </a:r>
          </a:p>
          <a:p>
            <a:pPr marL="0" indent="0" eaLnBrk="1" hangingPunct="1">
              <a:lnSpc>
                <a:spcPct val="80000"/>
              </a:lnSpc>
              <a:buNone/>
            </a:pPr>
            <a:endParaRPr lang="en-US" sz="900" dirty="0" smtClean="0"/>
          </a:p>
          <a:p>
            <a:pPr lvl="1" eaLnBrk="1" hangingPunct="1">
              <a:lnSpc>
                <a:spcPct val="80000"/>
              </a:lnSpc>
            </a:pPr>
            <a:r>
              <a:rPr lang="en-US" dirty="0"/>
              <a:t>Interest </a:t>
            </a:r>
            <a:r>
              <a:rPr lang="en-US" dirty="0" smtClean="0"/>
              <a:t>Group</a:t>
            </a:r>
          </a:p>
          <a:p>
            <a:pPr lvl="2" eaLnBrk="1" hangingPunct="1">
              <a:lnSpc>
                <a:spcPct val="80000"/>
              </a:lnSpc>
            </a:pPr>
            <a:r>
              <a:rPr lang="en-US" dirty="0" smtClean="0"/>
              <a:t>Determines if sufficient interest to form a Study </a:t>
            </a:r>
            <a:r>
              <a:rPr lang="en-US" dirty="0"/>
              <a:t>G</a:t>
            </a:r>
            <a:r>
              <a:rPr lang="en-US" dirty="0" smtClean="0"/>
              <a:t>roup</a:t>
            </a:r>
            <a:endParaRPr lang="en-US" dirty="0"/>
          </a:p>
          <a:p>
            <a:pPr lvl="1" eaLnBrk="1" hangingPunct="1">
              <a:lnSpc>
                <a:spcPct val="80000"/>
              </a:lnSpc>
            </a:pPr>
            <a:endParaRPr lang="en-US" sz="900" dirty="0" smtClean="0"/>
          </a:p>
          <a:p>
            <a:pPr lvl="1" eaLnBrk="1" hangingPunct="1">
              <a:lnSpc>
                <a:spcPct val="80000"/>
              </a:lnSpc>
            </a:pPr>
            <a:r>
              <a:rPr lang="en-US" dirty="0" smtClean="0"/>
              <a:t>Study Group</a:t>
            </a:r>
          </a:p>
          <a:p>
            <a:pPr lvl="2" eaLnBrk="1" hangingPunct="1">
              <a:lnSpc>
                <a:spcPct val="80000"/>
              </a:lnSpc>
            </a:pPr>
            <a:r>
              <a:rPr lang="en-US" dirty="0" smtClean="0"/>
              <a:t>Studies general need</a:t>
            </a:r>
          </a:p>
          <a:p>
            <a:pPr lvl="2" eaLnBrk="1" hangingPunct="1">
              <a:lnSpc>
                <a:spcPct val="80000"/>
              </a:lnSpc>
            </a:pPr>
            <a:r>
              <a:rPr lang="en-US" dirty="0" smtClean="0"/>
              <a:t>Develops PAR and 5 Criteria docs if project is warranted</a:t>
            </a:r>
          </a:p>
          <a:p>
            <a:pPr lvl="1" eaLnBrk="1" hangingPunct="1">
              <a:lnSpc>
                <a:spcPct val="80000"/>
              </a:lnSpc>
            </a:pPr>
            <a:endParaRPr lang="en-US" sz="900" dirty="0"/>
          </a:p>
          <a:p>
            <a:pPr lvl="1" eaLnBrk="1" hangingPunct="1">
              <a:lnSpc>
                <a:spcPct val="80000"/>
              </a:lnSpc>
            </a:pPr>
            <a:r>
              <a:rPr lang="en-US" dirty="0"/>
              <a:t>Task </a:t>
            </a:r>
            <a:r>
              <a:rPr lang="en-US" dirty="0" smtClean="0"/>
              <a:t>Group</a:t>
            </a:r>
          </a:p>
          <a:p>
            <a:pPr lvl="2" eaLnBrk="1" hangingPunct="1">
              <a:lnSpc>
                <a:spcPct val="80000"/>
              </a:lnSpc>
            </a:pPr>
            <a:r>
              <a:rPr lang="en-US" dirty="0" smtClean="0"/>
              <a:t>Develops Draft</a:t>
            </a:r>
          </a:p>
          <a:p>
            <a:pPr lvl="2" eaLnBrk="1" hangingPunct="1">
              <a:lnSpc>
                <a:spcPct val="80000"/>
              </a:lnSpc>
            </a:pPr>
            <a:r>
              <a:rPr lang="en-US" dirty="0" smtClean="0"/>
              <a:t>Runs Letter Ballot - 802.15 Voters</a:t>
            </a:r>
          </a:p>
          <a:p>
            <a:pPr lvl="2" eaLnBrk="1" hangingPunct="1">
              <a:lnSpc>
                <a:spcPct val="80000"/>
              </a:lnSpc>
            </a:pPr>
            <a:r>
              <a:rPr lang="en-US" dirty="0" smtClean="0"/>
              <a:t>Runs Sponsor Ballot - Any Voters</a:t>
            </a:r>
            <a:endParaRPr lang="en-US" dirty="0"/>
          </a:p>
        </p:txBody>
      </p:sp>
    </p:spTree>
    <p:extLst>
      <p:ext uri="{BB962C8B-B14F-4D97-AF65-F5344CB8AC3E}">
        <p14:creationId xmlns:p14="http://schemas.microsoft.com/office/powerpoint/2010/main" val="2011446562"/>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25690</TotalTime>
  <Words>1417</Words>
  <Application>Microsoft Office PowerPoint</Application>
  <PresentationFormat>On-screen Show (4:3)</PresentationFormat>
  <Paragraphs>220</Paragraphs>
  <Slides>20</Slides>
  <Notes>3</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Title slide</vt:lpstr>
      <vt:lpstr>Title only</vt:lpstr>
      <vt:lpstr>PowerPoint Presentation</vt:lpstr>
      <vt:lpstr>Disclaimer…</vt:lpstr>
      <vt:lpstr>IEEE 802 Organization</vt:lpstr>
      <vt:lpstr>802.15 Scope and Purpose</vt:lpstr>
      <vt:lpstr>802.15 Completed Projects</vt:lpstr>
      <vt:lpstr>802.15 Completed Projects</vt:lpstr>
      <vt:lpstr>802.15 Completed Projects</vt:lpstr>
      <vt:lpstr>802.15 Completed Projects</vt:lpstr>
      <vt:lpstr>802.15 Project Stages</vt:lpstr>
      <vt:lpstr>802.15 Active Projects/Status</vt:lpstr>
      <vt:lpstr>802.15 Active Projects/Status</vt:lpstr>
      <vt:lpstr>802.15 Active Projects/Status (cont)</vt:lpstr>
      <vt:lpstr>802.15 Active Projects/Status (cont)</vt:lpstr>
      <vt:lpstr>802.15 Active Projects/Status (cont)</vt:lpstr>
      <vt:lpstr>802.15 Active Projects/Status (cont)</vt:lpstr>
      <vt:lpstr>802.15 Active Projects/Status (cont)</vt:lpstr>
      <vt:lpstr>802.15 Active Project Status</vt:lpstr>
      <vt:lpstr>802.15 Other Activity</vt:lpstr>
      <vt:lpstr>802.15 Future Projects</vt:lpstr>
      <vt:lpstr>Questions?  Clint Powell cpowell@ieee.org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March 2011 workshop</dc:title>
  <dc:subject>IEEE 802 March 2011 workshop</dc:subject>
  <dc:creator>IEEE 802</dc:creator>
  <cp:lastModifiedBy>Clint Powell</cp:lastModifiedBy>
  <cp:revision>826</cp:revision>
  <dcterms:created xsi:type="dcterms:W3CDTF">2009-09-07T19:24:44Z</dcterms:created>
  <dcterms:modified xsi:type="dcterms:W3CDTF">2017-03-08T16:09:17Z</dcterms:modified>
</cp:coreProperties>
</file>