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56" r:id="rId4"/>
    <p:sldId id="262"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6" d="100"/>
          <a:sy n="86" d="100"/>
        </p:scale>
        <p:origin x="126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B73FDC-E279-4AB9-84AB-6C1D3745FBC5}"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86505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B068860-1E97-432D-A604-03A04B23E270}"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762837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B068860-1E97-432D-A604-03A04B23E270}" type="slidenum">
              <a:rPr lang="en-US" altLang="en-US" smtClean="0"/>
              <a:pPr/>
              <a:t>1</a:t>
            </a:fld>
            <a:endParaRPr lang="en-US" altLang="en-US"/>
          </a:p>
        </p:txBody>
      </p:sp>
    </p:spTree>
    <p:extLst>
      <p:ext uri="{BB962C8B-B14F-4D97-AF65-F5344CB8AC3E}">
        <p14:creationId xmlns:p14="http://schemas.microsoft.com/office/powerpoint/2010/main" val="402178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BAD032C-D43A-4B5F-9124-407C2FB62EC7}"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02481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9123D8D-2178-41F9-B29A-4D6646251154}" type="slidenum">
              <a:rPr lang="en-US" altLang="en-US"/>
              <a:pPr/>
              <a:t>‹#›</a:t>
            </a:fld>
            <a:endParaRPr lang="en-US" altLang="en-US"/>
          </a:p>
        </p:txBody>
      </p:sp>
    </p:spTree>
    <p:extLst>
      <p:ext uri="{BB962C8B-B14F-4D97-AF65-F5344CB8AC3E}">
        <p14:creationId xmlns:p14="http://schemas.microsoft.com/office/powerpoint/2010/main" val="405147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D3879642-A79D-4A1B-9333-00D408BFC5D5}" type="slidenum">
              <a:rPr lang="en-US" altLang="en-US"/>
              <a:pPr/>
              <a:t>‹#›</a:t>
            </a:fld>
            <a:endParaRPr lang="en-US" altLang="en-US"/>
          </a:p>
        </p:txBody>
      </p:sp>
    </p:spTree>
    <p:extLst>
      <p:ext uri="{BB962C8B-B14F-4D97-AF65-F5344CB8AC3E}">
        <p14:creationId xmlns:p14="http://schemas.microsoft.com/office/powerpoint/2010/main" val="20038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B31CEB-2770-486F-9D91-C0017718E96B}" type="slidenum">
              <a:rPr lang="en-US" altLang="en-US"/>
              <a:pPr/>
              <a:t>‹#›</a:t>
            </a:fld>
            <a:endParaRPr lang="en-US" altLang="en-US"/>
          </a:p>
        </p:txBody>
      </p:sp>
    </p:spTree>
    <p:extLst>
      <p:ext uri="{BB962C8B-B14F-4D97-AF65-F5344CB8AC3E}">
        <p14:creationId xmlns:p14="http://schemas.microsoft.com/office/powerpoint/2010/main" val="24872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DF98EF6-1A30-4827-A6DA-4A247C952268}" type="slidenum">
              <a:rPr lang="en-US" altLang="en-US"/>
              <a:pPr/>
              <a:t>‹#›</a:t>
            </a:fld>
            <a:endParaRPr lang="en-US" altLang="en-US"/>
          </a:p>
        </p:txBody>
      </p:sp>
    </p:spTree>
    <p:extLst>
      <p:ext uri="{BB962C8B-B14F-4D97-AF65-F5344CB8AC3E}">
        <p14:creationId xmlns:p14="http://schemas.microsoft.com/office/powerpoint/2010/main" val="61100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7548E9E-A898-420C-9548-16ACBD16B309}" type="slidenum">
              <a:rPr lang="en-US" altLang="en-US"/>
              <a:pPr/>
              <a:t>‹#›</a:t>
            </a:fld>
            <a:endParaRPr lang="en-US" altLang="en-US"/>
          </a:p>
        </p:txBody>
      </p:sp>
    </p:spTree>
    <p:extLst>
      <p:ext uri="{BB962C8B-B14F-4D97-AF65-F5344CB8AC3E}">
        <p14:creationId xmlns:p14="http://schemas.microsoft.com/office/powerpoint/2010/main" val="43745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1A56D5D-5CEC-42DF-8C69-87807017F4AC}" type="slidenum">
              <a:rPr lang="en-US" altLang="en-US"/>
              <a:pPr/>
              <a:t>‹#›</a:t>
            </a:fld>
            <a:endParaRPr lang="en-US" altLang="en-US"/>
          </a:p>
        </p:txBody>
      </p:sp>
    </p:spTree>
    <p:extLst>
      <p:ext uri="{BB962C8B-B14F-4D97-AF65-F5344CB8AC3E}">
        <p14:creationId xmlns:p14="http://schemas.microsoft.com/office/powerpoint/2010/main" val="325043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Feb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F77CF84D-A650-47CD-90A7-66DEC581381A}" type="slidenum">
              <a:rPr lang="en-US" altLang="en-US"/>
              <a:pPr/>
              <a:t>‹#›</a:t>
            </a:fld>
            <a:endParaRPr lang="en-US" altLang="en-US"/>
          </a:p>
        </p:txBody>
      </p:sp>
    </p:spTree>
    <p:extLst>
      <p:ext uri="{BB962C8B-B14F-4D97-AF65-F5344CB8AC3E}">
        <p14:creationId xmlns:p14="http://schemas.microsoft.com/office/powerpoint/2010/main" val="4058371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Feb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735E595B-9C49-4890-A3CB-814FE795B47D}" type="slidenum">
              <a:rPr lang="en-US" altLang="en-US"/>
              <a:pPr/>
              <a:t>‹#›</a:t>
            </a:fld>
            <a:endParaRPr lang="en-US" altLang="en-US"/>
          </a:p>
        </p:txBody>
      </p:sp>
    </p:spTree>
    <p:extLst>
      <p:ext uri="{BB962C8B-B14F-4D97-AF65-F5344CB8AC3E}">
        <p14:creationId xmlns:p14="http://schemas.microsoft.com/office/powerpoint/2010/main" val="315089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Feb 2017</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BC754FA1-6E32-4DED-92EC-24AE463BEAAD}" type="slidenum">
              <a:rPr lang="en-US" altLang="en-US"/>
              <a:pPr/>
              <a:t>‹#›</a:t>
            </a:fld>
            <a:endParaRPr lang="en-US" altLang="en-US"/>
          </a:p>
        </p:txBody>
      </p:sp>
    </p:spTree>
    <p:extLst>
      <p:ext uri="{BB962C8B-B14F-4D97-AF65-F5344CB8AC3E}">
        <p14:creationId xmlns:p14="http://schemas.microsoft.com/office/powerpoint/2010/main" val="37235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6F979CB-7056-4098-B179-17CB8463709B}" type="slidenum">
              <a:rPr lang="en-US" altLang="en-US"/>
              <a:pPr/>
              <a:t>‹#›</a:t>
            </a:fld>
            <a:endParaRPr lang="en-US" altLang="en-US"/>
          </a:p>
        </p:txBody>
      </p:sp>
    </p:spTree>
    <p:extLst>
      <p:ext uri="{BB962C8B-B14F-4D97-AF65-F5344CB8AC3E}">
        <p14:creationId xmlns:p14="http://schemas.microsoft.com/office/powerpoint/2010/main" val="4602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Roberts (Intel) Jang, Nguyen (Kookmin)</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A52D965-5DA3-4D85-9ECF-97704D3C117B}" type="slidenum">
              <a:rPr lang="en-US" altLang="en-US"/>
              <a:pPr/>
              <a:t>‹#›</a:t>
            </a:fld>
            <a:endParaRPr lang="en-US" altLang="en-US"/>
          </a:p>
        </p:txBody>
      </p:sp>
    </p:spTree>
    <p:extLst>
      <p:ext uri="{BB962C8B-B14F-4D97-AF65-F5344CB8AC3E}">
        <p14:creationId xmlns:p14="http://schemas.microsoft.com/office/powerpoint/2010/main" val="65656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Feb 2017</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Roberts (Intel) Jang, Nguyen (Kookmin)</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4EB05F8-C85C-47FC-BFB1-C173A6468BD2}" type="slidenum">
              <a:rPr lang="en-US" altLang="en-US"/>
              <a:pPr/>
              <a:t>‹#›</a:t>
            </a:fld>
            <a:endParaRPr lang="en-US" altLang="en-US"/>
          </a:p>
        </p:txBody>
      </p:sp>
      <p:sp>
        <p:nvSpPr>
          <p:cNvPr id="1031" name="Rectangle 7"/>
          <p:cNvSpPr>
            <a:spLocks noChangeArrowheads="1"/>
          </p:cNvSpPr>
          <p:nvPr/>
        </p:nvSpPr>
        <p:spPr bwMode="auto">
          <a:xfrm>
            <a:off x="3429000" y="394156"/>
            <a:ext cx="5029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802.15-17-0133-00-wng0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Feb 2017</a:t>
            </a:r>
            <a:endParaRPr lang="en-US" altLang="en-US"/>
          </a:p>
        </p:txBody>
      </p:sp>
      <p:sp>
        <p:nvSpPr>
          <p:cNvPr id="5" name="Footer Placeholder 2"/>
          <p:cNvSpPr>
            <a:spLocks noGrp="1"/>
          </p:cNvSpPr>
          <p:nvPr>
            <p:ph type="ftr" sz="quarter" idx="11"/>
          </p:nvPr>
        </p:nvSpPr>
        <p:spPr/>
        <p:txBody>
          <a:bodyPr/>
          <a:lstStyle/>
          <a:p>
            <a:r>
              <a:rPr lang="en-US" altLang="en-US" smtClean="0"/>
              <a:t>Roberts (Intel) Jang, Nguyen (Kookmin)</a:t>
            </a:r>
            <a:endParaRPr lang="en-US" altLang="en-US"/>
          </a:p>
        </p:txBody>
      </p:sp>
      <p:sp>
        <p:nvSpPr>
          <p:cNvPr id="6" name="Slide Number Placeholder 3"/>
          <p:cNvSpPr>
            <a:spLocks noGrp="1"/>
          </p:cNvSpPr>
          <p:nvPr>
            <p:ph type="sldNum" sz="quarter" idx="12"/>
          </p:nvPr>
        </p:nvSpPr>
        <p:spPr/>
        <p:txBody>
          <a:bodyPr/>
          <a:lstStyle/>
          <a:p>
            <a:r>
              <a:rPr lang="en-US" altLang="en-US"/>
              <a:t>Slide </a:t>
            </a:r>
            <a:fld id="{32DC3FC7-D4CF-4F9E-A0B7-C311426E1D22}" type="slidenum">
              <a:rPr lang="en-US" altLang="en-US"/>
              <a:pPr/>
              <a:t>1</a:t>
            </a:fld>
            <a:endParaRPr lang="en-US" altLang="en-US"/>
          </a:p>
        </p:txBody>
      </p:sp>
      <p:sp>
        <p:nvSpPr>
          <p:cNvPr id="27651" name="Rectangle 3"/>
          <p:cNvSpPr>
            <a:spLocks noChangeArrowheads="1"/>
          </p:cNvSpPr>
          <p:nvPr/>
        </p:nvSpPr>
        <p:spPr bwMode="auto">
          <a:xfrm>
            <a:off x="152400" y="792063"/>
            <a:ext cx="88392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APP based informational broadcast configuration</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February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(Intel</a:t>
            </a:r>
            <a:r>
              <a:rPr lang="en-US" altLang="en-US" sz="1600" dirty="0">
                <a:solidFill>
                  <a:schemeClr val="tx2"/>
                </a:solidFill>
              </a:rPr>
              <a:t>), Yeong Min </a:t>
            </a:r>
            <a:r>
              <a:rPr lang="en-US" altLang="en-US" sz="1600" dirty="0" smtClean="0">
                <a:solidFill>
                  <a:schemeClr val="tx2"/>
                </a:solidFill>
              </a:rPr>
              <a:t>Jang</a:t>
            </a:r>
            <a:r>
              <a:rPr lang="en-US" altLang="en-US" sz="1600" dirty="0">
                <a:solidFill>
                  <a:schemeClr val="tx2"/>
                </a:solidFill>
              </a:rPr>
              <a:t>, </a:t>
            </a:r>
            <a:r>
              <a:rPr lang="en-US" altLang="en-US" sz="1600" dirty="0" smtClean="0">
                <a:solidFill>
                  <a:schemeClr val="tx2"/>
                </a:solidFill>
              </a:rPr>
              <a:t>Trang Nguyen (</a:t>
            </a:r>
            <a:r>
              <a:rPr lang="en-US" altLang="en-US" sz="1600" dirty="0" err="1" smtClean="0">
                <a:solidFill>
                  <a:schemeClr val="tx2"/>
                </a:solidFill>
              </a:rPr>
              <a:t>Kookmin</a:t>
            </a:r>
            <a:r>
              <a:rPr lang="en-US" altLang="en-US" sz="1600" dirty="0" smtClean="0">
                <a:solidFill>
                  <a:schemeClr val="tx2"/>
                </a:solidFill>
              </a:rPr>
              <a:t> U.)</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smtClean="0">
                <a:solidFill>
                  <a:schemeClr val="tx2"/>
                </a:solidFill>
              </a:rPr>
              <a:t>E-Mail: 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600" dirty="0" smtClean="0">
                <a:solidFill>
                  <a:schemeClr val="tx2"/>
                </a:solidFill>
              </a:rPr>
              <a:t>.</a:t>
            </a:r>
          </a:p>
          <a:p>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2</a:t>
            </a:fld>
            <a:endParaRPr lang="en-US" alt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743200"/>
            <a:ext cx="3624943" cy="2068149"/>
          </a:xfrm>
          <a:prstGeom prst="rect">
            <a:avLst/>
          </a:prstGeom>
          <a:ln w="28575">
            <a:solidFill>
              <a:schemeClr val="tx1"/>
            </a:solidFill>
          </a:ln>
        </p:spPr>
      </p:pic>
      <p:sp>
        <p:nvSpPr>
          <p:cNvPr id="7" name="TextBox 6"/>
          <p:cNvSpPr txBox="1"/>
          <p:nvPr/>
        </p:nvSpPr>
        <p:spPr>
          <a:xfrm>
            <a:off x="304800" y="685800"/>
            <a:ext cx="8610600" cy="1938992"/>
          </a:xfrm>
          <a:prstGeom prst="rect">
            <a:avLst/>
          </a:prstGeom>
          <a:noFill/>
        </p:spPr>
        <p:txBody>
          <a:bodyPr wrap="square" rtlCol="0">
            <a:spAutoFit/>
          </a:bodyPr>
          <a:lstStyle/>
          <a:p>
            <a:r>
              <a:rPr lang="en-US" sz="2000" b="1" dirty="0" smtClean="0"/>
              <a:t>Basic Concept </a:t>
            </a:r>
            <a:r>
              <a:rPr lang="en-US" sz="2000" dirty="0" smtClean="0"/>
              <a:t>…</a:t>
            </a:r>
          </a:p>
          <a:p>
            <a:pPr marL="171450" indent="-171450">
              <a:buFont typeface="Arial" panose="020B0604020202020204" pitchFamily="34" charset="0"/>
              <a:buChar char="•"/>
            </a:pPr>
            <a:r>
              <a:rPr lang="en-US" sz="2000" dirty="0" smtClean="0"/>
              <a:t>You’re going shopping at Big Box Mart</a:t>
            </a:r>
          </a:p>
          <a:p>
            <a:pPr marL="171450" indent="-171450">
              <a:buFont typeface="Arial" panose="020B0604020202020204" pitchFamily="34" charset="0"/>
              <a:buChar char="•"/>
            </a:pPr>
            <a:r>
              <a:rPr lang="en-US" sz="2000" dirty="0" smtClean="0"/>
              <a:t>Before leaving home you download the Big Box Mart APP onto your phone</a:t>
            </a:r>
          </a:p>
          <a:p>
            <a:pPr marL="171450" indent="-171450">
              <a:buFont typeface="Arial" panose="020B0604020202020204" pitchFamily="34" charset="0"/>
              <a:buChar char="•"/>
            </a:pPr>
            <a:r>
              <a:rPr lang="en-US" sz="2000" dirty="0" smtClean="0"/>
              <a:t>The Big Box Mart APP enables multiple user experiences while at Big Box Mart</a:t>
            </a:r>
          </a:p>
          <a:p>
            <a:pPr marL="171450" indent="-171450">
              <a:buFont typeface="Arial" panose="020B0604020202020204" pitchFamily="34" charset="0"/>
              <a:buChar char="•"/>
            </a:pPr>
            <a:r>
              <a:rPr lang="en-US" sz="2000" dirty="0" smtClean="0"/>
              <a:t>One of those user experiences is Optical Camera Communication unidirectional data broadcast from the store’s lighting and signage</a:t>
            </a:r>
            <a:endParaRPr lang="en-US" sz="20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0" y="2743200"/>
            <a:ext cx="2806821" cy="2057400"/>
          </a:xfrm>
          <a:prstGeom prst="rect">
            <a:avLst/>
          </a:prstGeom>
          <a:ln w="28575">
            <a:solidFill>
              <a:schemeClr val="tx1"/>
            </a:solidFill>
          </a:ln>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400" y="4876800"/>
            <a:ext cx="1492624" cy="1524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p>
            <a:r>
              <a:rPr lang="en-US" altLang="en-US"/>
              <a:t>Slide </a:t>
            </a:r>
            <a:fld id="{16E9EEA2-963C-440B-B71C-AEE6C208D8F2}" type="slidenum">
              <a:rPr lang="en-US" altLang="en-US"/>
              <a:pPr/>
              <a:t>3</a:t>
            </a:fld>
            <a:endParaRPr lang="en-US" altLang="en-US"/>
          </a:p>
        </p:txBody>
      </p:sp>
      <p:sp>
        <p:nvSpPr>
          <p:cNvPr id="2" name="TextBox 1"/>
          <p:cNvSpPr txBox="1"/>
          <p:nvPr/>
        </p:nvSpPr>
        <p:spPr>
          <a:xfrm>
            <a:off x="381000" y="685800"/>
            <a:ext cx="2895600" cy="5632311"/>
          </a:xfrm>
          <a:prstGeom prst="rect">
            <a:avLst/>
          </a:prstGeom>
          <a:noFill/>
        </p:spPr>
        <p:txBody>
          <a:bodyPr wrap="square" rtlCol="0">
            <a:spAutoFit/>
          </a:bodyPr>
          <a:lstStyle/>
          <a:p>
            <a:r>
              <a:rPr lang="en-US" sz="2000" b="1" dirty="0" smtClean="0"/>
              <a:t>Problem:</a:t>
            </a:r>
            <a:r>
              <a:rPr lang="en-US" sz="2000" dirty="0" smtClean="0"/>
              <a:t> in 802.15.7m there are multiple OCC modulation formats … how does your phone know which one to use at Big Box Mart?</a:t>
            </a:r>
          </a:p>
          <a:p>
            <a:endParaRPr lang="en-US" sz="2000" dirty="0"/>
          </a:p>
          <a:p>
            <a:r>
              <a:rPr lang="en-US" sz="2000" b="1" dirty="0" smtClean="0"/>
              <a:t>Answer:</a:t>
            </a:r>
            <a:r>
              <a:rPr lang="en-US" sz="2000" dirty="0" smtClean="0"/>
              <a:t> the APP contains this information, which is passed to the MAC/PHY PIB via the DME.</a:t>
            </a:r>
          </a:p>
          <a:p>
            <a:endParaRPr lang="en-US" sz="2000" dirty="0"/>
          </a:p>
          <a:p>
            <a:r>
              <a:rPr lang="en-US" sz="2000" b="1" dirty="0" smtClean="0"/>
              <a:t>What’s new:</a:t>
            </a:r>
            <a:r>
              <a:rPr lang="en-US" sz="2000" dirty="0" smtClean="0"/>
              <a:t> the PHY/MAC layer “reads” the PIB and sets up the camera signal processing accordingly.  There is no over-the-air configuration.</a:t>
            </a:r>
            <a:endParaRPr lang="en-US" sz="2000" dirty="0"/>
          </a:p>
        </p:txBody>
      </p:sp>
      <p:grpSp>
        <p:nvGrpSpPr>
          <p:cNvPr id="8" name="Group 7"/>
          <p:cNvGrpSpPr/>
          <p:nvPr/>
        </p:nvGrpSpPr>
        <p:grpSpPr>
          <a:xfrm>
            <a:off x="3417317" y="838200"/>
            <a:ext cx="5574283" cy="5486400"/>
            <a:chOff x="3417317" y="838200"/>
            <a:chExt cx="5574283" cy="5486400"/>
          </a:xfrm>
        </p:grpSpPr>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417317" y="838200"/>
              <a:ext cx="5574283" cy="5486400"/>
            </a:xfrm>
            <a:prstGeom prst="rect">
              <a:avLst/>
            </a:prstGeom>
          </p:spPr>
        </p:pic>
        <p:sp>
          <p:nvSpPr>
            <p:cNvPr id="7" name="TextBox 6"/>
            <p:cNvSpPr txBox="1"/>
            <p:nvPr/>
          </p:nvSpPr>
          <p:spPr>
            <a:xfrm>
              <a:off x="8359934" y="2649244"/>
              <a:ext cx="524885" cy="400110"/>
            </a:xfrm>
            <a:prstGeom prst="rect">
              <a:avLst/>
            </a:prstGeom>
            <a:solidFill>
              <a:schemeClr val="bg1"/>
            </a:solidFill>
          </p:spPr>
          <p:txBody>
            <a:bodyPr wrap="none" rtlCol="0">
              <a:spAutoFit/>
            </a:bodyPr>
            <a:lstStyle/>
            <a:p>
              <a:r>
                <a:rPr lang="en-US" sz="1000" dirty="0" smtClean="0">
                  <a:latin typeface="Arial Narrow" panose="020B0606020202030204" pitchFamily="34" charset="0"/>
                </a:rPr>
                <a:t>Big Box</a:t>
              </a:r>
            </a:p>
            <a:p>
              <a:r>
                <a:rPr lang="en-US" sz="1000" dirty="0" smtClean="0">
                  <a:latin typeface="Arial Narrow" panose="020B0606020202030204" pitchFamily="34" charset="0"/>
                </a:rPr>
                <a:t>Mart APP</a:t>
              </a:r>
              <a:endParaRPr lang="en-US" sz="1000" dirty="0">
                <a:latin typeface="Arial Narrow" panose="020B0606020202030204"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Roberts (Intel) Jang, Nguyen (Kookmin)</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4</a:t>
            </a:fld>
            <a:endParaRPr lang="en-US" alt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0" y="3371850"/>
            <a:ext cx="8953500" cy="2571750"/>
          </a:xfrm>
          <a:prstGeom prst="rect">
            <a:avLst/>
          </a:prstGeom>
        </p:spPr>
      </p:pic>
      <p:sp>
        <p:nvSpPr>
          <p:cNvPr id="3" name="TextBox 2"/>
          <p:cNvSpPr txBox="1"/>
          <p:nvPr/>
        </p:nvSpPr>
        <p:spPr>
          <a:xfrm>
            <a:off x="228600" y="815876"/>
            <a:ext cx="8686800" cy="2308324"/>
          </a:xfrm>
          <a:prstGeom prst="rect">
            <a:avLst/>
          </a:prstGeom>
          <a:noFill/>
        </p:spPr>
        <p:txBody>
          <a:bodyPr wrap="square" rtlCol="0">
            <a:spAutoFit/>
          </a:bodyPr>
          <a:lstStyle/>
          <a:p>
            <a:pPr algn="ctr"/>
            <a:r>
              <a:rPr lang="en-US" sz="2400" dirty="0" smtClean="0"/>
              <a:t>APP based configuration is a new paradigm as contrasted with the more traditional “common mode” configuration philosophy.</a:t>
            </a:r>
          </a:p>
          <a:p>
            <a:pPr algn="ctr"/>
            <a:endParaRPr lang="en-US" sz="2400" dirty="0"/>
          </a:p>
          <a:p>
            <a:pPr algn="ctr"/>
            <a:r>
              <a:rPr lang="en-US" sz="2400" dirty="0" smtClean="0"/>
              <a:t>This topic is currently under discussion in 802.15.7m.</a:t>
            </a:r>
          </a:p>
          <a:p>
            <a:pPr algn="ctr"/>
            <a:endParaRPr lang="en-US" sz="2400" dirty="0" smtClean="0"/>
          </a:p>
          <a:p>
            <a:pPr algn="ctr"/>
            <a:r>
              <a:rPr lang="en-US" sz="2400" dirty="0" smtClean="0"/>
              <a:t>Any comments from 802.15.WG?</a:t>
            </a:r>
            <a:endParaRPr lang="en-US" sz="2400" dirty="0"/>
          </a:p>
        </p:txBody>
      </p:sp>
    </p:spTree>
    <p:extLst>
      <p:ext uri="{BB962C8B-B14F-4D97-AF65-F5344CB8AC3E}">
        <p14:creationId xmlns:p14="http://schemas.microsoft.com/office/powerpoint/2010/main" val="12656839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56</TotalTime>
  <Words>279</Words>
  <Application>Microsoft Office PowerPoint</Application>
  <PresentationFormat>On-screen Show (4:3)</PresentationFormat>
  <Paragraphs>50</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Narrow</vt:lpstr>
      <vt:lpstr>Times New Roman</vt:lpstr>
      <vt:lpstr>Office Theme</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20</cp:revision>
  <cp:lastPrinted>1998-02-10T13:28:06Z</cp:lastPrinted>
  <dcterms:created xsi:type="dcterms:W3CDTF">2016-11-05T13:21:33Z</dcterms:created>
  <dcterms:modified xsi:type="dcterms:W3CDTF">2017-02-26T05:29:59Z</dcterms:modified>
</cp:coreProperties>
</file>