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56"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18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30AEE06-DC63-41F4-8276-685907AAB45B}"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96834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317F661-F038-4214-958E-948D3186419F}"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051675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09422446-B139-4E0A-8AAB-2DD614C6F985}"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5F91D71B-63E7-46DF-98BA-BD9219741101}" type="slidenum">
              <a:rPr lang="en-US" altLang="en-US"/>
              <a:pPr/>
              <a:t>‹Nr.›</a:t>
            </a:fld>
            <a:endParaRPr lang="en-US" altLang="en-US"/>
          </a:p>
        </p:txBody>
      </p:sp>
    </p:spTree>
    <p:extLst>
      <p:ext uri="{BB962C8B-B14F-4D97-AF65-F5344CB8AC3E}">
        <p14:creationId xmlns:p14="http://schemas.microsoft.com/office/powerpoint/2010/main" val="3925706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CFD9B8C-8DCB-49A7-8FEB-663F9A5573BB}" type="slidenum">
              <a:rPr lang="en-US" altLang="en-US"/>
              <a:pPr/>
              <a:t>‹Nr.›</a:t>
            </a:fld>
            <a:endParaRPr lang="en-US" altLang="en-US"/>
          </a:p>
        </p:txBody>
      </p:sp>
    </p:spTree>
    <p:extLst>
      <p:ext uri="{BB962C8B-B14F-4D97-AF65-F5344CB8AC3E}">
        <p14:creationId xmlns:p14="http://schemas.microsoft.com/office/powerpoint/2010/main" val="415303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1392217E-8566-4624-B367-B4FBF1443473}" type="slidenum">
              <a:rPr lang="en-US" altLang="en-US"/>
              <a:pPr/>
              <a:t>‹Nr.›</a:t>
            </a:fld>
            <a:endParaRPr lang="en-US" altLang="en-US"/>
          </a:p>
        </p:txBody>
      </p:sp>
    </p:spTree>
    <p:extLst>
      <p:ext uri="{BB962C8B-B14F-4D97-AF65-F5344CB8AC3E}">
        <p14:creationId xmlns:p14="http://schemas.microsoft.com/office/powerpoint/2010/main" val="224699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Feb. 2017</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648C28BA-3D63-416D-A199-F0F4AD516765}" type="slidenum">
              <a:rPr lang="en-US" altLang="en-US"/>
              <a:pPr/>
              <a:t>‹Nr.›</a:t>
            </a:fld>
            <a:endParaRPr lang="en-US" altLang="en-US"/>
          </a:p>
        </p:txBody>
      </p:sp>
    </p:spTree>
    <p:extLst>
      <p:ext uri="{BB962C8B-B14F-4D97-AF65-F5344CB8AC3E}">
        <p14:creationId xmlns:p14="http://schemas.microsoft.com/office/powerpoint/2010/main" val="4040175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A77CCC4-C09E-4D5F-8641-64ACA3D444B7}" type="slidenum">
              <a:rPr lang="en-US" altLang="en-US"/>
              <a:pPr/>
              <a:t>‹Nr.›</a:t>
            </a:fld>
            <a:endParaRPr lang="en-US" altLang="en-US"/>
          </a:p>
        </p:txBody>
      </p:sp>
    </p:spTree>
    <p:extLst>
      <p:ext uri="{BB962C8B-B14F-4D97-AF65-F5344CB8AC3E}">
        <p14:creationId xmlns:p14="http://schemas.microsoft.com/office/powerpoint/2010/main" val="202763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0E6A0842-A879-4812-8AB4-8F0388E63A04}" type="slidenum">
              <a:rPr lang="en-US" altLang="en-US"/>
              <a:pPr/>
              <a:t>‹Nr.›</a:t>
            </a:fld>
            <a:endParaRPr lang="en-US" altLang="en-US"/>
          </a:p>
        </p:txBody>
      </p:sp>
    </p:spTree>
    <p:extLst>
      <p:ext uri="{BB962C8B-B14F-4D97-AF65-F5344CB8AC3E}">
        <p14:creationId xmlns:p14="http://schemas.microsoft.com/office/powerpoint/2010/main" val="3049214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F7531F87-E387-4CD4-8247-E47B8D2DFD79}" type="slidenum">
              <a:rPr lang="en-US" altLang="en-US"/>
              <a:pPr/>
              <a:t>‹Nr.›</a:t>
            </a:fld>
            <a:endParaRPr lang="en-US" altLang="en-US"/>
          </a:p>
        </p:txBody>
      </p:sp>
    </p:spTree>
    <p:extLst>
      <p:ext uri="{BB962C8B-B14F-4D97-AF65-F5344CB8AC3E}">
        <p14:creationId xmlns:p14="http://schemas.microsoft.com/office/powerpoint/2010/main" val="2318483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9D0D115E-73A3-4568-BE09-70F1E73617B6}" type="slidenum">
              <a:rPr lang="en-US" altLang="en-US"/>
              <a:pPr/>
              <a:t>‹Nr.›</a:t>
            </a:fld>
            <a:endParaRPr lang="en-US" altLang="en-US"/>
          </a:p>
        </p:txBody>
      </p:sp>
    </p:spTree>
    <p:extLst>
      <p:ext uri="{BB962C8B-B14F-4D97-AF65-F5344CB8AC3E}">
        <p14:creationId xmlns:p14="http://schemas.microsoft.com/office/powerpoint/2010/main" val="361753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5BFFD4F-6049-40E5-A0F1-A95C4D0A1255}" type="slidenum">
              <a:rPr lang="en-US" altLang="en-US"/>
              <a:pPr/>
              <a:t>‹Nr.›</a:t>
            </a:fld>
            <a:endParaRPr lang="en-US" altLang="en-US"/>
          </a:p>
        </p:txBody>
      </p:sp>
    </p:spTree>
    <p:extLst>
      <p:ext uri="{BB962C8B-B14F-4D97-AF65-F5344CB8AC3E}">
        <p14:creationId xmlns:p14="http://schemas.microsoft.com/office/powerpoint/2010/main" val="268724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347CE0D-6F7A-4D87-B1E9-4DF16C1148F5}" type="slidenum">
              <a:rPr lang="en-US" altLang="en-US"/>
              <a:pPr/>
              <a:t>‹Nr.›</a:t>
            </a:fld>
            <a:endParaRPr lang="en-US" altLang="en-US"/>
          </a:p>
        </p:txBody>
      </p:sp>
    </p:spTree>
    <p:extLst>
      <p:ext uri="{BB962C8B-B14F-4D97-AF65-F5344CB8AC3E}">
        <p14:creationId xmlns:p14="http://schemas.microsoft.com/office/powerpoint/2010/main" val="370270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23F3764-41AC-414D-A204-0356B6D5F43B}" type="slidenum">
              <a:rPr lang="en-US" altLang="en-US"/>
              <a:pPr/>
              <a:t>‹Nr.›</a:t>
            </a:fld>
            <a:endParaRPr lang="en-US" altLang="en-US"/>
          </a:p>
        </p:txBody>
      </p:sp>
    </p:spTree>
    <p:extLst>
      <p:ext uri="{BB962C8B-B14F-4D97-AF65-F5344CB8AC3E}">
        <p14:creationId xmlns:p14="http://schemas.microsoft.com/office/powerpoint/2010/main" val="1922590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E3FBC3B3-9C70-4AC2-AED8-212F4AF8F6E2}" type="slidenum">
              <a:rPr lang="en-US" altLang="en-US"/>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smtClean="0"/>
              <a:t>15-17-0130-00-lpwa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Feb. 2017</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E4A3884-FA7B-45F1-BD85-B27C7FC71FA5}" type="slidenum">
              <a:rPr lang="en-US" altLang="en-US"/>
              <a:pPr/>
              <a:t>1</a:t>
            </a:fld>
            <a:endParaRPr lang="en-US" altLang="en-US"/>
          </a:p>
        </p:txBody>
      </p:sp>
      <p:sp>
        <p:nvSpPr>
          <p:cNvPr id="27651" name="Rectangle 3"/>
          <p:cNvSpPr>
            <a:spLocks noChangeArrowheads="1"/>
          </p:cNvSpPr>
          <p:nvPr/>
        </p:nvSpPr>
        <p:spPr bwMode="auto">
          <a:xfrm>
            <a:off x="152400" y="609600"/>
            <a:ext cx="8991600"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400" b="1" dirty="0">
                <a:solidFill>
                  <a:schemeClr val="tx2"/>
                </a:solidFill>
              </a:rPr>
              <a:t>Submission </a:t>
            </a:r>
            <a:r>
              <a:rPr lang="en-US" altLang="en-US" sz="1400" b="1" dirty="0" smtClean="0">
                <a:solidFill>
                  <a:schemeClr val="tx2"/>
                </a:solidFill>
              </a:rPr>
              <a:t>Title</a:t>
            </a:r>
            <a:r>
              <a:rPr lang="en-US" altLang="en-US" sz="1300" b="1" dirty="0" smtClean="0">
                <a:solidFill>
                  <a:schemeClr val="tx2"/>
                </a:solidFill>
              </a:rPr>
              <a:t>:</a:t>
            </a:r>
            <a:r>
              <a:rPr lang="en-US" altLang="en-US" sz="1300" dirty="0" smtClean="0">
                <a:solidFill>
                  <a:schemeClr val="tx2"/>
                </a:solidFill>
              </a:rPr>
              <a:t> [</a:t>
            </a:r>
            <a:r>
              <a:rPr lang="en-US" altLang="en-US" sz="1300" dirty="0" smtClean="0"/>
              <a:t>The Potentials of IEEE 802.15.4 CSMA/CA to operate in Dense Metering Networks with Hidden Nodes]</a:t>
            </a:r>
            <a:endParaRPr lang="en-US" altLang="en-US" sz="1300" dirty="0" smtClean="0">
              <a:solidFill>
                <a:schemeClr val="tx2"/>
              </a:solidFill>
            </a:endParaRPr>
          </a:p>
          <a:p>
            <a:r>
              <a:rPr lang="en-US" altLang="en-US" sz="1400" b="1" dirty="0" smtClean="0">
                <a:solidFill>
                  <a:schemeClr val="tx2"/>
                </a:solidFill>
              </a:rPr>
              <a:t>Date </a:t>
            </a:r>
            <a:r>
              <a:rPr lang="en-US" altLang="en-US" sz="1400" b="1" dirty="0">
                <a:solidFill>
                  <a:schemeClr val="tx2"/>
                </a:solidFill>
              </a:rPr>
              <a:t>Submitted:</a:t>
            </a:r>
            <a:r>
              <a:rPr lang="en-US" altLang="en-US" sz="1400" dirty="0">
                <a:solidFill>
                  <a:schemeClr val="tx2"/>
                </a:solidFill>
              </a:rPr>
              <a:t> </a:t>
            </a:r>
            <a:r>
              <a:rPr lang="en-US" altLang="en-US" sz="1400" dirty="0" smtClean="0">
                <a:solidFill>
                  <a:schemeClr val="tx2"/>
                </a:solidFill>
              </a:rPr>
              <a:t>[</a:t>
            </a:r>
            <a:r>
              <a:rPr lang="en-US" altLang="en-US" sz="1400" dirty="0" smtClean="0"/>
              <a:t>22 February, 2017]</a:t>
            </a:r>
            <a:endParaRPr lang="en-US" altLang="en-US" sz="1400" dirty="0"/>
          </a:p>
          <a:p>
            <a:r>
              <a:rPr lang="en-US" altLang="en-US" sz="1400" b="1" dirty="0">
                <a:solidFill>
                  <a:schemeClr val="tx2"/>
                </a:solidFill>
              </a:rPr>
              <a:t>Source:</a:t>
            </a:r>
            <a:r>
              <a:rPr lang="en-US" altLang="en-US" sz="1400" dirty="0">
                <a:solidFill>
                  <a:schemeClr val="tx2"/>
                </a:solidFill>
              </a:rPr>
              <a:t> </a:t>
            </a:r>
            <a:r>
              <a:rPr lang="en-US" altLang="en-US" sz="1400" dirty="0" smtClean="0">
                <a:solidFill>
                  <a:schemeClr val="tx2"/>
                </a:solidFill>
              </a:rPr>
              <a:t>[</a:t>
            </a:r>
            <a:r>
              <a:rPr lang="en-US" altLang="en-US" sz="1400" dirty="0" smtClean="0"/>
              <a:t>Tallal Elshabrawy</a:t>
            </a:r>
            <a:r>
              <a:rPr lang="en-US" altLang="en-US" sz="1400" baseline="30000" dirty="0" smtClean="0"/>
              <a:t>1</a:t>
            </a:r>
            <a:r>
              <a:rPr lang="en-US" altLang="en-US" sz="1400" dirty="0" smtClean="0"/>
              <a:t>, Ezzeldin Shereen</a:t>
            </a:r>
            <a:r>
              <a:rPr lang="en-US" altLang="en-US" sz="1400" baseline="30000" dirty="0" smtClean="0"/>
              <a:t>1</a:t>
            </a:r>
            <a:r>
              <a:rPr lang="en-US" altLang="en-US" sz="1400" dirty="0" smtClean="0"/>
              <a:t>, Mohamed Ashour</a:t>
            </a:r>
            <a:r>
              <a:rPr lang="en-US" altLang="en-US" sz="1400" baseline="30000" dirty="0" smtClean="0"/>
              <a:t>1</a:t>
            </a:r>
            <a:r>
              <a:rPr lang="en-US" altLang="en-US" sz="1400" dirty="0" smtClean="0"/>
              <a:t>, and </a:t>
            </a:r>
            <a:r>
              <a:rPr lang="en-US" altLang="en-US" sz="1400" dirty="0" err="1" smtClean="0"/>
              <a:t>Joerg</a:t>
            </a:r>
            <a:r>
              <a:rPr lang="en-US" altLang="en-US" sz="1400" dirty="0" smtClean="0"/>
              <a:t> Robert</a:t>
            </a:r>
            <a:r>
              <a:rPr lang="en-US" altLang="en-US" sz="1400" baseline="30000" dirty="0" smtClean="0"/>
              <a:t>2</a:t>
            </a:r>
            <a:r>
              <a:rPr lang="en-US" altLang="en-US" sz="1400" dirty="0" smtClean="0">
                <a:solidFill>
                  <a:schemeClr val="tx2"/>
                </a:solidFill>
              </a:rPr>
              <a:t>] </a:t>
            </a:r>
            <a:r>
              <a:rPr lang="en-US" altLang="en-US" sz="1400" dirty="0">
                <a:solidFill>
                  <a:schemeClr val="tx2"/>
                </a:solidFill>
              </a:rPr>
              <a:t>Company </a:t>
            </a:r>
            <a:r>
              <a:rPr lang="en-US" altLang="en-US" sz="1400" dirty="0" smtClean="0">
                <a:solidFill>
                  <a:schemeClr val="tx2"/>
                </a:solidFill>
              </a:rPr>
              <a:t>[</a:t>
            </a:r>
            <a:r>
              <a:rPr lang="en-US" altLang="en-US" sz="1400" baseline="30000" dirty="0" smtClean="0">
                <a:solidFill>
                  <a:schemeClr val="tx2"/>
                </a:solidFill>
              </a:rPr>
              <a:t>1</a:t>
            </a:r>
            <a:r>
              <a:rPr lang="en-US" altLang="en-US" sz="1400" dirty="0" smtClean="0"/>
              <a:t>The German University in Cairo, </a:t>
            </a:r>
            <a:r>
              <a:rPr lang="en-US" altLang="en-US" sz="1400" baseline="30000" dirty="0" smtClean="0"/>
              <a:t>2</a:t>
            </a:r>
            <a:r>
              <a:rPr lang="en-US" altLang="en-US" sz="1400" dirty="0" smtClean="0">
                <a:solidFill>
                  <a:schemeClr val="tx2"/>
                </a:solidFill>
              </a:rPr>
              <a:t>Friedrich-Alexander University Erlangen-</a:t>
            </a:r>
            <a:r>
              <a:rPr lang="en-US" altLang="en-US" sz="1400" dirty="0" err="1" smtClean="0">
                <a:solidFill>
                  <a:schemeClr val="tx2"/>
                </a:solidFill>
              </a:rPr>
              <a:t>Nuernberg</a:t>
            </a:r>
            <a:r>
              <a:rPr lang="en-US" altLang="en-US" sz="1400" dirty="0" smtClean="0">
                <a:solidFill>
                  <a:schemeClr val="tx2"/>
                </a:solidFill>
              </a:rPr>
              <a:t>]</a:t>
            </a:r>
            <a:endParaRPr lang="en-US" altLang="en-US" sz="1400" dirty="0">
              <a:solidFill>
                <a:schemeClr val="tx2"/>
              </a:solidFill>
            </a:endParaRPr>
          </a:p>
          <a:p>
            <a:r>
              <a:rPr lang="en-US" altLang="en-US" sz="1400" dirty="0" smtClean="0">
                <a:solidFill>
                  <a:schemeClr val="tx2"/>
                </a:solidFill>
              </a:rPr>
              <a:t>Address</a:t>
            </a:r>
            <a:r>
              <a:rPr lang="en-US" altLang="en-US" sz="1400" baseline="30000" dirty="0" smtClean="0"/>
              <a:t>1</a:t>
            </a:r>
            <a:r>
              <a:rPr lang="en-US" altLang="en-US" sz="1400" dirty="0" smtClean="0">
                <a:solidFill>
                  <a:schemeClr val="tx2"/>
                </a:solidFill>
              </a:rPr>
              <a:t> [</a:t>
            </a:r>
            <a:r>
              <a:rPr lang="en-US" altLang="en-US" sz="1400" dirty="0" smtClean="0"/>
              <a:t>German University in Cairo - GUC, New Cairo City - Main Entrance of Al </a:t>
            </a:r>
            <a:r>
              <a:rPr lang="en-US" altLang="en-US" sz="1400" dirty="0" err="1" smtClean="0"/>
              <a:t>Tagamoa</a:t>
            </a:r>
            <a:r>
              <a:rPr lang="en-US" altLang="en-US" sz="1400" dirty="0" smtClean="0"/>
              <a:t> Al </a:t>
            </a:r>
            <a:r>
              <a:rPr lang="en-US" altLang="en-US" sz="1400" dirty="0" err="1" smtClean="0"/>
              <a:t>Khames</a:t>
            </a:r>
            <a:r>
              <a:rPr lang="en-US" altLang="en-US" sz="1400" dirty="0" smtClean="0"/>
              <a:t>, Egypt]</a:t>
            </a:r>
            <a:endParaRPr lang="en-US" altLang="en-US" sz="1400" dirty="0" smtClean="0">
              <a:solidFill>
                <a:schemeClr val="tx2"/>
              </a:solidFill>
            </a:endParaRPr>
          </a:p>
          <a:p>
            <a:r>
              <a:rPr lang="en-US" altLang="en-US" sz="1400" dirty="0" smtClean="0">
                <a:solidFill>
                  <a:schemeClr val="tx2"/>
                </a:solidFill>
              </a:rPr>
              <a:t>Address</a:t>
            </a:r>
            <a:r>
              <a:rPr lang="en-US" altLang="en-US" sz="1400" baseline="30000" dirty="0" smtClean="0"/>
              <a:t>2</a:t>
            </a:r>
            <a:r>
              <a:rPr lang="en-US" altLang="en-US" sz="1400" dirty="0" smtClean="0">
                <a:solidFill>
                  <a:schemeClr val="tx2"/>
                </a:solidFill>
              </a:rPr>
              <a:t> [</a:t>
            </a:r>
            <a:r>
              <a:rPr lang="en-US" altLang="en-US" sz="1400" dirty="0" err="1" smtClean="0">
                <a:solidFill>
                  <a:schemeClr val="tx2"/>
                </a:solidFill>
              </a:rPr>
              <a:t>Wolfsmantel</a:t>
            </a:r>
            <a:r>
              <a:rPr lang="en-US" altLang="en-US" sz="1400" dirty="0" smtClean="0">
                <a:solidFill>
                  <a:schemeClr val="tx2"/>
                </a:solidFill>
              </a:rPr>
              <a:t> 33, 91058 Erlangen, Germany]</a:t>
            </a:r>
            <a:endParaRPr lang="en-US" altLang="en-US" sz="1400" dirty="0">
              <a:solidFill>
                <a:schemeClr val="tx2"/>
              </a:solidFill>
            </a:endParaRPr>
          </a:p>
          <a:p>
            <a:r>
              <a:rPr lang="en-US" altLang="en-US" sz="1400" dirty="0" smtClean="0">
                <a:solidFill>
                  <a:schemeClr val="tx2"/>
                </a:solidFill>
              </a:rPr>
              <a:t>Voice:[</a:t>
            </a:r>
            <a:r>
              <a:rPr lang="en-US" altLang="en-US" sz="1400" dirty="0" smtClean="0"/>
              <a:t>+202-27595525], FAX</a:t>
            </a:r>
            <a:r>
              <a:rPr lang="en-US" altLang="en-US" sz="1400" baseline="30000" dirty="0" smtClean="0">
                <a:solidFill>
                  <a:schemeClr val="tx2"/>
                </a:solidFill>
              </a:rPr>
              <a:t>1</a:t>
            </a:r>
            <a:r>
              <a:rPr lang="en-US" altLang="en-US" sz="1400" dirty="0" smtClean="0"/>
              <a:t>: [+202 27581041], E-Mail:[tallal.el-shabrawy@guc.edu.eg]</a:t>
            </a:r>
            <a:r>
              <a:rPr lang="en-US" altLang="en-US" sz="1400" dirty="0">
                <a:solidFill>
                  <a:schemeClr val="tx2"/>
                </a:solidFill>
              </a:rPr>
              <a:t>	</a:t>
            </a:r>
          </a:p>
          <a:p>
            <a:pPr>
              <a:spcBef>
                <a:spcPts val="600"/>
              </a:spcBef>
              <a:spcAft>
                <a:spcPts val="600"/>
              </a:spcAft>
            </a:pPr>
            <a:r>
              <a:rPr lang="en-US" altLang="en-US" sz="1400" b="1" dirty="0" smtClean="0">
                <a:solidFill>
                  <a:schemeClr val="tx2"/>
                </a:solidFill>
              </a:rPr>
              <a:t>Abstract</a:t>
            </a:r>
            <a:r>
              <a:rPr lang="en-US" altLang="en-US" sz="1400" b="1" dirty="0">
                <a:solidFill>
                  <a:schemeClr val="tx2"/>
                </a:solidFill>
              </a:rPr>
              <a:t>:</a:t>
            </a:r>
            <a:r>
              <a:rPr lang="en-US" altLang="en-US" sz="1400" dirty="0">
                <a:solidFill>
                  <a:schemeClr val="tx2"/>
                </a:solidFill>
              </a:rPr>
              <a:t>	</a:t>
            </a:r>
            <a:r>
              <a:rPr lang="en-US" altLang="en-US" sz="1400" dirty="0" smtClean="0"/>
              <a:t>[In this document, a simple analytical model to evaluate the report success probability as well as meters’ battery lifetime within IEEE 802.15.4-based metering networks is introduced. The model is utilized for proper configuration of the IEEE 802.15.4 network given a target report success probability performance. It is shown that the expected battery lifetime of meters could be optimized by controlling the percentage of hidden nodes combined with proper setting of the maximum number of allowable </a:t>
            </a:r>
            <a:r>
              <a:rPr lang="en-US" altLang="en-US" sz="1400" dirty="0" err="1" smtClean="0"/>
              <a:t>backoff</a:t>
            </a:r>
            <a:r>
              <a:rPr lang="en-US" altLang="en-US" sz="1400" dirty="0" smtClean="0"/>
              <a:t> attempts by each meter.]</a:t>
            </a:r>
            <a:endParaRPr lang="en-US" altLang="en-US" sz="1400" dirty="0"/>
          </a:p>
          <a:p>
            <a:pPr>
              <a:spcBef>
                <a:spcPts val="600"/>
              </a:spcBef>
              <a:spcAft>
                <a:spcPts val="600"/>
              </a:spcAft>
            </a:pPr>
            <a:r>
              <a:rPr lang="en-US" altLang="en-US" sz="1400" b="1" dirty="0">
                <a:solidFill>
                  <a:schemeClr val="tx2"/>
                </a:solidFill>
              </a:rPr>
              <a:t>Purpose:</a:t>
            </a:r>
            <a:r>
              <a:rPr lang="en-US" altLang="en-US" sz="1400" dirty="0">
                <a:solidFill>
                  <a:schemeClr val="tx2"/>
                </a:solidFill>
              </a:rPr>
              <a:t>	</a:t>
            </a:r>
            <a:r>
              <a:rPr lang="en-US" altLang="en-US" sz="1400" dirty="0" smtClean="0">
                <a:solidFill>
                  <a:schemeClr val="tx2"/>
                </a:solidFill>
              </a:rPr>
              <a:t>[</a:t>
            </a:r>
            <a:r>
              <a:rPr lang="en-US" altLang="en-US" sz="1400" dirty="0" smtClean="0"/>
              <a:t>Presentation within IEEE802.15 Interest Group LPWA</a:t>
            </a:r>
            <a:r>
              <a:rPr lang="en-US" altLang="en-US" sz="1400" dirty="0" smtClean="0">
                <a:solidFill>
                  <a:schemeClr val="tx2"/>
                </a:solidFill>
              </a:rPr>
              <a:t>]</a:t>
            </a:r>
            <a:endParaRPr lang="en-US" altLang="en-US" sz="1400" dirty="0">
              <a:solidFill>
                <a:schemeClr val="tx2"/>
              </a:solidFill>
            </a:endParaRPr>
          </a:p>
          <a:p>
            <a:r>
              <a:rPr lang="en-US" altLang="en-US" sz="1400" b="1" dirty="0">
                <a:solidFill>
                  <a:schemeClr val="tx2"/>
                </a:solidFill>
              </a:rPr>
              <a:t>Notice:</a:t>
            </a:r>
            <a:r>
              <a:rPr lang="en-US" altLang="en-US" sz="14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b="1" dirty="0">
                <a:solidFill>
                  <a:schemeClr val="tx2"/>
                </a:solidFill>
              </a:rPr>
              <a:t>Release:</a:t>
            </a:r>
            <a:r>
              <a:rPr lang="en-US" altLang="en-US" sz="1400" dirty="0">
                <a:solidFill>
                  <a:schemeClr val="tx2"/>
                </a:solidFill>
              </a:rPr>
              <a:t>	The contributor acknowledges and accepts that this contribution becomes the property of IEEE and may be made publicly available by P802.15.	</a:t>
            </a:r>
          </a:p>
        </p:txBody>
      </p:sp>
      <p:sp>
        <p:nvSpPr>
          <p:cNvPr id="9" name="Footer Placeholder 4"/>
          <p:cNvSpPr>
            <a:spLocks noGrp="1"/>
          </p:cNvSpPr>
          <p:nvPr>
            <p:ph type="ftr" sz="quarter" idx="11"/>
          </p:nvPr>
        </p:nvSpPr>
        <p:spPr>
          <a:xfrm>
            <a:off x="5486400" y="6475413"/>
            <a:ext cx="3124200" cy="184666"/>
          </a:xfrm>
        </p:spPr>
        <p:txBody>
          <a:body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Analytical Model Verification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981200"/>
                <a:ext cx="2895600" cy="4114800"/>
              </a:xfrm>
            </p:spPr>
            <p:txBody>
              <a:bodyPr/>
              <a:lstStyle/>
              <a:p>
                <a:r>
                  <a:rPr lang="de-DE" dirty="0" smtClean="0"/>
                  <a:t>The </a:t>
                </a:r>
                <a:r>
                  <a:rPr lang="de-DE" dirty="0"/>
                  <a:t>analysis is an upper </a:t>
                </a:r>
                <a:r>
                  <a:rPr lang="de-DE" dirty="0" smtClean="0"/>
                  <a:t>bound</a:t>
                </a:r>
                <a:endParaRPr lang="de-DE" dirty="0"/>
              </a:p>
              <a:p>
                <a:endParaRPr lang="de-DE" dirty="0"/>
              </a:p>
              <a:p>
                <a:r>
                  <a:rPr lang="de-DE" dirty="0" smtClean="0"/>
                  <a:t>It </a:t>
                </a:r>
                <a:r>
                  <a:rPr lang="de-DE" dirty="0"/>
                  <a:t>is better to increase </a:t>
                </a:r>
                <a14:m>
                  <m:oMath xmlns:m="http://schemas.openxmlformats.org/officeDocument/2006/math">
                    <m:r>
                      <a:rPr lang="en-US" smtClean="0">
                        <a:effectLst/>
                        <a:latin typeface="Cambria Math"/>
                      </a:rPr>
                      <m:t>𝐵</m:t>
                    </m:r>
                    <m:sSub>
                      <m:sSubPr>
                        <m:ctrlPr>
                          <a:rPr lang="en-US" i="1">
                            <a:effectLst/>
                            <a:latin typeface="Cambria Math"/>
                          </a:rPr>
                        </m:ctrlPr>
                      </m:sSubPr>
                      <m:e>
                        <m:r>
                          <a:rPr lang="en-US">
                            <a:effectLst/>
                            <a:latin typeface="Cambria Math"/>
                          </a:rPr>
                          <m:t>𝐸</m:t>
                        </m:r>
                      </m:e>
                      <m:sub>
                        <m:r>
                          <a:rPr lang="en-US">
                            <a:effectLst/>
                            <a:latin typeface="Cambria Math"/>
                          </a:rPr>
                          <m:t>𝑚𝑖𝑛</m:t>
                        </m:r>
                      </m:sub>
                    </m:sSub>
                  </m:oMath>
                </a14:m>
                <a:r>
                  <a:rPr lang="de-DE" dirty="0" smtClean="0"/>
                  <a:t> </a:t>
                </a:r>
                <a:r>
                  <a:rPr lang="de-DE" dirty="0"/>
                  <a:t>and </a:t>
                </a:r>
                <a14:m>
                  <m:oMath xmlns:m="http://schemas.openxmlformats.org/officeDocument/2006/math">
                    <m:r>
                      <a:rPr lang="en-US" smtClean="0">
                        <a:effectLst/>
                        <a:latin typeface="Cambria Math"/>
                      </a:rPr>
                      <m:t>𝐵</m:t>
                    </m:r>
                    <m:sSub>
                      <m:sSubPr>
                        <m:ctrlPr>
                          <a:rPr lang="en-US" i="1">
                            <a:effectLst/>
                            <a:latin typeface="Cambria Math"/>
                          </a:rPr>
                        </m:ctrlPr>
                      </m:sSubPr>
                      <m:e>
                        <m:r>
                          <a:rPr lang="en-US">
                            <a:effectLst/>
                            <a:latin typeface="Cambria Math"/>
                          </a:rPr>
                          <m:t>𝐸</m:t>
                        </m:r>
                      </m:e>
                      <m:sub>
                        <m:r>
                          <a:rPr lang="en-US">
                            <a:effectLst/>
                            <a:latin typeface="Cambria Math"/>
                          </a:rPr>
                          <m:t>𝑚</m:t>
                        </m:r>
                        <m:r>
                          <m:rPr>
                            <m:sty m:val="p"/>
                          </m:rPr>
                          <a:rPr lang="en-US" b="0" i="0" smtClean="0">
                            <a:effectLst/>
                            <a:latin typeface="Cambria Math"/>
                          </a:rPr>
                          <m:t>ax</m:t>
                        </m:r>
                      </m:sub>
                    </m:sSub>
                  </m:oMath>
                </a14:m>
                <a:endParaRPr lang="en-US" dirty="0" smtClean="0">
                  <a:effectLst/>
                </a:endParaRPr>
              </a:p>
              <a:p>
                <a:endParaRPr lang="de-DE" dirty="0"/>
              </a:p>
              <a:p>
                <a:r>
                  <a:rPr lang="de-DE" dirty="0" smtClean="0"/>
                  <a:t>Performance strongly impact by hidden nodes percentage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981200"/>
                <a:ext cx="2895600" cy="4114800"/>
              </a:xfrm>
              <a:blipFill rotWithShape="1">
                <a:blip r:embed="rId2"/>
                <a:stretch>
                  <a:fillRect l="-2947" t="-1037" r="-1474" b="-10667"/>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10</a:t>
            </a:fld>
            <a:endParaRPr lang="en-US" altLang="en-US"/>
          </a:p>
        </p:txBody>
      </p: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1828800"/>
            <a:ext cx="5486400" cy="4267200"/>
          </a:xfrm>
          <a:prstGeom prst="rect">
            <a:avLst/>
          </a:prstGeom>
          <a:noFill/>
          <a:ln>
            <a:noFill/>
          </a:ln>
        </p:spPr>
      </p:pic>
    </p:spTree>
    <p:extLst>
      <p:ext uri="{BB962C8B-B14F-4D97-AF65-F5344CB8AC3E}">
        <p14:creationId xmlns:p14="http://schemas.microsoft.com/office/powerpoint/2010/main" val="2245618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Hidden Nodes to </a:t>
            </a:r>
            <a:r>
              <a:rPr lang="en-US" dirty="0" err="1" smtClean="0"/>
              <a:t>Tx</a:t>
            </a:r>
            <a:r>
              <a:rPr lang="en-US" dirty="0" smtClean="0"/>
              <a:t> Power</a:t>
            </a:r>
            <a:endParaRPr lang="en-US" dirty="0"/>
          </a:p>
        </p:txBody>
      </p:sp>
      <p:sp>
        <p:nvSpPr>
          <p:cNvPr id="3" name="Content Placeholder 2"/>
          <p:cNvSpPr>
            <a:spLocks noGrp="1"/>
          </p:cNvSpPr>
          <p:nvPr>
            <p:ph idx="1"/>
          </p:nvPr>
        </p:nvSpPr>
        <p:spPr>
          <a:xfrm>
            <a:off x="533400" y="1981200"/>
            <a:ext cx="7772400" cy="4114800"/>
          </a:xfrm>
        </p:spPr>
        <p:txBody>
          <a:bodyPr/>
          <a:lstStyle/>
          <a:p>
            <a:pPr marL="0" indent="0">
              <a:buNone/>
            </a:pPr>
            <a:r>
              <a:rPr lang="en-US" dirty="0" smtClean="0"/>
              <a:t>TI CC2630 Datasheet</a:t>
            </a:r>
            <a:endParaRPr lang="en-US"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11</a:t>
            </a:fld>
            <a:endParaRPr lang="en-US" altLang="en-US"/>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1570364208"/>
                  </p:ext>
                </p:extLst>
              </p:nvPr>
            </p:nvGraphicFramePr>
            <p:xfrm>
              <a:off x="609600" y="3581400"/>
              <a:ext cx="3962400" cy="2049026"/>
            </p:xfrm>
            <a:graphic>
              <a:graphicData uri="http://schemas.openxmlformats.org/drawingml/2006/table">
                <a:tbl>
                  <a:tblPr firstRow="1" firstCol="1" bandRow="1">
                    <a:tableStyleId>{ED083AE6-46FA-4A59-8FB0-9F97EB10719F}</a:tableStyleId>
                  </a:tblPr>
                  <a:tblGrid>
                    <a:gridCol w="1210184"/>
                    <a:gridCol w="2752216"/>
                  </a:tblGrid>
                  <a:tr h="294303">
                    <a:tc>
                      <a:txBody>
                        <a:bodyPr/>
                        <a:lstStyle/>
                        <a:p>
                          <a:pPr marL="0" marR="0" indent="0" algn="ctr">
                            <a:lnSpc>
                              <a:spcPct val="105000"/>
                            </a:lnSpc>
                            <a:spcBef>
                              <a:spcPts val="600"/>
                            </a:spcBef>
                            <a:spcAft>
                              <a:spcPts val="720"/>
                            </a:spcAft>
                          </a:pPr>
                          <a:r>
                            <a:rPr lang="en-US" sz="1600" dirty="0">
                              <a:effectLst/>
                            </a:rPr>
                            <a:t>Variable</a:t>
                          </a:r>
                          <a:endParaRPr lang="en-US" sz="1600" dirty="0">
                            <a:effectLst/>
                            <a:latin typeface="Times New Roman"/>
                            <a:ea typeface="Times New Roman"/>
                          </a:endParaRPr>
                        </a:p>
                      </a:txBody>
                      <a:tcPr marL="68580" marR="68580" marT="0" marB="0"/>
                    </a:tc>
                    <a:tc>
                      <a:txBody>
                        <a:bodyPr/>
                        <a:lstStyle/>
                        <a:p>
                          <a:pPr marL="0" marR="0" indent="0" algn="ctr">
                            <a:lnSpc>
                              <a:spcPct val="105000"/>
                            </a:lnSpc>
                            <a:spcBef>
                              <a:spcPts val="600"/>
                            </a:spcBef>
                            <a:spcAft>
                              <a:spcPts val="720"/>
                            </a:spcAft>
                          </a:pPr>
                          <a:r>
                            <a:rPr lang="en-US" sz="1600" dirty="0">
                              <a:effectLst/>
                            </a:rPr>
                            <a:t>Value</a:t>
                          </a:r>
                          <a:endParaRPr lang="en-US" sz="1600" dirty="0">
                            <a:effectLst/>
                            <a:latin typeface="Times New Roman"/>
                            <a:ea typeface="Times New Roman"/>
                          </a:endParaRPr>
                        </a:p>
                      </a:txBody>
                      <a:tcPr marL="68580" marR="68580" marT="0" marB="0"/>
                    </a:tc>
                  </a:tr>
                  <a:tr h="575175">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𝐼</m:t>
                                    </m:r>
                                  </m:e>
                                  <m:sub>
                                    <m:r>
                                      <a:rPr lang="en-US" sz="1600">
                                        <a:effectLst/>
                                        <a:latin typeface="Cambria Math"/>
                                      </a:rPr>
                                      <m:t>𝑇𝑋</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sz="1600">
                                    <a:effectLst/>
                                    <a:latin typeface="Cambria Math"/>
                                  </a:rPr>
                                  <m:t>6.1 </m:t>
                                </m:r>
                                <m:r>
                                  <a:rPr lang="en-US" sz="1600">
                                    <a:effectLst/>
                                    <a:latin typeface="Cambria Math"/>
                                  </a:rPr>
                                  <m:t>𝑚𝐴</m:t>
                                </m:r>
                                <m:r>
                                  <a:rPr lang="en-US" sz="1600">
                                    <a:effectLst/>
                                    <a:latin typeface="Cambria Math"/>
                                  </a:rPr>
                                  <m:t> </m:t>
                                </m:r>
                                <m:d>
                                  <m:dPr>
                                    <m:ctrlPr>
                                      <a:rPr lang="en-US" sz="1600" i="1">
                                        <a:effectLst/>
                                        <a:latin typeface="Cambria Math"/>
                                      </a:rPr>
                                    </m:ctrlPr>
                                  </m:dPr>
                                  <m:e>
                                    <m:r>
                                      <a:rPr lang="en-US" sz="1600">
                                        <a:effectLst/>
                                        <a:latin typeface="Cambria Math"/>
                                      </a:rPr>
                                      <m:t>0 </m:t>
                                    </m:r>
                                    <m:r>
                                      <a:rPr lang="en-US" sz="1600">
                                        <a:effectLst/>
                                        <a:latin typeface="Cambria Math"/>
                                      </a:rPr>
                                      <m:t>𝑑𝐵𝑚</m:t>
                                    </m:r>
                                    <m:r>
                                      <a:rPr lang="en-US" sz="1600">
                                        <a:effectLst/>
                                        <a:latin typeface="Cambria Math"/>
                                      </a:rPr>
                                      <m:t>  </m:t>
                                    </m:r>
                                    <m:r>
                                      <a:rPr lang="en-US" sz="1600">
                                        <a:effectLst/>
                                        <a:latin typeface="Cambria Math"/>
                                      </a:rPr>
                                      <m:t>𝑇𝑥</m:t>
                                    </m:r>
                                    <m:r>
                                      <a:rPr lang="en-US" sz="1600">
                                        <a:effectLst/>
                                        <a:latin typeface="Cambria Math"/>
                                      </a:rPr>
                                      <m:t> </m:t>
                                    </m:r>
                                    <m:r>
                                      <a:rPr lang="en-US" sz="1600">
                                        <a:effectLst/>
                                        <a:latin typeface="Cambria Math"/>
                                      </a:rPr>
                                      <m:t>𝑃𝑜𝑤𝑒𝑟</m:t>
                                    </m:r>
                                  </m:e>
                                </m:d>
                              </m:oMath>
                            </m:oMathPara>
                          </a14:m>
                          <a:endParaRPr lang="en-US" sz="1600" dirty="0">
                            <a:effectLst/>
                          </a:endParaRPr>
                        </a:p>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sz="1600">
                                    <a:effectLst/>
                                    <a:latin typeface="Cambria Math"/>
                                  </a:rPr>
                                  <m:t>9.1 </m:t>
                                </m:r>
                                <m:r>
                                  <a:rPr lang="en-US" sz="1600">
                                    <a:effectLst/>
                                    <a:latin typeface="Cambria Math"/>
                                  </a:rPr>
                                  <m:t>𝑚𝐴</m:t>
                                </m:r>
                                <m:r>
                                  <a:rPr lang="en-US" sz="1600">
                                    <a:effectLst/>
                                    <a:latin typeface="Cambria Math"/>
                                  </a:rPr>
                                  <m:t> </m:t>
                                </m:r>
                                <m:d>
                                  <m:dPr>
                                    <m:ctrlPr>
                                      <a:rPr lang="en-US" sz="1600" i="1">
                                        <a:effectLst/>
                                        <a:latin typeface="Cambria Math"/>
                                      </a:rPr>
                                    </m:ctrlPr>
                                  </m:dPr>
                                  <m:e>
                                    <m:r>
                                      <a:rPr lang="en-US" sz="1600">
                                        <a:effectLst/>
                                        <a:latin typeface="Cambria Math"/>
                                      </a:rPr>
                                      <m:t>5 </m:t>
                                    </m:r>
                                    <m:r>
                                      <a:rPr lang="en-US" sz="1600">
                                        <a:effectLst/>
                                        <a:latin typeface="Cambria Math"/>
                                      </a:rPr>
                                      <m:t>𝑑𝐵𝑚</m:t>
                                    </m:r>
                                    <m:r>
                                      <a:rPr lang="en-US" sz="1600">
                                        <a:effectLst/>
                                        <a:latin typeface="Cambria Math"/>
                                      </a:rPr>
                                      <m:t> </m:t>
                                    </m:r>
                                    <m:r>
                                      <a:rPr lang="en-US" sz="1600">
                                        <a:effectLst/>
                                        <a:latin typeface="Cambria Math"/>
                                      </a:rPr>
                                      <m:t>𝑇𝑥</m:t>
                                    </m:r>
                                    <m:r>
                                      <a:rPr lang="en-US" sz="1600">
                                        <a:effectLst/>
                                        <a:latin typeface="Cambria Math"/>
                                      </a:rPr>
                                      <m:t> </m:t>
                                    </m:r>
                                    <m:r>
                                      <a:rPr lang="en-US" sz="1600">
                                        <a:effectLst/>
                                        <a:latin typeface="Cambria Math"/>
                                      </a:rPr>
                                      <m:t>𝑃𝑜𝑤𝑒𝑟</m:t>
                                    </m:r>
                                  </m:e>
                                </m:d>
                              </m:oMath>
                            </m:oMathPara>
                          </a14:m>
                          <a:endParaRPr lang="en-US" sz="1600" dirty="0">
                            <a:effectLst/>
                            <a:latin typeface="Times New Roman"/>
                            <a:ea typeface="Times New Roman"/>
                          </a:endParaRPr>
                        </a:p>
                      </a:txBody>
                      <a:tcPr marL="68580" marR="68580" marT="0" marB="0"/>
                    </a:tc>
                  </a:tr>
                  <a:tr h="294887">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𝐼</m:t>
                                    </m:r>
                                  </m:e>
                                  <m:sub>
                                    <m:r>
                                      <a:rPr lang="en-US" sz="1600">
                                        <a:effectLst/>
                                        <a:latin typeface="Cambria Math"/>
                                      </a:rPr>
                                      <m:t>𝑅𝑋</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sz="1600">
                                    <a:effectLst/>
                                    <a:latin typeface="Cambria Math"/>
                                  </a:rPr>
                                  <m:t>5.9 </m:t>
                                </m:r>
                                <m:r>
                                  <a:rPr lang="en-US" sz="1600">
                                    <a:effectLst/>
                                    <a:latin typeface="Cambria Math"/>
                                  </a:rPr>
                                  <m:t>𝑚𝐴</m:t>
                                </m:r>
                              </m:oMath>
                            </m:oMathPara>
                          </a14:m>
                          <a:endParaRPr lang="en-US" sz="1600">
                            <a:effectLst/>
                            <a:latin typeface="Times New Roman"/>
                            <a:ea typeface="Times New Roman"/>
                          </a:endParaRPr>
                        </a:p>
                      </a:txBody>
                      <a:tcPr marL="68580" marR="68580" marT="0" marB="0"/>
                    </a:tc>
                  </a:tr>
                  <a:tr h="294887">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𝐼</m:t>
                                    </m:r>
                                  </m:e>
                                  <m:sub>
                                    <m:r>
                                      <a:rPr lang="en-US" sz="1600">
                                        <a:effectLst/>
                                        <a:latin typeface="Cambria Math"/>
                                      </a:rPr>
                                      <m:t>𝐼𝐷</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sz="1600">
                                    <a:effectLst/>
                                    <a:latin typeface="Cambria Math"/>
                                  </a:rPr>
                                  <m:t>1 </m:t>
                                </m:r>
                                <m:r>
                                  <a:rPr lang="en-US" sz="1600">
                                    <a:effectLst/>
                                    <a:latin typeface="Cambria Math"/>
                                  </a:rPr>
                                  <m:t>𝜇</m:t>
                                </m:r>
                                <m:r>
                                  <a:rPr lang="en-US" sz="1600">
                                    <a:effectLst/>
                                    <a:latin typeface="Cambria Math"/>
                                  </a:rPr>
                                  <m:t>𝐴</m:t>
                                </m:r>
                              </m:oMath>
                            </m:oMathPara>
                          </a14:m>
                          <a:endParaRPr lang="en-US" sz="1600">
                            <a:effectLst/>
                            <a:latin typeface="Times New Roman"/>
                            <a:ea typeface="Times New Roman"/>
                          </a:endParaRPr>
                        </a:p>
                      </a:txBody>
                      <a:tcPr marL="68580" marR="68580" marT="0" marB="0"/>
                    </a:tc>
                  </a:tr>
                  <a:tr h="294887">
                    <a:tc>
                      <a:txBody>
                        <a:bodyPr/>
                        <a:lstStyle/>
                        <a:p>
                          <a:pPr marL="0" marR="0" algn="ctr">
                            <a:spcBef>
                              <a:spcPts val="100"/>
                            </a:spcBef>
                            <a:spcAft>
                              <a:spcPts val="100"/>
                            </a:spcAft>
                          </a:pPr>
                          <a:r>
                            <a:rPr lang="en-US" sz="1400" b="0" i="1" dirty="0">
                              <a:effectLst/>
                            </a:rPr>
                            <a:t>Rx Sensitivity</a:t>
                          </a:r>
                          <a:endParaRPr lang="en-US" sz="1400" b="0" i="1" dirty="0">
                            <a:effectLst/>
                            <a:latin typeface="Times New Roman"/>
                            <a:ea typeface="Times New Roman"/>
                          </a:endParaRPr>
                        </a:p>
                      </a:txBody>
                      <a:tcPr marL="68580" marR="68580" marT="0" marB="0" anchor="ctr"/>
                    </a:tc>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r>
                                  <a:rPr lang="en-US" sz="1600">
                                    <a:effectLst/>
                                    <a:latin typeface="Cambria Math"/>
                                  </a:rPr>
                                  <m:t>−100 </m:t>
                                </m:r>
                                <m:r>
                                  <a:rPr lang="en-US" sz="1600">
                                    <a:effectLst/>
                                    <a:latin typeface="Cambria Math"/>
                                  </a:rPr>
                                  <m:t>𝑑𝐵𝑚</m:t>
                                </m:r>
                              </m:oMath>
                            </m:oMathPara>
                          </a14:m>
                          <a:endParaRPr lang="en-US" sz="1600">
                            <a:effectLst/>
                            <a:latin typeface="Times New Roman"/>
                            <a:ea typeface="Times New Roman"/>
                          </a:endParaRPr>
                        </a:p>
                      </a:txBody>
                      <a:tcPr marL="68580" marR="68580" marT="0" marB="0"/>
                    </a:tc>
                  </a:tr>
                  <a:tr h="294887">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𝐶</m:t>
                                    </m:r>
                                  </m:e>
                                  <m:sub>
                                    <m:r>
                                      <a:rPr lang="en-US" sz="1600">
                                        <a:effectLst/>
                                        <a:latin typeface="Cambria Math"/>
                                      </a:rPr>
                                      <m:t>𝐵</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sz="1400">
                                    <a:effectLst/>
                                    <a:latin typeface="Cambria Math"/>
                                  </a:rPr>
                                  <m:t>225 </m:t>
                                </m:r>
                                <m:r>
                                  <a:rPr lang="en-US" sz="1400">
                                    <a:effectLst/>
                                    <a:latin typeface="Cambria Math"/>
                                  </a:rPr>
                                  <m:t>𝑚𝐴h</m:t>
                                </m:r>
                                <m:r>
                                  <a:rPr lang="en-US" sz="1400">
                                    <a:effectLst/>
                                    <a:latin typeface="Cambria Math"/>
                                  </a:rPr>
                                  <m:t> (</m:t>
                                </m:r>
                                <m:r>
                                  <a:rPr lang="en-US" sz="1400">
                                    <a:effectLst/>
                                    <a:latin typeface="Cambria Math"/>
                                  </a:rPr>
                                  <m:t>𝐶𝑅</m:t>
                                </m:r>
                                <m:r>
                                  <a:rPr lang="en-US" sz="1400">
                                    <a:effectLst/>
                                    <a:latin typeface="Cambria Math"/>
                                  </a:rPr>
                                  <m:t>2032 </m:t>
                                </m:r>
                                <m:r>
                                  <a:rPr lang="en-US" sz="1400">
                                    <a:effectLst/>
                                    <a:latin typeface="Cambria Math"/>
                                  </a:rPr>
                                  <m:t>𝐶𝑜𝑖𝑛</m:t>
                                </m:r>
                                <m:r>
                                  <a:rPr lang="en-US" sz="1400">
                                    <a:effectLst/>
                                    <a:latin typeface="Cambria Math"/>
                                  </a:rPr>
                                  <m:t> </m:t>
                                </m:r>
                                <m:r>
                                  <a:rPr lang="en-US" sz="1400">
                                    <a:effectLst/>
                                    <a:latin typeface="Cambria Math"/>
                                  </a:rPr>
                                  <m:t>𝐵𝑎𝑡𝑡𝑒𝑟𝑦</m:t>
                                </m:r>
                                <m:r>
                                  <a:rPr lang="en-US" sz="1400">
                                    <a:effectLst/>
                                    <a:latin typeface="Cambria Math"/>
                                  </a:rPr>
                                  <m:t>)</m:t>
                                </m:r>
                              </m:oMath>
                            </m:oMathPara>
                          </a14:m>
                          <a:endParaRPr lang="en-US" sz="1400" dirty="0">
                            <a:effectLst/>
                            <a:latin typeface="Times New Roman"/>
                            <a:ea typeface="Times New Roman"/>
                          </a:endParaRPr>
                        </a:p>
                      </a:txBody>
                      <a:tcPr marL="68580" marR="68580" marT="0" marB="0"/>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1570364208"/>
                  </p:ext>
                </p:extLst>
              </p:nvPr>
            </p:nvGraphicFramePr>
            <p:xfrm>
              <a:off x="609600" y="3581400"/>
              <a:ext cx="3962400" cy="2049026"/>
            </p:xfrm>
            <a:graphic>
              <a:graphicData uri="http://schemas.openxmlformats.org/drawingml/2006/table">
                <a:tbl>
                  <a:tblPr firstRow="1" firstCol="1" bandRow="1">
                    <a:tableStyleId>{ED083AE6-46FA-4A59-8FB0-9F97EB10719F}</a:tableStyleId>
                  </a:tblPr>
                  <a:tblGrid>
                    <a:gridCol w="1210184"/>
                    <a:gridCol w="2752216"/>
                  </a:tblGrid>
                  <a:tr h="294303">
                    <a:tc>
                      <a:txBody>
                        <a:bodyPr/>
                        <a:lstStyle/>
                        <a:p>
                          <a:pPr marL="0" marR="0" indent="0" algn="ctr">
                            <a:lnSpc>
                              <a:spcPct val="105000"/>
                            </a:lnSpc>
                            <a:spcBef>
                              <a:spcPts val="600"/>
                            </a:spcBef>
                            <a:spcAft>
                              <a:spcPts val="720"/>
                            </a:spcAft>
                          </a:pPr>
                          <a:r>
                            <a:rPr lang="en-US" sz="1600" dirty="0">
                              <a:effectLst/>
                            </a:rPr>
                            <a:t>Variable</a:t>
                          </a:r>
                          <a:endParaRPr lang="en-US" sz="1600" dirty="0">
                            <a:effectLst/>
                            <a:latin typeface="Times New Roman"/>
                            <a:ea typeface="Times New Roman"/>
                          </a:endParaRPr>
                        </a:p>
                      </a:txBody>
                      <a:tcPr marL="68580" marR="68580" marT="0" marB="0"/>
                    </a:tc>
                    <a:tc>
                      <a:txBody>
                        <a:bodyPr/>
                        <a:lstStyle/>
                        <a:p>
                          <a:pPr marL="0" marR="0" indent="0" algn="ctr">
                            <a:lnSpc>
                              <a:spcPct val="105000"/>
                            </a:lnSpc>
                            <a:spcBef>
                              <a:spcPts val="600"/>
                            </a:spcBef>
                            <a:spcAft>
                              <a:spcPts val="720"/>
                            </a:spcAft>
                          </a:pPr>
                          <a:r>
                            <a:rPr lang="en-US" sz="1600" dirty="0">
                              <a:effectLst/>
                            </a:rPr>
                            <a:t>Value</a:t>
                          </a:r>
                          <a:endParaRPr lang="en-US" sz="1600" dirty="0">
                            <a:effectLst/>
                            <a:latin typeface="Times New Roman"/>
                            <a:ea typeface="Times New Roman"/>
                          </a:endParaRPr>
                        </a:p>
                      </a:txBody>
                      <a:tcPr marL="68580" marR="68580" marT="0" marB="0"/>
                    </a:tc>
                  </a:tr>
                  <a:tr h="575175">
                    <a:tc>
                      <a:txBody>
                        <a:bodyPr/>
                        <a:lstStyle/>
                        <a:p>
                          <a:endParaRPr lang="en-US"/>
                        </a:p>
                      </a:txBody>
                      <a:tcPr marL="68580" marR="68580" marT="0" marB="0" anchor="ctr">
                        <a:blipFill rotWithShape="1">
                          <a:blip r:embed="rId2"/>
                          <a:stretch>
                            <a:fillRect t="-62105" r="-226633" b="-205263"/>
                          </a:stretch>
                        </a:blipFill>
                      </a:tcPr>
                    </a:tc>
                    <a:tc>
                      <a:txBody>
                        <a:bodyPr/>
                        <a:lstStyle/>
                        <a:p>
                          <a:endParaRPr lang="en-US"/>
                        </a:p>
                      </a:txBody>
                      <a:tcPr marL="68580" marR="68580" marT="0" marB="0">
                        <a:blipFill rotWithShape="1">
                          <a:blip r:embed="rId2"/>
                          <a:stretch>
                            <a:fillRect l="-44124" t="-62105" b="-205263"/>
                          </a:stretch>
                        </a:blipFill>
                      </a:tcPr>
                    </a:tc>
                  </a:tr>
                  <a:tr h="294887">
                    <a:tc>
                      <a:txBody>
                        <a:bodyPr/>
                        <a:lstStyle/>
                        <a:p>
                          <a:endParaRPr lang="en-US"/>
                        </a:p>
                      </a:txBody>
                      <a:tcPr marL="68580" marR="68580" marT="0" marB="0" anchor="ctr">
                        <a:blipFill rotWithShape="1">
                          <a:blip r:embed="rId2"/>
                          <a:stretch>
                            <a:fillRect t="-320833" r="-226633" b="-306250"/>
                          </a:stretch>
                        </a:blipFill>
                      </a:tcPr>
                    </a:tc>
                    <a:tc>
                      <a:txBody>
                        <a:bodyPr/>
                        <a:lstStyle/>
                        <a:p>
                          <a:endParaRPr lang="en-US"/>
                        </a:p>
                      </a:txBody>
                      <a:tcPr marL="68580" marR="68580" marT="0" marB="0">
                        <a:blipFill rotWithShape="1">
                          <a:blip r:embed="rId2"/>
                          <a:stretch>
                            <a:fillRect l="-44124" t="-320833" b="-306250"/>
                          </a:stretch>
                        </a:blipFill>
                      </a:tcPr>
                    </a:tc>
                  </a:tr>
                  <a:tr h="294887">
                    <a:tc>
                      <a:txBody>
                        <a:bodyPr/>
                        <a:lstStyle/>
                        <a:p>
                          <a:endParaRPr lang="en-US"/>
                        </a:p>
                      </a:txBody>
                      <a:tcPr marL="68580" marR="68580" marT="0" marB="0" anchor="ctr">
                        <a:blipFill rotWithShape="1">
                          <a:blip r:embed="rId2"/>
                          <a:stretch>
                            <a:fillRect t="-420833" r="-226633" b="-206250"/>
                          </a:stretch>
                        </a:blipFill>
                      </a:tcPr>
                    </a:tc>
                    <a:tc>
                      <a:txBody>
                        <a:bodyPr/>
                        <a:lstStyle/>
                        <a:p>
                          <a:endParaRPr lang="en-US"/>
                        </a:p>
                      </a:txBody>
                      <a:tcPr marL="68580" marR="68580" marT="0" marB="0">
                        <a:blipFill rotWithShape="1">
                          <a:blip r:embed="rId2"/>
                          <a:stretch>
                            <a:fillRect l="-44124" t="-420833" b="-206250"/>
                          </a:stretch>
                        </a:blipFill>
                      </a:tcPr>
                    </a:tc>
                  </a:tr>
                  <a:tr h="294887">
                    <a:tc>
                      <a:txBody>
                        <a:bodyPr/>
                        <a:lstStyle/>
                        <a:p>
                          <a:pPr marL="0" marR="0" algn="ctr">
                            <a:spcBef>
                              <a:spcPts val="100"/>
                            </a:spcBef>
                            <a:spcAft>
                              <a:spcPts val="100"/>
                            </a:spcAft>
                          </a:pPr>
                          <a:r>
                            <a:rPr lang="en-US" sz="1400" b="0" i="1" dirty="0">
                              <a:effectLst/>
                            </a:rPr>
                            <a:t>Rx Sensitivity</a:t>
                          </a:r>
                          <a:endParaRPr lang="en-US" sz="1400" b="0" i="1" dirty="0">
                            <a:effectLst/>
                            <a:latin typeface="Times New Roman"/>
                            <a:ea typeface="Times New Roman"/>
                          </a:endParaRPr>
                        </a:p>
                      </a:txBody>
                      <a:tcPr marL="68580" marR="68580" marT="0" marB="0" anchor="ctr"/>
                    </a:tc>
                    <a:tc>
                      <a:txBody>
                        <a:bodyPr/>
                        <a:lstStyle/>
                        <a:p>
                          <a:endParaRPr lang="en-US"/>
                        </a:p>
                      </a:txBody>
                      <a:tcPr marL="68580" marR="68580" marT="0" marB="0">
                        <a:blipFill rotWithShape="1">
                          <a:blip r:embed="rId2"/>
                          <a:stretch>
                            <a:fillRect l="-44124" t="-510204" b="-102041"/>
                          </a:stretch>
                        </a:blipFill>
                      </a:tcPr>
                    </a:tc>
                  </a:tr>
                  <a:tr h="294887">
                    <a:tc>
                      <a:txBody>
                        <a:bodyPr/>
                        <a:lstStyle/>
                        <a:p>
                          <a:endParaRPr lang="en-US"/>
                        </a:p>
                      </a:txBody>
                      <a:tcPr marL="68580" marR="68580" marT="0" marB="0" anchor="ctr">
                        <a:blipFill rotWithShape="1">
                          <a:blip r:embed="rId2"/>
                          <a:stretch>
                            <a:fillRect t="-622917" r="-226633" b="-4167"/>
                          </a:stretch>
                        </a:blipFill>
                      </a:tcPr>
                    </a:tc>
                    <a:tc>
                      <a:txBody>
                        <a:bodyPr/>
                        <a:lstStyle/>
                        <a:p>
                          <a:endParaRPr lang="en-US"/>
                        </a:p>
                      </a:txBody>
                      <a:tcPr marL="68580" marR="68580" marT="0" marB="0">
                        <a:blipFill rotWithShape="1">
                          <a:blip r:embed="rId2"/>
                          <a:stretch>
                            <a:fillRect l="-44124" t="-622917" b="-4167"/>
                          </a:stretch>
                        </a:blipFill>
                      </a:tcPr>
                    </a:tc>
                  </a:tr>
                </a:tbl>
              </a:graphicData>
            </a:graphic>
          </p:graphicFrame>
        </mc:Fallback>
      </mc:AlternateContent>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7700" y="2438400"/>
            <a:ext cx="4914900" cy="3505200"/>
          </a:xfrm>
          <a:prstGeom prst="rect">
            <a:avLst/>
          </a:prstGeom>
          <a:noFill/>
          <a:ln>
            <a:noFill/>
          </a:ln>
        </p:spPr>
      </p:pic>
      <mc:AlternateContent xmlns:mc="http://schemas.openxmlformats.org/markup-compatibility/2006" xmlns:a14="http://schemas.microsoft.com/office/drawing/2010/main">
        <mc:Choice Requires="a14">
          <p:sp>
            <p:nvSpPr>
              <p:cNvPr id="9" name="Rectangle 8"/>
              <p:cNvSpPr/>
              <p:nvPr/>
            </p:nvSpPr>
            <p:spPr>
              <a:xfrm>
                <a:off x="457200" y="2590800"/>
                <a:ext cx="3886200" cy="5934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a:rPr>
                          </m:ctrlPr>
                        </m:sSubPr>
                        <m:e>
                          <m:r>
                            <a:rPr lang="en-US" sz="1600" i="1">
                              <a:latin typeface="Cambria Math"/>
                            </a:rPr>
                            <m:t>𝑑</m:t>
                          </m:r>
                        </m:e>
                        <m:sub>
                          <m:r>
                            <a:rPr lang="en-US" sz="1600" i="1">
                              <a:latin typeface="Cambria Math"/>
                            </a:rPr>
                            <m:t>𝑀𝑎𝑥</m:t>
                          </m:r>
                        </m:sub>
                      </m:sSub>
                      <m:r>
                        <a:rPr lang="en-US" sz="1600" i="1">
                          <a:latin typeface="Cambria Math"/>
                        </a:rPr>
                        <m:t>=</m:t>
                      </m:r>
                      <m:rad>
                        <m:radPr>
                          <m:ctrlPr>
                            <a:rPr lang="en-US" sz="1600" i="1">
                              <a:latin typeface="Cambria Math"/>
                            </a:rPr>
                          </m:ctrlPr>
                        </m:radPr>
                        <m:deg>
                          <m:r>
                            <a:rPr lang="en-US" sz="1600" i="1">
                              <a:latin typeface="Cambria Math"/>
                            </a:rPr>
                            <m:t>𝑛</m:t>
                          </m:r>
                        </m:deg>
                        <m:e>
                          <m:sSup>
                            <m:sSupPr>
                              <m:ctrlPr>
                                <a:rPr lang="en-US" sz="1600" i="1">
                                  <a:latin typeface="Cambria Math"/>
                                </a:rPr>
                              </m:ctrlPr>
                            </m:sSupPr>
                            <m:e>
                              <m:r>
                                <a:rPr lang="en-US" sz="1600" i="1">
                                  <a:latin typeface="Cambria Math"/>
                                </a:rPr>
                                <m:t>10</m:t>
                              </m:r>
                            </m:e>
                            <m:sup>
                              <m:f>
                                <m:fPr>
                                  <m:ctrlPr>
                                    <a:rPr lang="en-US" sz="1600" i="1">
                                      <a:latin typeface="Cambria Math"/>
                                    </a:rPr>
                                  </m:ctrlPr>
                                </m:fPr>
                                <m:num>
                                  <m:d>
                                    <m:dPr>
                                      <m:ctrlPr>
                                        <a:rPr lang="en-US" sz="1600" i="1">
                                          <a:latin typeface="Cambria Math"/>
                                        </a:rPr>
                                      </m:ctrlPr>
                                    </m:dPr>
                                    <m:e>
                                      <m:sSub>
                                        <m:sSubPr>
                                          <m:ctrlPr>
                                            <a:rPr lang="en-US" sz="1600" i="1">
                                              <a:latin typeface="Cambria Math"/>
                                            </a:rPr>
                                          </m:ctrlPr>
                                        </m:sSubPr>
                                        <m:e>
                                          <m:r>
                                            <a:rPr lang="en-US" sz="1600" i="1">
                                              <a:latin typeface="Cambria Math"/>
                                            </a:rPr>
                                            <m:t>𝑃</m:t>
                                          </m:r>
                                        </m:e>
                                        <m:sub>
                                          <m:r>
                                            <a:rPr lang="en-US" sz="1600" i="1">
                                              <a:latin typeface="Cambria Math"/>
                                            </a:rPr>
                                            <m:t>𝑇𝑥</m:t>
                                          </m:r>
                                        </m:sub>
                                      </m:sSub>
                                      <m:r>
                                        <a:rPr lang="en-US" sz="1600" i="1">
                                          <a:latin typeface="Cambria Math"/>
                                        </a:rPr>
                                        <m:t>−</m:t>
                                      </m:r>
                                      <m:r>
                                        <a:rPr lang="en-US" sz="1600" i="1">
                                          <a:latin typeface="Cambria Math"/>
                                        </a:rPr>
                                        <m:t>𝑅𝑥</m:t>
                                      </m:r>
                                      <m:r>
                                        <a:rPr lang="en-US" sz="1600" i="1">
                                          <a:latin typeface="Cambria Math"/>
                                        </a:rPr>
                                        <m:t> </m:t>
                                      </m:r>
                                      <m:r>
                                        <a:rPr lang="en-US" sz="1600" i="1">
                                          <a:latin typeface="Cambria Math"/>
                                        </a:rPr>
                                        <m:t>𝑆𝑒𝑛𝑠𝑖𝑡𝑖𝑣𝑖𝑡𝑦</m:t>
                                      </m:r>
                                      <m:r>
                                        <a:rPr lang="en-US" sz="1600" i="1">
                                          <a:latin typeface="Cambria Math"/>
                                        </a:rPr>
                                        <m:t>−105</m:t>
                                      </m:r>
                                    </m:e>
                                  </m:d>
                                </m:num>
                                <m:den>
                                  <m:r>
                                    <a:rPr lang="en-US" sz="1600" i="1">
                                      <a:latin typeface="Cambria Math"/>
                                    </a:rPr>
                                    <m:t>10</m:t>
                                  </m:r>
                                </m:den>
                              </m:f>
                            </m:sup>
                          </m:sSup>
                          <m:r>
                            <a:rPr lang="en-US" sz="1600" i="1">
                              <a:latin typeface="Cambria Math"/>
                            </a:rPr>
                            <m:t>×</m:t>
                          </m:r>
                          <m:sSup>
                            <m:sSupPr>
                              <m:ctrlPr>
                                <a:rPr lang="en-US" sz="1600" i="1">
                                  <a:latin typeface="Cambria Math"/>
                                </a:rPr>
                              </m:ctrlPr>
                            </m:sSupPr>
                            <m:e>
                              <m:r>
                                <a:rPr lang="en-US" sz="1600" i="1">
                                  <a:latin typeface="Cambria Math"/>
                                </a:rPr>
                                <m:t>503</m:t>
                              </m:r>
                            </m:e>
                            <m:sup>
                              <m:r>
                                <a:rPr lang="en-US" sz="1600" i="1">
                                  <a:latin typeface="Cambria Math"/>
                                </a:rPr>
                                <m:t>2</m:t>
                              </m:r>
                            </m:sup>
                          </m:sSup>
                        </m:e>
                      </m:rad>
                    </m:oMath>
                  </m:oMathPara>
                </a14:m>
                <a:endParaRPr lang="en-US" sz="1600" dirty="0"/>
              </a:p>
            </p:txBody>
          </p:sp>
        </mc:Choice>
        <mc:Fallback xmlns="">
          <p:sp>
            <p:nvSpPr>
              <p:cNvPr id="9" name="Rectangle 8"/>
              <p:cNvSpPr>
                <a:spLocks noRot="1" noChangeAspect="1" noMove="1" noResize="1" noEditPoints="1" noAdjustHandles="1" noChangeArrowheads="1" noChangeShapeType="1" noTextEdit="1"/>
              </p:cNvSpPr>
              <p:nvPr/>
            </p:nvSpPr>
            <p:spPr>
              <a:xfrm>
                <a:off x="457200" y="2590800"/>
                <a:ext cx="3886200" cy="593432"/>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029200" y="2133600"/>
                <a:ext cx="4114800" cy="523220"/>
              </a:xfrm>
              <a:prstGeom prst="rect">
                <a:avLst/>
              </a:prstGeom>
              <a:noFill/>
            </p:spPr>
            <p:txBody>
              <a:bodyPr wrap="square" rtlCol="0">
                <a:spAutoFit/>
              </a:bodyPr>
              <a:lstStyle/>
              <a:p>
                <a14:m>
                  <m:oMath xmlns:m="http://schemas.openxmlformats.org/officeDocument/2006/math">
                    <m:sSub>
                      <m:sSubPr>
                        <m:ctrlPr>
                          <a:rPr lang="en-US" sz="1400" i="1" smtClean="0">
                            <a:latin typeface="Cambria Math"/>
                          </a:rPr>
                        </m:ctrlPr>
                      </m:sSubPr>
                      <m:e>
                        <m:r>
                          <a:rPr lang="en-US" sz="1400" i="1">
                            <a:latin typeface="Cambria Math"/>
                          </a:rPr>
                          <m:t>𝑑</m:t>
                        </m:r>
                      </m:e>
                      <m:sub>
                        <m:r>
                          <a:rPr lang="en-US" sz="1400" i="1">
                            <a:latin typeface="Cambria Math"/>
                          </a:rPr>
                          <m:t>𝑀𝑎𝑥</m:t>
                        </m:r>
                      </m:sub>
                    </m:sSub>
                  </m:oMath>
                </a14:m>
                <a:r>
                  <a:rPr lang="en-US" sz="1400" dirty="0" smtClean="0">
                    <a:latin typeface="+mn-lt"/>
                  </a:rPr>
                  <a:t> to Percentage of Hidden Nodes from OMNET++ Model in Urban Environment</a:t>
                </a:r>
                <a:endParaRPr lang="en-US" sz="1400" dirty="0">
                  <a:latin typeface="+mn-lt"/>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29200" y="2133600"/>
                <a:ext cx="4114800" cy="523220"/>
              </a:xfrm>
              <a:prstGeom prst="rect">
                <a:avLst/>
              </a:prstGeom>
              <a:blipFill rotWithShape="1">
                <a:blip r:embed="rId5"/>
                <a:stretch>
                  <a:fillRect l="-296" t="-1163" b="-10465"/>
                </a:stretch>
              </a:blipFill>
            </p:spPr>
            <p:txBody>
              <a:bodyPr/>
              <a:lstStyle/>
              <a:p>
                <a:r>
                  <a:rPr lang="en-US">
                    <a:noFill/>
                  </a:rPr>
                  <a:t> </a:t>
                </a:r>
              </a:p>
            </p:txBody>
          </p:sp>
        </mc:Fallback>
      </mc:AlternateContent>
    </p:spTree>
    <p:extLst>
      <p:ext uri="{BB962C8B-B14F-4D97-AF65-F5344CB8AC3E}">
        <p14:creationId xmlns:p14="http://schemas.microsoft.com/office/powerpoint/2010/main" val="1746103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p:txBody>
              <a:bodyPr/>
              <a:lstStyle/>
              <a:p>
                <a:r>
                  <a:rPr lang="en-US" sz="3200" dirty="0">
                    <a:solidFill>
                      <a:schemeClr val="tx2"/>
                    </a:solidFill>
                  </a:rPr>
                  <a:t>Contour Plot for </a:t>
                </a:r>
                <a14:m>
                  <m:oMath xmlns:m="http://schemas.openxmlformats.org/officeDocument/2006/math">
                    <m:sSub>
                      <m:sSubPr>
                        <m:ctrlPr>
                          <a:rPr lang="en-US" sz="3200" i="1">
                            <a:solidFill>
                              <a:schemeClr val="tx2"/>
                            </a:solidFill>
                            <a:latin typeface="Cambria Math"/>
                          </a:rPr>
                        </m:ctrlPr>
                      </m:sSubPr>
                      <m:e>
                        <m:r>
                          <a:rPr lang="en-US" sz="3200" b="0" i="1">
                            <a:solidFill>
                              <a:schemeClr val="tx2"/>
                            </a:solidFill>
                            <a:latin typeface="Cambria Math"/>
                          </a:rPr>
                          <m:t>𝑃</m:t>
                        </m:r>
                      </m:e>
                      <m:sub>
                        <m:r>
                          <a:rPr lang="en-US" sz="3200" b="0" i="1">
                            <a:solidFill>
                              <a:schemeClr val="tx2"/>
                            </a:solidFill>
                            <a:latin typeface="Cambria Math"/>
                          </a:rPr>
                          <m:t>𝑅𝑆</m:t>
                        </m:r>
                      </m:sub>
                    </m:sSub>
                  </m:oMath>
                </a14:m>
                <a:r>
                  <a:rPr lang="en-US" sz="3200" dirty="0">
                    <a:solidFill>
                      <a:schemeClr val="tx2"/>
                    </a:solidFill>
                  </a:rPr>
                  <a:t> Performance versus </a:t>
                </a:r>
                <a14:m>
                  <m:oMath xmlns:m="http://schemas.openxmlformats.org/officeDocument/2006/math">
                    <m:r>
                      <a:rPr lang="en-US" sz="3200" b="0" i="1">
                        <a:solidFill>
                          <a:schemeClr val="tx2"/>
                        </a:solidFill>
                        <a:latin typeface="Cambria Math"/>
                      </a:rPr>
                      <m:t>𝑞</m:t>
                    </m:r>
                  </m:oMath>
                </a14:m>
                <a:r>
                  <a:rPr lang="en-US" sz="3200" dirty="0">
                    <a:solidFill>
                      <a:schemeClr val="tx2"/>
                    </a:solidFill>
                  </a:rPr>
                  <a:t> and </a:t>
                </a:r>
                <a14:m>
                  <m:oMath xmlns:m="http://schemas.openxmlformats.org/officeDocument/2006/math">
                    <m:sSubSup>
                      <m:sSubSupPr>
                        <m:ctrlPr>
                          <a:rPr lang="en-US" sz="3200" i="1">
                            <a:solidFill>
                              <a:schemeClr val="tx2"/>
                            </a:solidFill>
                            <a:latin typeface="Cambria Math"/>
                          </a:rPr>
                        </m:ctrlPr>
                      </m:sSubSupPr>
                      <m:e>
                        <m:r>
                          <a:rPr lang="en-US" sz="3200" b="0" i="1">
                            <a:solidFill>
                              <a:schemeClr val="tx2"/>
                            </a:solidFill>
                            <a:latin typeface="Cambria Math"/>
                          </a:rPr>
                          <m:t>𝑁</m:t>
                        </m:r>
                      </m:e>
                      <m:sub>
                        <m:r>
                          <a:rPr lang="en-US" sz="3200" b="0" i="1">
                            <a:solidFill>
                              <a:schemeClr val="tx2"/>
                            </a:solidFill>
                            <a:latin typeface="Cambria Math"/>
                          </a:rPr>
                          <m:t>𝐵</m:t>
                        </m:r>
                      </m:sub>
                      <m:sup>
                        <m:r>
                          <a:rPr lang="en-US" sz="3200" b="0" i="1">
                            <a:solidFill>
                              <a:schemeClr val="tx2"/>
                            </a:solidFill>
                            <a:latin typeface="Cambria Math"/>
                          </a:rPr>
                          <m:t>(</m:t>
                        </m:r>
                        <m:r>
                          <a:rPr lang="en-US" sz="3200" b="0" i="1">
                            <a:solidFill>
                              <a:schemeClr val="tx2"/>
                            </a:solidFill>
                            <a:latin typeface="Cambria Math"/>
                          </a:rPr>
                          <m:t>𝑚𝑎𝑥</m:t>
                        </m:r>
                        <m:r>
                          <a:rPr lang="en-US" sz="3200" b="0" i="1">
                            <a:solidFill>
                              <a:schemeClr val="tx2"/>
                            </a:solidFill>
                            <a:latin typeface="Cambria Math"/>
                          </a:rPr>
                          <m:t>)</m:t>
                        </m:r>
                      </m:sup>
                    </m:sSubSup>
                  </m:oMath>
                </a14:m>
                <a:r>
                  <a:rPr lang="en-US" sz="3200" dirty="0">
                    <a:solidFill>
                      <a:schemeClr val="tx2"/>
                    </a:solidFill>
                  </a:rPr>
                  <a:t>given  </a:t>
                </a:r>
                <a14:m>
                  <m:oMath xmlns:m="http://schemas.openxmlformats.org/officeDocument/2006/math">
                    <m:sSub>
                      <m:sSubPr>
                        <m:ctrlPr>
                          <a:rPr lang="en-US" sz="3200" i="1">
                            <a:solidFill>
                              <a:schemeClr val="tx2"/>
                            </a:solidFill>
                            <a:latin typeface="Cambria Math"/>
                          </a:rPr>
                        </m:ctrlPr>
                      </m:sSubPr>
                      <m:e>
                        <m:r>
                          <a:rPr lang="en-US" sz="3200" b="0" i="1">
                            <a:solidFill>
                              <a:schemeClr val="tx2"/>
                            </a:solidFill>
                            <a:latin typeface="Cambria Math"/>
                          </a:rPr>
                          <m:t>𝑁</m:t>
                        </m:r>
                      </m:e>
                      <m:sub>
                        <m:r>
                          <a:rPr lang="en-US" sz="3200" b="0" i="1">
                            <a:solidFill>
                              <a:schemeClr val="tx2"/>
                            </a:solidFill>
                            <a:latin typeface="Cambria Math"/>
                          </a:rPr>
                          <m:t>𝑀</m:t>
                        </m:r>
                      </m:sub>
                    </m:sSub>
                    <m:r>
                      <a:rPr lang="en-US" sz="3200" b="0" i="1">
                        <a:solidFill>
                          <a:schemeClr val="tx2"/>
                        </a:solidFill>
                        <a:latin typeface="Cambria Math"/>
                      </a:rPr>
                      <m:t>=1000</m:t>
                    </m:r>
                  </m:oMath>
                </a14:m>
                <a:r>
                  <a:rPr lang="en-US" sz="3200" dirty="0">
                    <a:solidFill>
                      <a:schemeClr val="tx2"/>
                    </a:solidFill>
                  </a:rPr>
                  <a:t> and </a:t>
                </a:r>
                <a14:m>
                  <m:oMath xmlns:m="http://schemas.openxmlformats.org/officeDocument/2006/math">
                    <m:sSub>
                      <m:sSubPr>
                        <m:ctrlPr>
                          <a:rPr lang="en-US" sz="3200" i="1">
                            <a:solidFill>
                              <a:schemeClr val="tx2"/>
                            </a:solidFill>
                            <a:latin typeface="Cambria Math"/>
                          </a:rPr>
                        </m:ctrlPr>
                      </m:sSubPr>
                      <m:e>
                        <m:r>
                          <a:rPr lang="en-US" sz="3200" b="0" i="1">
                            <a:solidFill>
                              <a:schemeClr val="tx2"/>
                            </a:solidFill>
                            <a:latin typeface="Cambria Math"/>
                          </a:rPr>
                          <m:t>𝐿</m:t>
                        </m:r>
                      </m:e>
                      <m:sub>
                        <m:r>
                          <a:rPr lang="en-US" sz="3200" b="0" i="1">
                            <a:solidFill>
                              <a:schemeClr val="tx2"/>
                            </a:solidFill>
                            <a:latin typeface="Cambria Math"/>
                          </a:rPr>
                          <m:t>𝑀</m:t>
                        </m:r>
                      </m:sub>
                    </m:sSub>
                    <m:r>
                      <a:rPr lang="en-US" sz="3200" b="0" i="1">
                        <a:solidFill>
                          <a:schemeClr val="tx2"/>
                        </a:solidFill>
                        <a:latin typeface="Cambria Math"/>
                      </a:rPr>
                      <m:t>=6</m:t>
                    </m:r>
                  </m:oMath>
                </a14:m>
                <a:endParaRPr lang="en-US" sz="3200"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blipFill rotWithShape="1">
                <a:blip r:embed="rId2"/>
                <a:stretch>
                  <a:fillRect t="-13714" b="-21714"/>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12</a:t>
            </a:fld>
            <a:endParaRPr lang="en-US" altLang="en-US"/>
          </a:p>
        </p:txBody>
      </p:sp>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981200"/>
            <a:ext cx="5943600" cy="4343400"/>
          </a:xfrm>
          <a:prstGeom prst="rect">
            <a:avLst/>
          </a:prstGeom>
          <a:noFill/>
          <a:ln>
            <a:noFill/>
          </a:ln>
        </p:spPr>
      </p:pic>
    </p:spTree>
    <p:extLst>
      <p:ext uri="{BB962C8B-B14F-4D97-AF65-F5344CB8AC3E}">
        <p14:creationId xmlns:p14="http://schemas.microsoft.com/office/powerpoint/2010/main" val="3068318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85800" y="762000"/>
                <a:ext cx="7772400" cy="1066800"/>
              </a:xfrm>
            </p:spPr>
            <p:txBody>
              <a:bodyPr/>
              <a:lstStyle/>
              <a:p>
                <a:r>
                  <a:rPr lang="en-US" sz="2800" dirty="0">
                    <a:solidFill>
                      <a:schemeClr val="tx2"/>
                    </a:solidFill>
                  </a:rPr>
                  <a:t>Contour Plot for </a:t>
                </a:r>
                <a14:m>
                  <m:oMath xmlns:m="http://schemas.openxmlformats.org/officeDocument/2006/math">
                    <m:r>
                      <a:rPr lang="en-US" sz="2800" b="0" i="1">
                        <a:solidFill>
                          <a:schemeClr val="tx2"/>
                        </a:solidFill>
                        <a:latin typeface="Cambria Math"/>
                      </a:rPr>
                      <m:t>𝐵𝐿</m:t>
                    </m:r>
                  </m:oMath>
                </a14:m>
                <a:r>
                  <a:rPr lang="en-US" sz="2800" dirty="0">
                    <a:solidFill>
                      <a:schemeClr val="tx2"/>
                    </a:solidFill>
                  </a:rPr>
                  <a:t> Performance versus </a:t>
                </a:r>
                <a14:m>
                  <m:oMath xmlns:m="http://schemas.openxmlformats.org/officeDocument/2006/math">
                    <m:r>
                      <a:rPr lang="en-US" sz="2800" b="0" i="1">
                        <a:solidFill>
                          <a:schemeClr val="tx2"/>
                        </a:solidFill>
                        <a:latin typeface="Cambria Math"/>
                      </a:rPr>
                      <m:t>𝑞</m:t>
                    </m:r>
                  </m:oMath>
                </a14:m>
                <a:r>
                  <a:rPr lang="en-US" sz="2800" dirty="0">
                    <a:solidFill>
                      <a:schemeClr val="tx2"/>
                    </a:solidFill>
                  </a:rPr>
                  <a:t> and </a:t>
                </a:r>
                <a14:m>
                  <m:oMath xmlns:m="http://schemas.openxmlformats.org/officeDocument/2006/math">
                    <m:sSubSup>
                      <m:sSubSupPr>
                        <m:ctrlPr>
                          <a:rPr lang="en-US" sz="2800" i="1">
                            <a:solidFill>
                              <a:schemeClr val="tx2"/>
                            </a:solidFill>
                            <a:latin typeface="Cambria Math"/>
                          </a:rPr>
                        </m:ctrlPr>
                      </m:sSubSupPr>
                      <m:e>
                        <m:r>
                          <a:rPr lang="en-US" sz="2800" b="0" i="1">
                            <a:solidFill>
                              <a:schemeClr val="tx2"/>
                            </a:solidFill>
                            <a:latin typeface="Cambria Math"/>
                          </a:rPr>
                          <m:t>𝑁</m:t>
                        </m:r>
                      </m:e>
                      <m:sub>
                        <m:r>
                          <a:rPr lang="en-US" sz="2800" b="0" i="1">
                            <a:solidFill>
                              <a:schemeClr val="tx2"/>
                            </a:solidFill>
                            <a:latin typeface="Cambria Math"/>
                          </a:rPr>
                          <m:t>𝐵</m:t>
                        </m:r>
                      </m:sub>
                      <m:sup>
                        <m:d>
                          <m:dPr>
                            <m:ctrlPr>
                              <a:rPr lang="en-US" sz="2800" i="1">
                                <a:solidFill>
                                  <a:schemeClr val="tx2"/>
                                </a:solidFill>
                                <a:latin typeface="Cambria Math"/>
                              </a:rPr>
                            </m:ctrlPr>
                          </m:dPr>
                          <m:e>
                            <m:r>
                              <a:rPr lang="en-US" sz="2800" b="0" i="1">
                                <a:solidFill>
                                  <a:schemeClr val="tx2"/>
                                </a:solidFill>
                                <a:latin typeface="Cambria Math"/>
                              </a:rPr>
                              <m:t>𝑚𝑎𝑥</m:t>
                            </m:r>
                          </m:e>
                        </m:d>
                      </m:sup>
                    </m:sSubSup>
                  </m:oMath>
                </a14:m>
                <a:r>
                  <a:rPr lang="en-US" sz="2800" dirty="0">
                    <a:solidFill>
                      <a:schemeClr val="tx2"/>
                    </a:solidFill>
                  </a:rPr>
                  <a:t>given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𝑁</m:t>
                        </m:r>
                      </m:e>
                      <m:sub>
                        <m:r>
                          <a:rPr lang="en-US" sz="2800" b="0" i="1">
                            <a:solidFill>
                              <a:schemeClr val="tx2"/>
                            </a:solidFill>
                            <a:latin typeface="Cambria Math"/>
                          </a:rPr>
                          <m:t>𝑀</m:t>
                        </m:r>
                      </m:sub>
                    </m:sSub>
                    <m:r>
                      <a:rPr lang="en-US" sz="2800" b="0" i="1">
                        <a:solidFill>
                          <a:schemeClr val="tx2"/>
                        </a:solidFill>
                        <a:latin typeface="Cambria Math"/>
                      </a:rPr>
                      <m:t>=1000</m:t>
                    </m:r>
                  </m:oMath>
                </a14:m>
                <a:r>
                  <a:rPr lang="en-US" sz="2800" dirty="0">
                    <a:solidFill>
                      <a:schemeClr val="tx2"/>
                    </a:solidFill>
                  </a:rPr>
                  <a:t> and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𝐿</m:t>
                        </m:r>
                      </m:e>
                      <m:sub>
                        <m:r>
                          <a:rPr lang="en-US" sz="2800" b="0" i="1">
                            <a:solidFill>
                              <a:schemeClr val="tx2"/>
                            </a:solidFill>
                            <a:latin typeface="Cambria Math"/>
                          </a:rPr>
                          <m:t>𝑀</m:t>
                        </m:r>
                      </m:sub>
                    </m:sSub>
                    <m:r>
                      <a:rPr lang="en-US" sz="2800" b="0" i="1">
                        <a:solidFill>
                          <a:schemeClr val="tx2"/>
                        </a:solidFill>
                        <a:latin typeface="Cambria Math"/>
                      </a:rPr>
                      <m:t>=6</m:t>
                    </m:r>
                  </m:oMath>
                </a14:m>
                <a:r>
                  <a:rPr lang="en-US" sz="2800" dirty="0">
                    <a:solidFill>
                      <a:schemeClr val="tx2"/>
                    </a:solidFill>
                  </a:rPr>
                  <a:t>,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𝑇</m:t>
                        </m:r>
                      </m:e>
                      <m:sub>
                        <m:r>
                          <a:rPr lang="en-US" sz="2800" b="0" i="1">
                            <a:solidFill>
                              <a:schemeClr val="tx2"/>
                            </a:solidFill>
                            <a:latin typeface="Cambria Math"/>
                          </a:rPr>
                          <m:t>𝑅</m:t>
                        </m:r>
                      </m:sub>
                    </m:sSub>
                    <m:r>
                      <a:rPr lang="en-US" sz="2800" b="0" i="1">
                        <a:solidFill>
                          <a:schemeClr val="tx2"/>
                        </a:solidFill>
                        <a:latin typeface="Cambria Math"/>
                      </a:rPr>
                      <m:t>=6</m:t>
                    </m:r>
                    <m:r>
                      <a:rPr lang="en-US" sz="2800" b="0" i="1">
                        <a:solidFill>
                          <a:schemeClr val="tx2"/>
                        </a:solidFill>
                        <a:latin typeface="Cambria Math"/>
                      </a:rPr>
                      <m:t>𝑠</m:t>
                    </m:r>
                  </m:oMath>
                </a14:m>
                <a:r>
                  <a:rPr lang="en-US" sz="2800" dirty="0">
                    <a:solidFill>
                      <a:schemeClr val="tx2"/>
                    </a:solidFill>
                  </a:rPr>
                  <a:t> and Urban Environment </a:t>
                </a:r>
                <a:r>
                  <a:rPr lang="en-US" sz="2800" dirty="0" err="1">
                    <a:solidFill>
                      <a:schemeClr val="tx2"/>
                    </a:solidFill>
                  </a:rPr>
                  <a:t>Pathloss</a:t>
                </a:r>
                <a:r>
                  <a:rPr lang="en-US" sz="2800" dirty="0">
                    <a:solidFill>
                      <a:schemeClr val="tx2"/>
                    </a:solidFill>
                  </a:rPr>
                  <a:t> </a:t>
                </a:r>
                <a14:m>
                  <m:oMath xmlns:m="http://schemas.openxmlformats.org/officeDocument/2006/math">
                    <m:r>
                      <a:rPr lang="en-US" sz="2800" b="1" i="1">
                        <a:solidFill>
                          <a:schemeClr val="tx2"/>
                        </a:solidFill>
                        <a:latin typeface="Cambria Math"/>
                      </a:rPr>
                      <m:t>𝒏</m:t>
                    </m:r>
                    <m:r>
                      <a:rPr lang="en-US" sz="2800" b="1" i="1">
                        <a:solidFill>
                          <a:schemeClr val="tx2"/>
                        </a:solidFill>
                        <a:latin typeface="Cambria Math"/>
                      </a:rPr>
                      <m:t>=</m:t>
                    </m:r>
                    <m:r>
                      <a:rPr lang="en-US" sz="2800" b="1" i="1">
                        <a:solidFill>
                          <a:schemeClr val="tx2"/>
                        </a:solidFill>
                        <a:latin typeface="Cambria Math"/>
                      </a:rPr>
                      <m:t>𝟐</m:t>
                    </m:r>
                    <m:r>
                      <a:rPr lang="en-US" sz="2800" b="1" i="1">
                        <a:solidFill>
                          <a:schemeClr val="tx2"/>
                        </a:solidFill>
                        <a:latin typeface="Cambria Math"/>
                      </a:rPr>
                      <m:t>.</m:t>
                    </m:r>
                    <m:r>
                      <a:rPr lang="en-US" sz="2800" b="1" i="1">
                        <a:solidFill>
                          <a:schemeClr val="tx2"/>
                        </a:solidFill>
                        <a:latin typeface="Cambria Math"/>
                      </a:rPr>
                      <m:t>𝟕</m:t>
                    </m:r>
                  </m:oMath>
                </a14:m>
                <a:endParaRPr lang="en-US" sz="2800" b="1"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85800" y="762000"/>
                <a:ext cx="7772400" cy="1066800"/>
              </a:xfrm>
              <a:blipFill rotWithShape="1">
                <a:blip r:embed="rId2"/>
                <a:stretch>
                  <a:fillRect t="-24571" r="-1961" b="-34286"/>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13</a:t>
            </a:fld>
            <a:endParaRPr lang="en-US" altLang="en-US"/>
          </a:p>
        </p:txBody>
      </p:sp>
      <p:pic>
        <p:nvPicPr>
          <p:cNvPr id="9" name="Picture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1981200"/>
            <a:ext cx="5943601" cy="4343400"/>
          </a:xfrm>
          <a:prstGeom prst="rect">
            <a:avLst/>
          </a:prstGeom>
          <a:noFill/>
          <a:ln>
            <a:noFill/>
          </a:ln>
        </p:spPr>
      </p:pic>
      <mc:AlternateContent xmlns:mc="http://schemas.openxmlformats.org/markup-compatibility/2006" xmlns:a14="http://schemas.microsoft.com/office/drawing/2010/main">
        <mc:Choice Requires="a14">
          <p:sp>
            <p:nvSpPr>
              <p:cNvPr id="11" name="Content Placeholder 2"/>
              <p:cNvSpPr>
                <a:spLocks noGrp="1"/>
              </p:cNvSpPr>
              <p:nvPr>
                <p:ph idx="1"/>
              </p:nvPr>
            </p:nvSpPr>
            <p:spPr>
              <a:xfrm>
                <a:off x="685800" y="2209800"/>
                <a:ext cx="2971800" cy="4114800"/>
              </a:xfrm>
            </p:spPr>
            <p:txBody>
              <a:bodyPr/>
              <a:lstStyle/>
              <a:p>
                <a:pPr marL="0" indent="0">
                  <a:buNone/>
                </a:pPr>
                <a:r>
                  <a:rPr lang="en-US" dirty="0" smtClean="0"/>
                  <a:t>Mild Urban </a:t>
                </a:r>
                <a:r>
                  <a:rPr lang="en-US" dirty="0" err="1" smtClean="0"/>
                  <a:t>Env</a:t>
                </a:r>
                <a:r>
                  <a:rPr lang="en-US" dirty="0" smtClean="0"/>
                  <a:t>.</a:t>
                </a:r>
              </a:p>
              <a:p>
                <a:pPr marL="0" indent="0">
                  <a:buNone/>
                </a:pPr>
                <a:endParaRPr lang="en-US" sz="2200" i="1" dirty="0" smtClean="0">
                  <a:latin typeface="Cambria Math"/>
                </a:endParaRPr>
              </a:p>
              <a:p>
                <a:pPr marL="0" indent="0">
                  <a:buNone/>
                </a:pPr>
                <a14:m>
                  <m:oMathPara xmlns:m="http://schemas.openxmlformats.org/officeDocument/2006/math">
                    <m:oMathParaPr>
                      <m:jc m:val="left"/>
                    </m:oMathParaPr>
                    <m:oMath xmlns:m="http://schemas.openxmlformats.org/officeDocument/2006/math">
                      <m:r>
                        <a:rPr lang="en-US" sz="2200" i="1" smtClean="0">
                          <a:latin typeface="Cambria Math"/>
                        </a:rPr>
                        <m:t>𝑞</m:t>
                      </m:r>
                      <m:r>
                        <a:rPr lang="en-US" sz="2200" i="1" smtClean="0">
                          <a:latin typeface="Cambria Math"/>
                        </a:rPr>
                        <m:t>=0.15  </m:t>
                      </m:r>
                    </m:oMath>
                  </m:oMathPara>
                </a14:m>
                <a:endParaRPr lang="en-US" sz="2200" dirty="0" smtClean="0">
                  <a:sym typeface="Wingdings" panose="05000000000000000000" pitchFamily="2" charset="2"/>
                </a:endParaRPr>
              </a:p>
              <a:p>
                <a:pPr marL="0" indent="0">
                  <a:buNone/>
                </a:pPr>
                <a:r>
                  <a:rPr lang="en-US" sz="2200" dirty="0" smtClean="0">
                    <a:sym typeface="Wingdings" panose="05000000000000000000" pitchFamily="2" charset="2"/>
                  </a:rPr>
                  <a:t> </a:t>
                </a:r>
                <a14:m>
                  <m:oMath xmlns:m="http://schemas.openxmlformats.org/officeDocument/2006/math">
                    <m:sSub>
                      <m:sSubPr>
                        <m:ctrlPr>
                          <a:rPr lang="en-US" sz="2200" i="1">
                            <a:latin typeface="Cambria Math"/>
                          </a:rPr>
                        </m:ctrlPr>
                      </m:sSubPr>
                      <m:e>
                        <m:r>
                          <a:rPr lang="en-US" sz="2200" i="1">
                            <a:latin typeface="Cambria Math"/>
                          </a:rPr>
                          <m:t>𝑃</m:t>
                        </m:r>
                      </m:e>
                      <m:sub>
                        <m:r>
                          <a:rPr lang="en-US" sz="2200" i="1">
                            <a:latin typeface="Cambria Math"/>
                          </a:rPr>
                          <m:t>𝑇𝑥</m:t>
                        </m:r>
                      </m:sub>
                    </m:sSub>
                    <m:r>
                      <a:rPr lang="en-US" sz="2200" i="1">
                        <a:latin typeface="Cambria Math"/>
                      </a:rPr>
                      <m:t>=</m:t>
                    </m:r>
                    <m:r>
                      <a:rPr lang="en-US" sz="2200" b="0" i="1" smtClean="0">
                        <a:latin typeface="Cambria Math"/>
                      </a:rPr>
                      <m:t>2.</m:t>
                    </m:r>
                    <m:r>
                      <a:rPr lang="en-US" sz="2200" i="1">
                        <a:latin typeface="Cambria Math"/>
                      </a:rPr>
                      <m:t>5 </m:t>
                    </m:r>
                    <m:r>
                      <a:rPr lang="en-US" sz="2200" i="1">
                        <a:latin typeface="Cambria Math"/>
                      </a:rPr>
                      <m:t>𝑑𝐵𝑚</m:t>
                    </m:r>
                    <m:r>
                      <a:rPr lang="en-US" sz="2200" i="1">
                        <a:latin typeface="Cambria Math"/>
                      </a:rPr>
                      <m:t> </m:t>
                    </m:r>
                  </m:oMath>
                </a14:m>
                <a:endParaRPr lang="en-US" sz="2200" dirty="0" smtClean="0"/>
              </a:p>
              <a:p>
                <a:endParaRPr lang="en-US" sz="2200" dirty="0" smtClean="0"/>
              </a:p>
              <a:p>
                <a:pPr marL="0" indent="0">
                  <a:buNone/>
                </a:pPr>
                <a14:m>
                  <m:oMath xmlns:m="http://schemas.openxmlformats.org/officeDocument/2006/math">
                    <m:sSubSup>
                      <m:sSubSupPr>
                        <m:ctrlPr>
                          <a:rPr lang="en-US" sz="2200" i="1">
                            <a:latin typeface="Cambria Math"/>
                          </a:rPr>
                        </m:ctrlPr>
                      </m:sSubSupPr>
                      <m:e>
                        <m:r>
                          <a:rPr lang="en-US" sz="2200" i="1">
                            <a:latin typeface="Cambria Math"/>
                          </a:rPr>
                          <m:t>𝑁</m:t>
                        </m:r>
                      </m:e>
                      <m:sub>
                        <m:r>
                          <a:rPr lang="en-US" sz="2200" i="1">
                            <a:latin typeface="Cambria Math"/>
                          </a:rPr>
                          <m:t>𝐵</m:t>
                        </m:r>
                      </m:sub>
                      <m:sup>
                        <m:d>
                          <m:dPr>
                            <m:ctrlPr>
                              <a:rPr lang="en-US" sz="2200" i="1">
                                <a:latin typeface="Cambria Math"/>
                              </a:rPr>
                            </m:ctrlPr>
                          </m:dPr>
                          <m:e>
                            <m:r>
                              <a:rPr lang="en-US" sz="2200" i="1">
                                <a:latin typeface="Cambria Math"/>
                              </a:rPr>
                              <m:t>𝑚𝑎𝑥</m:t>
                            </m:r>
                          </m:e>
                        </m:d>
                      </m:sup>
                    </m:sSubSup>
                    <m:r>
                      <a:rPr lang="en-US" sz="2200" i="1">
                        <a:latin typeface="Cambria Math"/>
                      </a:rPr>
                      <m:t>=</m:t>
                    </m:r>
                    <m:r>
                      <a:rPr lang="en-US" sz="2200" b="0" i="1" smtClean="0">
                        <a:latin typeface="Cambria Math"/>
                      </a:rPr>
                      <m:t>3</m:t>
                    </m:r>
                    <m:r>
                      <a:rPr lang="en-US" sz="2200" i="1">
                        <a:latin typeface="Cambria Math"/>
                      </a:rPr>
                      <m:t> </m:t>
                    </m:r>
                  </m:oMath>
                </a14:m>
                <a:r>
                  <a:rPr lang="en-US" sz="2200" dirty="0"/>
                  <a:t>  </a:t>
                </a:r>
                <a:endParaRPr lang="en-US" sz="2200" dirty="0" smtClean="0"/>
              </a:p>
              <a:p>
                <a:endParaRPr lang="en-US" sz="2200" i="1" dirty="0" smtClean="0"/>
              </a:p>
              <a:p>
                <a:pPr marL="0" indent="0">
                  <a:buNone/>
                </a:pPr>
                <a14:m>
                  <m:oMath xmlns:m="http://schemas.openxmlformats.org/officeDocument/2006/math">
                    <m:r>
                      <a:rPr lang="en-US" sz="2200" i="1">
                        <a:latin typeface="Cambria Math"/>
                      </a:rPr>
                      <m:t>𝐵</m:t>
                    </m:r>
                    <m:sSub>
                      <m:sSubPr>
                        <m:ctrlPr>
                          <a:rPr lang="en-US" sz="2200" b="0" i="1" smtClean="0">
                            <a:latin typeface="Cambria Math"/>
                          </a:rPr>
                        </m:ctrlPr>
                      </m:sSubPr>
                      <m:e>
                        <m:r>
                          <a:rPr lang="en-US" sz="2200" i="1">
                            <a:latin typeface="Cambria Math"/>
                          </a:rPr>
                          <m:t>𝐿</m:t>
                        </m:r>
                      </m:e>
                      <m:sub>
                        <m:r>
                          <a:rPr lang="en-US" sz="2200" b="0" i="1" smtClean="0">
                            <a:latin typeface="Cambria Math"/>
                          </a:rPr>
                          <m:t>𝑚𝑎𝑥</m:t>
                        </m:r>
                      </m:sub>
                    </m:sSub>
                    <m:r>
                      <a:rPr lang="en-US" sz="2200" i="1" smtClean="0">
                        <a:latin typeface="Cambria Math"/>
                        <a:ea typeface="Cambria Math"/>
                      </a:rPr>
                      <m:t>≈</m:t>
                    </m:r>
                    <m:r>
                      <a:rPr lang="en-US" sz="2200" b="0" i="1" smtClean="0">
                        <a:latin typeface="Cambria Math"/>
                      </a:rPr>
                      <m:t>63.5</m:t>
                    </m:r>
                    <m:r>
                      <a:rPr lang="en-US" sz="2200" i="1">
                        <a:latin typeface="Cambria Math"/>
                      </a:rPr>
                      <m:t> </m:t>
                    </m:r>
                  </m:oMath>
                </a14:m>
                <a:r>
                  <a:rPr lang="en-US" sz="2200" dirty="0"/>
                  <a:t>months. </a:t>
                </a:r>
              </a:p>
              <a:p>
                <a:pPr marL="0" indent="0">
                  <a:buNone/>
                </a:pPr>
                <a:endParaRPr lang="en-US" dirty="0"/>
              </a:p>
            </p:txBody>
          </p:sp>
        </mc:Choice>
        <mc:Fallback xmlns="">
          <p:sp>
            <p:nvSpPr>
              <p:cNvPr id="11" name="Content Placeholder 2"/>
              <p:cNvSpPr>
                <a:spLocks noGrp="1" noRot="1" noChangeAspect="1" noMove="1" noResize="1" noEditPoints="1" noAdjustHandles="1" noChangeArrowheads="1" noChangeShapeType="1" noTextEdit="1"/>
              </p:cNvSpPr>
              <p:nvPr>
                <p:ph idx="1"/>
              </p:nvPr>
            </p:nvSpPr>
            <p:spPr>
              <a:xfrm>
                <a:off x="685800" y="2209800"/>
                <a:ext cx="2971800" cy="4114800"/>
              </a:xfrm>
              <a:blipFill rotWithShape="1">
                <a:blip r:embed="rId4"/>
                <a:stretch>
                  <a:fillRect l="-3285" t="-1037" r="-3491"/>
                </a:stretch>
              </a:blipFill>
            </p:spPr>
            <p:txBody>
              <a:bodyPr/>
              <a:lstStyle/>
              <a:p>
                <a:r>
                  <a:rPr lang="en-US">
                    <a:noFill/>
                  </a:rPr>
                  <a:t> </a:t>
                </a:r>
              </a:p>
            </p:txBody>
          </p:sp>
        </mc:Fallback>
      </mc:AlternateContent>
    </p:spTree>
    <p:extLst>
      <p:ext uri="{BB962C8B-B14F-4D97-AF65-F5344CB8AC3E}">
        <p14:creationId xmlns:p14="http://schemas.microsoft.com/office/powerpoint/2010/main" val="2484367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85800" y="762000"/>
                <a:ext cx="7772400" cy="1066800"/>
              </a:xfrm>
            </p:spPr>
            <p:txBody>
              <a:bodyPr/>
              <a:lstStyle/>
              <a:p>
                <a:r>
                  <a:rPr lang="en-US" sz="2800" dirty="0" smtClean="0">
                    <a:solidFill>
                      <a:schemeClr val="tx2"/>
                    </a:solidFill>
                  </a:rPr>
                  <a:t>Contour Plot for </a:t>
                </a:r>
                <a14:m>
                  <m:oMath xmlns:m="http://schemas.openxmlformats.org/officeDocument/2006/math">
                    <m:r>
                      <a:rPr lang="en-US" sz="2800" b="0" i="1">
                        <a:solidFill>
                          <a:schemeClr val="tx2"/>
                        </a:solidFill>
                        <a:latin typeface="Cambria Math"/>
                      </a:rPr>
                      <m:t>𝐵𝐿</m:t>
                    </m:r>
                  </m:oMath>
                </a14:m>
                <a:r>
                  <a:rPr lang="en-US" sz="2800" dirty="0">
                    <a:solidFill>
                      <a:schemeClr val="tx2"/>
                    </a:solidFill>
                  </a:rPr>
                  <a:t> Performance versus </a:t>
                </a:r>
                <a14:m>
                  <m:oMath xmlns:m="http://schemas.openxmlformats.org/officeDocument/2006/math">
                    <m:r>
                      <a:rPr lang="en-US" sz="2800" b="0" i="1">
                        <a:solidFill>
                          <a:schemeClr val="tx2"/>
                        </a:solidFill>
                        <a:latin typeface="Cambria Math"/>
                      </a:rPr>
                      <m:t>𝑞</m:t>
                    </m:r>
                  </m:oMath>
                </a14:m>
                <a:r>
                  <a:rPr lang="en-US" sz="2800" dirty="0">
                    <a:solidFill>
                      <a:schemeClr val="tx2"/>
                    </a:solidFill>
                  </a:rPr>
                  <a:t> and </a:t>
                </a:r>
                <a14:m>
                  <m:oMath xmlns:m="http://schemas.openxmlformats.org/officeDocument/2006/math">
                    <m:sSubSup>
                      <m:sSubSupPr>
                        <m:ctrlPr>
                          <a:rPr lang="en-US" sz="2800" i="1">
                            <a:solidFill>
                              <a:schemeClr val="tx2"/>
                            </a:solidFill>
                            <a:latin typeface="Cambria Math"/>
                          </a:rPr>
                        </m:ctrlPr>
                      </m:sSubSupPr>
                      <m:e>
                        <m:r>
                          <a:rPr lang="en-US" sz="2800" b="0" i="1">
                            <a:solidFill>
                              <a:schemeClr val="tx2"/>
                            </a:solidFill>
                            <a:latin typeface="Cambria Math"/>
                          </a:rPr>
                          <m:t>𝑁</m:t>
                        </m:r>
                      </m:e>
                      <m:sub>
                        <m:r>
                          <a:rPr lang="en-US" sz="2800" b="0" i="1">
                            <a:solidFill>
                              <a:schemeClr val="tx2"/>
                            </a:solidFill>
                            <a:latin typeface="Cambria Math"/>
                          </a:rPr>
                          <m:t>𝐵</m:t>
                        </m:r>
                      </m:sub>
                      <m:sup>
                        <m:d>
                          <m:dPr>
                            <m:ctrlPr>
                              <a:rPr lang="en-US" sz="2800" i="1">
                                <a:solidFill>
                                  <a:schemeClr val="tx2"/>
                                </a:solidFill>
                                <a:latin typeface="Cambria Math"/>
                              </a:rPr>
                            </m:ctrlPr>
                          </m:dPr>
                          <m:e>
                            <m:r>
                              <a:rPr lang="en-US" sz="2800" b="0" i="1">
                                <a:solidFill>
                                  <a:schemeClr val="tx2"/>
                                </a:solidFill>
                                <a:latin typeface="Cambria Math"/>
                              </a:rPr>
                              <m:t>𝑚𝑎𝑥</m:t>
                            </m:r>
                          </m:e>
                        </m:d>
                      </m:sup>
                    </m:sSubSup>
                  </m:oMath>
                </a14:m>
                <a:r>
                  <a:rPr lang="en-US" sz="2800" dirty="0">
                    <a:solidFill>
                      <a:schemeClr val="tx2"/>
                    </a:solidFill>
                  </a:rPr>
                  <a:t>given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𝑁</m:t>
                        </m:r>
                      </m:e>
                      <m:sub>
                        <m:r>
                          <a:rPr lang="en-US" sz="2800" b="0" i="1">
                            <a:solidFill>
                              <a:schemeClr val="tx2"/>
                            </a:solidFill>
                            <a:latin typeface="Cambria Math"/>
                          </a:rPr>
                          <m:t>𝑀</m:t>
                        </m:r>
                      </m:sub>
                    </m:sSub>
                    <m:r>
                      <a:rPr lang="en-US" sz="2800" b="0" i="1">
                        <a:solidFill>
                          <a:schemeClr val="tx2"/>
                        </a:solidFill>
                        <a:latin typeface="Cambria Math"/>
                      </a:rPr>
                      <m:t>=1000</m:t>
                    </m:r>
                  </m:oMath>
                </a14:m>
                <a:r>
                  <a:rPr lang="en-US" sz="2800" dirty="0">
                    <a:solidFill>
                      <a:schemeClr val="tx2"/>
                    </a:solidFill>
                  </a:rPr>
                  <a:t> and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𝐿</m:t>
                        </m:r>
                      </m:e>
                      <m:sub>
                        <m:r>
                          <a:rPr lang="en-US" sz="2800" b="0" i="1">
                            <a:solidFill>
                              <a:schemeClr val="tx2"/>
                            </a:solidFill>
                            <a:latin typeface="Cambria Math"/>
                          </a:rPr>
                          <m:t>𝑀</m:t>
                        </m:r>
                      </m:sub>
                    </m:sSub>
                    <m:r>
                      <a:rPr lang="en-US" sz="2800" b="0" i="1">
                        <a:solidFill>
                          <a:schemeClr val="tx2"/>
                        </a:solidFill>
                        <a:latin typeface="Cambria Math"/>
                      </a:rPr>
                      <m:t>=6</m:t>
                    </m:r>
                  </m:oMath>
                </a14:m>
                <a:r>
                  <a:rPr lang="en-US" sz="2800" dirty="0">
                    <a:solidFill>
                      <a:schemeClr val="tx2"/>
                    </a:solidFill>
                  </a:rPr>
                  <a:t>,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𝑇</m:t>
                        </m:r>
                      </m:e>
                      <m:sub>
                        <m:r>
                          <a:rPr lang="en-US" sz="2800" b="0" i="1">
                            <a:solidFill>
                              <a:schemeClr val="tx2"/>
                            </a:solidFill>
                            <a:latin typeface="Cambria Math"/>
                          </a:rPr>
                          <m:t>𝑅</m:t>
                        </m:r>
                      </m:sub>
                    </m:sSub>
                    <m:r>
                      <a:rPr lang="en-US" sz="2800" b="0" i="1">
                        <a:solidFill>
                          <a:schemeClr val="tx2"/>
                        </a:solidFill>
                        <a:latin typeface="Cambria Math"/>
                      </a:rPr>
                      <m:t>=6</m:t>
                    </m:r>
                    <m:r>
                      <a:rPr lang="en-US" sz="2800" b="0" i="1">
                        <a:solidFill>
                          <a:schemeClr val="tx2"/>
                        </a:solidFill>
                        <a:latin typeface="Cambria Math"/>
                      </a:rPr>
                      <m:t>𝑠</m:t>
                    </m:r>
                  </m:oMath>
                </a14:m>
                <a:r>
                  <a:rPr lang="en-US" sz="2800" dirty="0">
                    <a:solidFill>
                      <a:schemeClr val="tx2"/>
                    </a:solidFill>
                  </a:rPr>
                  <a:t> and Urban Environment </a:t>
                </a:r>
                <a:r>
                  <a:rPr lang="en-US" sz="2800" dirty="0" err="1">
                    <a:solidFill>
                      <a:schemeClr val="tx2"/>
                    </a:solidFill>
                  </a:rPr>
                  <a:t>Pathloss</a:t>
                </a:r>
                <a:r>
                  <a:rPr lang="en-US" sz="2800" dirty="0">
                    <a:solidFill>
                      <a:schemeClr val="tx2"/>
                    </a:solidFill>
                  </a:rPr>
                  <a:t> </a:t>
                </a:r>
                <a14:m>
                  <m:oMath xmlns:m="http://schemas.openxmlformats.org/officeDocument/2006/math">
                    <m:r>
                      <a:rPr lang="en-US" sz="2800" b="1" i="1">
                        <a:solidFill>
                          <a:schemeClr val="tx2"/>
                        </a:solidFill>
                        <a:latin typeface="Cambria Math"/>
                      </a:rPr>
                      <m:t>𝒏</m:t>
                    </m:r>
                    <m:r>
                      <a:rPr lang="en-US" sz="2800" b="1" i="1">
                        <a:solidFill>
                          <a:schemeClr val="tx2"/>
                        </a:solidFill>
                        <a:latin typeface="Cambria Math"/>
                      </a:rPr>
                      <m:t>=</m:t>
                    </m:r>
                    <m:r>
                      <a:rPr lang="en-US" sz="2800" b="1" i="1" smtClean="0">
                        <a:solidFill>
                          <a:schemeClr val="tx2"/>
                        </a:solidFill>
                        <a:latin typeface="Cambria Math"/>
                      </a:rPr>
                      <m:t>𝟑</m:t>
                    </m:r>
                    <m:r>
                      <a:rPr lang="en-US" sz="2800" b="1" i="1">
                        <a:solidFill>
                          <a:schemeClr val="tx2"/>
                        </a:solidFill>
                        <a:latin typeface="Cambria Math"/>
                      </a:rPr>
                      <m:t>.</m:t>
                    </m:r>
                    <m:r>
                      <a:rPr lang="en-US" sz="2800" b="1" i="1" smtClean="0">
                        <a:solidFill>
                          <a:schemeClr val="tx2"/>
                        </a:solidFill>
                        <a:latin typeface="Cambria Math"/>
                      </a:rPr>
                      <m:t>𝟓</m:t>
                    </m:r>
                  </m:oMath>
                </a14:m>
                <a:endParaRPr lang="en-US" sz="2800" b="1"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85800" y="762000"/>
                <a:ext cx="7772400" cy="1066800"/>
              </a:xfrm>
              <a:blipFill rotWithShape="1">
                <a:blip r:embed="rId2"/>
                <a:stretch>
                  <a:fillRect t="-24571" r="-1961" b="-3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2209800"/>
                <a:ext cx="2971800" cy="4114800"/>
              </a:xfrm>
            </p:spPr>
            <p:txBody>
              <a:bodyPr/>
              <a:lstStyle/>
              <a:p>
                <a:pPr marL="0" indent="0">
                  <a:buNone/>
                </a:pPr>
                <a:r>
                  <a:rPr lang="en-US" dirty="0" smtClean="0"/>
                  <a:t>Severe Urban </a:t>
                </a:r>
                <a:r>
                  <a:rPr lang="en-US" dirty="0" err="1" smtClean="0"/>
                  <a:t>Env</a:t>
                </a:r>
                <a:r>
                  <a:rPr lang="en-US" dirty="0" smtClean="0"/>
                  <a:t>.</a:t>
                </a:r>
              </a:p>
              <a:p>
                <a:pPr marL="0" indent="0">
                  <a:buNone/>
                </a:pPr>
                <a:endParaRPr lang="en-US" sz="2200" i="1" dirty="0" smtClean="0">
                  <a:latin typeface="Cambria Math"/>
                </a:endParaRPr>
              </a:p>
              <a:p>
                <a:pPr marL="0" indent="0">
                  <a:buNone/>
                </a:pPr>
                <a14:m>
                  <m:oMathPara xmlns:m="http://schemas.openxmlformats.org/officeDocument/2006/math">
                    <m:oMathParaPr>
                      <m:jc m:val="left"/>
                    </m:oMathParaPr>
                    <m:oMath xmlns:m="http://schemas.openxmlformats.org/officeDocument/2006/math">
                      <m:r>
                        <a:rPr lang="en-US" sz="2200" i="1" smtClean="0">
                          <a:latin typeface="Cambria Math"/>
                        </a:rPr>
                        <m:t>𝑞</m:t>
                      </m:r>
                      <m:r>
                        <a:rPr lang="en-US" sz="2200" i="1" smtClean="0">
                          <a:latin typeface="Cambria Math"/>
                        </a:rPr>
                        <m:t>=0.3  </m:t>
                      </m:r>
                    </m:oMath>
                  </m:oMathPara>
                </a14:m>
                <a:endParaRPr lang="en-US" sz="2200" dirty="0" smtClean="0">
                  <a:sym typeface="Wingdings" panose="05000000000000000000" pitchFamily="2" charset="2"/>
                </a:endParaRPr>
              </a:p>
              <a:p>
                <a:pPr marL="0" indent="0">
                  <a:buNone/>
                </a:pPr>
                <a:r>
                  <a:rPr lang="en-US" sz="2200" dirty="0" smtClean="0">
                    <a:sym typeface="Wingdings" panose="05000000000000000000" pitchFamily="2" charset="2"/>
                  </a:rPr>
                  <a:t> </a:t>
                </a:r>
                <a14:m>
                  <m:oMath xmlns:m="http://schemas.openxmlformats.org/officeDocument/2006/math">
                    <m:sSub>
                      <m:sSubPr>
                        <m:ctrlPr>
                          <a:rPr lang="en-US" sz="2200" i="1">
                            <a:latin typeface="Cambria Math"/>
                          </a:rPr>
                        </m:ctrlPr>
                      </m:sSubPr>
                      <m:e>
                        <m:r>
                          <a:rPr lang="en-US" sz="2200" i="1">
                            <a:latin typeface="Cambria Math"/>
                          </a:rPr>
                          <m:t>𝑃</m:t>
                        </m:r>
                      </m:e>
                      <m:sub>
                        <m:r>
                          <a:rPr lang="en-US" sz="2200" i="1">
                            <a:latin typeface="Cambria Math"/>
                          </a:rPr>
                          <m:t>𝑇𝑥</m:t>
                        </m:r>
                      </m:sub>
                    </m:sSub>
                    <m:r>
                      <a:rPr lang="en-US" sz="2200" i="1">
                        <a:latin typeface="Cambria Math"/>
                      </a:rPr>
                      <m:t>=</m:t>
                    </m:r>
                    <m:r>
                      <a:rPr lang="en-US" sz="2200" b="0" i="1" smtClean="0">
                        <a:latin typeface="Cambria Math"/>
                      </a:rPr>
                      <m:t>1</m:t>
                    </m:r>
                    <m:r>
                      <a:rPr lang="en-US" sz="2200" i="1">
                        <a:latin typeface="Cambria Math"/>
                      </a:rPr>
                      <m:t>5 </m:t>
                    </m:r>
                    <m:r>
                      <a:rPr lang="en-US" sz="2200" i="1">
                        <a:latin typeface="Cambria Math"/>
                      </a:rPr>
                      <m:t>𝑑𝐵𝑚</m:t>
                    </m:r>
                    <m:r>
                      <a:rPr lang="en-US" sz="2200" i="1">
                        <a:latin typeface="Cambria Math"/>
                      </a:rPr>
                      <m:t> </m:t>
                    </m:r>
                  </m:oMath>
                </a14:m>
                <a:endParaRPr lang="en-US" sz="2200" dirty="0" smtClean="0"/>
              </a:p>
              <a:p>
                <a:pPr marL="0" indent="0">
                  <a:buNone/>
                </a:pPr>
                <a:r>
                  <a:rPr lang="en-US" sz="1400" dirty="0" smtClean="0">
                    <a:solidFill>
                      <a:srgbClr val="FF0000"/>
                    </a:solidFill>
                  </a:rPr>
                  <a:t>(might not be affordable)</a:t>
                </a:r>
              </a:p>
              <a:p>
                <a:pPr marL="0" indent="0">
                  <a:buNone/>
                </a:pPr>
                <a:endParaRPr lang="en-US" sz="2200" i="1" dirty="0" smtClean="0">
                  <a:latin typeface="Cambria Math"/>
                </a:endParaRPr>
              </a:p>
              <a:p>
                <a:pPr marL="0" indent="0">
                  <a:buNone/>
                </a:pPr>
                <a14:m>
                  <m:oMath xmlns:m="http://schemas.openxmlformats.org/officeDocument/2006/math">
                    <m:sSubSup>
                      <m:sSubSupPr>
                        <m:ctrlPr>
                          <a:rPr lang="en-US" sz="2200" i="1">
                            <a:latin typeface="Cambria Math"/>
                          </a:rPr>
                        </m:ctrlPr>
                      </m:sSubSupPr>
                      <m:e>
                        <m:r>
                          <a:rPr lang="en-US" sz="2200" i="1">
                            <a:latin typeface="Cambria Math"/>
                          </a:rPr>
                          <m:t>𝑁</m:t>
                        </m:r>
                      </m:e>
                      <m:sub>
                        <m:r>
                          <a:rPr lang="en-US" sz="2200" i="1">
                            <a:latin typeface="Cambria Math"/>
                          </a:rPr>
                          <m:t>𝐵</m:t>
                        </m:r>
                      </m:sub>
                      <m:sup>
                        <m:d>
                          <m:dPr>
                            <m:ctrlPr>
                              <a:rPr lang="en-US" sz="2200" i="1">
                                <a:latin typeface="Cambria Math"/>
                              </a:rPr>
                            </m:ctrlPr>
                          </m:dPr>
                          <m:e>
                            <m:r>
                              <a:rPr lang="en-US" sz="2200" i="1">
                                <a:latin typeface="Cambria Math"/>
                              </a:rPr>
                              <m:t>𝑚𝑎𝑥</m:t>
                            </m:r>
                          </m:e>
                        </m:d>
                      </m:sup>
                    </m:sSubSup>
                    <m:r>
                      <a:rPr lang="en-US" sz="2200" i="1">
                        <a:latin typeface="Cambria Math"/>
                      </a:rPr>
                      <m:t>=</m:t>
                    </m:r>
                    <m:r>
                      <a:rPr lang="en-US" sz="2200" b="0" i="1" smtClean="0">
                        <a:latin typeface="Cambria Math"/>
                      </a:rPr>
                      <m:t>5</m:t>
                    </m:r>
                    <m:r>
                      <a:rPr lang="en-US" sz="2200" i="1">
                        <a:latin typeface="Cambria Math"/>
                      </a:rPr>
                      <m:t> </m:t>
                    </m:r>
                  </m:oMath>
                </a14:m>
                <a:r>
                  <a:rPr lang="en-US" sz="2200" dirty="0"/>
                  <a:t>  </a:t>
                </a:r>
                <a:endParaRPr lang="en-US" sz="2200" dirty="0" smtClean="0"/>
              </a:p>
              <a:p>
                <a:endParaRPr lang="en-US" sz="2200" i="1" dirty="0" smtClean="0"/>
              </a:p>
              <a:p>
                <a:pPr marL="0" indent="0">
                  <a:buNone/>
                </a:pPr>
                <a14:m>
                  <m:oMath xmlns:m="http://schemas.openxmlformats.org/officeDocument/2006/math">
                    <m:r>
                      <a:rPr lang="en-US" sz="2200" i="1">
                        <a:latin typeface="Cambria Math"/>
                      </a:rPr>
                      <m:t>𝐵</m:t>
                    </m:r>
                    <m:sSub>
                      <m:sSubPr>
                        <m:ctrlPr>
                          <a:rPr lang="en-US" sz="2200" b="0" i="1" smtClean="0">
                            <a:latin typeface="Cambria Math"/>
                          </a:rPr>
                        </m:ctrlPr>
                      </m:sSubPr>
                      <m:e>
                        <m:r>
                          <a:rPr lang="en-US" sz="2200" i="1">
                            <a:latin typeface="Cambria Math"/>
                          </a:rPr>
                          <m:t>𝐿</m:t>
                        </m:r>
                      </m:e>
                      <m:sub>
                        <m:r>
                          <a:rPr lang="en-US" sz="2200" b="0" i="1" smtClean="0">
                            <a:latin typeface="Cambria Math"/>
                          </a:rPr>
                          <m:t>𝑚𝑎𝑥</m:t>
                        </m:r>
                      </m:sub>
                    </m:sSub>
                    <m:r>
                      <a:rPr lang="en-US" sz="2200" i="1" smtClean="0">
                        <a:latin typeface="Cambria Math"/>
                        <a:ea typeface="Cambria Math"/>
                      </a:rPr>
                      <m:t>≈</m:t>
                    </m:r>
                    <m:r>
                      <a:rPr lang="en-US" sz="2200" b="0" i="1" smtClean="0">
                        <a:latin typeface="Cambria Math"/>
                      </a:rPr>
                      <m:t>22</m:t>
                    </m:r>
                    <m:r>
                      <a:rPr lang="en-US" sz="2200" i="1">
                        <a:latin typeface="Cambria Math"/>
                      </a:rPr>
                      <m:t> </m:t>
                    </m:r>
                  </m:oMath>
                </a14:m>
                <a:r>
                  <a:rPr lang="en-US" sz="2200" dirty="0"/>
                  <a:t>months. </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2209800"/>
                <a:ext cx="2971800" cy="4114800"/>
              </a:xfrm>
              <a:blipFill rotWithShape="1">
                <a:blip r:embed="rId3"/>
                <a:stretch>
                  <a:fillRect l="-3285" t="-1037"/>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14</a:t>
            </a:fld>
            <a:endParaRPr lang="en-US" altLang="en-US"/>
          </a:p>
        </p:txBody>
      </p:sp>
      <p:pic>
        <p:nvPicPr>
          <p:cNvPr id="11" name="Picture 10"/>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1981200"/>
            <a:ext cx="5943601" cy="4343400"/>
          </a:xfrm>
          <a:prstGeom prst="rect">
            <a:avLst/>
          </a:prstGeom>
          <a:noFill/>
          <a:ln>
            <a:noFill/>
          </a:ln>
        </p:spPr>
      </p:pic>
    </p:spTree>
    <p:extLst>
      <p:ext uri="{BB962C8B-B14F-4D97-AF65-F5344CB8AC3E}">
        <p14:creationId xmlns:p14="http://schemas.microsoft.com/office/powerpoint/2010/main" val="56744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85800" y="762000"/>
                <a:ext cx="7772400" cy="1066800"/>
              </a:xfrm>
            </p:spPr>
            <p:txBody>
              <a:bodyPr/>
              <a:lstStyle/>
              <a:p>
                <a:r>
                  <a:rPr lang="en-US" sz="2800" dirty="0" smtClean="0">
                    <a:solidFill>
                      <a:schemeClr val="tx2"/>
                    </a:solidFill>
                  </a:rPr>
                  <a:t>Contour Plot for </a:t>
                </a:r>
                <a14:m>
                  <m:oMath xmlns:m="http://schemas.openxmlformats.org/officeDocument/2006/math">
                    <m:r>
                      <a:rPr lang="en-US" sz="2800" b="0" i="1">
                        <a:solidFill>
                          <a:schemeClr val="tx2"/>
                        </a:solidFill>
                        <a:latin typeface="Cambria Math"/>
                      </a:rPr>
                      <m:t>𝐵𝐿</m:t>
                    </m:r>
                  </m:oMath>
                </a14:m>
                <a:r>
                  <a:rPr lang="en-US" sz="2800" dirty="0">
                    <a:solidFill>
                      <a:schemeClr val="tx2"/>
                    </a:solidFill>
                  </a:rPr>
                  <a:t> Performance versus </a:t>
                </a:r>
                <a14:m>
                  <m:oMath xmlns:m="http://schemas.openxmlformats.org/officeDocument/2006/math">
                    <m:r>
                      <a:rPr lang="en-US" sz="2800" b="0" i="1">
                        <a:solidFill>
                          <a:schemeClr val="tx2"/>
                        </a:solidFill>
                        <a:latin typeface="Cambria Math"/>
                      </a:rPr>
                      <m:t>𝑞</m:t>
                    </m:r>
                  </m:oMath>
                </a14:m>
                <a:r>
                  <a:rPr lang="en-US" sz="2800" dirty="0">
                    <a:solidFill>
                      <a:schemeClr val="tx2"/>
                    </a:solidFill>
                  </a:rPr>
                  <a:t> and </a:t>
                </a:r>
                <a14:m>
                  <m:oMath xmlns:m="http://schemas.openxmlformats.org/officeDocument/2006/math">
                    <m:sSubSup>
                      <m:sSubSupPr>
                        <m:ctrlPr>
                          <a:rPr lang="en-US" sz="2800" i="1">
                            <a:solidFill>
                              <a:schemeClr val="tx2"/>
                            </a:solidFill>
                            <a:latin typeface="Cambria Math"/>
                          </a:rPr>
                        </m:ctrlPr>
                      </m:sSubSupPr>
                      <m:e>
                        <m:r>
                          <a:rPr lang="en-US" sz="2800" b="0" i="1">
                            <a:solidFill>
                              <a:schemeClr val="tx2"/>
                            </a:solidFill>
                            <a:latin typeface="Cambria Math"/>
                          </a:rPr>
                          <m:t>𝑁</m:t>
                        </m:r>
                      </m:e>
                      <m:sub>
                        <m:r>
                          <a:rPr lang="en-US" sz="2800" b="0" i="1">
                            <a:solidFill>
                              <a:schemeClr val="tx2"/>
                            </a:solidFill>
                            <a:latin typeface="Cambria Math"/>
                          </a:rPr>
                          <m:t>𝐵</m:t>
                        </m:r>
                      </m:sub>
                      <m:sup>
                        <m:d>
                          <m:dPr>
                            <m:ctrlPr>
                              <a:rPr lang="en-US" sz="2800" i="1">
                                <a:solidFill>
                                  <a:schemeClr val="tx2"/>
                                </a:solidFill>
                                <a:latin typeface="Cambria Math"/>
                              </a:rPr>
                            </m:ctrlPr>
                          </m:dPr>
                          <m:e>
                            <m:r>
                              <a:rPr lang="en-US" sz="2800" b="0" i="1">
                                <a:solidFill>
                                  <a:schemeClr val="tx2"/>
                                </a:solidFill>
                                <a:latin typeface="Cambria Math"/>
                              </a:rPr>
                              <m:t>𝑚𝑎𝑥</m:t>
                            </m:r>
                          </m:e>
                        </m:d>
                      </m:sup>
                    </m:sSubSup>
                  </m:oMath>
                </a14:m>
                <a:r>
                  <a:rPr lang="en-US" sz="2800" dirty="0">
                    <a:solidFill>
                      <a:schemeClr val="tx2"/>
                    </a:solidFill>
                  </a:rPr>
                  <a:t>given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𝑁</m:t>
                        </m:r>
                      </m:e>
                      <m:sub>
                        <m:r>
                          <a:rPr lang="en-US" sz="2800" b="0" i="1">
                            <a:solidFill>
                              <a:schemeClr val="tx2"/>
                            </a:solidFill>
                            <a:latin typeface="Cambria Math"/>
                          </a:rPr>
                          <m:t>𝑀</m:t>
                        </m:r>
                      </m:sub>
                    </m:sSub>
                    <m:r>
                      <a:rPr lang="en-US" sz="2800" b="0" i="1">
                        <a:solidFill>
                          <a:schemeClr val="tx2"/>
                        </a:solidFill>
                        <a:latin typeface="Cambria Math"/>
                      </a:rPr>
                      <m:t>=1000</m:t>
                    </m:r>
                  </m:oMath>
                </a14:m>
                <a:r>
                  <a:rPr lang="en-US" sz="2800" dirty="0">
                    <a:solidFill>
                      <a:schemeClr val="tx2"/>
                    </a:solidFill>
                  </a:rPr>
                  <a:t> and </a:t>
                </a:r>
                <a14:m>
                  <m:oMath xmlns:m="http://schemas.openxmlformats.org/officeDocument/2006/math">
                    <m:sSub>
                      <m:sSubPr>
                        <m:ctrlPr>
                          <a:rPr lang="en-US" sz="2800" i="1">
                            <a:solidFill>
                              <a:schemeClr val="tx2"/>
                            </a:solidFill>
                            <a:latin typeface="Cambria Math"/>
                          </a:rPr>
                        </m:ctrlPr>
                      </m:sSubPr>
                      <m:e>
                        <m:r>
                          <a:rPr lang="en-US" sz="2800" b="0" i="1">
                            <a:solidFill>
                              <a:schemeClr val="tx2"/>
                            </a:solidFill>
                            <a:latin typeface="Cambria Math"/>
                          </a:rPr>
                          <m:t>𝐿</m:t>
                        </m:r>
                      </m:e>
                      <m:sub>
                        <m:r>
                          <a:rPr lang="en-US" sz="2800" b="0" i="1">
                            <a:solidFill>
                              <a:schemeClr val="tx2"/>
                            </a:solidFill>
                            <a:latin typeface="Cambria Math"/>
                          </a:rPr>
                          <m:t>𝑀</m:t>
                        </m:r>
                      </m:sub>
                    </m:sSub>
                    <m:r>
                      <a:rPr lang="en-US" sz="2800" b="0" i="1">
                        <a:solidFill>
                          <a:schemeClr val="tx2"/>
                        </a:solidFill>
                        <a:latin typeface="Cambria Math"/>
                      </a:rPr>
                      <m:t>=6</m:t>
                    </m:r>
                  </m:oMath>
                </a14:m>
                <a:r>
                  <a:rPr lang="en-US" sz="2800" dirty="0">
                    <a:solidFill>
                      <a:schemeClr val="tx2"/>
                    </a:solidFill>
                  </a:rPr>
                  <a:t>, </a:t>
                </a:r>
                <a14:m>
                  <m:oMath xmlns:m="http://schemas.openxmlformats.org/officeDocument/2006/math">
                    <m:sSub>
                      <m:sSubPr>
                        <m:ctrlPr>
                          <a:rPr lang="en-US" sz="2800" b="1" i="1">
                            <a:solidFill>
                              <a:schemeClr val="tx2"/>
                            </a:solidFill>
                            <a:latin typeface="Cambria Math"/>
                          </a:rPr>
                        </m:ctrlPr>
                      </m:sSubPr>
                      <m:e>
                        <m:r>
                          <a:rPr lang="en-US" sz="2800" b="1" i="1">
                            <a:solidFill>
                              <a:schemeClr val="tx2"/>
                            </a:solidFill>
                            <a:latin typeface="Cambria Math"/>
                          </a:rPr>
                          <m:t>𝑻</m:t>
                        </m:r>
                      </m:e>
                      <m:sub>
                        <m:r>
                          <a:rPr lang="en-US" sz="2800" b="1" i="1">
                            <a:solidFill>
                              <a:schemeClr val="tx2"/>
                            </a:solidFill>
                            <a:latin typeface="Cambria Math"/>
                          </a:rPr>
                          <m:t>𝑹</m:t>
                        </m:r>
                      </m:sub>
                    </m:sSub>
                    <m:r>
                      <a:rPr lang="en-US" sz="2800" b="1" i="1">
                        <a:solidFill>
                          <a:schemeClr val="tx2"/>
                        </a:solidFill>
                        <a:latin typeface="Cambria Math"/>
                      </a:rPr>
                      <m:t>=</m:t>
                    </m:r>
                    <m:r>
                      <a:rPr lang="en-US" sz="2800" b="1" i="1" smtClean="0">
                        <a:solidFill>
                          <a:schemeClr val="tx2"/>
                        </a:solidFill>
                        <a:latin typeface="Cambria Math"/>
                      </a:rPr>
                      <m:t>𝟖</m:t>
                    </m:r>
                    <m:r>
                      <a:rPr lang="en-US" sz="2800" b="1" i="1">
                        <a:solidFill>
                          <a:schemeClr val="tx2"/>
                        </a:solidFill>
                        <a:latin typeface="Cambria Math"/>
                      </a:rPr>
                      <m:t>𝒔</m:t>
                    </m:r>
                  </m:oMath>
                </a14:m>
                <a:r>
                  <a:rPr lang="en-US" sz="2800" dirty="0">
                    <a:solidFill>
                      <a:schemeClr val="tx2"/>
                    </a:solidFill>
                  </a:rPr>
                  <a:t> and Urban Environment </a:t>
                </a:r>
                <a:r>
                  <a:rPr lang="en-US" sz="2800" dirty="0" err="1">
                    <a:solidFill>
                      <a:schemeClr val="tx2"/>
                    </a:solidFill>
                  </a:rPr>
                  <a:t>Pathloss</a:t>
                </a:r>
                <a:r>
                  <a:rPr lang="en-US" sz="2800" dirty="0">
                    <a:solidFill>
                      <a:schemeClr val="tx2"/>
                    </a:solidFill>
                  </a:rPr>
                  <a:t> </a:t>
                </a:r>
                <a14:m>
                  <m:oMath xmlns:m="http://schemas.openxmlformats.org/officeDocument/2006/math">
                    <m:r>
                      <a:rPr lang="en-US" sz="2800" b="1" i="1">
                        <a:solidFill>
                          <a:schemeClr val="tx2"/>
                        </a:solidFill>
                        <a:latin typeface="Cambria Math"/>
                      </a:rPr>
                      <m:t>𝒏</m:t>
                    </m:r>
                    <m:r>
                      <a:rPr lang="en-US" sz="2800" b="1" i="1">
                        <a:solidFill>
                          <a:schemeClr val="tx2"/>
                        </a:solidFill>
                        <a:latin typeface="Cambria Math"/>
                      </a:rPr>
                      <m:t>=</m:t>
                    </m:r>
                    <m:r>
                      <a:rPr lang="en-US" sz="2800" b="1" i="1" smtClean="0">
                        <a:solidFill>
                          <a:schemeClr val="tx2"/>
                        </a:solidFill>
                        <a:latin typeface="Cambria Math"/>
                      </a:rPr>
                      <m:t>𝟑</m:t>
                    </m:r>
                    <m:r>
                      <a:rPr lang="en-US" sz="2800" b="1" i="1">
                        <a:solidFill>
                          <a:schemeClr val="tx2"/>
                        </a:solidFill>
                        <a:latin typeface="Cambria Math"/>
                      </a:rPr>
                      <m:t>.</m:t>
                    </m:r>
                    <m:r>
                      <a:rPr lang="en-US" sz="2800" b="1" i="1" smtClean="0">
                        <a:solidFill>
                          <a:schemeClr val="tx2"/>
                        </a:solidFill>
                        <a:latin typeface="Cambria Math"/>
                      </a:rPr>
                      <m:t>𝟓</m:t>
                    </m:r>
                  </m:oMath>
                </a14:m>
                <a:endParaRPr lang="en-US" sz="2800" b="1"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85800" y="762000"/>
                <a:ext cx="7772400" cy="1066800"/>
              </a:xfrm>
              <a:blipFill rotWithShape="1">
                <a:blip r:embed="rId2"/>
                <a:stretch>
                  <a:fillRect t="-24571" r="-2353" b="-3428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2209800"/>
                <a:ext cx="2971800" cy="4114800"/>
              </a:xfrm>
            </p:spPr>
            <p:txBody>
              <a:bodyPr/>
              <a:lstStyle/>
              <a:p>
                <a:pPr marL="0" indent="0">
                  <a:buNone/>
                </a:pPr>
                <a:r>
                  <a:rPr lang="en-US" dirty="0" smtClean="0"/>
                  <a:t>Relaxing Reporting Rate</a:t>
                </a:r>
              </a:p>
              <a:p>
                <a:pPr marL="0" indent="0">
                  <a:buNone/>
                </a:pPr>
                <a:endParaRPr lang="en-US" sz="2200" i="1" dirty="0" smtClean="0">
                  <a:latin typeface="Cambria Math"/>
                </a:endParaRPr>
              </a:p>
              <a:p>
                <a:pPr marL="0" indent="0">
                  <a:buNone/>
                </a:pPr>
                <a14:m>
                  <m:oMathPara xmlns:m="http://schemas.openxmlformats.org/officeDocument/2006/math">
                    <m:oMathParaPr>
                      <m:jc m:val="left"/>
                    </m:oMathParaPr>
                    <m:oMath xmlns:m="http://schemas.openxmlformats.org/officeDocument/2006/math">
                      <m:r>
                        <a:rPr lang="en-US" sz="2200" i="1" smtClean="0">
                          <a:latin typeface="Cambria Math"/>
                        </a:rPr>
                        <m:t>𝑞</m:t>
                      </m:r>
                      <m:r>
                        <a:rPr lang="en-US" sz="2200" i="1" smtClean="0">
                          <a:latin typeface="Cambria Math"/>
                        </a:rPr>
                        <m:t>=0.74 </m:t>
                      </m:r>
                    </m:oMath>
                  </m:oMathPara>
                </a14:m>
                <a:endParaRPr lang="en-US" sz="2200" dirty="0" smtClean="0">
                  <a:sym typeface="Wingdings" panose="05000000000000000000" pitchFamily="2" charset="2"/>
                </a:endParaRPr>
              </a:p>
              <a:p>
                <a:pPr marL="0" indent="0">
                  <a:buNone/>
                </a:pPr>
                <a:r>
                  <a:rPr lang="en-US" sz="2200" dirty="0" smtClean="0">
                    <a:sym typeface="Wingdings" panose="05000000000000000000" pitchFamily="2" charset="2"/>
                  </a:rPr>
                  <a:t> </a:t>
                </a:r>
                <a14:m>
                  <m:oMath xmlns:m="http://schemas.openxmlformats.org/officeDocument/2006/math">
                    <m:sSub>
                      <m:sSubPr>
                        <m:ctrlPr>
                          <a:rPr lang="en-US" sz="2200" i="1">
                            <a:latin typeface="Cambria Math"/>
                          </a:rPr>
                        </m:ctrlPr>
                      </m:sSubPr>
                      <m:e>
                        <m:r>
                          <a:rPr lang="en-US" sz="2200" i="1">
                            <a:latin typeface="Cambria Math"/>
                          </a:rPr>
                          <m:t>𝑃</m:t>
                        </m:r>
                      </m:e>
                      <m:sub>
                        <m:r>
                          <a:rPr lang="en-US" sz="2200" i="1">
                            <a:latin typeface="Cambria Math"/>
                          </a:rPr>
                          <m:t>𝑇𝑥</m:t>
                        </m:r>
                      </m:sub>
                    </m:sSub>
                    <m:r>
                      <a:rPr lang="en-US" sz="2200" i="1">
                        <a:latin typeface="Cambria Math"/>
                      </a:rPr>
                      <m:t>=</m:t>
                    </m:r>
                    <m:r>
                      <a:rPr lang="en-US" sz="2200" b="0" i="1" smtClean="0">
                        <a:latin typeface="Cambria Math"/>
                      </a:rPr>
                      <m:t>4</m:t>
                    </m:r>
                    <m:r>
                      <a:rPr lang="en-US" sz="2200" i="1">
                        <a:latin typeface="Cambria Math"/>
                      </a:rPr>
                      <m:t> </m:t>
                    </m:r>
                    <m:r>
                      <a:rPr lang="en-US" sz="2200" i="1">
                        <a:latin typeface="Cambria Math"/>
                      </a:rPr>
                      <m:t>𝑑𝐵𝑚</m:t>
                    </m:r>
                    <m:r>
                      <a:rPr lang="en-US" sz="2200" i="1">
                        <a:latin typeface="Cambria Math"/>
                      </a:rPr>
                      <m:t> </m:t>
                    </m:r>
                  </m:oMath>
                </a14:m>
                <a:endParaRPr lang="en-US" sz="2200" dirty="0" smtClean="0"/>
              </a:p>
              <a:p>
                <a:endParaRPr lang="en-US" sz="2200" dirty="0" smtClean="0"/>
              </a:p>
              <a:p>
                <a:pPr marL="0" indent="0">
                  <a:buNone/>
                </a:pPr>
                <a14:m>
                  <m:oMath xmlns:m="http://schemas.openxmlformats.org/officeDocument/2006/math">
                    <m:sSubSup>
                      <m:sSubSupPr>
                        <m:ctrlPr>
                          <a:rPr lang="en-US" sz="2200" i="1">
                            <a:latin typeface="Cambria Math"/>
                          </a:rPr>
                        </m:ctrlPr>
                      </m:sSubSupPr>
                      <m:e>
                        <m:r>
                          <a:rPr lang="en-US" sz="2200" i="1">
                            <a:latin typeface="Cambria Math"/>
                          </a:rPr>
                          <m:t>𝑁</m:t>
                        </m:r>
                      </m:e>
                      <m:sub>
                        <m:r>
                          <a:rPr lang="en-US" sz="2200" i="1">
                            <a:latin typeface="Cambria Math"/>
                          </a:rPr>
                          <m:t>𝐵</m:t>
                        </m:r>
                      </m:sub>
                      <m:sup>
                        <m:d>
                          <m:dPr>
                            <m:ctrlPr>
                              <a:rPr lang="en-US" sz="2200" i="1">
                                <a:latin typeface="Cambria Math"/>
                              </a:rPr>
                            </m:ctrlPr>
                          </m:dPr>
                          <m:e>
                            <m:r>
                              <a:rPr lang="en-US" sz="2200" i="1">
                                <a:latin typeface="Cambria Math"/>
                              </a:rPr>
                              <m:t>𝑚𝑎𝑥</m:t>
                            </m:r>
                          </m:e>
                        </m:d>
                      </m:sup>
                    </m:sSubSup>
                    <m:r>
                      <a:rPr lang="en-US" sz="2200" i="1">
                        <a:latin typeface="Cambria Math"/>
                      </a:rPr>
                      <m:t>=</m:t>
                    </m:r>
                    <m:r>
                      <a:rPr lang="en-US" sz="2200" b="0" i="1" smtClean="0">
                        <a:latin typeface="Cambria Math"/>
                      </a:rPr>
                      <m:t>4</m:t>
                    </m:r>
                    <m:r>
                      <a:rPr lang="en-US" sz="2200" i="1">
                        <a:latin typeface="Cambria Math"/>
                      </a:rPr>
                      <m:t> </m:t>
                    </m:r>
                  </m:oMath>
                </a14:m>
                <a:r>
                  <a:rPr lang="en-US" sz="2200" dirty="0"/>
                  <a:t>  </a:t>
                </a:r>
                <a:endParaRPr lang="en-US" sz="2200" dirty="0" smtClean="0"/>
              </a:p>
              <a:p>
                <a:endParaRPr lang="en-US" sz="2200" i="1" dirty="0" smtClean="0"/>
              </a:p>
              <a:p>
                <a:pPr marL="0" indent="0">
                  <a:buNone/>
                </a:pPr>
                <a14:m>
                  <m:oMath xmlns:m="http://schemas.openxmlformats.org/officeDocument/2006/math">
                    <m:r>
                      <a:rPr lang="en-US" sz="2200" i="1">
                        <a:latin typeface="Cambria Math"/>
                      </a:rPr>
                      <m:t>𝐵</m:t>
                    </m:r>
                    <m:sSub>
                      <m:sSubPr>
                        <m:ctrlPr>
                          <a:rPr lang="en-US" sz="2200" b="0" i="1" smtClean="0">
                            <a:latin typeface="Cambria Math"/>
                          </a:rPr>
                        </m:ctrlPr>
                      </m:sSubPr>
                      <m:e>
                        <m:r>
                          <a:rPr lang="en-US" sz="2200" i="1">
                            <a:latin typeface="Cambria Math"/>
                          </a:rPr>
                          <m:t>𝐿</m:t>
                        </m:r>
                      </m:e>
                      <m:sub>
                        <m:r>
                          <a:rPr lang="en-US" sz="2200" b="0" i="1" smtClean="0">
                            <a:latin typeface="Cambria Math"/>
                          </a:rPr>
                          <m:t>𝑚𝑎𝑥</m:t>
                        </m:r>
                      </m:sub>
                    </m:sSub>
                    <m:r>
                      <a:rPr lang="en-US" sz="2200" i="1" smtClean="0">
                        <a:latin typeface="Cambria Math"/>
                        <a:ea typeface="Cambria Math"/>
                      </a:rPr>
                      <m:t>≈</m:t>
                    </m:r>
                    <m:r>
                      <a:rPr lang="en-US" sz="2200" b="0" i="1" smtClean="0">
                        <a:latin typeface="Cambria Math"/>
                      </a:rPr>
                      <m:t>50</m:t>
                    </m:r>
                    <m:r>
                      <a:rPr lang="en-US" sz="2200" i="1">
                        <a:latin typeface="Cambria Math"/>
                      </a:rPr>
                      <m:t> </m:t>
                    </m:r>
                  </m:oMath>
                </a14:m>
                <a:r>
                  <a:rPr lang="en-US" sz="2200" dirty="0"/>
                  <a:t>months. </a:t>
                </a:r>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2209800"/>
                <a:ext cx="2971800" cy="4114800"/>
              </a:xfrm>
              <a:blipFill rotWithShape="1">
                <a:blip r:embed="rId3"/>
                <a:stretch>
                  <a:fillRect l="-3285" t="-1037"/>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15</a:t>
            </a:fld>
            <a:endParaRPr lang="en-US" altLang="en-US"/>
          </a:p>
        </p:txBody>
      </p:sp>
      <p:pic>
        <p:nvPicPr>
          <p:cNvPr id="9" name="Picture 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199" y="1981200"/>
            <a:ext cx="5943601" cy="4343400"/>
          </a:xfrm>
          <a:prstGeom prst="rect">
            <a:avLst/>
          </a:prstGeom>
          <a:noFill/>
          <a:ln>
            <a:noFill/>
          </a:ln>
        </p:spPr>
      </p:pic>
    </p:spTree>
    <p:extLst>
      <p:ext uri="{BB962C8B-B14F-4D97-AF65-F5344CB8AC3E}">
        <p14:creationId xmlns:p14="http://schemas.microsoft.com/office/powerpoint/2010/main" val="1938501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&amp; Further Proposals</a:t>
            </a:r>
            <a:endParaRPr lang="en-US" dirty="0"/>
          </a:p>
        </p:txBody>
      </p:sp>
      <p:sp>
        <p:nvSpPr>
          <p:cNvPr id="3" name="Content Placeholder 2"/>
          <p:cNvSpPr>
            <a:spLocks noGrp="1"/>
          </p:cNvSpPr>
          <p:nvPr>
            <p:ph idx="1"/>
          </p:nvPr>
        </p:nvSpPr>
        <p:spPr/>
        <p:txBody>
          <a:bodyPr/>
          <a:lstStyle/>
          <a:p>
            <a:r>
              <a:rPr lang="en-US" sz="2000" dirty="0" smtClean="0"/>
              <a:t>Report Success Probability is improved by setting the </a:t>
            </a:r>
            <a:r>
              <a:rPr lang="en-US" sz="2000" dirty="0" err="1" smtClean="0"/>
              <a:t>backoff</a:t>
            </a:r>
            <a:r>
              <a:rPr lang="en-US" sz="2000" dirty="0" smtClean="0"/>
              <a:t> exponents to the maximum value</a:t>
            </a:r>
          </a:p>
          <a:p>
            <a:endParaRPr lang="en-US" sz="2000" dirty="0" smtClean="0"/>
          </a:p>
          <a:p>
            <a:r>
              <a:rPr lang="en-US" sz="2000" dirty="0" smtClean="0"/>
              <a:t>Report Probability Performance is affected by Hidden Nodes Percentage and Maximum Number of </a:t>
            </a:r>
            <a:r>
              <a:rPr lang="en-US" sz="2000" dirty="0" err="1" smtClean="0"/>
              <a:t>Backoffs</a:t>
            </a:r>
            <a:endParaRPr lang="en-US" sz="2000" dirty="0" smtClean="0"/>
          </a:p>
          <a:p>
            <a:endParaRPr lang="en-US" sz="2000" dirty="0" smtClean="0"/>
          </a:p>
          <a:p>
            <a:r>
              <a:rPr lang="en-US" sz="2000" dirty="0" smtClean="0"/>
              <a:t>Controlling Hidden Nodes by Transmit Power can </a:t>
            </a:r>
            <a:r>
              <a:rPr lang="en-US" sz="2000" dirty="0" err="1" smtClean="0"/>
              <a:t>signifcantly</a:t>
            </a:r>
            <a:r>
              <a:rPr lang="en-US" sz="2000" dirty="0" smtClean="0"/>
              <a:t> improve performance</a:t>
            </a:r>
          </a:p>
          <a:p>
            <a:endParaRPr lang="en-US" sz="2000" dirty="0" smtClean="0"/>
          </a:p>
          <a:p>
            <a:r>
              <a:rPr lang="en-US" sz="2000" dirty="0" smtClean="0"/>
              <a:t>Further Proposals</a:t>
            </a:r>
          </a:p>
          <a:p>
            <a:pPr lvl="1"/>
            <a:r>
              <a:rPr lang="en-US" sz="1800" dirty="0" smtClean="0"/>
              <a:t>Controlling Hidden Nodes by Enhancing Sensing Algorithms</a:t>
            </a:r>
          </a:p>
          <a:p>
            <a:pPr lvl="1"/>
            <a:r>
              <a:rPr lang="en-US" sz="1800" dirty="0">
                <a:ea typeface="+mn-ea"/>
                <a:cs typeface="+mn-cs"/>
              </a:rPr>
              <a:t>Controlling Hidden Nodes by Base station </a:t>
            </a:r>
            <a:r>
              <a:rPr lang="en-US" sz="1800" dirty="0" smtClean="0">
                <a:ea typeface="+mn-ea"/>
                <a:cs typeface="+mn-cs"/>
              </a:rPr>
              <a:t>Time Scheduling </a:t>
            </a:r>
            <a:r>
              <a:rPr lang="en-US" sz="1800" dirty="0">
                <a:ea typeface="+mn-ea"/>
                <a:cs typeface="+mn-cs"/>
              </a:rPr>
              <a:t>of Multiple PAN IDs</a:t>
            </a:r>
          </a:p>
          <a:p>
            <a:endParaRPr lang="en-US" sz="2000" dirty="0"/>
          </a:p>
          <a:p>
            <a:endParaRPr lang="en-US" sz="2000" dirty="0"/>
          </a:p>
          <a:p>
            <a:endParaRPr lang="en-US" sz="2000"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16</a:t>
            </a:fld>
            <a:endParaRPr lang="en-US" altLang="en-US"/>
          </a:p>
        </p:txBody>
      </p:sp>
    </p:spTree>
    <p:extLst>
      <p:ext uri="{BB962C8B-B14F-4D97-AF65-F5344CB8AC3E}">
        <p14:creationId xmlns:p14="http://schemas.microsoft.com/office/powerpoint/2010/main" val="572480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Thank You</a:t>
            </a:r>
            <a:br>
              <a:rPr lang="en-US" dirty="0" smtClean="0"/>
            </a:br>
            <a:r>
              <a:rPr lang="en-US" dirty="0"/>
              <a:t/>
            </a:r>
            <a:br>
              <a:rPr lang="en-US" dirty="0"/>
            </a:br>
            <a:r>
              <a:rPr lang="en-US" dirty="0" smtClean="0"/>
              <a:t>Discussion?</a:t>
            </a:r>
            <a:endParaRPr lang="en-US"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17</a:t>
            </a:fld>
            <a:endParaRPr lang="en-US" altLang="en-US"/>
          </a:p>
        </p:txBody>
      </p:sp>
    </p:spTree>
    <p:extLst>
      <p:ext uri="{BB962C8B-B14F-4D97-AF65-F5344CB8AC3E}">
        <p14:creationId xmlns:p14="http://schemas.microsoft.com/office/powerpoint/2010/main" val="3127733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009915EA-E886-476B-9317-64812E58D90B}"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dirty="0" smtClean="0"/>
              <a:t>The Potentials of IEEE 802.15.4 CSMA/CA to operate in Dense Metering Networks with Hidden Nodes</a:t>
            </a:r>
            <a:endParaRPr lang="en-US" altLang="en-US" dirty="0"/>
          </a:p>
        </p:txBody>
      </p:sp>
      <p:sp>
        <p:nvSpPr>
          <p:cNvPr id="26627" name="Rectangle 3"/>
          <p:cNvSpPr>
            <a:spLocks noGrp="1" noChangeArrowheads="1"/>
          </p:cNvSpPr>
          <p:nvPr>
            <p:ph type="subTitle" idx="1"/>
          </p:nvPr>
        </p:nvSpPr>
        <p:spPr>
          <a:xfrm>
            <a:off x="838200" y="3886200"/>
            <a:ext cx="7620000" cy="1752600"/>
          </a:xfrm>
        </p:spPr>
        <p:txBody>
          <a:bodyPr/>
          <a:lstStyle/>
          <a:p>
            <a:r>
              <a:rPr lang="en-US" altLang="en-US" sz="2400" dirty="0" smtClean="0"/>
              <a:t>Tallal Elshabrawy</a:t>
            </a:r>
            <a:r>
              <a:rPr lang="en-US" altLang="en-US" sz="2400" baseline="30000" dirty="0" smtClean="0"/>
              <a:t>1</a:t>
            </a:r>
            <a:r>
              <a:rPr lang="en-US" altLang="en-US" sz="2400" dirty="0" smtClean="0"/>
              <a:t>, Ezzeldin Shereen</a:t>
            </a:r>
            <a:r>
              <a:rPr lang="en-US" altLang="en-US" sz="2400" baseline="30000" dirty="0" smtClean="0"/>
              <a:t>1</a:t>
            </a:r>
            <a:r>
              <a:rPr lang="en-US" altLang="en-US" sz="2400" dirty="0" smtClean="0"/>
              <a:t>, Mohamed Ashour</a:t>
            </a:r>
            <a:r>
              <a:rPr lang="en-US" altLang="en-US" sz="2400" baseline="30000" dirty="0" smtClean="0"/>
              <a:t>1</a:t>
            </a:r>
            <a:r>
              <a:rPr lang="en-US" altLang="en-US" sz="2400" dirty="0" smtClean="0"/>
              <a:t>, and </a:t>
            </a:r>
            <a:r>
              <a:rPr lang="en-US" altLang="en-US" sz="2400" dirty="0" err="1" smtClean="0"/>
              <a:t>Joerg</a:t>
            </a:r>
            <a:r>
              <a:rPr lang="en-US" altLang="en-US" sz="2400" dirty="0" smtClean="0"/>
              <a:t> Robert</a:t>
            </a:r>
            <a:r>
              <a:rPr lang="en-US" altLang="en-US" sz="2400" baseline="30000" dirty="0" smtClean="0"/>
              <a:t>2</a:t>
            </a:r>
            <a:r>
              <a:rPr lang="en-US" altLang="en-US" sz="2400" dirty="0" smtClean="0">
                <a:solidFill>
                  <a:schemeClr val="tx2"/>
                </a:solidFill>
              </a:rPr>
              <a:t> </a:t>
            </a:r>
          </a:p>
          <a:p>
            <a:r>
              <a:rPr lang="en-US" altLang="en-US" sz="2400" baseline="30000" dirty="0" smtClean="0">
                <a:solidFill>
                  <a:schemeClr val="tx2"/>
                </a:solidFill>
              </a:rPr>
              <a:t>1</a:t>
            </a:r>
            <a:r>
              <a:rPr lang="en-US" altLang="en-US" sz="2400" dirty="0" smtClean="0"/>
              <a:t>The German University in Cairo, </a:t>
            </a:r>
          </a:p>
          <a:p>
            <a:r>
              <a:rPr lang="en-US" altLang="en-US" sz="2400" baseline="30000" dirty="0" smtClean="0"/>
              <a:t>2</a:t>
            </a:r>
            <a:r>
              <a:rPr lang="en-US" altLang="en-US" sz="2400" dirty="0" smtClean="0">
                <a:solidFill>
                  <a:schemeClr val="tx2"/>
                </a:solidFill>
              </a:rPr>
              <a:t>Friedrich-Alexander University Erlangen-</a:t>
            </a:r>
            <a:r>
              <a:rPr lang="en-US" altLang="en-US" sz="2400" dirty="0" err="1" smtClean="0">
                <a:solidFill>
                  <a:schemeClr val="tx2"/>
                </a:solidFill>
              </a:rPr>
              <a:t>Nuernberg</a:t>
            </a:r>
            <a:endParaRPr lang="en-US" altLang="en-US" sz="2400" dirty="0" smtClean="0">
              <a:solidFill>
                <a:schemeClr val="tx2"/>
              </a:solidFill>
            </a:endParaRPr>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Feb. 2017</a:t>
            </a:r>
            <a:endParaRPr lang="en-US" altLang="en-US" dirty="0"/>
          </a:p>
        </p:txBody>
      </p:sp>
      <p:sp>
        <p:nvSpPr>
          <p:cNvPr id="8" name="Footer Placeholder 4"/>
          <p:cNvSpPr>
            <a:spLocks noGrp="1"/>
          </p:cNvSpPr>
          <p:nvPr>
            <p:ph type="ftr" sz="quarter" idx="11"/>
          </p:nvPr>
        </p:nvSpPr>
        <p:spPr>
          <a:xfrm>
            <a:off x="5486400" y="6475413"/>
            <a:ext cx="3124200" cy="184666"/>
          </a:xfrm>
        </p:spPr>
        <p:txBody>
          <a:body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smtClean="0"/>
              <a:t>Motivation</a:t>
            </a:r>
            <a:endParaRPr lang="en-US" altLang="en-US" sz="3200" dirty="0"/>
          </a:p>
        </p:txBody>
      </p:sp>
      <p:sp>
        <p:nvSpPr>
          <p:cNvPr id="4099" name="Rectangle 3"/>
          <p:cNvSpPr>
            <a:spLocks noGrp="1" noChangeArrowheads="1"/>
          </p:cNvSpPr>
          <p:nvPr>
            <p:ph idx="1"/>
          </p:nvPr>
        </p:nvSpPr>
        <p:spPr>
          <a:ln/>
        </p:spPr>
        <p:txBody>
          <a:bodyPr/>
          <a:lstStyle/>
          <a:p>
            <a:r>
              <a:rPr lang="en-US" altLang="en-US" sz="2400" dirty="0" smtClean="0"/>
              <a:t>Dense Metering Networks</a:t>
            </a:r>
          </a:p>
          <a:p>
            <a:pPr lvl="1"/>
            <a:r>
              <a:rPr lang="en-US" altLang="en-US" sz="2000" dirty="0" smtClean="0"/>
              <a:t>Thousands of Meters</a:t>
            </a:r>
          </a:p>
          <a:p>
            <a:pPr lvl="1"/>
            <a:r>
              <a:rPr lang="en-US" altLang="en-US" sz="2000" dirty="0" smtClean="0"/>
              <a:t>Periodic Reports</a:t>
            </a:r>
          </a:p>
          <a:p>
            <a:pPr lvl="1"/>
            <a:r>
              <a:rPr lang="en-US" altLang="en-US" sz="2000" dirty="0" smtClean="0"/>
              <a:t>Inevitable Hidden Nodes</a:t>
            </a:r>
          </a:p>
          <a:p>
            <a:pPr lvl="1"/>
            <a:endParaRPr lang="en-US" altLang="en-US" sz="2000" dirty="0"/>
          </a:p>
          <a:p>
            <a:r>
              <a:rPr lang="en-US" altLang="en-US" sz="2400" dirty="0" smtClean="0"/>
              <a:t>Dimensioning and Parameter Configuration of 802.15.4 CSMA/CA-based Metering Networks</a:t>
            </a:r>
          </a:p>
          <a:p>
            <a:pPr lvl="1"/>
            <a:r>
              <a:rPr lang="en-US" altLang="en-US" sz="2000" dirty="0" smtClean="0"/>
              <a:t>Target Report Success Probability</a:t>
            </a:r>
          </a:p>
          <a:p>
            <a:pPr lvl="1"/>
            <a:r>
              <a:rPr lang="en-US" altLang="en-US" sz="2000" dirty="0" smtClean="0"/>
              <a:t>Maximize Battery Lifetime</a:t>
            </a:r>
            <a:endParaRPr lang="en-US" altLang="en-US" sz="2000" dirty="0"/>
          </a:p>
        </p:txBody>
      </p:sp>
      <p:sp>
        <p:nvSpPr>
          <p:cNvPr id="6" name="Slide Number Placeholder 5"/>
          <p:cNvSpPr>
            <a:spLocks noGrp="1"/>
          </p:cNvSpPr>
          <p:nvPr>
            <p:ph type="sldNum" sz="quarter" idx="12"/>
          </p:nvPr>
        </p:nvSpPr>
        <p:spPr/>
        <p:txBody>
          <a:bodyPr/>
          <a:lstStyle/>
          <a:p>
            <a:r>
              <a:rPr lang="en-US" altLang="en-US"/>
              <a:t>Slide </a:t>
            </a:r>
            <a:fld id="{B523B832-3898-4567-9650-DFB21864870C}" type="slidenum">
              <a:rPr lang="en-US" altLang="en-US"/>
              <a:pPr/>
              <a:t>3</a:t>
            </a:fld>
            <a:endParaRPr lang="en-US" altLang="en-US"/>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Feb. 2017</a:t>
            </a:r>
            <a:endParaRPr lang="en-US" altLang="en-US" dirty="0"/>
          </a:p>
        </p:txBody>
      </p:sp>
      <p:sp>
        <p:nvSpPr>
          <p:cNvPr id="8" name="Footer Placeholder 4"/>
          <p:cNvSpPr>
            <a:spLocks noGrp="1"/>
          </p:cNvSpPr>
          <p:nvPr>
            <p:ph type="ftr" sz="quarter" idx="11"/>
          </p:nvPr>
        </p:nvSpPr>
        <p:spPr>
          <a:xfrm>
            <a:off x="5486400" y="6475413"/>
            <a:ext cx="3124200" cy="184666"/>
          </a:xfrm>
        </p:spPr>
        <p:txBody>
          <a:body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Metering Network Model</a:t>
            </a:r>
            <a:endParaRPr lang="en-US" dirty="0"/>
          </a:p>
        </p:txBody>
      </p:sp>
      <p:sp>
        <p:nvSpPr>
          <p:cNvPr id="3" name="Content Placeholder 2"/>
          <p:cNvSpPr>
            <a:spLocks noGrp="1"/>
          </p:cNvSpPr>
          <p:nvPr>
            <p:ph idx="1"/>
          </p:nvPr>
        </p:nvSpPr>
        <p:spPr>
          <a:xfrm>
            <a:off x="685800" y="1676400"/>
            <a:ext cx="4191000" cy="4114800"/>
          </a:xfrm>
        </p:spPr>
        <p:txBody>
          <a:bodyPr/>
          <a:lstStyle/>
          <a:p>
            <a:r>
              <a:rPr lang="en-US" sz="2000" dirty="0" smtClean="0"/>
              <a:t>Dense Meters Population</a:t>
            </a:r>
          </a:p>
          <a:p>
            <a:endParaRPr lang="en-US" sz="2000" dirty="0" smtClean="0"/>
          </a:p>
          <a:p>
            <a:r>
              <a:rPr lang="en-US" sz="2000" dirty="0" smtClean="0"/>
              <a:t>Periodic Reporting</a:t>
            </a:r>
          </a:p>
          <a:p>
            <a:endParaRPr lang="en-US" sz="2000" dirty="0" smtClean="0"/>
          </a:p>
          <a:p>
            <a:r>
              <a:rPr lang="en-US" sz="2000" dirty="0" smtClean="0"/>
              <a:t>CAP CSMA/CA</a:t>
            </a:r>
          </a:p>
          <a:p>
            <a:endParaRPr lang="en-US" sz="2000" dirty="0"/>
          </a:p>
          <a:p>
            <a:r>
              <a:rPr lang="en-US" sz="2000" dirty="0" smtClean="0"/>
              <a:t>Star Configuration between Meters and </a:t>
            </a:r>
            <a:r>
              <a:rPr lang="en-US" sz="2000" dirty="0" err="1" smtClean="0"/>
              <a:t>Basestation</a:t>
            </a:r>
            <a:endParaRPr lang="en-US" sz="2000" dirty="0" smtClean="0"/>
          </a:p>
          <a:p>
            <a:endParaRPr lang="en-US" sz="2000" dirty="0" smtClean="0"/>
          </a:p>
          <a:p>
            <a:r>
              <a:rPr lang="en-US" sz="2000" dirty="0" smtClean="0"/>
              <a:t>Each Meter </a:t>
            </a:r>
            <a:r>
              <a:rPr lang="en-US" sz="2000" i="1" dirty="0" smtClean="0"/>
              <a:t>M</a:t>
            </a:r>
            <a:r>
              <a:rPr lang="en-US" sz="2000" i="1" baseline="-25000" dirty="0" smtClean="0"/>
              <a:t>t </a:t>
            </a:r>
            <a:r>
              <a:rPr lang="en-US" sz="2000" dirty="0" smtClean="0"/>
              <a:t>has </a:t>
            </a:r>
            <a:r>
              <a:rPr lang="en-US" sz="2000" i="1" dirty="0" smtClean="0"/>
              <a:t>q% </a:t>
            </a:r>
            <a:r>
              <a:rPr lang="en-US" sz="2000" dirty="0" smtClean="0"/>
              <a:t>of Hidden Nodes</a:t>
            </a:r>
          </a:p>
          <a:p>
            <a:endParaRPr lang="en-US" sz="2000" dirty="0" smtClean="0"/>
          </a:p>
          <a:p>
            <a:r>
              <a:rPr lang="en-US" sz="2000" dirty="0" smtClean="0"/>
              <a:t>Collisions at Base station</a:t>
            </a:r>
            <a:endParaRPr lang="en-US" sz="2000" dirty="0"/>
          </a:p>
          <a:p>
            <a:endParaRPr lang="en-US" sz="2000" dirty="0"/>
          </a:p>
          <a:p>
            <a:endParaRPr lang="en-US" sz="2000"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dirty="0" smtClean="0"/>
              <a:t>Tallal </a:t>
            </a:r>
            <a:r>
              <a:rPr lang="en-US" altLang="en-US" dirty="0" err="1" smtClean="0"/>
              <a:t>Elshabrawy</a:t>
            </a:r>
            <a:r>
              <a:rPr lang="en-US" altLang="en-US" dirty="0" smtClean="0"/>
              <a:t>,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4</a:t>
            </a:fld>
            <a:endParaRPr lang="en-US" altLang="en-US"/>
          </a:p>
        </p:txBody>
      </p:sp>
      <p:pic>
        <p:nvPicPr>
          <p:cNvPr id="7" name="Pictur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2362200"/>
            <a:ext cx="4524375" cy="2971800"/>
          </a:xfrm>
          <a:prstGeom prst="rect">
            <a:avLst/>
          </a:prstGeom>
          <a:noFill/>
          <a:ln>
            <a:noFill/>
          </a:ln>
        </p:spPr>
      </p:pic>
    </p:spTree>
    <p:extLst>
      <p:ext uri="{BB962C8B-B14F-4D97-AF65-F5344CB8AC3E}">
        <p14:creationId xmlns:p14="http://schemas.microsoft.com/office/powerpoint/2010/main" val="737920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9525000" cy="1066800"/>
          </a:xfrm>
        </p:spPr>
        <p:txBody>
          <a:bodyPr/>
          <a:lstStyle/>
          <a:p>
            <a:r>
              <a:rPr lang="en-US" sz="3400" dirty="0" smtClean="0"/>
              <a:t>Model Parameters for </a:t>
            </a:r>
            <a:r>
              <a:rPr lang="en-US" sz="3400" kern="1200" dirty="0" smtClean="0">
                <a:effectLst/>
              </a:rPr>
              <a:t>Success Report Probability</a:t>
            </a:r>
            <a:r>
              <a:rPr lang="en-US" sz="3400" kern="1200" dirty="0">
                <a:solidFill>
                  <a:schemeClr val="dk1"/>
                </a:solidFill>
              </a:rPr>
              <a:t/>
            </a:r>
            <a:br>
              <a:rPr lang="en-US" sz="3400" kern="1200" dirty="0">
                <a:solidFill>
                  <a:schemeClr val="dk1"/>
                </a:solidFill>
              </a:rPr>
            </a:br>
            <a:endParaRPr lang="en-US" sz="3400" dirty="0"/>
          </a:p>
        </p:txBody>
      </p:sp>
      <mc:AlternateContent xmlns:mc="http://schemas.openxmlformats.org/markup-compatibility/2006" xmlns:a14="http://schemas.microsoft.com/office/drawing/2010/main">
        <mc:Choice Requires="a14">
          <p:graphicFrame>
            <p:nvGraphicFramePr>
              <p:cNvPr id="7" name="Content Placeholder 6"/>
              <p:cNvGraphicFramePr>
                <a:graphicFrameLocks noGrp="1"/>
              </p:cNvGraphicFramePr>
              <p:nvPr>
                <p:ph idx="1"/>
                <p:extLst>
                  <p:ext uri="{D42A27DB-BD31-4B8C-83A1-F6EECF244321}">
                    <p14:modId xmlns:p14="http://schemas.microsoft.com/office/powerpoint/2010/main" val="1604894826"/>
                  </p:ext>
                </p:extLst>
              </p:nvPr>
            </p:nvGraphicFramePr>
            <p:xfrm>
              <a:off x="1295400" y="1676400"/>
              <a:ext cx="6324600" cy="3740849"/>
            </p:xfrm>
            <a:graphic>
              <a:graphicData uri="http://schemas.openxmlformats.org/drawingml/2006/table">
                <a:tbl>
                  <a:tblPr firstRow="1" firstCol="1" bandRow="1">
                    <a:tableStyleId>{616DA210-FB5B-4158-B5E0-FEB733F419BA}</a:tableStyleId>
                  </a:tblPr>
                  <a:tblGrid>
                    <a:gridCol w="1219200"/>
                    <a:gridCol w="5105400"/>
                  </a:tblGrid>
                  <a:tr h="187960">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m:rPr>
                                    <m:nor/>
                                  </m:rPr>
                                  <a:rPr lang="en-US" sz="1600" b="1" i="0" dirty="0" smtClean="0">
                                    <a:effectLst/>
                                  </a:rPr>
                                  <m:t>Parameter</m:t>
                                </m:r>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smtClean="0">
                              <a:effectLst/>
                            </a:rPr>
                            <a:t>Description</a:t>
                          </a:r>
                          <a:endParaRPr lang="en-US" sz="1600" dirty="0">
                            <a:effectLst/>
                            <a:latin typeface="Times New Roman"/>
                            <a:ea typeface="Times New Roman"/>
                          </a:endParaRPr>
                        </a:p>
                      </a:txBody>
                      <a:tcPr marL="68580" marR="68580" marT="0" marB="0" anchor="ctr"/>
                    </a:tc>
                  </a:tr>
                  <a:tr h="18796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𝑁</m:t>
                                    </m:r>
                                  </m:e>
                                  <m:sub>
                                    <m:r>
                                      <a:rPr lang="en-US" sz="1600">
                                        <a:effectLst/>
                                        <a:latin typeface="Cambria Math"/>
                                      </a:rPr>
                                      <m:t>𝑀</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Number of Meters in Network</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a:effectLst/>
                                    <a:latin typeface="Cambria Math"/>
                                  </a:rPr>
                                  <m:t>𝑞</m:t>
                                </m:r>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Percentage of total meters that are hidden with respect to an IEEE 802.15.4 device of interest</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𝐿</m:t>
                                    </m:r>
                                  </m:e>
                                  <m:sub>
                                    <m:r>
                                      <a:rPr lang="en-US" sz="1600">
                                        <a:effectLst/>
                                        <a:latin typeface="Cambria Math"/>
                                      </a:rPr>
                                      <m:t>𝑀</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IEEE 802.15.4 Packet Length for Metered Data in terms of Number of Timeslots</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𝜆</m:t>
                                    </m:r>
                                  </m:e>
                                  <m:sub>
                                    <m:r>
                                      <a:rPr lang="en-US" sz="1600">
                                        <a:effectLst/>
                                        <a:latin typeface="Cambria Math"/>
                                      </a:rPr>
                                      <m:t>𝑅</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Aggregate Meters Report Arrival Rate</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𝜆</m:t>
                                    </m:r>
                                  </m:e>
                                  <m:sub>
                                    <m:r>
                                      <a:rPr lang="en-US" sz="1600">
                                        <a:effectLst/>
                                        <a:latin typeface="Cambria Math"/>
                                      </a:rPr>
                                      <m:t>𝑐𝑐𝑎</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Aggregate CCA Attempts Arrival Rate </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𝑃</m:t>
                                    </m:r>
                                  </m:e>
                                  <m:sub>
                                    <m:r>
                                      <a:rPr lang="en-US" sz="1600">
                                        <a:effectLst/>
                                        <a:latin typeface="Cambria Math"/>
                                      </a:rPr>
                                      <m:t>𝑐𝑐𝑎</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Probability of an IEEE 802.15.4 device successfully passing CCA (i.e., attempting transmission)</a:t>
                          </a:r>
                          <a:endParaRPr lang="en-US" sz="1600" dirty="0">
                            <a:effectLst/>
                            <a:latin typeface="Times New Roman"/>
                            <a:ea typeface="Times New Roman"/>
                          </a:endParaRPr>
                        </a:p>
                      </a:txBody>
                      <a:tcPr marL="68580" marR="68580" marT="0" marB="0" anchor="ctr"/>
                    </a:tc>
                  </a:tr>
                  <a:tr h="0">
                    <a:tc>
                      <a:txBody>
                        <a:bodyPr/>
                        <a:lstStyle/>
                        <a:p>
                          <a:pPr marL="0" marR="0" algn="ctr">
                            <a:spcBef>
                              <a:spcPts val="100"/>
                            </a:spcBef>
                            <a:spcAft>
                              <a:spcPts val="1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rPr>
                                    </m:ctrlPr>
                                  </m:sSubPr>
                                  <m:e>
                                    <m:r>
                                      <a:rPr lang="en-US" sz="1600">
                                        <a:effectLst/>
                                        <a:latin typeface="Cambria Math"/>
                                      </a:rPr>
                                      <m:t>𝑃</m:t>
                                    </m:r>
                                  </m:e>
                                  <m:sub>
                                    <m:r>
                                      <a:rPr lang="en-US" sz="1600">
                                        <a:effectLst/>
                                        <a:latin typeface="Cambria Math"/>
                                      </a:rPr>
                                      <m:t>𝑆</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Probability of a successful IEEE 802.15.4 transmission</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Sup>
                                  <m:sSubSupPr>
                                    <m:ctrlPr>
                                      <a:rPr lang="en-US" sz="1600" i="1">
                                        <a:effectLst/>
                                        <a:latin typeface="Cambria Math"/>
                                      </a:rPr>
                                    </m:ctrlPr>
                                  </m:sSubSupPr>
                                  <m:e>
                                    <m:r>
                                      <a:rPr lang="en-US" sz="1600">
                                        <a:effectLst/>
                                        <a:latin typeface="Cambria Math"/>
                                      </a:rPr>
                                      <m:t>𝑁</m:t>
                                    </m:r>
                                  </m:e>
                                  <m:sub>
                                    <m:r>
                                      <a:rPr lang="en-US" sz="1600">
                                        <a:effectLst/>
                                        <a:latin typeface="Cambria Math"/>
                                      </a:rPr>
                                      <m:t>𝐵</m:t>
                                    </m:r>
                                  </m:sub>
                                  <m:sup>
                                    <m:d>
                                      <m:dPr>
                                        <m:ctrlPr>
                                          <a:rPr lang="en-US" sz="1600" i="1">
                                            <a:effectLst/>
                                            <a:latin typeface="Cambria Math"/>
                                          </a:rPr>
                                        </m:ctrlPr>
                                      </m:dPr>
                                      <m:e>
                                        <m:r>
                                          <a:rPr lang="en-US" sz="1600">
                                            <a:effectLst/>
                                            <a:latin typeface="Cambria Math"/>
                                          </a:rPr>
                                          <m:t>𝑚𝑎𝑥</m:t>
                                        </m:r>
                                      </m:e>
                                    </m:d>
                                  </m:sup>
                                </m:sSubSup>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Maximum Number of Allowable </a:t>
                          </a:r>
                          <a:r>
                            <a:rPr lang="en-US" sz="1600" dirty="0" err="1">
                              <a:effectLst/>
                            </a:rPr>
                            <a:t>Backoffs</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a:effectLst/>
                                    <a:latin typeface="Cambria Math"/>
                                  </a:rPr>
                                  <m:t>𝐵</m:t>
                                </m:r>
                                <m:sSub>
                                  <m:sSubPr>
                                    <m:ctrlPr>
                                      <a:rPr lang="en-US" sz="1600" i="1">
                                        <a:effectLst/>
                                        <a:latin typeface="Cambria Math"/>
                                      </a:rPr>
                                    </m:ctrlPr>
                                  </m:sSubPr>
                                  <m:e>
                                    <m:r>
                                      <a:rPr lang="en-US" sz="1600">
                                        <a:effectLst/>
                                        <a:latin typeface="Cambria Math"/>
                                      </a:rPr>
                                      <m:t>𝐸</m:t>
                                    </m:r>
                                  </m:e>
                                  <m:sub>
                                    <m:r>
                                      <a:rPr lang="en-US" sz="1600">
                                        <a:effectLst/>
                                        <a:latin typeface="Cambria Math"/>
                                      </a:rPr>
                                      <m:t>𝑚𝑖𝑛</m:t>
                                    </m:r>
                                  </m:sub>
                                </m:sSub>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Minimum </a:t>
                          </a:r>
                          <a:r>
                            <a:rPr lang="en-US" sz="1600" dirty="0" err="1">
                              <a:effectLst/>
                            </a:rPr>
                            <a:t>Backoff</a:t>
                          </a:r>
                          <a:r>
                            <a:rPr lang="en-US" sz="1600" dirty="0">
                              <a:effectLst/>
                            </a:rPr>
                            <a:t> Exponent</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a:effectLst/>
                                    <a:latin typeface="Cambria Math"/>
                                  </a:rPr>
                                  <m:t>𝐵</m:t>
                                </m:r>
                                <m:sSub>
                                  <m:sSubPr>
                                    <m:ctrlPr>
                                      <a:rPr lang="en-US" sz="1600" i="1">
                                        <a:effectLst/>
                                        <a:latin typeface="Cambria Math"/>
                                      </a:rPr>
                                    </m:ctrlPr>
                                  </m:sSubPr>
                                  <m:e>
                                    <m:r>
                                      <a:rPr lang="en-US" sz="1600">
                                        <a:effectLst/>
                                        <a:latin typeface="Cambria Math"/>
                                      </a:rPr>
                                      <m:t>𝐸</m:t>
                                    </m:r>
                                  </m:e>
                                  <m:sub>
                                    <m:r>
                                      <a:rPr lang="en-US" sz="1600">
                                        <a:effectLst/>
                                        <a:latin typeface="Cambria Math"/>
                                      </a:rPr>
                                      <m:t>𝑚𝑎𝑥</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rPr>
                            <a:t>Maximum </a:t>
                          </a:r>
                          <a:r>
                            <a:rPr lang="en-US" sz="1600" dirty="0" err="1">
                              <a:effectLst/>
                            </a:rPr>
                            <a:t>Backoff</a:t>
                          </a:r>
                          <a:r>
                            <a:rPr lang="en-US" sz="1600" dirty="0">
                              <a:effectLst/>
                            </a:rPr>
                            <a:t> Exponent</a:t>
                          </a:r>
                          <a:endParaRPr lang="en-US" sz="1600" dirty="0">
                            <a:effectLst/>
                            <a:latin typeface="Times New Roman"/>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smtClean="0">
                                        <a:effectLst/>
                                        <a:latin typeface="Cambria Math"/>
                                      </a:rPr>
                                    </m:ctrlPr>
                                  </m:sSubPr>
                                  <m:e>
                                    <m:r>
                                      <a:rPr lang="en-US" sz="1600" smtClean="0">
                                        <a:effectLst/>
                                        <a:latin typeface="Cambria Math"/>
                                      </a:rPr>
                                      <m:t>𝑃</m:t>
                                    </m:r>
                                  </m:e>
                                  <m:sub>
                                    <m:r>
                                      <a:rPr lang="en-US" sz="1600" smtClean="0">
                                        <a:effectLst/>
                                        <a:latin typeface="Cambria Math"/>
                                      </a:rPr>
                                      <m:t>𝑅𝑆</m:t>
                                    </m:r>
                                  </m:sub>
                                </m:sSub>
                              </m:oMath>
                            </m:oMathPara>
                          </a14:m>
                          <a:endParaRPr lang="en-US" sz="1600" b="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kern="1200" dirty="0" smtClean="0">
                              <a:effectLst/>
                            </a:rPr>
                            <a:t>Success Report Probability</a:t>
                          </a:r>
                          <a:endParaRPr lang="en-US" sz="1600" kern="1200" dirty="0">
                            <a:solidFill>
                              <a:schemeClr val="dk1"/>
                            </a:solidFill>
                            <a:effectLst/>
                            <a:latin typeface="+mn-lt"/>
                            <a:ea typeface="+mn-ea"/>
                            <a:cs typeface="+mn-cs"/>
                          </a:endParaRPr>
                        </a:p>
                      </a:txBody>
                      <a:tcPr marL="68580" marR="68580" marT="0" marB="0" anchor="ctr"/>
                    </a:tc>
                  </a:tr>
                </a:tbl>
              </a:graphicData>
            </a:graphic>
          </p:graphicFrame>
        </mc:Choice>
        <mc:Fallback xmlns="">
          <p:graphicFrame>
            <p:nvGraphicFramePr>
              <p:cNvPr id="7" name="Content Placeholder 6"/>
              <p:cNvGraphicFramePr>
                <a:graphicFrameLocks noGrp="1"/>
              </p:cNvGraphicFramePr>
              <p:nvPr>
                <p:ph idx="1"/>
                <p:extLst>
                  <p:ext uri="{D42A27DB-BD31-4B8C-83A1-F6EECF244321}">
                    <p14:modId xmlns:p14="http://schemas.microsoft.com/office/powerpoint/2010/main" val="1604894826"/>
                  </p:ext>
                </p:extLst>
              </p:nvPr>
            </p:nvGraphicFramePr>
            <p:xfrm>
              <a:off x="1295400" y="1676400"/>
              <a:ext cx="6324600" cy="3735642"/>
            </p:xfrm>
            <a:graphic>
              <a:graphicData uri="http://schemas.openxmlformats.org/drawingml/2006/table">
                <a:tbl>
                  <a:tblPr firstRow="1" firstCol="1" bandRow="1">
                    <a:tableStyleId>{616DA210-FB5B-4158-B5E0-FEB733F419BA}</a:tableStyleId>
                  </a:tblPr>
                  <a:tblGrid>
                    <a:gridCol w="1219200"/>
                    <a:gridCol w="5105400"/>
                  </a:tblGrid>
                  <a:tr h="256540">
                    <a:tc>
                      <a:txBody>
                        <a:bodyPr/>
                        <a:lstStyle/>
                        <a:p>
                          <a:endParaRPr lang="en-US"/>
                        </a:p>
                      </a:txBody>
                      <a:tcPr marL="68580" marR="68580" marT="0" marB="0" anchor="ctr">
                        <a:blipFill rotWithShape="1">
                          <a:blip r:embed="rId2"/>
                          <a:stretch>
                            <a:fillRect l="-500" t="-21429" r="-418500" b="-1407143"/>
                          </a:stretch>
                        </a:blipFill>
                      </a:tcPr>
                    </a:tc>
                    <a:tc>
                      <a:txBody>
                        <a:bodyPr/>
                        <a:lstStyle/>
                        <a:p>
                          <a:pPr marL="0" marR="0">
                            <a:spcBef>
                              <a:spcPts val="100"/>
                            </a:spcBef>
                            <a:spcAft>
                              <a:spcPts val="100"/>
                            </a:spcAft>
                          </a:pPr>
                          <a:r>
                            <a:rPr lang="en-US" sz="1600" dirty="0" smtClean="0">
                              <a:effectLst/>
                            </a:rPr>
                            <a:t>Description</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27500" r="-418500" b="-1377500"/>
                          </a:stretch>
                        </a:blipFill>
                      </a:tcPr>
                    </a:tc>
                    <a:tc>
                      <a:txBody>
                        <a:bodyPr/>
                        <a:lstStyle/>
                        <a:p>
                          <a:pPr marL="0" marR="0">
                            <a:spcBef>
                              <a:spcPts val="100"/>
                            </a:spcBef>
                            <a:spcAft>
                              <a:spcPts val="100"/>
                            </a:spcAft>
                          </a:pPr>
                          <a:r>
                            <a:rPr lang="en-US" sz="1600" dirty="0">
                              <a:effectLst/>
                            </a:rPr>
                            <a:t>Number of Meters in Network</a:t>
                          </a:r>
                          <a:endParaRPr lang="en-US" sz="1600" dirty="0">
                            <a:effectLst/>
                            <a:latin typeface="Times New Roman"/>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113750" r="-418500" b="-588750"/>
                          </a:stretch>
                        </a:blipFill>
                      </a:tcPr>
                    </a:tc>
                    <a:tc>
                      <a:txBody>
                        <a:bodyPr/>
                        <a:lstStyle/>
                        <a:p>
                          <a:pPr marL="0" marR="0">
                            <a:spcBef>
                              <a:spcPts val="100"/>
                            </a:spcBef>
                            <a:spcAft>
                              <a:spcPts val="100"/>
                            </a:spcAft>
                          </a:pPr>
                          <a:r>
                            <a:rPr lang="en-US" sz="1600" dirty="0">
                              <a:effectLst/>
                            </a:rPr>
                            <a:t>Percentage of total meters that are hidden with respect to an IEEE 802.15.4 device of interest</a:t>
                          </a:r>
                          <a:endParaRPr lang="en-US" sz="1600" dirty="0">
                            <a:effectLst/>
                            <a:latin typeface="Times New Roman"/>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213750" r="-418500" b="-488750"/>
                          </a:stretch>
                        </a:blipFill>
                      </a:tcPr>
                    </a:tc>
                    <a:tc>
                      <a:txBody>
                        <a:bodyPr/>
                        <a:lstStyle/>
                        <a:p>
                          <a:pPr marL="0" marR="0">
                            <a:spcBef>
                              <a:spcPts val="100"/>
                            </a:spcBef>
                            <a:spcAft>
                              <a:spcPts val="100"/>
                            </a:spcAft>
                          </a:pPr>
                          <a:r>
                            <a:rPr lang="en-US" sz="1600" dirty="0">
                              <a:effectLst/>
                            </a:rPr>
                            <a:t>IEEE 802.15.4 Packet Length for Metered Data in terms of Number of Timeslots</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627500" r="-418500" b="-877500"/>
                          </a:stretch>
                        </a:blipFill>
                      </a:tcPr>
                    </a:tc>
                    <a:tc>
                      <a:txBody>
                        <a:bodyPr/>
                        <a:lstStyle/>
                        <a:p>
                          <a:pPr marL="0" marR="0">
                            <a:spcBef>
                              <a:spcPts val="100"/>
                            </a:spcBef>
                            <a:spcAft>
                              <a:spcPts val="100"/>
                            </a:spcAft>
                          </a:pPr>
                          <a:r>
                            <a:rPr lang="en-US" sz="1600" dirty="0">
                              <a:effectLst/>
                            </a:rPr>
                            <a:t>Aggregate Meters Report Arrival Rate</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727500" r="-418500" b="-777500"/>
                          </a:stretch>
                        </a:blipFill>
                      </a:tcPr>
                    </a:tc>
                    <a:tc>
                      <a:txBody>
                        <a:bodyPr/>
                        <a:lstStyle/>
                        <a:p>
                          <a:pPr marL="0" marR="0">
                            <a:spcBef>
                              <a:spcPts val="100"/>
                            </a:spcBef>
                            <a:spcAft>
                              <a:spcPts val="100"/>
                            </a:spcAft>
                          </a:pPr>
                          <a:r>
                            <a:rPr lang="en-US" sz="1600" dirty="0">
                              <a:effectLst/>
                            </a:rPr>
                            <a:t>Aggregate CCA Attempts Arrival Rate </a:t>
                          </a:r>
                          <a:endParaRPr lang="en-US" sz="1600" dirty="0">
                            <a:effectLst/>
                            <a:latin typeface="Times New Roman"/>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413750" r="-418500" b="-288750"/>
                          </a:stretch>
                        </a:blipFill>
                      </a:tcPr>
                    </a:tc>
                    <a:tc>
                      <a:txBody>
                        <a:bodyPr/>
                        <a:lstStyle/>
                        <a:p>
                          <a:pPr marL="0" marR="0">
                            <a:spcBef>
                              <a:spcPts val="100"/>
                            </a:spcBef>
                            <a:spcAft>
                              <a:spcPts val="100"/>
                            </a:spcAft>
                          </a:pPr>
                          <a:r>
                            <a:rPr lang="en-US" sz="1600" dirty="0">
                              <a:effectLst/>
                            </a:rPr>
                            <a:t>Probability of an IEEE 802.15.4 device successfully passing CCA (i.e., attempting transmission)</a:t>
                          </a:r>
                          <a:endParaRPr lang="en-US" sz="1600" dirty="0">
                            <a:effectLst/>
                            <a:latin typeface="Times New Roman"/>
                            <a:ea typeface="Times New Roman"/>
                          </a:endParaRPr>
                        </a:p>
                      </a:txBody>
                      <a:tcPr marL="68580" marR="68580" marT="0" marB="0" anchor="ctr"/>
                    </a:tc>
                  </a:tr>
                  <a:tr h="256540">
                    <a:tc>
                      <a:txBody>
                        <a:bodyPr/>
                        <a:lstStyle/>
                        <a:p>
                          <a:endParaRPr lang="en-US"/>
                        </a:p>
                      </a:txBody>
                      <a:tcPr marL="68580" marR="68580" marT="0" marB="0" anchor="ctr">
                        <a:blipFill rotWithShape="1">
                          <a:blip r:embed="rId2"/>
                          <a:stretch>
                            <a:fillRect l="-500" t="-978571" r="-418500" b="-450000"/>
                          </a:stretch>
                        </a:blipFill>
                      </a:tcPr>
                    </a:tc>
                    <a:tc>
                      <a:txBody>
                        <a:bodyPr/>
                        <a:lstStyle/>
                        <a:p>
                          <a:pPr marL="0" marR="0">
                            <a:spcBef>
                              <a:spcPts val="100"/>
                            </a:spcBef>
                            <a:spcAft>
                              <a:spcPts val="100"/>
                            </a:spcAft>
                          </a:pPr>
                          <a:r>
                            <a:rPr lang="en-US" sz="1600" dirty="0">
                              <a:effectLst/>
                            </a:rPr>
                            <a:t>Probability of a successful IEEE 802.15.4 transmission</a:t>
                          </a:r>
                          <a:endParaRPr lang="en-US" sz="1600" dirty="0">
                            <a:effectLst/>
                            <a:latin typeface="Times New Roman"/>
                            <a:ea typeface="Times New Roman"/>
                          </a:endParaRPr>
                        </a:p>
                      </a:txBody>
                      <a:tcPr marL="68580" marR="68580" marT="0" marB="0" anchor="ctr"/>
                    </a:tc>
                  </a:tr>
                  <a:tr h="296482">
                    <a:tc>
                      <a:txBody>
                        <a:bodyPr/>
                        <a:lstStyle/>
                        <a:p>
                          <a:endParaRPr lang="en-US"/>
                        </a:p>
                      </a:txBody>
                      <a:tcPr marL="68580" marR="68580" marT="0" marB="0" anchor="ctr">
                        <a:blipFill rotWithShape="1">
                          <a:blip r:embed="rId2"/>
                          <a:stretch>
                            <a:fillRect l="-500" t="-924490" r="-418500" b="-285714"/>
                          </a:stretch>
                        </a:blipFill>
                      </a:tcPr>
                    </a:tc>
                    <a:tc>
                      <a:txBody>
                        <a:bodyPr/>
                        <a:lstStyle/>
                        <a:p>
                          <a:pPr marL="0" marR="0">
                            <a:spcBef>
                              <a:spcPts val="100"/>
                            </a:spcBef>
                            <a:spcAft>
                              <a:spcPts val="100"/>
                            </a:spcAft>
                          </a:pPr>
                          <a:r>
                            <a:rPr lang="en-US" sz="1600" dirty="0">
                              <a:effectLst/>
                            </a:rPr>
                            <a:t>Maximum Number of Allowable </a:t>
                          </a:r>
                          <a:r>
                            <a:rPr lang="en-US" sz="1600" dirty="0" err="1">
                              <a:effectLst/>
                            </a:rPr>
                            <a:t>Backoffs</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255000" r="-418500" b="-250000"/>
                          </a:stretch>
                        </a:blipFill>
                      </a:tcPr>
                    </a:tc>
                    <a:tc>
                      <a:txBody>
                        <a:bodyPr/>
                        <a:lstStyle/>
                        <a:p>
                          <a:pPr marL="0" marR="0">
                            <a:spcBef>
                              <a:spcPts val="100"/>
                            </a:spcBef>
                            <a:spcAft>
                              <a:spcPts val="100"/>
                            </a:spcAft>
                          </a:pPr>
                          <a:r>
                            <a:rPr lang="en-US" sz="1600" dirty="0">
                              <a:effectLst/>
                            </a:rPr>
                            <a:t>Minimum </a:t>
                          </a:r>
                          <a:r>
                            <a:rPr lang="en-US" sz="1600" dirty="0" err="1">
                              <a:effectLst/>
                            </a:rPr>
                            <a:t>Backoff</a:t>
                          </a:r>
                          <a:r>
                            <a:rPr lang="en-US" sz="1600" dirty="0">
                              <a:effectLst/>
                            </a:rPr>
                            <a:t> Exponent</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355000" r="-418500" b="-150000"/>
                          </a:stretch>
                        </a:blipFill>
                      </a:tcPr>
                    </a:tc>
                    <a:tc>
                      <a:txBody>
                        <a:bodyPr/>
                        <a:lstStyle/>
                        <a:p>
                          <a:pPr marL="0" marR="0">
                            <a:spcBef>
                              <a:spcPts val="100"/>
                            </a:spcBef>
                            <a:spcAft>
                              <a:spcPts val="100"/>
                            </a:spcAft>
                          </a:pPr>
                          <a:r>
                            <a:rPr lang="en-US" sz="1600" dirty="0">
                              <a:effectLst/>
                            </a:rPr>
                            <a:t>Maximum </a:t>
                          </a:r>
                          <a:r>
                            <a:rPr lang="en-US" sz="1600" dirty="0" err="1">
                              <a:effectLst/>
                            </a:rPr>
                            <a:t>Backoff</a:t>
                          </a:r>
                          <a:r>
                            <a:rPr lang="en-US" sz="1600" dirty="0">
                              <a:effectLst/>
                            </a:rPr>
                            <a:t> Exponent</a:t>
                          </a:r>
                          <a:endParaRPr lang="en-US" sz="1600" dirty="0">
                            <a:effectLst/>
                            <a:latin typeface="Times New Roman"/>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455000" r="-418500" b="-50000"/>
                          </a:stretch>
                        </a:blipFill>
                      </a:tcPr>
                    </a:tc>
                    <a:tc>
                      <a:txBody>
                        <a:bodyPr/>
                        <a:lstStyle/>
                        <a:p>
                          <a:pPr marL="0" marR="0">
                            <a:spcBef>
                              <a:spcPts val="100"/>
                            </a:spcBef>
                            <a:spcAft>
                              <a:spcPts val="100"/>
                            </a:spcAft>
                          </a:pPr>
                          <a:r>
                            <a:rPr lang="en-US" sz="1600" kern="1200" dirty="0" smtClean="0">
                              <a:effectLst/>
                            </a:rPr>
                            <a:t>Success Report Probability</a:t>
                          </a:r>
                          <a:endParaRPr lang="en-US" sz="1600" kern="1200" dirty="0">
                            <a:solidFill>
                              <a:schemeClr val="dk1"/>
                            </a:solidFill>
                            <a:effectLst/>
                            <a:latin typeface="+mn-lt"/>
                            <a:ea typeface="+mn-ea"/>
                            <a:cs typeface="+mn-cs"/>
                          </a:endParaRPr>
                        </a:p>
                      </a:txBody>
                      <a:tcPr marL="68580" marR="68580" marT="0" marB="0" anchor="ctr"/>
                    </a:tc>
                  </a:tr>
                </a:tbl>
              </a:graphicData>
            </a:graphic>
          </p:graphicFrame>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5</a:t>
            </a:fld>
            <a:endParaRPr lang="en-US" altLang="en-US"/>
          </a:p>
        </p:txBody>
      </p:sp>
    </p:spTree>
    <p:extLst>
      <p:ext uri="{BB962C8B-B14F-4D97-AF65-F5344CB8AC3E}">
        <p14:creationId xmlns:p14="http://schemas.microsoft.com/office/powerpoint/2010/main" val="172318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Success Probability Analytical Model</a:t>
            </a:r>
            <a:endParaRPr lang="en-US" dirty="0"/>
          </a:p>
        </p:txBody>
      </p:sp>
      <p:sp>
        <p:nvSpPr>
          <p:cNvPr id="3" name="Content Placeholder 2"/>
          <p:cNvSpPr>
            <a:spLocks noGrp="1"/>
          </p:cNvSpPr>
          <p:nvPr>
            <p:ph idx="1"/>
          </p:nvPr>
        </p:nvSpPr>
        <p:spPr>
          <a:xfrm>
            <a:off x="685800" y="1981200"/>
            <a:ext cx="7772400" cy="457200"/>
          </a:xfrm>
        </p:spPr>
        <p:txBody>
          <a:bodyPr/>
          <a:lstStyle/>
          <a:p>
            <a:pPr marL="0" indent="0">
              <a:buNone/>
            </a:pPr>
            <a:r>
              <a:rPr lang="en-US" dirty="0" smtClean="0"/>
              <a:t>Poisson-Based Model</a:t>
            </a:r>
            <a:endParaRPr lang="en-US"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6</a:t>
            </a:fld>
            <a:endParaRPr lang="en-US" altLang="en-US"/>
          </a:p>
        </p:txBody>
      </p:sp>
      <mc:AlternateContent xmlns:mc="http://schemas.openxmlformats.org/markup-compatibility/2006" xmlns:a14="http://schemas.microsoft.com/office/drawing/2010/main">
        <mc:Choice Requires="a14">
          <p:sp>
            <p:nvSpPr>
              <p:cNvPr id="7" name="Rectangle 6"/>
              <p:cNvSpPr/>
              <p:nvPr/>
            </p:nvSpPr>
            <p:spPr>
              <a:xfrm>
                <a:off x="871176" y="2905663"/>
                <a:ext cx="3028201" cy="75193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a:rPr>
                          </m:ctrlPr>
                        </m:sSubPr>
                        <m:e>
                          <m:r>
                            <a:rPr lang="en-US" sz="1600" i="1">
                              <a:latin typeface="Cambria Math"/>
                            </a:rPr>
                            <m:t>𝜆</m:t>
                          </m:r>
                        </m:e>
                        <m:sub>
                          <m:r>
                            <a:rPr lang="en-US" sz="1600" i="1">
                              <a:latin typeface="Cambria Math"/>
                            </a:rPr>
                            <m:t>𝑐𝑐𝑎</m:t>
                          </m:r>
                        </m:sub>
                      </m:sSub>
                      <m:r>
                        <a:rPr lang="en-US" sz="1600" i="1">
                          <a:latin typeface="Cambria Math"/>
                        </a:rPr>
                        <m:t>=</m:t>
                      </m:r>
                      <m:sSub>
                        <m:sSubPr>
                          <m:ctrlPr>
                            <a:rPr lang="en-US" sz="1600" i="1">
                              <a:latin typeface="Cambria Math"/>
                            </a:rPr>
                          </m:ctrlPr>
                        </m:sSubPr>
                        <m:e>
                          <m:r>
                            <a:rPr lang="en-US" sz="1600" i="1">
                              <a:latin typeface="Cambria Math"/>
                            </a:rPr>
                            <m:t>𝜆</m:t>
                          </m:r>
                        </m:e>
                        <m:sub>
                          <m:r>
                            <a:rPr lang="en-US" sz="1600" i="1">
                              <a:latin typeface="Cambria Math"/>
                            </a:rPr>
                            <m:t>𝑅</m:t>
                          </m:r>
                        </m:sub>
                      </m:sSub>
                      <m:f>
                        <m:fPr>
                          <m:ctrlPr>
                            <a:rPr lang="en-US" sz="1600" i="1">
                              <a:latin typeface="Cambria Math"/>
                            </a:rPr>
                          </m:ctrlPr>
                        </m:fPr>
                        <m:num>
                          <m:d>
                            <m:dPr>
                              <m:begChr m:val="["/>
                              <m:endChr m:val="]"/>
                              <m:ctrlPr>
                                <a:rPr lang="en-US" sz="1600" i="1">
                                  <a:latin typeface="Cambria Math"/>
                                </a:rPr>
                              </m:ctrlPr>
                            </m:dPr>
                            <m:e>
                              <m:r>
                                <a:rPr lang="en-US" sz="1600" i="1">
                                  <a:latin typeface="Cambria Math"/>
                                </a:rPr>
                                <m:t>1−</m:t>
                              </m:r>
                              <m:sSup>
                                <m:sSupPr>
                                  <m:ctrlPr>
                                    <a:rPr lang="en-US" sz="1600" i="1">
                                      <a:latin typeface="Cambria Math"/>
                                    </a:rPr>
                                  </m:ctrlPr>
                                </m:sSupPr>
                                <m:e>
                                  <m:d>
                                    <m:dPr>
                                      <m:ctrlPr>
                                        <a:rPr lang="en-US" sz="1600" i="1">
                                          <a:latin typeface="Cambria Math"/>
                                        </a:rPr>
                                      </m:ctrlPr>
                                    </m:dPr>
                                    <m:e>
                                      <m:r>
                                        <a:rPr lang="en-US" sz="1600" i="1">
                                          <a:latin typeface="Cambria Math"/>
                                        </a:rPr>
                                        <m:t>1−</m:t>
                                      </m:r>
                                      <m:sSub>
                                        <m:sSubPr>
                                          <m:ctrlPr>
                                            <a:rPr lang="en-US" sz="1600" i="1">
                                              <a:latin typeface="Cambria Math"/>
                                            </a:rPr>
                                          </m:ctrlPr>
                                        </m:sSubPr>
                                        <m:e>
                                          <m:r>
                                            <a:rPr lang="en-US" sz="1600" i="1">
                                              <a:latin typeface="Cambria Math"/>
                                            </a:rPr>
                                            <m:t>𝑃</m:t>
                                          </m:r>
                                        </m:e>
                                        <m:sub>
                                          <m:r>
                                            <a:rPr lang="en-US" sz="1600" i="1">
                                              <a:latin typeface="Cambria Math"/>
                                            </a:rPr>
                                            <m:t>𝑆</m:t>
                                          </m:r>
                                        </m:sub>
                                      </m:sSub>
                                    </m:e>
                                  </m:d>
                                </m:e>
                                <m:sup>
                                  <m:sSubSup>
                                    <m:sSubSupPr>
                                      <m:ctrlPr>
                                        <a:rPr lang="en-US" sz="1600" i="1">
                                          <a:latin typeface="Cambria Math"/>
                                        </a:rPr>
                                      </m:ctrlPr>
                                    </m:sSubSupPr>
                                    <m:e>
                                      <m:r>
                                        <a:rPr lang="en-US" sz="1600" i="1">
                                          <a:latin typeface="Cambria Math"/>
                                        </a:rPr>
                                        <m:t>𝑁</m:t>
                                      </m:r>
                                    </m:e>
                                    <m:sub>
                                      <m:r>
                                        <a:rPr lang="en-US" sz="1600" i="1">
                                          <a:latin typeface="Cambria Math"/>
                                        </a:rPr>
                                        <m:t>𝐵</m:t>
                                      </m:r>
                                    </m:sub>
                                    <m:sup>
                                      <m:d>
                                        <m:dPr>
                                          <m:ctrlPr>
                                            <a:rPr lang="en-US" sz="1600" i="1">
                                              <a:latin typeface="Cambria Math"/>
                                            </a:rPr>
                                          </m:ctrlPr>
                                        </m:dPr>
                                        <m:e>
                                          <m:r>
                                            <a:rPr lang="en-US" sz="1600" i="1">
                                              <a:latin typeface="Cambria Math"/>
                                            </a:rPr>
                                            <m:t>𝑚𝑎𝑥</m:t>
                                          </m:r>
                                        </m:e>
                                      </m:d>
                                    </m:sup>
                                  </m:sSubSup>
                                  <m:r>
                                    <a:rPr lang="en-US" sz="1600" i="1">
                                      <a:latin typeface="Cambria Math"/>
                                    </a:rPr>
                                    <m:t>+1 </m:t>
                                  </m:r>
                                </m:sup>
                              </m:sSup>
                            </m:e>
                          </m:d>
                        </m:num>
                        <m:den>
                          <m:sSub>
                            <m:sSubPr>
                              <m:ctrlPr>
                                <a:rPr lang="en-US" sz="1600" i="1">
                                  <a:latin typeface="Cambria Math"/>
                                </a:rPr>
                              </m:ctrlPr>
                            </m:sSubPr>
                            <m:e>
                              <m:r>
                                <a:rPr lang="en-US" sz="1600" i="1">
                                  <a:latin typeface="Cambria Math"/>
                                </a:rPr>
                                <m:t>𝑃</m:t>
                              </m:r>
                            </m:e>
                            <m:sub>
                              <m:r>
                                <a:rPr lang="en-US" sz="1600" i="1">
                                  <a:latin typeface="Cambria Math"/>
                                </a:rPr>
                                <m:t>𝑆</m:t>
                              </m:r>
                            </m:sub>
                          </m:sSub>
                        </m:den>
                      </m:f>
                    </m:oMath>
                  </m:oMathPara>
                </a14:m>
                <a:endParaRPr lang="en-US" sz="1600" dirty="0"/>
              </a:p>
            </p:txBody>
          </p:sp>
        </mc:Choice>
        <mc:Fallback xmlns="">
          <p:sp>
            <p:nvSpPr>
              <p:cNvPr id="7" name="Rectangle 6"/>
              <p:cNvSpPr>
                <a:spLocks noRot="1" noChangeAspect="1" noMove="1" noResize="1" noEditPoints="1" noAdjustHandles="1" noChangeArrowheads="1" noChangeShapeType="1" noTextEdit="1"/>
              </p:cNvSpPr>
              <p:nvPr/>
            </p:nvSpPr>
            <p:spPr>
              <a:xfrm>
                <a:off x="871176" y="2905663"/>
                <a:ext cx="3028201" cy="751937"/>
              </a:xfrm>
              <a:prstGeom prst="rect">
                <a:avLst/>
              </a:prstGeom>
              <a:blipFill rotWithShape="1">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116713" y="4421287"/>
                <a:ext cx="1697901" cy="3557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400" i="1">
                              <a:latin typeface="Cambria Math"/>
                            </a:rPr>
                          </m:ctrlPr>
                        </m:sSubSupPr>
                        <m:e>
                          <m:r>
                            <a:rPr lang="de-DE" sz="1400" i="1">
                              <a:latin typeface="Cambria Math"/>
                            </a:rPr>
                            <m:t>𝑃</m:t>
                          </m:r>
                        </m:e>
                        <m:sub>
                          <m:r>
                            <a:rPr lang="de-DE" sz="1400" i="1">
                              <a:latin typeface="Cambria Math"/>
                            </a:rPr>
                            <m:t>𝐶𝐴</m:t>
                          </m:r>
                        </m:sub>
                        <m:sup>
                          <m:d>
                            <m:dPr>
                              <m:ctrlPr>
                                <a:rPr lang="en-US" sz="1400" i="1">
                                  <a:latin typeface="Cambria Math"/>
                                </a:rPr>
                              </m:ctrlPr>
                            </m:dPr>
                            <m:e>
                              <m:r>
                                <a:rPr lang="de-DE" sz="1400" i="1">
                                  <a:latin typeface="Cambria Math"/>
                                </a:rPr>
                                <m:t>𝑠</m:t>
                              </m:r>
                            </m:e>
                          </m:d>
                        </m:sup>
                      </m:sSubSup>
                      <m:r>
                        <a:rPr lang="de-DE" sz="1400" i="1">
                          <a:latin typeface="Cambria Math"/>
                        </a:rPr>
                        <m:t>=</m:t>
                      </m:r>
                      <m:sSup>
                        <m:sSupPr>
                          <m:ctrlPr>
                            <a:rPr lang="en-US" sz="1400" i="1">
                              <a:latin typeface="Cambria Math"/>
                            </a:rPr>
                          </m:ctrlPr>
                        </m:sSupPr>
                        <m:e>
                          <m:r>
                            <a:rPr lang="en-US" sz="1400" i="1">
                              <a:latin typeface="Cambria Math"/>
                            </a:rPr>
                            <m:t>𝑒</m:t>
                          </m:r>
                        </m:e>
                        <m:sup>
                          <m:r>
                            <a:rPr lang="en-US" sz="1400" i="1">
                              <a:latin typeface="Cambria Math"/>
                            </a:rPr>
                            <m:t>−</m:t>
                          </m:r>
                          <m:sSub>
                            <m:sSubPr>
                              <m:ctrlPr>
                                <a:rPr lang="en-US" sz="1400" i="1">
                                  <a:latin typeface="Cambria Math"/>
                                </a:rPr>
                              </m:ctrlPr>
                            </m:sSubPr>
                            <m:e>
                              <m:d>
                                <m:dPr>
                                  <m:ctrlPr>
                                    <a:rPr lang="en-US" sz="1400" i="1">
                                      <a:latin typeface="Cambria Math"/>
                                    </a:rPr>
                                  </m:ctrlPr>
                                </m:dPr>
                                <m:e>
                                  <m:r>
                                    <a:rPr lang="en-US" sz="1400" i="1">
                                      <a:latin typeface="Cambria Math"/>
                                    </a:rPr>
                                    <m:t>1−</m:t>
                                  </m:r>
                                  <m:r>
                                    <a:rPr lang="en-US" sz="1400" i="1">
                                      <a:latin typeface="Cambria Math"/>
                                    </a:rPr>
                                    <m:t>𝑞</m:t>
                                  </m:r>
                                </m:e>
                              </m:d>
                              <m:r>
                                <a:rPr lang="en-US" sz="1400" i="1">
                                  <a:latin typeface="Cambria Math"/>
                                </a:rPr>
                                <m:t>𝜆</m:t>
                              </m:r>
                            </m:e>
                            <m:sub>
                              <m:r>
                                <a:rPr lang="en-US" sz="1400" i="1">
                                  <a:latin typeface="Cambria Math"/>
                                </a:rPr>
                                <m:t>𝑐𝑐𝑎</m:t>
                              </m:r>
                            </m:sub>
                          </m:sSub>
                          <m:sSub>
                            <m:sSubPr>
                              <m:ctrlPr>
                                <a:rPr lang="en-US" sz="1400" i="1">
                                  <a:latin typeface="Cambria Math"/>
                                </a:rPr>
                              </m:ctrlPr>
                            </m:sSubPr>
                            <m:e>
                              <m:r>
                                <a:rPr lang="en-US" sz="1400" i="1">
                                  <a:latin typeface="Cambria Math"/>
                                </a:rPr>
                                <m:t>𝑇</m:t>
                              </m:r>
                            </m:e>
                            <m:sub>
                              <m:r>
                                <a:rPr lang="en-US" sz="1400" i="1">
                                  <a:latin typeface="Cambria Math"/>
                                </a:rPr>
                                <m:t>𝑆</m:t>
                              </m:r>
                            </m:sub>
                          </m:sSub>
                          <m:r>
                            <a:rPr lang="en-US" sz="1400" i="1">
                              <a:latin typeface="Cambria Math"/>
                            </a:rPr>
                            <m:t> </m:t>
                          </m:r>
                        </m:sup>
                      </m:sSup>
                    </m:oMath>
                  </m:oMathPara>
                </a14:m>
                <a:endParaRPr lang="en-US" sz="1400" dirty="0"/>
              </a:p>
            </p:txBody>
          </p:sp>
        </mc:Choice>
        <mc:Fallback xmlns="">
          <p:sp>
            <p:nvSpPr>
              <p:cNvPr id="8" name="Rectangle 7"/>
              <p:cNvSpPr>
                <a:spLocks noRot="1" noChangeAspect="1" noMove="1" noResize="1" noEditPoints="1" noAdjustHandles="1" noChangeArrowheads="1" noChangeShapeType="1" noTextEdit="1"/>
              </p:cNvSpPr>
              <p:nvPr/>
            </p:nvSpPr>
            <p:spPr>
              <a:xfrm>
                <a:off x="5116713" y="4421287"/>
                <a:ext cx="1697901" cy="355738"/>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5105400" y="5587862"/>
                <a:ext cx="3293530" cy="3557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400" i="1">
                              <a:latin typeface="Cambria Math"/>
                            </a:rPr>
                          </m:ctrlPr>
                        </m:sSubSupPr>
                        <m:e>
                          <m:r>
                            <a:rPr lang="de-DE" sz="1400" i="1">
                              <a:latin typeface="Cambria Math"/>
                            </a:rPr>
                            <m:t>𝑃</m:t>
                          </m:r>
                        </m:e>
                        <m:sub>
                          <m:r>
                            <a:rPr lang="de-DE" sz="1400" i="1">
                              <a:latin typeface="Cambria Math"/>
                            </a:rPr>
                            <m:t>𝐶𝐴</m:t>
                          </m:r>
                        </m:sub>
                        <m:sup>
                          <m:d>
                            <m:dPr>
                              <m:ctrlPr>
                                <a:rPr lang="en-US" sz="1400" i="1">
                                  <a:latin typeface="Cambria Math"/>
                                </a:rPr>
                              </m:ctrlPr>
                            </m:dPr>
                            <m:e>
                              <m:r>
                                <a:rPr lang="de-DE" sz="1400" i="1">
                                  <a:latin typeface="Cambria Math"/>
                                </a:rPr>
                                <m:t>𝑑</m:t>
                              </m:r>
                            </m:e>
                          </m:d>
                        </m:sup>
                      </m:sSubSup>
                      <m:r>
                        <a:rPr lang="de-DE" sz="1400" i="1">
                          <a:latin typeface="Cambria Math"/>
                        </a:rPr>
                        <m:t>=</m:t>
                      </m:r>
                      <m:sSup>
                        <m:sSupPr>
                          <m:ctrlPr>
                            <a:rPr lang="en-US" sz="1400" i="1">
                              <a:latin typeface="Cambria Math"/>
                            </a:rPr>
                          </m:ctrlPr>
                        </m:sSupPr>
                        <m:e>
                          <m:r>
                            <a:rPr lang="en-US" sz="1400" i="1">
                              <a:latin typeface="Cambria Math"/>
                            </a:rPr>
                            <m:t>𝑒</m:t>
                          </m:r>
                        </m:e>
                        <m:sup>
                          <m:r>
                            <a:rPr lang="en-US" sz="1400" i="1">
                              <a:latin typeface="Cambria Math"/>
                            </a:rPr>
                            <m:t>−</m:t>
                          </m:r>
                          <m:r>
                            <a:rPr lang="en-US" sz="1400" i="1">
                              <a:latin typeface="Cambria Math"/>
                            </a:rPr>
                            <m:t>𝑞</m:t>
                          </m:r>
                          <m:sSub>
                            <m:sSubPr>
                              <m:ctrlPr>
                                <a:rPr lang="en-US" sz="1400" i="1">
                                  <a:latin typeface="Cambria Math"/>
                                </a:rPr>
                              </m:ctrlPr>
                            </m:sSubPr>
                            <m:e>
                              <m:r>
                                <a:rPr lang="en-US" sz="1400" i="1">
                                  <a:latin typeface="Cambria Math"/>
                                </a:rPr>
                                <m:t>𝜆</m:t>
                              </m:r>
                            </m:e>
                            <m:sub>
                              <m:r>
                                <a:rPr lang="en-US" sz="1400" i="1">
                                  <a:latin typeface="Cambria Math"/>
                                </a:rPr>
                                <m:t>𝑐𝑐𝑎</m:t>
                              </m:r>
                            </m:sub>
                          </m:sSub>
                          <m:sSub>
                            <m:sSubPr>
                              <m:ctrlPr>
                                <a:rPr lang="en-US" sz="1400" i="1">
                                  <a:latin typeface="Cambria Math"/>
                                </a:rPr>
                              </m:ctrlPr>
                            </m:sSubPr>
                            <m:e>
                              <m:r>
                                <a:rPr lang="de-DE" sz="1400" i="1">
                                  <a:latin typeface="Cambria Math"/>
                                </a:rPr>
                                <m:t>𝑃</m:t>
                              </m:r>
                            </m:e>
                            <m:sub>
                              <m:r>
                                <a:rPr lang="en-US" sz="1400" i="1">
                                  <a:latin typeface="Cambria Math"/>
                                </a:rPr>
                                <m:t>𝑐𝑐𝑎</m:t>
                              </m:r>
                            </m:sub>
                          </m:sSub>
                          <m:sSub>
                            <m:sSubPr>
                              <m:ctrlPr>
                                <a:rPr lang="en-US" sz="1400" i="1">
                                  <a:latin typeface="Cambria Math"/>
                                </a:rPr>
                              </m:ctrlPr>
                            </m:sSubPr>
                            <m:e>
                              <m:r>
                                <a:rPr lang="en-US" sz="1400" i="1">
                                  <a:latin typeface="Cambria Math"/>
                                </a:rPr>
                                <m:t>𝑇</m:t>
                              </m:r>
                            </m:e>
                            <m:sub>
                              <m:r>
                                <a:rPr lang="en-US" sz="1400" i="1">
                                  <a:latin typeface="Cambria Math"/>
                                </a:rPr>
                                <m:t>𝑆</m:t>
                              </m:r>
                            </m:sub>
                          </m:sSub>
                          <m:r>
                            <a:rPr lang="en-US" sz="1400" i="1">
                              <a:latin typeface="Cambria Math"/>
                            </a:rPr>
                            <m:t>×</m:t>
                          </m:r>
                          <m:d>
                            <m:dPr>
                              <m:ctrlPr>
                                <a:rPr lang="en-US" sz="1400" i="1">
                                  <a:latin typeface="Cambria Math"/>
                                </a:rPr>
                              </m:ctrlPr>
                            </m:dPr>
                            <m:e>
                              <m:sSub>
                                <m:sSubPr>
                                  <m:ctrlPr>
                                    <a:rPr lang="en-US" sz="1400" i="1">
                                      <a:latin typeface="Cambria Math"/>
                                    </a:rPr>
                                  </m:ctrlPr>
                                </m:sSubPr>
                                <m:e>
                                  <m:r>
                                    <a:rPr lang="en-US" sz="1400" i="1">
                                      <a:latin typeface="Cambria Math"/>
                                    </a:rPr>
                                    <m:t>𝐿</m:t>
                                  </m:r>
                                </m:e>
                                <m:sub>
                                  <m:r>
                                    <a:rPr lang="en-US" sz="1400" i="1">
                                      <a:latin typeface="Cambria Math"/>
                                    </a:rPr>
                                    <m:t>𝑀</m:t>
                                  </m:r>
                                </m:sub>
                              </m:sSub>
                              <m:r>
                                <a:rPr lang="de-DE" sz="1400" i="1">
                                  <a:latin typeface="Cambria Math"/>
                                </a:rPr>
                                <m:t>−1</m:t>
                              </m:r>
                            </m:e>
                          </m:d>
                        </m:sup>
                      </m:sSup>
                      <m:r>
                        <a:rPr lang="en-US" sz="1400" i="1">
                          <a:latin typeface="Cambria Math"/>
                        </a:rPr>
                        <m:t>×</m:t>
                      </m:r>
                      <m:sSup>
                        <m:sSupPr>
                          <m:ctrlPr>
                            <a:rPr lang="en-US" sz="1400" i="1">
                              <a:latin typeface="Cambria Math"/>
                            </a:rPr>
                          </m:ctrlPr>
                        </m:sSupPr>
                        <m:e>
                          <m:r>
                            <a:rPr lang="en-US" sz="1400" i="1">
                              <a:latin typeface="Cambria Math"/>
                            </a:rPr>
                            <m:t>𝑒</m:t>
                          </m:r>
                        </m:e>
                        <m:sup>
                          <m:r>
                            <a:rPr lang="en-US" sz="1400" i="1">
                              <a:latin typeface="Cambria Math"/>
                            </a:rPr>
                            <m:t>−</m:t>
                          </m:r>
                          <m:r>
                            <a:rPr lang="en-US" sz="1400" i="1">
                              <a:latin typeface="Cambria Math"/>
                            </a:rPr>
                            <m:t>𝑞</m:t>
                          </m:r>
                          <m:sSub>
                            <m:sSubPr>
                              <m:ctrlPr>
                                <a:rPr lang="en-US" sz="1400" i="1">
                                  <a:latin typeface="Cambria Math"/>
                                </a:rPr>
                              </m:ctrlPr>
                            </m:sSubPr>
                            <m:e>
                              <m:r>
                                <a:rPr lang="en-US" sz="1400" i="1">
                                  <a:latin typeface="Cambria Math"/>
                                </a:rPr>
                                <m:t>𝜆</m:t>
                              </m:r>
                            </m:e>
                            <m:sub>
                              <m:r>
                                <a:rPr lang="en-US" sz="1400" i="1">
                                  <a:latin typeface="Cambria Math"/>
                                </a:rPr>
                                <m:t>𝑐𝑐𝑎</m:t>
                              </m:r>
                            </m:sub>
                          </m:sSub>
                          <m:sSub>
                            <m:sSubPr>
                              <m:ctrlPr>
                                <a:rPr lang="en-US" sz="1400" i="1">
                                  <a:latin typeface="Cambria Math"/>
                                </a:rPr>
                              </m:ctrlPr>
                            </m:sSubPr>
                            <m:e>
                              <m:r>
                                <a:rPr lang="en-US" sz="1400" i="1">
                                  <a:latin typeface="Cambria Math"/>
                                </a:rPr>
                                <m:t>𝑇</m:t>
                              </m:r>
                            </m:e>
                            <m:sub>
                              <m:r>
                                <a:rPr lang="en-US" sz="1400" i="1">
                                  <a:latin typeface="Cambria Math"/>
                                </a:rPr>
                                <m:t>𝑆</m:t>
                              </m:r>
                            </m:sub>
                          </m:sSub>
                          <m:r>
                            <a:rPr lang="en-US" sz="1400" i="1">
                              <a:latin typeface="Cambria Math"/>
                            </a:rPr>
                            <m:t>×</m:t>
                          </m:r>
                          <m:sSub>
                            <m:sSubPr>
                              <m:ctrlPr>
                                <a:rPr lang="en-US" sz="1400" i="1">
                                  <a:latin typeface="Cambria Math"/>
                                </a:rPr>
                              </m:ctrlPr>
                            </m:sSubPr>
                            <m:e>
                              <m:r>
                                <a:rPr lang="de-DE" sz="1400" i="1">
                                  <a:latin typeface="Cambria Math"/>
                                </a:rPr>
                                <m:t>𝐿</m:t>
                              </m:r>
                            </m:e>
                            <m:sub>
                              <m:r>
                                <a:rPr lang="de-DE" sz="1400" i="1">
                                  <a:latin typeface="Cambria Math"/>
                                </a:rPr>
                                <m:t>𝑀</m:t>
                              </m:r>
                            </m:sub>
                          </m:sSub>
                        </m:sup>
                      </m:sSup>
                    </m:oMath>
                  </m:oMathPara>
                </a14:m>
                <a:endParaRPr lang="en-US" sz="1400" dirty="0"/>
              </a:p>
            </p:txBody>
          </p:sp>
        </mc:Choice>
        <mc:Fallback xmlns="">
          <p:sp>
            <p:nvSpPr>
              <p:cNvPr id="9" name="Rectangle 8"/>
              <p:cNvSpPr>
                <a:spLocks noRot="1" noChangeAspect="1" noMove="1" noResize="1" noEditPoints="1" noAdjustHandles="1" noChangeArrowheads="1" noChangeShapeType="1" noTextEdit="1"/>
              </p:cNvSpPr>
              <p:nvPr/>
            </p:nvSpPr>
            <p:spPr>
              <a:xfrm>
                <a:off x="5105400" y="5587862"/>
                <a:ext cx="3293530" cy="355738"/>
              </a:xfrm>
              <a:prstGeom prst="rect">
                <a:avLst/>
              </a:prstGeom>
              <a:blipFill rotWithShape="1">
                <a:blip r:embed="rId4"/>
                <a:stretch>
                  <a:fillRect b="-172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827732" y="4152499"/>
                <a:ext cx="3439468" cy="72430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a:rPr>
                          </m:ctrlPr>
                        </m:sSubPr>
                        <m:e>
                          <m:r>
                            <a:rPr lang="en-US" sz="1600" i="1">
                              <a:latin typeface="Cambria Math"/>
                            </a:rPr>
                            <m:t>𝑃</m:t>
                          </m:r>
                        </m:e>
                        <m:sub>
                          <m:r>
                            <a:rPr lang="en-US" sz="1600" i="1">
                              <a:latin typeface="Cambria Math"/>
                            </a:rPr>
                            <m:t>𝑆</m:t>
                          </m:r>
                        </m:sub>
                      </m:sSub>
                      <m:r>
                        <a:rPr lang="en-US" sz="1600" i="1">
                          <a:latin typeface="Cambria Math"/>
                        </a:rPr>
                        <m:t>=</m:t>
                      </m:r>
                      <m:f>
                        <m:fPr>
                          <m:ctrlPr>
                            <a:rPr lang="en-US" sz="1600" i="1">
                              <a:latin typeface="Cambria Math"/>
                            </a:rPr>
                          </m:ctrlPr>
                        </m:fPr>
                        <m:num>
                          <m:sSubSup>
                            <m:sSubSupPr>
                              <m:ctrlPr>
                                <a:rPr lang="en-US" sz="1600" i="1">
                                  <a:latin typeface="Cambria Math"/>
                                </a:rPr>
                              </m:ctrlPr>
                            </m:sSubSupPr>
                            <m:e>
                              <m:r>
                                <a:rPr lang="de-DE" sz="1600" i="1">
                                  <a:latin typeface="Cambria Math"/>
                                </a:rPr>
                                <m:t>𝑃</m:t>
                              </m:r>
                            </m:e>
                            <m:sub>
                              <m:r>
                                <a:rPr lang="de-DE" sz="1600" i="1">
                                  <a:latin typeface="Cambria Math"/>
                                </a:rPr>
                                <m:t>𝐶𝐴</m:t>
                              </m:r>
                            </m:sub>
                            <m:sup>
                              <m:d>
                                <m:dPr>
                                  <m:ctrlPr>
                                    <a:rPr lang="en-US" sz="1600" i="1">
                                      <a:latin typeface="Cambria Math"/>
                                    </a:rPr>
                                  </m:ctrlPr>
                                </m:dPr>
                                <m:e>
                                  <m:r>
                                    <a:rPr lang="de-DE" sz="1600" i="1">
                                      <a:latin typeface="Cambria Math"/>
                                    </a:rPr>
                                    <m:t>𝑠</m:t>
                                  </m:r>
                                </m:e>
                              </m:d>
                            </m:sup>
                          </m:sSubSup>
                          <m:r>
                            <a:rPr lang="de-DE" sz="1600" i="1">
                              <a:latin typeface="Cambria Math"/>
                            </a:rPr>
                            <m:t>×</m:t>
                          </m:r>
                          <m:sSubSup>
                            <m:sSubSupPr>
                              <m:ctrlPr>
                                <a:rPr lang="en-US" sz="1600" i="1">
                                  <a:latin typeface="Cambria Math"/>
                                </a:rPr>
                              </m:ctrlPr>
                            </m:sSubSupPr>
                            <m:e>
                              <m:r>
                                <a:rPr lang="de-DE" sz="1600" i="1">
                                  <a:latin typeface="Cambria Math"/>
                                </a:rPr>
                                <m:t>𝑃</m:t>
                              </m:r>
                            </m:e>
                            <m:sub>
                              <m:r>
                                <a:rPr lang="de-DE" sz="1600" i="1">
                                  <a:latin typeface="Cambria Math"/>
                                </a:rPr>
                                <m:t>𝐶𝐴</m:t>
                              </m:r>
                            </m:sub>
                            <m:sup>
                              <m:d>
                                <m:dPr>
                                  <m:ctrlPr>
                                    <a:rPr lang="en-US" sz="1600" i="1">
                                      <a:latin typeface="Cambria Math"/>
                                    </a:rPr>
                                  </m:ctrlPr>
                                </m:dPr>
                                <m:e>
                                  <m:r>
                                    <a:rPr lang="de-DE" sz="1600" i="1">
                                      <a:latin typeface="Cambria Math"/>
                                    </a:rPr>
                                    <m:t>𝑑</m:t>
                                  </m:r>
                                </m:e>
                              </m:d>
                            </m:sup>
                          </m:sSubSup>
                        </m:num>
                        <m:den>
                          <m:r>
                            <a:rPr lang="en-US" sz="1600" i="1">
                              <a:latin typeface="Cambria Math"/>
                            </a:rPr>
                            <m:t>1+</m:t>
                          </m:r>
                          <m:d>
                            <m:dPr>
                              <m:ctrlPr>
                                <a:rPr lang="en-US" sz="1600" i="1">
                                  <a:latin typeface="Cambria Math"/>
                                </a:rPr>
                              </m:ctrlPr>
                            </m:dPr>
                            <m:e>
                              <m:sSub>
                                <m:sSubPr>
                                  <m:ctrlPr>
                                    <a:rPr lang="en-US" sz="1600" i="1">
                                      <a:latin typeface="Cambria Math"/>
                                    </a:rPr>
                                  </m:ctrlPr>
                                </m:sSubPr>
                                <m:e>
                                  <m:r>
                                    <a:rPr lang="en-US" sz="1600" i="1">
                                      <a:latin typeface="Cambria Math"/>
                                    </a:rPr>
                                    <m:t>𝐿</m:t>
                                  </m:r>
                                </m:e>
                                <m:sub>
                                  <m:r>
                                    <a:rPr lang="en-US" sz="1600" i="1">
                                      <a:latin typeface="Cambria Math"/>
                                    </a:rPr>
                                    <m:t>𝑀</m:t>
                                  </m:r>
                                </m:sub>
                              </m:sSub>
                              <m:r>
                                <a:rPr lang="en-US" sz="1600" i="1">
                                  <a:latin typeface="Cambria Math"/>
                                </a:rPr>
                                <m:t>+1</m:t>
                              </m:r>
                            </m:e>
                          </m:d>
                          <m:d>
                            <m:dPr>
                              <m:begChr m:val="["/>
                              <m:endChr m:val="]"/>
                              <m:ctrlPr>
                                <a:rPr lang="en-US" sz="1600" i="1">
                                  <a:latin typeface="Cambria Math"/>
                                </a:rPr>
                              </m:ctrlPr>
                            </m:dPr>
                            <m:e>
                              <m:r>
                                <a:rPr lang="en-US" sz="1600" i="1">
                                  <a:latin typeface="Cambria Math"/>
                                </a:rPr>
                                <m:t>1−</m:t>
                              </m:r>
                              <m:sSup>
                                <m:sSupPr>
                                  <m:ctrlPr>
                                    <a:rPr lang="en-US" sz="1600" i="1">
                                      <a:latin typeface="Cambria Math"/>
                                    </a:rPr>
                                  </m:ctrlPr>
                                </m:sSupPr>
                                <m:e>
                                  <m:r>
                                    <a:rPr lang="en-US" sz="1600" i="1">
                                      <a:latin typeface="Cambria Math"/>
                                    </a:rPr>
                                    <m:t>𝑒</m:t>
                                  </m:r>
                                </m:e>
                                <m:sup>
                                  <m:r>
                                    <a:rPr lang="en-US" sz="1600" i="1">
                                      <a:latin typeface="Cambria Math"/>
                                    </a:rPr>
                                    <m:t>−</m:t>
                                  </m:r>
                                  <m:sSub>
                                    <m:sSubPr>
                                      <m:ctrlPr>
                                        <a:rPr lang="en-US" sz="1600" i="1">
                                          <a:latin typeface="Cambria Math"/>
                                        </a:rPr>
                                      </m:ctrlPr>
                                    </m:sSubPr>
                                    <m:e>
                                      <m:d>
                                        <m:dPr>
                                          <m:ctrlPr>
                                            <a:rPr lang="en-US" sz="1600" i="1">
                                              <a:latin typeface="Cambria Math"/>
                                            </a:rPr>
                                          </m:ctrlPr>
                                        </m:dPr>
                                        <m:e>
                                          <m:r>
                                            <a:rPr lang="en-US" sz="1600" i="1">
                                              <a:latin typeface="Cambria Math"/>
                                            </a:rPr>
                                            <m:t>1−</m:t>
                                          </m:r>
                                          <m:r>
                                            <a:rPr lang="en-US" sz="1600" i="1">
                                              <a:latin typeface="Cambria Math"/>
                                            </a:rPr>
                                            <m:t>𝑞</m:t>
                                          </m:r>
                                        </m:e>
                                      </m:d>
                                      <m:r>
                                        <a:rPr lang="en-US" sz="1600" i="1">
                                          <a:latin typeface="Cambria Math"/>
                                        </a:rPr>
                                        <m:t>𝜆</m:t>
                                      </m:r>
                                    </m:e>
                                    <m:sub>
                                      <m:r>
                                        <a:rPr lang="en-US" sz="1600" i="1">
                                          <a:latin typeface="Cambria Math"/>
                                        </a:rPr>
                                        <m:t>𝑐𝑐𝑎</m:t>
                                      </m:r>
                                    </m:sub>
                                  </m:sSub>
                                  <m:sSub>
                                    <m:sSubPr>
                                      <m:ctrlPr>
                                        <a:rPr lang="en-US" sz="1600" i="1">
                                          <a:latin typeface="Cambria Math"/>
                                        </a:rPr>
                                      </m:ctrlPr>
                                    </m:sSubPr>
                                    <m:e>
                                      <m:r>
                                        <a:rPr lang="en-US" sz="1600" i="1">
                                          <a:latin typeface="Cambria Math"/>
                                        </a:rPr>
                                        <m:t>𝑇</m:t>
                                      </m:r>
                                    </m:e>
                                    <m:sub>
                                      <m:r>
                                        <a:rPr lang="en-US" sz="1600" i="1">
                                          <a:latin typeface="Cambria Math"/>
                                        </a:rPr>
                                        <m:t>𝑆</m:t>
                                      </m:r>
                                    </m:sub>
                                  </m:sSub>
                                  <m:r>
                                    <a:rPr lang="en-US" sz="1600" i="1">
                                      <a:latin typeface="Cambria Math"/>
                                    </a:rPr>
                                    <m:t> </m:t>
                                  </m:r>
                                </m:sup>
                              </m:sSup>
                            </m:e>
                          </m:d>
                        </m:den>
                      </m:f>
                    </m:oMath>
                  </m:oMathPara>
                </a14:m>
                <a:endParaRPr lang="en-US" sz="1600" dirty="0"/>
              </a:p>
            </p:txBody>
          </p:sp>
        </mc:Choice>
        <mc:Fallback xmlns="">
          <p:sp>
            <p:nvSpPr>
              <p:cNvPr id="10" name="Rectangle 9"/>
              <p:cNvSpPr>
                <a:spLocks noRot="1" noChangeAspect="1" noMove="1" noResize="1" noEditPoints="1" noAdjustHandles="1" noChangeArrowheads="1" noChangeShapeType="1" noTextEdit="1"/>
              </p:cNvSpPr>
              <p:nvPr/>
            </p:nvSpPr>
            <p:spPr>
              <a:xfrm>
                <a:off x="827732" y="4152499"/>
                <a:ext cx="3439468" cy="724301"/>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914400" y="5715000"/>
                <a:ext cx="1363002" cy="60022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a:rPr>
                          </m:ctrlPr>
                        </m:sSubPr>
                        <m:e>
                          <m:r>
                            <a:rPr lang="en-US" sz="1600" i="1">
                              <a:latin typeface="Cambria Math"/>
                            </a:rPr>
                            <m:t>𝑃</m:t>
                          </m:r>
                        </m:e>
                        <m:sub>
                          <m:r>
                            <a:rPr lang="en-US" sz="1600" i="1">
                              <a:latin typeface="Cambria Math"/>
                            </a:rPr>
                            <m:t>𝑅𝑆</m:t>
                          </m:r>
                        </m:sub>
                      </m:sSub>
                      <m:r>
                        <a:rPr lang="en-US" sz="1600" i="1">
                          <a:latin typeface="Cambria Math"/>
                        </a:rPr>
                        <m:t>=</m:t>
                      </m:r>
                      <m:f>
                        <m:fPr>
                          <m:ctrlPr>
                            <a:rPr lang="en-US" sz="1600" i="1">
                              <a:latin typeface="Cambria Math"/>
                            </a:rPr>
                          </m:ctrlPr>
                        </m:fPr>
                        <m:num>
                          <m:sSub>
                            <m:sSubPr>
                              <m:ctrlPr>
                                <a:rPr lang="en-US" sz="1600" i="1">
                                  <a:latin typeface="Cambria Math"/>
                                </a:rPr>
                              </m:ctrlPr>
                            </m:sSubPr>
                            <m:e>
                              <m:r>
                                <a:rPr lang="en-US" sz="1600" i="1">
                                  <a:latin typeface="Cambria Math"/>
                                </a:rPr>
                                <m:t>𝜆</m:t>
                              </m:r>
                            </m:e>
                            <m:sub>
                              <m:r>
                                <a:rPr lang="en-US" sz="1600" i="1">
                                  <a:latin typeface="Cambria Math"/>
                                </a:rPr>
                                <m:t>𝑐𝑐𝑎</m:t>
                              </m:r>
                            </m:sub>
                          </m:sSub>
                          <m:sSub>
                            <m:sSubPr>
                              <m:ctrlPr>
                                <a:rPr lang="en-US" sz="1600" i="1">
                                  <a:latin typeface="Cambria Math"/>
                                </a:rPr>
                              </m:ctrlPr>
                            </m:sSubPr>
                            <m:e>
                              <m:r>
                                <a:rPr lang="en-US" sz="1600" i="1">
                                  <a:latin typeface="Cambria Math"/>
                                </a:rPr>
                                <m:t>𝑃</m:t>
                              </m:r>
                            </m:e>
                            <m:sub>
                              <m:r>
                                <a:rPr lang="en-US" sz="1600" i="1">
                                  <a:latin typeface="Cambria Math"/>
                                </a:rPr>
                                <m:t>𝑆</m:t>
                              </m:r>
                            </m:sub>
                          </m:sSub>
                        </m:num>
                        <m:den>
                          <m:sSub>
                            <m:sSubPr>
                              <m:ctrlPr>
                                <a:rPr lang="en-US" sz="1600" i="1">
                                  <a:latin typeface="Cambria Math"/>
                                </a:rPr>
                              </m:ctrlPr>
                            </m:sSubPr>
                            <m:e>
                              <m:r>
                                <a:rPr lang="en-US" sz="1600" i="1">
                                  <a:latin typeface="Cambria Math"/>
                                </a:rPr>
                                <m:t>𝜆</m:t>
                              </m:r>
                            </m:e>
                            <m:sub>
                              <m:r>
                                <a:rPr lang="en-US" sz="1600" i="1">
                                  <a:latin typeface="Cambria Math"/>
                                </a:rPr>
                                <m:t>𝑅</m:t>
                              </m:r>
                            </m:sub>
                          </m:sSub>
                        </m:den>
                      </m:f>
                    </m:oMath>
                  </m:oMathPara>
                </a14:m>
                <a:endParaRPr lang="en-US" sz="1600" dirty="0"/>
              </a:p>
            </p:txBody>
          </p:sp>
        </mc:Choice>
        <mc:Fallback xmlns="">
          <p:sp>
            <p:nvSpPr>
              <p:cNvPr id="11" name="Rectangle 10"/>
              <p:cNvSpPr>
                <a:spLocks noRot="1" noChangeAspect="1" noMove="1" noResize="1" noEditPoints="1" noAdjustHandles="1" noChangeArrowheads="1" noChangeShapeType="1" noTextEdit="1"/>
              </p:cNvSpPr>
              <p:nvPr/>
            </p:nvSpPr>
            <p:spPr>
              <a:xfrm>
                <a:off x="914400" y="5715000"/>
                <a:ext cx="1363002" cy="600229"/>
              </a:xfrm>
              <a:prstGeom prst="rect">
                <a:avLst/>
              </a:prstGeom>
              <a:blipFill rotWithShape="1">
                <a:blip r:embed="rId6"/>
                <a:stretch>
                  <a:fillRect/>
                </a:stretch>
              </a:blipFill>
            </p:spPr>
            <p:txBody>
              <a:bodyPr/>
              <a:lstStyle/>
              <a:p>
                <a:r>
                  <a:rPr lang="en-US">
                    <a:noFill/>
                  </a:rPr>
                  <a:t> </a:t>
                </a:r>
              </a:p>
            </p:txBody>
          </p:sp>
        </mc:Fallback>
      </mc:AlternateContent>
      <p:sp>
        <p:nvSpPr>
          <p:cNvPr id="12" name="TextBox 11"/>
          <p:cNvSpPr txBox="1"/>
          <p:nvPr/>
        </p:nvSpPr>
        <p:spPr>
          <a:xfrm>
            <a:off x="5108575" y="3848953"/>
            <a:ext cx="3570649" cy="523220"/>
          </a:xfrm>
          <a:prstGeom prst="rect">
            <a:avLst/>
          </a:prstGeom>
          <a:noFill/>
        </p:spPr>
        <p:txBody>
          <a:bodyPr wrap="square" rtlCol="0">
            <a:spAutoFit/>
          </a:bodyPr>
          <a:lstStyle/>
          <a:p>
            <a:r>
              <a:rPr lang="en-US" sz="1400" dirty="0" smtClean="0">
                <a:latin typeface="+mn-lt"/>
              </a:rPr>
              <a:t>Collision Avoidance Probability w.r.t to Visible Nodes </a:t>
            </a:r>
            <a:endParaRPr lang="en-US" sz="1400" dirty="0">
              <a:latin typeface="+mn-lt"/>
            </a:endParaRPr>
          </a:p>
        </p:txBody>
      </p:sp>
      <p:sp>
        <p:nvSpPr>
          <p:cNvPr id="13" name="TextBox 12"/>
          <p:cNvSpPr txBox="1"/>
          <p:nvPr/>
        </p:nvSpPr>
        <p:spPr>
          <a:xfrm>
            <a:off x="5115017" y="5015528"/>
            <a:ext cx="3647983" cy="523220"/>
          </a:xfrm>
          <a:prstGeom prst="rect">
            <a:avLst/>
          </a:prstGeom>
          <a:noFill/>
        </p:spPr>
        <p:txBody>
          <a:bodyPr wrap="square" rtlCol="0">
            <a:spAutoFit/>
          </a:bodyPr>
          <a:lstStyle>
            <a:defPPr>
              <a:defRPr lang="en-US"/>
            </a:defPPr>
            <a:lvl1pPr>
              <a:defRPr sz="1600">
                <a:latin typeface="+mn-lt"/>
              </a:defRPr>
            </a:lvl1pPr>
          </a:lstStyle>
          <a:p>
            <a:r>
              <a:rPr lang="en-US" sz="1400" dirty="0"/>
              <a:t>Collision Avoidance Probability w.r.t to </a:t>
            </a:r>
            <a:r>
              <a:rPr lang="en-US" sz="1400" dirty="0" smtClean="0"/>
              <a:t>Hidden </a:t>
            </a:r>
            <a:r>
              <a:rPr lang="en-US" sz="1400" dirty="0"/>
              <a:t>Nodes </a:t>
            </a:r>
          </a:p>
        </p:txBody>
      </p:sp>
      <p:sp>
        <p:nvSpPr>
          <p:cNvPr id="14" name="TextBox 13"/>
          <p:cNvSpPr txBox="1"/>
          <p:nvPr/>
        </p:nvSpPr>
        <p:spPr>
          <a:xfrm>
            <a:off x="838200" y="2667000"/>
            <a:ext cx="2956002" cy="338554"/>
          </a:xfrm>
          <a:prstGeom prst="rect">
            <a:avLst/>
          </a:prstGeom>
          <a:noFill/>
        </p:spPr>
        <p:txBody>
          <a:bodyPr wrap="none" rtlCol="0">
            <a:spAutoFit/>
          </a:bodyPr>
          <a:lstStyle/>
          <a:p>
            <a:r>
              <a:rPr lang="en-US" sz="1600" dirty="0" smtClean="0">
                <a:latin typeface="+mn-lt"/>
              </a:rPr>
              <a:t>Aggregate CCA Attempts Rate</a:t>
            </a:r>
            <a:endParaRPr lang="en-US" sz="1600" dirty="0">
              <a:latin typeface="+mn-lt"/>
            </a:endParaRPr>
          </a:p>
        </p:txBody>
      </p:sp>
      <p:sp>
        <p:nvSpPr>
          <p:cNvPr id="15" name="TextBox 14"/>
          <p:cNvSpPr txBox="1"/>
          <p:nvPr/>
        </p:nvSpPr>
        <p:spPr>
          <a:xfrm>
            <a:off x="871176" y="3907022"/>
            <a:ext cx="3941977" cy="338554"/>
          </a:xfrm>
          <a:prstGeom prst="rect">
            <a:avLst/>
          </a:prstGeom>
          <a:noFill/>
        </p:spPr>
        <p:txBody>
          <a:bodyPr wrap="none" rtlCol="0">
            <a:spAutoFit/>
          </a:bodyPr>
          <a:lstStyle/>
          <a:p>
            <a:r>
              <a:rPr lang="en-US" sz="1600" dirty="0" smtClean="0">
                <a:latin typeface="+mn-lt"/>
              </a:rPr>
              <a:t>Probability of Collision Free Transmission</a:t>
            </a:r>
            <a:endParaRPr lang="en-US" sz="1600" dirty="0">
              <a:latin typeface="+mn-lt"/>
            </a:endParaRPr>
          </a:p>
        </p:txBody>
      </p:sp>
      <p:cxnSp>
        <p:nvCxnSpPr>
          <p:cNvPr id="17" name="Straight Connector 16"/>
          <p:cNvCxnSpPr/>
          <p:nvPr/>
        </p:nvCxnSpPr>
        <p:spPr bwMode="auto">
          <a:xfrm flipH="1">
            <a:off x="5105400" y="3843010"/>
            <a:ext cx="3175" cy="2176790"/>
          </a:xfrm>
          <a:prstGeom prst="line">
            <a:avLst/>
          </a:prstGeom>
          <a:solidFill>
            <a:schemeClr val="accent1"/>
          </a:solidFill>
          <a:ln w="254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9" name="TextBox 18"/>
              <p:cNvSpPr txBox="1"/>
              <p:nvPr/>
            </p:nvSpPr>
            <p:spPr>
              <a:xfrm>
                <a:off x="858624" y="5147846"/>
                <a:ext cx="3954530" cy="643189"/>
              </a:xfrm>
              <a:prstGeom prst="rect">
                <a:avLst/>
              </a:prstGeom>
              <a:noFill/>
            </p:spPr>
            <p:txBody>
              <a:bodyPr wrap="square" rtlCol="0">
                <a:spAutoFit/>
              </a:bodyPr>
              <a:lstStyle/>
              <a:p>
                <a:r>
                  <a:rPr lang="en-US" sz="1600" dirty="0" smtClean="0">
                    <a:latin typeface="+mn-lt"/>
                  </a:rPr>
                  <a:t>Successful Report Probability (i.e., less than </a:t>
                </a:r>
                <a14:m>
                  <m:oMath xmlns:m="http://schemas.openxmlformats.org/officeDocument/2006/math">
                    <m:sSubSup>
                      <m:sSubSupPr>
                        <m:ctrlPr>
                          <a:rPr lang="en-US" sz="1600" i="1" smtClean="0">
                            <a:effectLst/>
                            <a:latin typeface="Cambria Math"/>
                          </a:rPr>
                        </m:ctrlPr>
                      </m:sSubSupPr>
                      <m:e>
                        <m:r>
                          <a:rPr lang="en-US" sz="1600">
                            <a:effectLst/>
                            <a:latin typeface="Cambria Math"/>
                          </a:rPr>
                          <m:t>𝑁</m:t>
                        </m:r>
                      </m:e>
                      <m:sub>
                        <m:r>
                          <a:rPr lang="en-US" sz="1600">
                            <a:effectLst/>
                            <a:latin typeface="Cambria Math"/>
                          </a:rPr>
                          <m:t>𝐵</m:t>
                        </m:r>
                      </m:sub>
                      <m:sup>
                        <m:d>
                          <m:dPr>
                            <m:ctrlPr>
                              <a:rPr lang="en-US" sz="1600" i="1">
                                <a:effectLst/>
                                <a:latin typeface="Cambria Math"/>
                              </a:rPr>
                            </m:ctrlPr>
                          </m:dPr>
                          <m:e>
                            <m:r>
                              <a:rPr lang="en-US" sz="1600">
                                <a:effectLst/>
                                <a:latin typeface="Cambria Math"/>
                              </a:rPr>
                              <m:t>𝑚𝑎𝑥</m:t>
                            </m:r>
                          </m:e>
                        </m:d>
                      </m:sup>
                    </m:sSubSup>
                  </m:oMath>
                </a14:m>
                <a:r>
                  <a:rPr lang="en-US" sz="1600" dirty="0" smtClean="0">
                    <a:latin typeface="+mn-lt"/>
                  </a:rPr>
                  <a:t> CCA attempts)</a:t>
                </a:r>
                <a:endParaRPr lang="en-US" sz="1600" dirty="0">
                  <a:latin typeface="+mn-lt"/>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858624" y="5147846"/>
                <a:ext cx="3954530" cy="643189"/>
              </a:xfrm>
              <a:prstGeom prst="rect">
                <a:avLst/>
              </a:prstGeom>
              <a:blipFill rotWithShape="1">
                <a:blip r:embed="rId7"/>
                <a:stretch>
                  <a:fillRect l="-924" t="-2830" b="-9434"/>
                </a:stretch>
              </a:blipFill>
            </p:spPr>
            <p:txBody>
              <a:bodyPr/>
              <a:lstStyle/>
              <a:p>
                <a:r>
                  <a:rPr lang="en-US">
                    <a:noFill/>
                  </a:rPr>
                  <a:t> </a:t>
                </a:r>
              </a:p>
            </p:txBody>
          </p:sp>
        </mc:Fallback>
      </mc:AlternateContent>
    </p:spTree>
    <p:extLst>
      <p:ext uri="{BB962C8B-B14F-4D97-AF65-F5344CB8AC3E}">
        <p14:creationId xmlns:p14="http://schemas.microsoft.com/office/powerpoint/2010/main" val="104510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85800"/>
            <a:ext cx="9525000" cy="1066800"/>
          </a:xfrm>
        </p:spPr>
        <p:txBody>
          <a:bodyPr/>
          <a:lstStyle/>
          <a:p>
            <a:r>
              <a:rPr lang="en-US" sz="3400" dirty="0" smtClean="0"/>
              <a:t>Model Parameters for </a:t>
            </a:r>
            <a:r>
              <a:rPr lang="en-US" sz="3400" kern="1200" dirty="0" smtClean="0">
                <a:effectLst/>
              </a:rPr>
              <a:t>Battery Lifetime</a:t>
            </a:r>
            <a:r>
              <a:rPr lang="en-US" sz="3400" kern="1200" dirty="0">
                <a:solidFill>
                  <a:schemeClr val="dk1"/>
                </a:solidFill>
              </a:rPr>
              <a:t/>
            </a:r>
            <a:br>
              <a:rPr lang="en-US" sz="3400" kern="1200" dirty="0">
                <a:solidFill>
                  <a:schemeClr val="dk1"/>
                </a:solidFill>
              </a:rPr>
            </a:br>
            <a:endParaRPr lang="en-US" sz="3400" dirty="0"/>
          </a:p>
        </p:txBody>
      </p:sp>
      <mc:AlternateContent xmlns:mc="http://schemas.openxmlformats.org/markup-compatibility/2006" xmlns:a14="http://schemas.microsoft.com/office/drawing/2010/main">
        <mc:Choice Requires="a14">
          <p:graphicFrame>
            <p:nvGraphicFramePr>
              <p:cNvPr id="7" name="Content Placeholder 6"/>
              <p:cNvGraphicFramePr>
                <a:graphicFrameLocks noGrp="1"/>
              </p:cNvGraphicFramePr>
              <p:nvPr>
                <p:ph idx="1"/>
                <p:extLst>
                  <p:ext uri="{D42A27DB-BD31-4B8C-83A1-F6EECF244321}">
                    <p14:modId xmlns:p14="http://schemas.microsoft.com/office/powerpoint/2010/main" val="3140747282"/>
                  </p:ext>
                </p:extLst>
              </p:nvPr>
            </p:nvGraphicFramePr>
            <p:xfrm>
              <a:off x="1295400" y="1676400"/>
              <a:ext cx="6324600" cy="3426460"/>
            </p:xfrm>
            <a:graphic>
              <a:graphicData uri="http://schemas.openxmlformats.org/drawingml/2006/table">
                <a:tbl>
                  <a:tblPr firstRow="1" firstCol="1" bandRow="1">
                    <a:tableStyleId>{616DA210-FB5B-4158-B5E0-FEB733F419BA}</a:tableStyleId>
                  </a:tblPr>
                  <a:tblGrid>
                    <a:gridCol w="1219200"/>
                    <a:gridCol w="5105400"/>
                  </a:tblGrid>
                  <a:tr h="187960">
                    <a:tc>
                      <a:txBody>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m:rPr>
                                    <m:nor/>
                                  </m:rPr>
                                  <a:rPr lang="en-US" sz="1600" b="1" i="0" dirty="0" smtClean="0">
                                    <a:effectLst/>
                                  </a:rPr>
                                  <m:t>Parameter</m:t>
                                </m:r>
                              </m:oMath>
                            </m:oMathPara>
                          </a14:m>
                          <a:endParaRPr lang="en-US" sz="1600" dirty="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smtClean="0">
                              <a:effectLst/>
                            </a:rPr>
                            <a:t>Description</a:t>
                          </a:r>
                          <a:endParaRPr lang="en-US" sz="1600" dirty="0">
                            <a:effectLst/>
                            <a:latin typeface="Times New Roman"/>
                            <a:ea typeface="Times New Roman"/>
                          </a:endParaRPr>
                        </a:p>
                      </a:txBody>
                      <a:tcPr marL="68580" marR="68580" marT="0" marB="0" anchor="ctr"/>
                    </a:tc>
                  </a:tr>
                  <a:tr h="187960">
                    <a:tc>
                      <a:txBody>
                        <a:bodyPr/>
                        <a:lstStyle/>
                        <a:p>
                          <a:pPr marL="0" marR="0" algn="ctr">
                            <a:spcBef>
                              <a:spcPts val="200"/>
                            </a:spcBef>
                            <a:spcAft>
                              <a:spcPts val="20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𝐼</m:t>
                                    </m:r>
                                  </m:e>
                                  <m:sub>
                                    <m:r>
                                      <a:rPr lang="en-US" sz="1600" i="1">
                                        <a:effectLst/>
                                        <a:latin typeface="Cambria Math"/>
                                        <a:ea typeface="Times New Roman"/>
                                        <a:cs typeface="Times New Roman"/>
                                      </a:rPr>
                                      <m:t>𝑅𝑋</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Receive mode </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𝐼</m:t>
                                    </m:r>
                                  </m:e>
                                  <m:sub>
                                    <m:r>
                                      <a:rPr lang="en-US" sz="1600" i="1">
                                        <a:effectLst/>
                                        <a:latin typeface="Cambria Math"/>
                                        <a:ea typeface="Times New Roman"/>
                                        <a:cs typeface="Times New Roman"/>
                                      </a:rPr>
                                      <m:t>𝑇𝑋</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Transmit mode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𝐼</m:t>
                                    </m:r>
                                  </m:e>
                                  <m:sub>
                                    <m:r>
                                      <a:rPr lang="en-US" sz="1600" i="1">
                                        <a:effectLst/>
                                        <a:latin typeface="Cambria Math"/>
                                        <a:ea typeface="Times New Roman"/>
                                        <a:cs typeface="Times New Roman"/>
                                      </a:rPr>
                                      <m:t>𝐼𝐷</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Idle mode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𝐼</m:t>
                                    </m:r>
                                  </m:e>
                                  <m:sub>
                                    <m:r>
                                      <a:rPr lang="en-US" sz="1600" i="1">
                                        <a:effectLst/>
                                        <a:latin typeface="Cambria Math"/>
                                        <a:ea typeface="Times New Roman"/>
                                        <a:cs typeface="Times New Roman"/>
                                      </a:rPr>
                                      <m:t>𝑒𝑓𝑓</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Effective Average Drained Current by an IEEE 802.15.4 Device.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𝑇</m:t>
                                    </m:r>
                                  </m:e>
                                  <m:sub>
                                    <m:r>
                                      <a:rPr lang="en-US" sz="1600" i="1">
                                        <a:effectLst/>
                                        <a:latin typeface="Cambria Math"/>
                                        <a:ea typeface="Times New Roman"/>
                                        <a:cs typeface="Times New Roman"/>
                                      </a:rPr>
                                      <m:t>𝑅𝑋</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Percentage of Time Spent in Receive mode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𝑇</m:t>
                                    </m:r>
                                  </m:e>
                                  <m:sub>
                                    <m:r>
                                      <a:rPr lang="en-US" sz="1600" i="1">
                                        <a:effectLst/>
                                        <a:latin typeface="Cambria Math"/>
                                        <a:ea typeface="Times New Roman"/>
                                        <a:cs typeface="Times New Roman"/>
                                      </a:rPr>
                                      <m:t>𝑇𝑋</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Percentage of Time Spent in Transmit mode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𝑇</m:t>
                                    </m:r>
                                  </m:e>
                                  <m:sub>
                                    <m:r>
                                      <a:rPr lang="en-US" sz="1600" i="1">
                                        <a:effectLst/>
                                        <a:latin typeface="Cambria Math"/>
                                        <a:ea typeface="Times New Roman"/>
                                        <a:cs typeface="Times New Roman"/>
                                      </a:rPr>
                                      <m:t>𝐼𝐷</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Percentage of Time Spent in Idle mode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r>
                                  <a:rPr lang="en-US" sz="1600" i="1">
                                    <a:effectLst/>
                                    <a:latin typeface="Cambria Math"/>
                                    <a:ea typeface="Times New Roman"/>
                                    <a:cs typeface="Times New Roman"/>
                                  </a:rPr>
                                  <m:t>𝐵𝐿</m:t>
                                </m:r>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Expected Meter Battery Lifetime</a:t>
                          </a:r>
                          <a:endParaRPr lang="en-US" sz="1600" dirty="0">
                            <a:effectLst/>
                            <a:latin typeface="+mn-lt"/>
                            <a:ea typeface="Times New Roman"/>
                          </a:endParaRPr>
                        </a:p>
                      </a:txBody>
                      <a:tcPr marL="68580" marR="68580" marT="0" marB="0" anchor="ctr"/>
                    </a:tc>
                  </a:tr>
                  <a:tr h="0">
                    <a:tc>
                      <a:txBody>
                        <a:bodyPr/>
                        <a:lstStyle/>
                        <a:p>
                          <a:pPr marL="0" marR="0" algn="ctr">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600" i="1">
                                        <a:effectLst/>
                                        <a:latin typeface="Cambria Math"/>
                                        <a:ea typeface="Times New Roman"/>
                                        <a:cs typeface="Times New Roman"/>
                                      </a:rPr>
                                    </m:ctrlPr>
                                  </m:sSubPr>
                                  <m:e>
                                    <m:r>
                                      <a:rPr lang="en-US" sz="1600" i="1">
                                        <a:effectLst/>
                                        <a:latin typeface="Cambria Math"/>
                                        <a:ea typeface="Times New Roman"/>
                                        <a:cs typeface="Times New Roman"/>
                                      </a:rPr>
                                      <m:t>𝐶</m:t>
                                    </m:r>
                                  </m:e>
                                  <m:sub>
                                    <m:r>
                                      <a:rPr lang="en-US" sz="1600" i="1">
                                        <a:effectLst/>
                                        <a:latin typeface="Cambria Math"/>
                                        <a:ea typeface="Times New Roman"/>
                                        <a:cs typeface="Times New Roman"/>
                                      </a:rPr>
                                      <m:t>𝐵</m:t>
                                    </m:r>
                                  </m:sub>
                                </m:sSub>
                              </m:oMath>
                            </m:oMathPara>
                          </a14:m>
                          <a:endParaRPr lang="en-US" sz="1600">
                            <a:effectLst/>
                            <a:latin typeface="Times New Roman"/>
                            <a:ea typeface="Times New Roman"/>
                          </a:endParaRPr>
                        </a:p>
                      </a:txBody>
                      <a:tcPr marL="68580" marR="68580" marT="0" marB="0" anchor="ctr"/>
                    </a:tc>
                    <a:tc>
                      <a:txBody>
                        <a:bodyPr/>
                        <a:lstStyle/>
                        <a:p>
                          <a:pPr marL="0" marR="0">
                            <a:spcBef>
                              <a:spcPts val="100"/>
                            </a:spcBef>
                            <a:spcAft>
                              <a:spcPts val="100"/>
                            </a:spcAft>
                          </a:pPr>
                          <a:r>
                            <a:rPr lang="en-US" sz="1600" dirty="0">
                              <a:effectLst/>
                              <a:latin typeface="+mn-lt"/>
                              <a:ea typeface="Times New Roman"/>
                              <a:cs typeface="Times New Roman"/>
                            </a:rPr>
                            <a:t>Meter Battery Capacity </a:t>
                          </a:r>
                          <a:endParaRPr lang="en-US" sz="1600" dirty="0">
                            <a:effectLst/>
                            <a:latin typeface="+mn-lt"/>
                            <a:ea typeface="Times New Roman"/>
                          </a:endParaRPr>
                        </a:p>
                      </a:txBody>
                      <a:tcPr marL="68580" marR="68580" marT="0" marB="0" anchor="ctr"/>
                    </a:tc>
                  </a:tr>
                </a:tbl>
              </a:graphicData>
            </a:graphic>
          </p:graphicFrame>
        </mc:Choice>
        <mc:Fallback xmlns="">
          <p:graphicFrame>
            <p:nvGraphicFramePr>
              <p:cNvPr id="7" name="Content Placeholder 6"/>
              <p:cNvGraphicFramePr>
                <a:graphicFrameLocks noGrp="1"/>
              </p:cNvGraphicFramePr>
              <p:nvPr>
                <p:ph idx="1"/>
                <p:extLst>
                  <p:ext uri="{D42A27DB-BD31-4B8C-83A1-F6EECF244321}">
                    <p14:modId xmlns:p14="http://schemas.microsoft.com/office/powerpoint/2010/main" val="3140747282"/>
                  </p:ext>
                </p:extLst>
              </p:nvPr>
            </p:nvGraphicFramePr>
            <p:xfrm>
              <a:off x="1295400" y="1676400"/>
              <a:ext cx="6324600" cy="3426460"/>
            </p:xfrm>
            <a:graphic>
              <a:graphicData uri="http://schemas.openxmlformats.org/drawingml/2006/table">
                <a:tbl>
                  <a:tblPr firstRow="1" firstCol="1" bandRow="1">
                    <a:tableStyleId>{616DA210-FB5B-4158-B5E0-FEB733F419BA}</a:tableStyleId>
                  </a:tblPr>
                  <a:tblGrid>
                    <a:gridCol w="1219200"/>
                    <a:gridCol w="5105400"/>
                  </a:tblGrid>
                  <a:tr h="256540">
                    <a:tc>
                      <a:txBody>
                        <a:bodyPr/>
                        <a:lstStyle/>
                        <a:p>
                          <a:endParaRPr lang="en-US"/>
                        </a:p>
                      </a:txBody>
                      <a:tcPr marL="68580" marR="68580" marT="0" marB="0" anchor="ctr">
                        <a:blipFill rotWithShape="1">
                          <a:blip r:embed="rId2"/>
                          <a:stretch>
                            <a:fillRect l="-500" t="-21429" r="-418500" b="-1288095"/>
                          </a:stretch>
                        </a:blipFill>
                      </a:tcPr>
                    </a:tc>
                    <a:tc>
                      <a:txBody>
                        <a:bodyPr/>
                        <a:lstStyle/>
                        <a:p>
                          <a:pPr marL="0" marR="0">
                            <a:spcBef>
                              <a:spcPts val="100"/>
                            </a:spcBef>
                            <a:spcAft>
                              <a:spcPts val="100"/>
                            </a:spcAft>
                          </a:pPr>
                          <a:r>
                            <a:rPr lang="en-US" sz="1600" dirty="0" smtClean="0">
                              <a:effectLst/>
                            </a:rPr>
                            <a:t>Description</a:t>
                          </a:r>
                          <a:endParaRPr lang="en-US" sz="1600" dirty="0">
                            <a:effectLst/>
                            <a:latin typeface="Times New Roman"/>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63750" r="-418500" b="-576250"/>
                          </a:stretch>
                        </a:blipFill>
                      </a:tcP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Receive mode </a:t>
                          </a:r>
                          <a:endParaRPr lang="en-US" sz="1600" dirty="0">
                            <a:effectLst/>
                            <a:latin typeface="+mn-lt"/>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163750" r="-418500" b="-476250"/>
                          </a:stretch>
                        </a:blipFill>
                      </a:tcP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Transmit mode</a:t>
                          </a:r>
                          <a:endParaRPr lang="en-US" sz="1600" dirty="0">
                            <a:effectLst/>
                            <a:latin typeface="+mn-lt"/>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263750" r="-418500" b="-376250"/>
                          </a:stretch>
                        </a:blipFill>
                      </a:tcPr>
                    </a:tc>
                    <a:tc>
                      <a:txBody>
                        <a:bodyPr/>
                        <a:lstStyle/>
                        <a:p>
                          <a:pPr marL="0" marR="0">
                            <a:spcBef>
                              <a:spcPts val="100"/>
                            </a:spcBef>
                            <a:spcAft>
                              <a:spcPts val="100"/>
                            </a:spcAft>
                          </a:pPr>
                          <a:r>
                            <a:rPr lang="en-US" sz="1600" dirty="0">
                              <a:effectLst/>
                              <a:latin typeface="+mn-lt"/>
                              <a:ea typeface="Times New Roman"/>
                              <a:cs typeface="Times New Roman"/>
                            </a:rPr>
                            <a:t>Drained Current when an IEEE 802.15.4 device is in Idle mode</a:t>
                          </a:r>
                          <a:endParaRPr lang="en-US" sz="1600" dirty="0">
                            <a:effectLst/>
                            <a:latin typeface="+mn-lt"/>
                            <a:ea typeface="Times New Roman"/>
                          </a:endParaRPr>
                        </a:p>
                      </a:txBody>
                      <a:tcPr marL="68580" marR="68580" marT="0" marB="0" anchor="ctr"/>
                    </a:tc>
                  </a:tr>
                  <a:tr h="487680">
                    <a:tc>
                      <a:txBody>
                        <a:bodyPr/>
                        <a:lstStyle/>
                        <a:p>
                          <a:endParaRPr lang="en-US"/>
                        </a:p>
                      </a:txBody>
                      <a:tcPr marL="68580" marR="68580" marT="0" marB="0" anchor="ctr">
                        <a:blipFill rotWithShape="1">
                          <a:blip r:embed="rId2"/>
                          <a:stretch>
                            <a:fillRect l="-500" t="-363750" r="-418500" b="-276250"/>
                          </a:stretch>
                        </a:blipFill>
                      </a:tcPr>
                    </a:tc>
                    <a:tc>
                      <a:txBody>
                        <a:bodyPr/>
                        <a:lstStyle/>
                        <a:p>
                          <a:pPr marL="0" marR="0">
                            <a:spcBef>
                              <a:spcPts val="100"/>
                            </a:spcBef>
                            <a:spcAft>
                              <a:spcPts val="100"/>
                            </a:spcAft>
                          </a:pPr>
                          <a:r>
                            <a:rPr lang="en-US" sz="1600" dirty="0">
                              <a:effectLst/>
                              <a:latin typeface="+mn-lt"/>
                              <a:ea typeface="Times New Roman"/>
                              <a:cs typeface="Times New Roman"/>
                            </a:rPr>
                            <a:t>Effective Average Drained Current by an IEEE 802.15.4 Device.</a:t>
                          </a:r>
                          <a:endParaRPr lang="en-US" sz="1600" dirty="0">
                            <a:effectLst/>
                            <a:latin typeface="+mn-lt"/>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927500" r="-418500" b="-452500"/>
                          </a:stretch>
                        </a:blipFill>
                      </a:tcPr>
                    </a:tc>
                    <a:tc>
                      <a:txBody>
                        <a:bodyPr/>
                        <a:lstStyle/>
                        <a:p>
                          <a:pPr marL="0" marR="0">
                            <a:spcBef>
                              <a:spcPts val="100"/>
                            </a:spcBef>
                            <a:spcAft>
                              <a:spcPts val="100"/>
                            </a:spcAft>
                          </a:pPr>
                          <a:r>
                            <a:rPr lang="en-US" sz="1600" dirty="0">
                              <a:effectLst/>
                              <a:latin typeface="+mn-lt"/>
                              <a:ea typeface="Times New Roman"/>
                              <a:cs typeface="Times New Roman"/>
                            </a:rPr>
                            <a:t>Percentage of Time Spent in Receive mode</a:t>
                          </a:r>
                          <a:endParaRPr lang="en-US" sz="1600" dirty="0">
                            <a:effectLst/>
                            <a:latin typeface="+mn-lt"/>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027500" r="-418500" b="-352500"/>
                          </a:stretch>
                        </a:blipFill>
                      </a:tcPr>
                    </a:tc>
                    <a:tc>
                      <a:txBody>
                        <a:bodyPr/>
                        <a:lstStyle/>
                        <a:p>
                          <a:pPr marL="0" marR="0">
                            <a:spcBef>
                              <a:spcPts val="100"/>
                            </a:spcBef>
                            <a:spcAft>
                              <a:spcPts val="100"/>
                            </a:spcAft>
                          </a:pPr>
                          <a:r>
                            <a:rPr lang="en-US" sz="1600" dirty="0">
                              <a:effectLst/>
                              <a:latin typeface="+mn-lt"/>
                              <a:ea typeface="Times New Roman"/>
                              <a:cs typeface="Times New Roman"/>
                            </a:rPr>
                            <a:t>Percentage of Time Spent in Transmit mode</a:t>
                          </a:r>
                          <a:endParaRPr lang="en-US" sz="1600" dirty="0">
                            <a:effectLst/>
                            <a:latin typeface="+mn-lt"/>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127500" r="-418500" b="-252500"/>
                          </a:stretch>
                        </a:blipFill>
                      </a:tcPr>
                    </a:tc>
                    <a:tc>
                      <a:txBody>
                        <a:bodyPr/>
                        <a:lstStyle/>
                        <a:p>
                          <a:pPr marL="0" marR="0">
                            <a:spcBef>
                              <a:spcPts val="100"/>
                            </a:spcBef>
                            <a:spcAft>
                              <a:spcPts val="100"/>
                            </a:spcAft>
                          </a:pPr>
                          <a:r>
                            <a:rPr lang="en-US" sz="1600" dirty="0">
                              <a:effectLst/>
                              <a:latin typeface="+mn-lt"/>
                              <a:ea typeface="Times New Roman"/>
                              <a:cs typeface="Times New Roman"/>
                            </a:rPr>
                            <a:t>Percentage of Time Spent in Idle mode</a:t>
                          </a:r>
                          <a:endParaRPr lang="en-US" sz="1600" dirty="0">
                            <a:effectLst/>
                            <a:latin typeface="+mn-lt"/>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227500" r="-418500" b="-152500"/>
                          </a:stretch>
                        </a:blipFill>
                      </a:tcPr>
                    </a:tc>
                    <a:tc>
                      <a:txBody>
                        <a:bodyPr/>
                        <a:lstStyle/>
                        <a:p>
                          <a:pPr marL="0" marR="0">
                            <a:spcBef>
                              <a:spcPts val="100"/>
                            </a:spcBef>
                            <a:spcAft>
                              <a:spcPts val="100"/>
                            </a:spcAft>
                          </a:pPr>
                          <a:r>
                            <a:rPr lang="en-US" sz="1600" dirty="0">
                              <a:effectLst/>
                              <a:latin typeface="+mn-lt"/>
                              <a:ea typeface="Times New Roman"/>
                              <a:cs typeface="Times New Roman"/>
                            </a:rPr>
                            <a:t>Expected Meter Battery Lifetime</a:t>
                          </a:r>
                          <a:endParaRPr lang="en-US" sz="1600" dirty="0">
                            <a:effectLst/>
                            <a:latin typeface="+mn-lt"/>
                            <a:ea typeface="Times New Roman"/>
                          </a:endParaRPr>
                        </a:p>
                      </a:txBody>
                      <a:tcPr marL="68580" marR="68580" marT="0" marB="0" anchor="ctr"/>
                    </a:tc>
                  </a:tr>
                  <a:tr h="243840">
                    <a:tc>
                      <a:txBody>
                        <a:bodyPr/>
                        <a:lstStyle/>
                        <a:p>
                          <a:endParaRPr lang="en-US"/>
                        </a:p>
                      </a:txBody>
                      <a:tcPr marL="68580" marR="68580" marT="0" marB="0" anchor="ctr">
                        <a:blipFill rotWithShape="1">
                          <a:blip r:embed="rId2"/>
                          <a:stretch>
                            <a:fillRect l="-500" t="-1327500" r="-418500" b="-52500"/>
                          </a:stretch>
                        </a:blipFill>
                      </a:tcPr>
                    </a:tc>
                    <a:tc>
                      <a:txBody>
                        <a:bodyPr/>
                        <a:lstStyle/>
                        <a:p>
                          <a:pPr marL="0" marR="0">
                            <a:spcBef>
                              <a:spcPts val="100"/>
                            </a:spcBef>
                            <a:spcAft>
                              <a:spcPts val="100"/>
                            </a:spcAft>
                          </a:pPr>
                          <a:r>
                            <a:rPr lang="en-US" sz="1600" dirty="0">
                              <a:effectLst/>
                              <a:latin typeface="+mn-lt"/>
                              <a:ea typeface="Times New Roman"/>
                              <a:cs typeface="Times New Roman"/>
                            </a:rPr>
                            <a:t>Meter Battery Capacity </a:t>
                          </a:r>
                          <a:endParaRPr lang="en-US" sz="1600" dirty="0">
                            <a:effectLst/>
                            <a:latin typeface="+mn-lt"/>
                            <a:ea typeface="Times New Roman"/>
                          </a:endParaRPr>
                        </a:p>
                      </a:txBody>
                      <a:tcPr marL="68580" marR="68580" marT="0" marB="0" anchor="ctr"/>
                    </a:tc>
                  </a:tr>
                </a:tbl>
              </a:graphicData>
            </a:graphic>
          </p:graphicFrame>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7</a:t>
            </a:fld>
            <a:endParaRPr lang="en-US" altLang="en-US"/>
          </a:p>
        </p:txBody>
      </p:sp>
    </p:spTree>
    <p:extLst>
      <p:ext uri="{BB962C8B-B14F-4D97-AF65-F5344CB8AC3E}">
        <p14:creationId xmlns:p14="http://schemas.microsoft.com/office/powerpoint/2010/main" val="1639466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Battery Lifetime Analysis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752600"/>
                <a:ext cx="7772400" cy="457200"/>
              </a:xfrm>
            </p:spPr>
            <p:txBody>
              <a:bodyPr/>
              <a:lstStyle/>
              <a:p>
                <a:r>
                  <a:rPr lang="en-US" sz="2000" dirty="0" smtClean="0"/>
                  <a:t>IEEE 802.15.4 Device States:</a:t>
                </a:r>
              </a:p>
              <a:p>
                <a:pPr lvl="1"/>
                <a:r>
                  <a:rPr lang="en-US" dirty="0"/>
                  <a:t>Transmit</a:t>
                </a:r>
              </a:p>
              <a:p>
                <a:pPr lvl="2"/>
                <a14:m>
                  <m:oMath xmlns:m="http://schemas.openxmlformats.org/officeDocument/2006/math">
                    <m:sSub>
                      <m:sSubPr>
                        <m:ctrlPr>
                          <a:rPr lang="en-US" i="1">
                            <a:latin typeface="Cambria Math"/>
                          </a:rPr>
                        </m:ctrlPr>
                      </m:sSubPr>
                      <m:e>
                        <m:r>
                          <a:rPr lang="en-US" i="1">
                            <a:latin typeface="Cambria Math"/>
                          </a:rPr>
                          <m:t>𝑇</m:t>
                        </m:r>
                      </m:e>
                      <m:sub>
                        <m:r>
                          <a:rPr lang="en-US" i="1">
                            <a:latin typeface="Cambria Math"/>
                          </a:rPr>
                          <m:t>𝑇𝑋</m:t>
                        </m:r>
                      </m:sub>
                    </m:sSub>
                    <m:r>
                      <a:rPr lang="en-US" i="1">
                        <a:latin typeface="Cambria Math"/>
                      </a:rPr>
                      <m:t>=</m:t>
                    </m:r>
                    <m:f>
                      <m:fPr>
                        <m:ctrlPr>
                          <a:rPr lang="en-US" i="1">
                            <a:latin typeface="Cambria Math"/>
                          </a:rPr>
                        </m:ctrlPr>
                      </m:fPr>
                      <m:num>
                        <m:sSub>
                          <m:sSubPr>
                            <m:ctrlPr>
                              <a:rPr lang="en-US" i="1">
                                <a:latin typeface="Cambria Math"/>
                              </a:rPr>
                            </m:ctrlPr>
                          </m:sSubPr>
                          <m:e>
                            <m:r>
                              <a:rPr lang="en-US" i="1">
                                <a:latin typeface="Cambria Math"/>
                              </a:rPr>
                              <m:t>𝜆</m:t>
                            </m:r>
                          </m:e>
                          <m:sub>
                            <m:r>
                              <a:rPr lang="en-US" i="1">
                                <a:latin typeface="Cambria Math"/>
                              </a:rPr>
                              <m:t>𝑐𝑐𝑎</m:t>
                            </m:r>
                          </m:sub>
                        </m:sSub>
                      </m:num>
                      <m:den>
                        <m:sSub>
                          <m:sSubPr>
                            <m:ctrlPr>
                              <a:rPr lang="en-US" i="1">
                                <a:latin typeface="Cambria Math"/>
                              </a:rPr>
                            </m:ctrlPr>
                          </m:sSubPr>
                          <m:e>
                            <m:r>
                              <a:rPr lang="en-US" i="1">
                                <a:latin typeface="Cambria Math"/>
                              </a:rPr>
                              <m:t>𝑁</m:t>
                            </m:r>
                          </m:e>
                          <m:sub>
                            <m:r>
                              <a:rPr lang="en-US" i="1">
                                <a:latin typeface="Cambria Math"/>
                              </a:rPr>
                              <m:t>𝑀</m:t>
                            </m:r>
                          </m:sub>
                        </m:sSub>
                      </m:den>
                    </m:f>
                    <m:r>
                      <a:rPr lang="en-US" i="1">
                        <a:latin typeface="Cambria Math"/>
                      </a:rPr>
                      <m:t>(</m:t>
                    </m:r>
                    <m:sSub>
                      <m:sSubPr>
                        <m:ctrlPr>
                          <a:rPr lang="en-US" i="1">
                            <a:latin typeface="Cambria Math"/>
                          </a:rPr>
                        </m:ctrlPr>
                      </m:sSubPr>
                      <m:e>
                        <m:r>
                          <a:rPr lang="en-US" i="1">
                            <a:latin typeface="Cambria Math"/>
                          </a:rPr>
                          <m:t>𝑃</m:t>
                        </m:r>
                      </m:e>
                      <m:sub>
                        <m:r>
                          <a:rPr lang="en-US" i="1">
                            <a:latin typeface="Cambria Math"/>
                          </a:rPr>
                          <m:t>𝑐𝑐𝑎</m:t>
                        </m:r>
                      </m:sub>
                    </m:sSub>
                    <m:sSub>
                      <m:sSubPr>
                        <m:ctrlPr>
                          <a:rPr lang="en-US" i="1">
                            <a:latin typeface="Cambria Math"/>
                          </a:rPr>
                        </m:ctrlPr>
                      </m:sSubPr>
                      <m:e>
                        <m:r>
                          <a:rPr lang="en-US" i="1">
                            <a:latin typeface="Cambria Math"/>
                          </a:rPr>
                          <m:t>𝐿</m:t>
                        </m:r>
                      </m:e>
                      <m:sub>
                        <m:r>
                          <a:rPr lang="en-US" i="1">
                            <a:latin typeface="Cambria Math"/>
                          </a:rPr>
                          <m:t>𝑀</m:t>
                        </m:r>
                      </m:sub>
                    </m:sSub>
                    <m:sSub>
                      <m:sSubPr>
                        <m:ctrlPr>
                          <a:rPr lang="en-US" i="1">
                            <a:latin typeface="Cambria Math"/>
                          </a:rPr>
                        </m:ctrlPr>
                      </m:sSubPr>
                      <m:e>
                        <m:r>
                          <a:rPr lang="en-US" i="1">
                            <a:latin typeface="Cambria Math"/>
                          </a:rPr>
                          <m:t>𝑇</m:t>
                        </m:r>
                      </m:e>
                      <m:sub>
                        <m:r>
                          <a:rPr lang="en-US" i="1">
                            <a:latin typeface="Cambria Math"/>
                          </a:rPr>
                          <m:t>𝑆</m:t>
                        </m:r>
                      </m:sub>
                    </m:sSub>
                    <m:r>
                      <a:rPr lang="en-US" i="1">
                        <a:latin typeface="Cambria Math"/>
                      </a:rPr>
                      <m:t>)</m:t>
                    </m:r>
                  </m:oMath>
                </a14:m>
                <a:endParaRPr lang="en-US" dirty="0"/>
              </a:p>
              <a:p>
                <a:pPr lvl="1"/>
                <a:r>
                  <a:rPr lang="en-US" dirty="0"/>
                  <a:t>Receive </a:t>
                </a:r>
              </a:p>
              <a:p>
                <a:pPr lvl="2"/>
                <a:r>
                  <a:rPr lang="en-US" dirty="0"/>
                  <a:t>CCA Checks</a:t>
                </a:r>
              </a:p>
              <a:p>
                <a:pPr lvl="2"/>
                <a:r>
                  <a:rPr lang="en-US" dirty="0"/>
                  <a:t>ACK Reception</a:t>
                </a:r>
              </a:p>
              <a:p>
                <a:pPr lvl="2"/>
                <a14:m>
                  <m:oMath xmlns:m="http://schemas.openxmlformats.org/officeDocument/2006/math">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𝑅𝑋</m:t>
                        </m:r>
                      </m:sub>
                    </m:sSub>
                    <m:r>
                      <a:rPr lang="en-US" i="1">
                        <a:latin typeface="Cambria Math" panose="02040503050406030204" pitchFamily="18" charset="0"/>
                      </a:rPr>
                      <m:t>=</m:t>
                    </m:r>
                    <m:f>
                      <m:fPr>
                        <m:ctrlPr>
                          <a:rPr lang="en-US" i="1">
                            <a:latin typeface="Cambria Math"/>
                          </a:rPr>
                        </m:ctrlPr>
                      </m:fPr>
                      <m:num>
                        <m:sSub>
                          <m:sSubPr>
                            <m:ctrlPr>
                              <a:rPr lang="en-US" i="1">
                                <a:latin typeface="Cambria Math"/>
                              </a:rPr>
                            </m:ctrlPr>
                          </m:sSubPr>
                          <m:e>
                            <m:r>
                              <a:rPr lang="en-US" i="1">
                                <a:latin typeface="Cambria Math" panose="02040503050406030204" pitchFamily="18" charset="0"/>
                              </a:rPr>
                              <m:t>𝜆</m:t>
                            </m:r>
                          </m:e>
                          <m:sub>
                            <m:r>
                              <a:rPr lang="en-US" i="1">
                                <a:latin typeface="Cambria Math" panose="02040503050406030204" pitchFamily="18" charset="0"/>
                              </a:rPr>
                              <m:t>𝑐𝑐𝑎</m:t>
                            </m:r>
                          </m:sub>
                        </m:sSub>
                      </m:num>
                      <m:den>
                        <m:sSub>
                          <m:sSubPr>
                            <m:ctrlPr>
                              <a:rPr lang="en-US" i="1">
                                <a:latin typeface="Cambria Math"/>
                              </a:rPr>
                            </m:ctrlPr>
                          </m:sSubPr>
                          <m:e>
                            <m:r>
                              <a:rPr lang="en-US" i="1">
                                <a:latin typeface="Cambria Math" panose="02040503050406030204" pitchFamily="18" charset="0"/>
                              </a:rPr>
                              <m:t>𝑁</m:t>
                            </m:r>
                          </m:e>
                          <m:sub>
                            <m:r>
                              <a:rPr lang="en-US" i="1">
                                <a:latin typeface="Cambria Math" panose="02040503050406030204" pitchFamily="18" charset="0"/>
                              </a:rPr>
                              <m:t>𝑀</m:t>
                            </m:r>
                          </m:sub>
                        </m:sSub>
                      </m:den>
                    </m:f>
                    <m:d>
                      <m:dPr>
                        <m:ctrlPr>
                          <a:rPr lang="en-US" i="1">
                            <a:latin typeface="Cambria Math"/>
                          </a:rPr>
                        </m:ctrlPr>
                      </m:dPr>
                      <m:e>
                        <m:r>
                          <a:rPr lang="en-US" i="1">
                            <a:latin typeface="Cambria Math" panose="02040503050406030204" pitchFamily="18" charset="0"/>
                          </a:rPr>
                          <m:t>0.4</m:t>
                        </m:r>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𝑆</m:t>
                            </m:r>
                          </m:sub>
                        </m:sSub>
                        <m:d>
                          <m:dPr>
                            <m:ctrlPr>
                              <a:rPr lang="en-US" i="1">
                                <a:latin typeface="Cambria Math"/>
                              </a:rPr>
                            </m:ctrlPr>
                          </m:dPr>
                          <m:e>
                            <m:r>
                              <a:rPr lang="en-US" i="1">
                                <a:latin typeface="Cambria Math" panose="02040503050406030204" pitchFamily="18" charset="0"/>
                              </a:rPr>
                              <m:t>1+</m:t>
                            </m:r>
                            <m:sSub>
                              <m:sSubPr>
                                <m:ctrlPr>
                                  <a:rPr lang="en-US" i="1">
                                    <a:latin typeface="Cambria Math"/>
                                  </a:rPr>
                                </m:ctrlPr>
                              </m:sSubPr>
                              <m:e>
                                <m:r>
                                  <a:rPr lang="en-US" i="1">
                                    <a:latin typeface="Cambria Math" panose="02040503050406030204" pitchFamily="18" charset="0"/>
                                  </a:rPr>
                                  <m:t>𝑃</m:t>
                                </m:r>
                              </m:e>
                              <m:sub>
                                <m:r>
                                  <a:rPr lang="en-US" i="1">
                                    <a:latin typeface="Cambria Math" panose="02040503050406030204" pitchFamily="18" charset="0"/>
                                  </a:rPr>
                                  <m:t>𝑐𝑐𝑎</m:t>
                                </m:r>
                                <m:r>
                                  <a:rPr lang="en-US" i="1">
                                    <a:latin typeface="Cambria Math" panose="02040503050406030204" pitchFamily="18" charset="0"/>
                                  </a:rPr>
                                  <m:t>1</m:t>
                                </m:r>
                              </m:sub>
                            </m:sSub>
                          </m:e>
                        </m:d>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𝑃</m:t>
                            </m:r>
                          </m:e>
                          <m:sub>
                            <m:r>
                              <a:rPr lang="en-US" i="1">
                                <a:latin typeface="Cambria Math" panose="02040503050406030204" pitchFamily="18" charset="0"/>
                              </a:rPr>
                              <m:t>𝑐𝑐𝑎</m:t>
                            </m:r>
                          </m:sub>
                        </m:sSub>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𝑎𝑐𝑘</m:t>
                            </m:r>
                            <m:r>
                              <a:rPr lang="en-US" i="1">
                                <a:latin typeface="Cambria Math" panose="02040503050406030204" pitchFamily="18" charset="0"/>
                              </a:rPr>
                              <m:t>−</m:t>
                            </m:r>
                            <m:r>
                              <a:rPr lang="en-US" i="1">
                                <a:latin typeface="Cambria Math" panose="02040503050406030204" pitchFamily="18" charset="0"/>
                              </a:rPr>
                              <m:t>𝑅𝑋</m:t>
                            </m:r>
                          </m:sub>
                        </m:sSub>
                        <m:r>
                          <a:rPr lang="en-US" i="1">
                            <a:latin typeface="Cambria Math" panose="02040503050406030204" pitchFamily="18" charset="0"/>
                          </a:rPr>
                          <m:t> </m:t>
                        </m:r>
                      </m:e>
                    </m:d>
                  </m:oMath>
                </a14:m>
                <a:endParaRPr lang="en-US" dirty="0"/>
              </a:p>
              <a:p>
                <a:pPr lvl="1"/>
                <a:r>
                  <a:rPr lang="en-US" dirty="0"/>
                  <a:t>Idle/Sleep</a:t>
                </a:r>
              </a:p>
              <a:p>
                <a:pPr lvl="2"/>
                <a14:m>
                  <m:oMath xmlns:m="http://schemas.openxmlformats.org/officeDocument/2006/math">
                    <m:sSub>
                      <m:sSubPr>
                        <m:ctrlPr>
                          <a:rPr lang="en-US" i="1">
                            <a:latin typeface="Cambria Math"/>
                          </a:rPr>
                        </m:ctrlPr>
                      </m:sSubPr>
                      <m:e>
                        <m:r>
                          <a:rPr lang="en-US" i="1">
                            <a:latin typeface="Cambria Math"/>
                          </a:rPr>
                          <m:t>𝑇</m:t>
                        </m:r>
                      </m:e>
                      <m:sub>
                        <m:r>
                          <a:rPr lang="en-US" i="1">
                            <a:latin typeface="Cambria Math"/>
                          </a:rPr>
                          <m:t>𝐼𝐷</m:t>
                        </m:r>
                      </m:sub>
                    </m:sSub>
                    <m:r>
                      <a:rPr lang="en-US" i="1">
                        <a:latin typeface="Cambria Math"/>
                      </a:rPr>
                      <m:t>=1−</m:t>
                    </m:r>
                    <m:sSub>
                      <m:sSubPr>
                        <m:ctrlPr>
                          <a:rPr lang="en-US" i="1">
                            <a:latin typeface="Cambria Math"/>
                          </a:rPr>
                        </m:ctrlPr>
                      </m:sSubPr>
                      <m:e>
                        <m:r>
                          <a:rPr lang="en-US" i="1">
                            <a:latin typeface="Cambria Math"/>
                          </a:rPr>
                          <m:t>𝑇</m:t>
                        </m:r>
                      </m:e>
                      <m:sub>
                        <m:r>
                          <a:rPr lang="en-US" i="1">
                            <a:latin typeface="Cambria Math"/>
                          </a:rPr>
                          <m:t>𝑅𝑋</m:t>
                        </m:r>
                      </m:sub>
                    </m:sSub>
                    <m:r>
                      <a:rPr lang="en-US" i="1">
                        <a:latin typeface="Cambria Math"/>
                      </a:rPr>
                      <m:t>−</m:t>
                    </m:r>
                    <m:sSub>
                      <m:sSubPr>
                        <m:ctrlPr>
                          <a:rPr lang="en-US" i="1">
                            <a:latin typeface="Cambria Math"/>
                          </a:rPr>
                        </m:ctrlPr>
                      </m:sSubPr>
                      <m:e>
                        <m:r>
                          <a:rPr lang="en-US" i="1">
                            <a:latin typeface="Cambria Math"/>
                          </a:rPr>
                          <m:t>𝑇</m:t>
                        </m:r>
                      </m:e>
                      <m:sub>
                        <m:r>
                          <a:rPr lang="en-US" i="1">
                            <a:latin typeface="Cambria Math"/>
                          </a:rPr>
                          <m:t>𝑇𝑋</m:t>
                        </m:r>
                      </m:sub>
                    </m:sSub>
                  </m:oMath>
                </a14:m>
                <a:endParaRPr lang="en-US" i="1" dirty="0" smtClean="0">
                  <a:latin typeface="Cambria Math"/>
                </a:endParaRPr>
              </a:p>
              <a:p>
                <a:pPr lvl="1"/>
                <a14:m>
                  <m:oMath xmlns:m="http://schemas.openxmlformats.org/officeDocument/2006/math">
                    <m:sSub>
                      <m:sSubPr>
                        <m:ctrlPr>
                          <a:rPr lang="en-US" i="1" smtClean="0">
                            <a:latin typeface="Cambria Math"/>
                          </a:rPr>
                        </m:ctrlPr>
                      </m:sSubPr>
                      <m:e>
                        <m:r>
                          <a:rPr lang="en-US" i="1">
                            <a:latin typeface="Cambria Math" panose="02040503050406030204" pitchFamily="18" charset="0"/>
                          </a:rPr>
                          <m:t>𝐼</m:t>
                        </m:r>
                      </m:e>
                      <m:sub>
                        <m:r>
                          <a:rPr lang="en-US" i="1">
                            <a:latin typeface="Cambria Math" panose="02040503050406030204" pitchFamily="18" charset="0"/>
                          </a:rPr>
                          <m:t>𝑒𝑓𝑓</m:t>
                        </m:r>
                      </m:sub>
                    </m:sSub>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𝐼</m:t>
                        </m:r>
                      </m:e>
                      <m:sub>
                        <m:r>
                          <a:rPr lang="en-US" i="1">
                            <a:latin typeface="Cambria Math" panose="02040503050406030204" pitchFamily="18" charset="0"/>
                          </a:rPr>
                          <m:t>𝑅𝑋</m:t>
                        </m:r>
                      </m:sub>
                    </m:sSub>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𝑅𝑋</m:t>
                        </m:r>
                      </m:sub>
                    </m:sSub>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𝐼</m:t>
                        </m:r>
                      </m:e>
                      <m:sub>
                        <m:r>
                          <a:rPr lang="en-US" i="1">
                            <a:latin typeface="Cambria Math" panose="02040503050406030204" pitchFamily="18" charset="0"/>
                          </a:rPr>
                          <m:t>𝑇𝑋</m:t>
                        </m:r>
                      </m:sub>
                    </m:sSub>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𝑅𝑋</m:t>
                        </m:r>
                      </m:sub>
                    </m:sSub>
                    <m:r>
                      <a:rPr lang="en-US" i="1">
                        <a:latin typeface="Cambria Math" panose="02040503050406030204" pitchFamily="18" charset="0"/>
                      </a:rPr>
                      <m:t>+</m:t>
                    </m:r>
                    <m:sSub>
                      <m:sSubPr>
                        <m:ctrlPr>
                          <a:rPr lang="en-US" i="1">
                            <a:latin typeface="Cambria Math"/>
                          </a:rPr>
                        </m:ctrlPr>
                      </m:sSubPr>
                      <m:e>
                        <m:r>
                          <a:rPr lang="en-US" i="1">
                            <a:latin typeface="Cambria Math" panose="02040503050406030204" pitchFamily="18" charset="0"/>
                          </a:rPr>
                          <m:t>𝐼</m:t>
                        </m:r>
                      </m:e>
                      <m:sub>
                        <m:r>
                          <a:rPr lang="en-US" i="1">
                            <a:latin typeface="Cambria Math" panose="02040503050406030204" pitchFamily="18" charset="0"/>
                          </a:rPr>
                          <m:t>𝐼𝐷</m:t>
                        </m:r>
                      </m:sub>
                    </m:sSub>
                    <m:sSub>
                      <m:sSubPr>
                        <m:ctrlPr>
                          <a:rPr lang="en-US" i="1">
                            <a:latin typeface="Cambria Math"/>
                          </a:rPr>
                        </m:ctrlPr>
                      </m:sSubPr>
                      <m:e>
                        <m:r>
                          <a:rPr lang="en-US" i="1">
                            <a:latin typeface="Cambria Math" panose="02040503050406030204" pitchFamily="18" charset="0"/>
                          </a:rPr>
                          <m:t>𝑇</m:t>
                        </m:r>
                      </m:e>
                      <m:sub>
                        <m:r>
                          <a:rPr lang="en-US" i="1">
                            <a:latin typeface="Cambria Math" panose="02040503050406030204" pitchFamily="18" charset="0"/>
                          </a:rPr>
                          <m:t>𝐼𝐷</m:t>
                        </m:r>
                      </m:sub>
                    </m:sSub>
                  </m:oMath>
                </a14:m>
                <a:endParaRPr lang="en-US" i="1" dirty="0" smtClean="0">
                  <a:latin typeface="Cambria Math"/>
                </a:endParaRPr>
              </a:p>
              <a:p>
                <a14:m>
                  <m:oMath xmlns:m="http://schemas.openxmlformats.org/officeDocument/2006/math">
                    <m:r>
                      <a:rPr lang="en-US" i="1">
                        <a:latin typeface="Cambria Math" panose="02040503050406030204" pitchFamily="18" charset="0"/>
                      </a:rPr>
                      <m:t>𝐵</m:t>
                    </m:r>
                    <m:r>
                      <a:rPr lang="en-US" b="0" i="1" smtClean="0">
                        <a:latin typeface="Cambria Math"/>
                      </a:rPr>
                      <m:t>𝐿</m:t>
                    </m:r>
                    <m:r>
                      <a:rPr lang="en-US" i="1">
                        <a:latin typeface="Cambria Math" panose="02040503050406030204" pitchFamily="18" charset="0"/>
                      </a:rPr>
                      <m:t>=</m:t>
                    </m:r>
                    <m:f>
                      <m:fPr>
                        <m:ctrlPr>
                          <a:rPr lang="en-US" i="1">
                            <a:latin typeface="Cambria Math"/>
                          </a:rPr>
                        </m:ctrlPr>
                      </m:fPr>
                      <m:num>
                        <m:sSub>
                          <m:sSubPr>
                            <m:ctrlPr>
                              <a:rPr lang="en-US" i="1">
                                <a:latin typeface="Cambria Math"/>
                              </a:rPr>
                            </m:ctrlPr>
                          </m:sSubPr>
                          <m:e>
                            <m:r>
                              <a:rPr lang="en-US" i="1">
                                <a:latin typeface="Cambria Math" panose="02040503050406030204" pitchFamily="18" charset="0"/>
                              </a:rPr>
                              <m:t>𝐶</m:t>
                            </m:r>
                          </m:e>
                          <m:sub>
                            <m:r>
                              <a:rPr lang="en-US" i="1">
                                <a:latin typeface="Cambria Math" panose="02040503050406030204" pitchFamily="18" charset="0"/>
                              </a:rPr>
                              <m:t>𝐵</m:t>
                            </m:r>
                          </m:sub>
                        </m:sSub>
                      </m:num>
                      <m:den>
                        <m:sSub>
                          <m:sSubPr>
                            <m:ctrlPr>
                              <a:rPr lang="en-US" i="1">
                                <a:latin typeface="Cambria Math"/>
                              </a:rPr>
                            </m:ctrlPr>
                          </m:sSubPr>
                          <m:e>
                            <m:r>
                              <a:rPr lang="en-US" i="1">
                                <a:latin typeface="Cambria Math" panose="02040503050406030204" pitchFamily="18" charset="0"/>
                              </a:rPr>
                              <m:t>𝐼</m:t>
                            </m:r>
                          </m:e>
                          <m:sub>
                            <m:r>
                              <a:rPr lang="en-US" i="1">
                                <a:latin typeface="Cambria Math" panose="02040503050406030204" pitchFamily="18" charset="0"/>
                              </a:rPr>
                              <m:t>𝑒𝑓𝑓</m:t>
                            </m:r>
                          </m:sub>
                        </m:sSub>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752600"/>
                <a:ext cx="7772400" cy="457200"/>
              </a:xfrm>
              <a:blipFill rotWithShape="1">
                <a:blip r:embed="rId2"/>
                <a:stretch>
                  <a:fillRect l="-706" t="-5333" b="-906667"/>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8</a:t>
            </a:fld>
            <a:endParaRPr lang="en-US" altLang="en-US"/>
          </a:p>
        </p:txBody>
      </p:sp>
      <mc:AlternateContent xmlns:mc="http://schemas.openxmlformats.org/markup-compatibility/2006" xmlns:a14="http://schemas.microsoft.com/office/drawing/2010/main">
        <mc:Choice Requires="a14">
          <p:sp>
            <p:nvSpPr>
              <p:cNvPr id="18" name="Rectangle 17"/>
              <p:cNvSpPr/>
              <p:nvPr/>
            </p:nvSpPr>
            <p:spPr>
              <a:xfrm>
                <a:off x="6260977" y="4245605"/>
                <a:ext cx="2872581" cy="3255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00" i="1">
                              <a:latin typeface="Cambria Math"/>
                            </a:rPr>
                          </m:ctrlPr>
                        </m:sSubPr>
                        <m:e>
                          <m:r>
                            <a:rPr lang="en-US" sz="1300" i="1">
                              <a:latin typeface="Cambria Math"/>
                            </a:rPr>
                            <m:t>𝑃</m:t>
                          </m:r>
                        </m:e>
                        <m:sub>
                          <m:r>
                            <a:rPr lang="en-US" sz="1300" i="1">
                              <a:latin typeface="Cambria Math"/>
                            </a:rPr>
                            <m:t>𝑐𝑐𝑎</m:t>
                          </m:r>
                          <m:r>
                            <a:rPr lang="en-US" sz="1300" i="1">
                              <a:latin typeface="Cambria Math"/>
                            </a:rPr>
                            <m:t>1</m:t>
                          </m:r>
                        </m:sub>
                      </m:sSub>
                      <m:r>
                        <a:rPr lang="en-US" sz="1300" i="1">
                          <a:latin typeface="Cambria Math"/>
                        </a:rPr>
                        <m:t>=1−</m:t>
                      </m:r>
                      <m:d>
                        <m:dPr>
                          <m:begChr m:val="["/>
                          <m:endChr m:val="]"/>
                          <m:ctrlPr>
                            <a:rPr lang="en-US" sz="1300" i="1">
                              <a:latin typeface="Cambria Math"/>
                            </a:rPr>
                          </m:ctrlPr>
                        </m:dPr>
                        <m:e>
                          <m:r>
                            <a:rPr lang="en-US" sz="1300" i="1">
                              <a:latin typeface="Cambria Math"/>
                            </a:rPr>
                            <m:t>1−</m:t>
                          </m:r>
                          <m:sSup>
                            <m:sSupPr>
                              <m:ctrlPr>
                                <a:rPr lang="en-US" sz="1300" i="1">
                                  <a:latin typeface="Cambria Math"/>
                                </a:rPr>
                              </m:ctrlPr>
                            </m:sSupPr>
                            <m:e>
                              <m:r>
                                <a:rPr lang="en-US" sz="1300" i="1">
                                  <a:latin typeface="Cambria Math"/>
                                </a:rPr>
                                <m:t>𝑒</m:t>
                              </m:r>
                            </m:e>
                            <m:sup>
                              <m:r>
                                <a:rPr lang="en-US" sz="1300" i="1">
                                  <a:latin typeface="Cambria Math"/>
                                </a:rPr>
                                <m:t>−</m:t>
                              </m:r>
                              <m:sSub>
                                <m:sSubPr>
                                  <m:ctrlPr>
                                    <a:rPr lang="en-US" sz="1300" i="1">
                                      <a:latin typeface="Cambria Math"/>
                                    </a:rPr>
                                  </m:ctrlPr>
                                </m:sSubPr>
                                <m:e>
                                  <m:d>
                                    <m:dPr>
                                      <m:ctrlPr>
                                        <a:rPr lang="en-US" sz="1300" i="1">
                                          <a:latin typeface="Cambria Math"/>
                                        </a:rPr>
                                      </m:ctrlPr>
                                    </m:dPr>
                                    <m:e>
                                      <m:r>
                                        <a:rPr lang="en-US" sz="1300" i="1">
                                          <a:latin typeface="Cambria Math"/>
                                        </a:rPr>
                                        <m:t>1−</m:t>
                                      </m:r>
                                      <m:r>
                                        <a:rPr lang="en-US" sz="1300" i="1">
                                          <a:latin typeface="Cambria Math"/>
                                        </a:rPr>
                                        <m:t>𝑞</m:t>
                                      </m:r>
                                    </m:e>
                                  </m:d>
                                  <m:r>
                                    <a:rPr lang="en-US" sz="1300" i="1">
                                      <a:latin typeface="Cambria Math"/>
                                    </a:rPr>
                                    <m:t>𝜆</m:t>
                                  </m:r>
                                </m:e>
                                <m:sub>
                                  <m:r>
                                    <a:rPr lang="en-US" sz="1300" i="1">
                                      <a:latin typeface="Cambria Math"/>
                                    </a:rPr>
                                    <m:t>𝑐𝑐𝑎</m:t>
                                  </m:r>
                                </m:sub>
                              </m:sSub>
                              <m:sSub>
                                <m:sSubPr>
                                  <m:ctrlPr>
                                    <a:rPr lang="en-US" sz="1300" i="1">
                                      <a:latin typeface="Cambria Math"/>
                                    </a:rPr>
                                  </m:ctrlPr>
                                </m:sSubPr>
                                <m:e>
                                  <m:r>
                                    <a:rPr lang="en-US" sz="1300" i="1">
                                      <a:latin typeface="Cambria Math"/>
                                    </a:rPr>
                                    <m:t>𝑇</m:t>
                                  </m:r>
                                </m:e>
                                <m:sub>
                                  <m:r>
                                    <a:rPr lang="en-US" sz="1300" i="1">
                                      <a:latin typeface="Cambria Math"/>
                                    </a:rPr>
                                    <m:t>𝑆</m:t>
                                  </m:r>
                                </m:sub>
                              </m:sSub>
                              <m:r>
                                <a:rPr lang="en-US" sz="1300" i="1">
                                  <a:latin typeface="Cambria Math"/>
                                </a:rPr>
                                <m:t> </m:t>
                              </m:r>
                            </m:sup>
                          </m:sSup>
                        </m:e>
                      </m:d>
                      <m:sSub>
                        <m:sSubPr>
                          <m:ctrlPr>
                            <a:rPr lang="en-US" sz="1300" i="1">
                              <a:latin typeface="Cambria Math"/>
                            </a:rPr>
                          </m:ctrlPr>
                        </m:sSubPr>
                        <m:e>
                          <m:r>
                            <a:rPr lang="en-US" sz="1300" i="1">
                              <a:latin typeface="Cambria Math"/>
                            </a:rPr>
                            <m:t>𝐿</m:t>
                          </m:r>
                        </m:e>
                        <m:sub>
                          <m:r>
                            <a:rPr lang="en-US" sz="1300" i="1">
                              <a:latin typeface="Cambria Math"/>
                            </a:rPr>
                            <m:t>𝑀</m:t>
                          </m:r>
                        </m:sub>
                      </m:sSub>
                      <m:sSub>
                        <m:sSubPr>
                          <m:ctrlPr>
                            <a:rPr lang="en-US" sz="1300" i="1">
                              <a:latin typeface="Cambria Math"/>
                            </a:rPr>
                          </m:ctrlPr>
                        </m:sSubPr>
                        <m:e>
                          <m:r>
                            <a:rPr lang="en-US" sz="1300" i="1">
                              <a:latin typeface="Cambria Math"/>
                            </a:rPr>
                            <m:t>𝑃</m:t>
                          </m:r>
                        </m:e>
                        <m:sub>
                          <m:r>
                            <a:rPr lang="en-US" sz="1300" i="1">
                              <a:latin typeface="Cambria Math"/>
                            </a:rPr>
                            <m:t>𝑐𝑐𝑎</m:t>
                          </m:r>
                        </m:sub>
                      </m:sSub>
                    </m:oMath>
                  </m:oMathPara>
                </a14:m>
                <a:endParaRPr lang="en-US" sz="1300" dirty="0"/>
              </a:p>
            </p:txBody>
          </p:sp>
        </mc:Choice>
        <mc:Fallback xmlns="">
          <p:sp>
            <p:nvSpPr>
              <p:cNvPr id="18" name="Rectangle 17"/>
              <p:cNvSpPr>
                <a:spLocks noRot="1" noChangeAspect="1" noMove="1" noResize="1" noEditPoints="1" noAdjustHandles="1" noChangeArrowheads="1" noChangeShapeType="1" noTextEdit="1"/>
              </p:cNvSpPr>
              <p:nvPr/>
            </p:nvSpPr>
            <p:spPr>
              <a:xfrm>
                <a:off x="6260977" y="4245605"/>
                <a:ext cx="2872581" cy="325538"/>
              </a:xfrm>
              <a:prstGeom prst="rect">
                <a:avLst/>
              </a:prstGeom>
              <a:blipFill rotWithShape="1">
                <a:blip r:embed="rId3"/>
                <a:stretch>
                  <a:fillRect/>
                </a:stretch>
              </a:blipFill>
            </p:spPr>
            <p:txBody>
              <a:bodyPr/>
              <a:lstStyle/>
              <a:p>
                <a:r>
                  <a:rPr lang="en-US">
                    <a:noFill/>
                  </a:rPr>
                  <a:t> </a:t>
                </a:r>
              </a:p>
            </p:txBody>
          </p:sp>
        </mc:Fallback>
      </mc:AlternateContent>
      <p:sp>
        <p:nvSpPr>
          <p:cNvPr id="20" name="TextBox 19"/>
          <p:cNvSpPr txBox="1"/>
          <p:nvPr/>
        </p:nvSpPr>
        <p:spPr>
          <a:xfrm>
            <a:off x="6248400" y="3877772"/>
            <a:ext cx="3570649" cy="307777"/>
          </a:xfrm>
          <a:prstGeom prst="rect">
            <a:avLst/>
          </a:prstGeom>
          <a:noFill/>
        </p:spPr>
        <p:txBody>
          <a:bodyPr wrap="square" rtlCol="0">
            <a:spAutoFit/>
          </a:bodyPr>
          <a:lstStyle/>
          <a:p>
            <a:r>
              <a:rPr lang="en-US" sz="1400" dirty="0" smtClean="0">
                <a:latin typeface="+mn-lt"/>
              </a:rPr>
              <a:t>Probability of Passing First CCA</a:t>
            </a:r>
            <a:endParaRPr lang="en-US" sz="1400" dirty="0">
              <a:latin typeface="+mn-lt"/>
            </a:endParaRPr>
          </a:p>
        </p:txBody>
      </p:sp>
      <p:cxnSp>
        <p:nvCxnSpPr>
          <p:cNvPr id="21" name="Straight Connector 20"/>
          <p:cNvCxnSpPr/>
          <p:nvPr/>
        </p:nvCxnSpPr>
        <p:spPr bwMode="auto">
          <a:xfrm flipH="1">
            <a:off x="6248400" y="3843010"/>
            <a:ext cx="1" cy="805190"/>
          </a:xfrm>
          <a:prstGeom prst="line">
            <a:avLst/>
          </a:prstGeom>
          <a:solidFill>
            <a:schemeClr val="accent1"/>
          </a:solidFill>
          <a:ln w="254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378343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OMNET++ Simulation Model</a:t>
            </a:r>
            <a:endParaRPr lang="en-US" dirty="0"/>
          </a:p>
        </p:txBody>
      </p:sp>
      <p:sp>
        <p:nvSpPr>
          <p:cNvPr id="4" name="Date Placeholder 3"/>
          <p:cNvSpPr>
            <a:spLocks noGrp="1"/>
          </p:cNvSpPr>
          <p:nvPr>
            <p:ph type="dt" sz="half" idx="10"/>
          </p:nvPr>
        </p:nvSpPr>
        <p:spPr/>
        <p:txBody>
          <a:bodyPr/>
          <a:lstStyle/>
          <a:p>
            <a:r>
              <a:rPr lang="en-US" altLang="en-US" smtClean="0"/>
              <a:t>Feb. 2017</a:t>
            </a:r>
            <a:endParaRPr lang="en-US" altLang="en-US" dirty="0"/>
          </a:p>
        </p:txBody>
      </p:sp>
      <p:sp>
        <p:nvSpPr>
          <p:cNvPr id="5" name="Footer Placeholder 4"/>
          <p:cNvSpPr>
            <a:spLocks noGrp="1"/>
          </p:cNvSpPr>
          <p:nvPr>
            <p:ph type="ftr" sz="quarter" idx="11"/>
          </p:nvPr>
        </p:nvSpPr>
        <p:spPr/>
        <p:txBody>
          <a:bodyPr/>
          <a:lstStyle/>
          <a:p>
            <a:r>
              <a:rPr lang="en-US" altLang="en-US" smtClean="0"/>
              <a:t>Tallal Elshabrawy, German University in Cairo</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648C28BA-3D63-416D-A199-F0F4AD516765}" type="slidenum">
              <a:rPr lang="en-US" altLang="en-US" smtClean="0"/>
              <a:pPr/>
              <a:t>9</a:t>
            </a:fld>
            <a:endParaRPr lang="en-US" altLang="en-US"/>
          </a:p>
        </p:txBody>
      </p:sp>
      <p:pic>
        <p:nvPicPr>
          <p:cNvPr id="307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495" y="1897975"/>
            <a:ext cx="3810000" cy="4062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13" name="TextBox 12"/>
              <p:cNvSpPr txBox="1"/>
              <p:nvPr/>
            </p:nvSpPr>
            <p:spPr>
              <a:xfrm>
                <a:off x="506095" y="2235327"/>
                <a:ext cx="1234056" cy="293991"/>
              </a:xfrm>
              <a:prstGeom prst="rect">
                <a:avLst/>
              </a:prstGeom>
              <a:noFill/>
            </p:spPr>
            <p:txBody>
              <a:bodyPr wrap="none" rtlCol="0">
                <a:spAutoFit/>
              </a:bodyPr>
              <a:lstStyle/>
              <a:p>
                <a:pPr marL="0" marR="0">
                  <a:spcBef>
                    <a:spcPts val="100"/>
                  </a:spcBef>
                  <a:spcAft>
                    <a:spcPts val="100"/>
                  </a:spcAft>
                </a:pPr>
                <a14:m>
                  <m:oMathPara xmlns:m="http://schemas.openxmlformats.org/officeDocument/2006/math">
                    <m:oMathParaPr>
                      <m:jc m:val="centerGroup"/>
                    </m:oMathParaPr>
                    <m:oMath xmlns:m="http://schemas.openxmlformats.org/officeDocument/2006/math">
                      <m:r>
                        <a:rPr lang="en-US" b="1" i="0" smtClean="0">
                          <a:effectLst/>
                          <a:latin typeface="Cambria Math"/>
                        </a:rPr>
                        <m:t>𝟏𝟎𝟎</m:t>
                      </m:r>
                      <m:r>
                        <a:rPr lang="en-US" b="1" i="0" smtClean="0">
                          <a:effectLst/>
                          <a:latin typeface="Cambria Math"/>
                        </a:rPr>
                        <m:t> </m:t>
                      </m:r>
                      <m:r>
                        <a:rPr lang="en-US" b="1" i="1" smtClean="0">
                          <a:effectLst/>
                          <a:latin typeface="Cambria Math"/>
                          <a:ea typeface="Cambria Math"/>
                        </a:rPr>
                        <m:t>×</m:t>
                      </m:r>
                      <m:r>
                        <a:rPr lang="en-US" b="1" i="1" smtClean="0">
                          <a:effectLst/>
                          <a:latin typeface="Cambria Math"/>
                          <a:ea typeface="Cambria Math"/>
                        </a:rPr>
                        <m:t>𝟏𝟎𝟎</m:t>
                      </m:r>
                      <m:r>
                        <a:rPr lang="en-US" b="1" i="1" smtClean="0">
                          <a:effectLst/>
                          <a:latin typeface="Cambria Math"/>
                          <a:ea typeface="Cambria Math"/>
                        </a:rPr>
                        <m:t> </m:t>
                      </m:r>
                      <m:sSup>
                        <m:sSupPr>
                          <m:ctrlPr>
                            <a:rPr lang="en-US" b="1" i="1" smtClean="0">
                              <a:effectLst/>
                              <a:latin typeface="Cambria Math"/>
                              <a:ea typeface="Cambria Math"/>
                            </a:rPr>
                          </m:ctrlPr>
                        </m:sSupPr>
                        <m:e>
                          <m:r>
                            <a:rPr lang="en-US" b="1" i="1" smtClean="0">
                              <a:effectLst/>
                              <a:latin typeface="Cambria Math"/>
                              <a:ea typeface="Cambria Math"/>
                            </a:rPr>
                            <m:t>𝒎</m:t>
                          </m:r>
                        </m:e>
                        <m:sup>
                          <m:r>
                            <a:rPr lang="en-US" b="1" i="1" smtClean="0">
                              <a:effectLst/>
                              <a:latin typeface="Cambria Math"/>
                              <a:ea typeface="Cambria Math"/>
                            </a:rPr>
                            <m:t>𝟐</m:t>
                          </m:r>
                        </m:sup>
                      </m:sSup>
                    </m:oMath>
                  </m:oMathPara>
                </a14:m>
                <a:endParaRPr lang="en-US" b="1" dirty="0">
                  <a:effectLst/>
                  <a:latin typeface="Times New Roman"/>
                  <a:ea typeface="Times New Roman"/>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506095" y="2235327"/>
                <a:ext cx="1234056" cy="293991"/>
              </a:xfrm>
              <a:prstGeom prst="rect">
                <a:avLst/>
              </a:prstGeom>
              <a:blipFill rotWithShape="1">
                <a:blip r:embed="rId3"/>
                <a:stretch>
                  <a:fillRect/>
                </a:stretch>
              </a:blipFill>
            </p:spPr>
            <p:txBody>
              <a:bodyPr/>
              <a:lstStyle/>
              <a:p>
                <a:r>
                  <a:rPr lang="en-US">
                    <a:noFill/>
                  </a:rPr>
                  <a:t> </a:t>
                </a:r>
              </a:p>
            </p:txBody>
          </p:sp>
        </mc:Fallback>
      </mc:AlternateContent>
      <p:sp>
        <p:nvSpPr>
          <p:cNvPr id="14" name="TextBox 13"/>
          <p:cNvSpPr txBox="1"/>
          <p:nvPr/>
        </p:nvSpPr>
        <p:spPr>
          <a:xfrm>
            <a:off x="2258695" y="1635162"/>
            <a:ext cx="2057400" cy="400110"/>
          </a:xfrm>
          <a:prstGeom prst="rect">
            <a:avLst/>
          </a:prstGeom>
          <a:noFill/>
        </p:spPr>
        <p:txBody>
          <a:bodyPr wrap="square" rtlCol="0">
            <a:spAutoFit/>
          </a:bodyPr>
          <a:lstStyle/>
          <a:p>
            <a:r>
              <a:rPr lang="en-US" sz="1000" b="1" dirty="0" smtClean="0">
                <a:latin typeface="+mn-lt"/>
              </a:rPr>
              <a:t>Note:</a:t>
            </a:r>
            <a:r>
              <a:rPr lang="en-US" sz="1000" dirty="0" smtClean="0">
                <a:latin typeface="+mn-lt"/>
              </a:rPr>
              <a:t> external interference disabled</a:t>
            </a:r>
            <a:endParaRPr lang="en-US" sz="1000" dirty="0">
              <a:latin typeface="+mn-lt"/>
            </a:endParaRPr>
          </a:p>
        </p:txBody>
      </p:sp>
      <p:cxnSp>
        <p:nvCxnSpPr>
          <p:cNvPr id="16" name="Straight Arrow Connector 15"/>
          <p:cNvCxnSpPr/>
          <p:nvPr/>
        </p:nvCxnSpPr>
        <p:spPr bwMode="auto">
          <a:xfrm flipV="1">
            <a:off x="3020695" y="2035272"/>
            <a:ext cx="0" cy="494046"/>
          </a:xfrm>
          <a:prstGeom prst="straightConnector1">
            <a:avLst/>
          </a:prstGeom>
          <a:solidFill>
            <a:schemeClr val="accent1"/>
          </a:solidFill>
          <a:ln w="12700" cap="flat" cmpd="sng" algn="ctr">
            <a:solidFill>
              <a:schemeClr val="tx1"/>
            </a:solidFill>
            <a:prstDash val="dash"/>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3" name="Picture 22"/>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2438400"/>
            <a:ext cx="4599305" cy="3510605"/>
          </a:xfrm>
          <a:prstGeom prst="rect">
            <a:avLst/>
          </a:prstGeom>
          <a:noFill/>
          <a:ln>
            <a:noFill/>
          </a:ln>
        </p:spPr>
      </p:pic>
      <p:sp>
        <p:nvSpPr>
          <p:cNvPr id="22" name="TextBox 21"/>
          <p:cNvSpPr txBox="1"/>
          <p:nvPr/>
        </p:nvSpPr>
        <p:spPr>
          <a:xfrm>
            <a:off x="4370705" y="2286000"/>
            <a:ext cx="4613764" cy="307777"/>
          </a:xfrm>
          <a:prstGeom prst="rect">
            <a:avLst/>
          </a:prstGeom>
          <a:noFill/>
        </p:spPr>
        <p:txBody>
          <a:bodyPr wrap="none" rtlCol="0">
            <a:spAutoFit/>
          </a:bodyPr>
          <a:lstStyle/>
          <a:p>
            <a:r>
              <a:rPr lang="en-US" sz="1400" dirty="0" smtClean="0">
                <a:latin typeface="+mn-lt"/>
              </a:rPr>
              <a:t>Communication Range </a:t>
            </a:r>
            <a:r>
              <a:rPr lang="en-US" sz="1400" dirty="0" err="1" smtClean="0">
                <a:latin typeface="+mn-lt"/>
              </a:rPr>
              <a:t>Vs</a:t>
            </a:r>
            <a:r>
              <a:rPr lang="en-US" sz="1400" dirty="0" smtClean="0">
                <a:latin typeface="+mn-lt"/>
              </a:rPr>
              <a:t> Percentage of Hidden Nodes</a:t>
            </a:r>
            <a:endParaRPr lang="en-US" sz="1400" dirty="0">
              <a:latin typeface="+mn-lt"/>
            </a:endParaRPr>
          </a:p>
        </p:txBody>
      </p:sp>
    </p:spTree>
    <p:extLst>
      <p:ext uri="{BB962C8B-B14F-4D97-AF65-F5344CB8AC3E}">
        <p14:creationId xmlns:p14="http://schemas.microsoft.com/office/powerpoint/2010/main" val="2055214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1598</Words>
  <Application>Microsoft Office PowerPoint</Application>
  <PresentationFormat>Bildschirmpräsentation (4:3)</PresentationFormat>
  <Paragraphs>232</Paragraphs>
  <Slides>17</Slides>
  <Notes>1</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IEEE-P802_15</vt:lpstr>
      <vt:lpstr>PowerPoint-Präsentation</vt:lpstr>
      <vt:lpstr>The Potentials of IEEE 802.15.4 CSMA/CA to operate in Dense Metering Networks with Hidden Nodes</vt:lpstr>
      <vt:lpstr>Motivation</vt:lpstr>
      <vt:lpstr>Metering Network Model</vt:lpstr>
      <vt:lpstr>Model Parameters for Success Report Probability </vt:lpstr>
      <vt:lpstr>Report Success Probability Analytical Model</vt:lpstr>
      <vt:lpstr>Model Parameters for Battery Lifetime </vt:lpstr>
      <vt:lpstr>Battery Lifetime Analysis</vt:lpstr>
      <vt:lpstr>OMNET++ Simulation Model</vt:lpstr>
      <vt:lpstr>Analytical Model Verification</vt:lpstr>
      <vt:lpstr>Mapping Hidden Nodes to Tx Power</vt:lpstr>
      <vt:lpstr>Contour Plot for P_RS Performance versus q and N_B^((max))given  N_M=1000 and L_M=6</vt:lpstr>
      <vt:lpstr>Contour Plot for BL Performance versus q and N_B^((max) )given  N_M=1000 and L_M=6, T_R=6s and Urban Environment Pathloss n=2.7</vt:lpstr>
      <vt:lpstr>Contour Plot for BL Performance versus q and N_B^((max) )given  N_M=1000 and L_M=6, T_R=6s and Urban Environment Pathloss n=3.5</vt:lpstr>
      <vt:lpstr>Contour Plot for BL Performance versus q and N_B^((max) )given  N_M=1000 and L_M=6, T_R=8s and Urban Environment Pathloss n=3.5</vt:lpstr>
      <vt:lpstr>Conclusions &amp; Further Proposals</vt:lpstr>
      <vt:lpstr>Thank You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Tallal Osama El-Shabrawy</dc:creator>
  <dc:description>&lt;doc#&gt;</dc:description>
  <cp:lastModifiedBy>Joerg Robert</cp:lastModifiedBy>
  <cp:revision>21</cp:revision>
  <cp:lastPrinted>1998-02-10T13:28:06Z</cp:lastPrinted>
  <dcterms:created xsi:type="dcterms:W3CDTF">2017-02-16T08:37:41Z</dcterms:created>
  <dcterms:modified xsi:type="dcterms:W3CDTF">2017-02-21T14:49:27Z</dcterms:modified>
</cp:coreProperties>
</file>