
<file path=[Content_Types].xml><?xml version="1.0" encoding="utf-8"?>
<Types xmlns="http://schemas.openxmlformats.org/package/2006/content-types">
  <Default Extension="png" ContentType="image/png"/>
  <Default Extension="vsd" ContentType="application/vnd.visio"/>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9" r:id="rId2"/>
    <p:sldId id="292" r:id="rId3"/>
    <p:sldId id="311" r:id="rId4"/>
    <p:sldId id="336" r:id="rId5"/>
    <p:sldId id="321" r:id="rId6"/>
    <p:sldId id="322" r:id="rId7"/>
    <p:sldId id="313" r:id="rId8"/>
    <p:sldId id="312" r:id="rId9"/>
    <p:sldId id="317" r:id="rId10"/>
    <p:sldId id="318" r:id="rId11"/>
    <p:sldId id="319" r:id="rId12"/>
    <p:sldId id="320" r:id="rId13"/>
    <p:sldId id="323" r:id="rId14"/>
    <p:sldId id="324" r:id="rId15"/>
    <p:sldId id="325" r:id="rId16"/>
    <p:sldId id="326" r:id="rId17"/>
    <p:sldId id="327" r:id="rId18"/>
    <p:sldId id="328" r:id="rId19"/>
    <p:sldId id="314" r:id="rId20"/>
    <p:sldId id="315" r:id="rId21"/>
    <p:sldId id="329" r:id="rId22"/>
    <p:sldId id="330" r:id="rId23"/>
    <p:sldId id="331" r:id="rId24"/>
    <p:sldId id="339" r:id="rId25"/>
    <p:sldId id="332" r:id="rId26"/>
    <p:sldId id="337" r:id="rId27"/>
    <p:sldId id="308" r:id="rId28"/>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CCFFFF"/>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2784" autoAdjust="0"/>
  </p:normalViewPr>
  <p:slideViewPr>
    <p:cSldViewPr>
      <p:cViewPr varScale="1">
        <p:scale>
          <a:sx n="72" d="100"/>
          <a:sy n="72" d="100"/>
        </p:scale>
        <p:origin x="52" y="852"/>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06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23</a:t>
            </a:fld>
            <a:endParaRPr lang="en-US" altLang="ko-KR"/>
          </a:p>
        </p:txBody>
      </p:sp>
    </p:spTree>
    <p:extLst>
      <p:ext uri="{BB962C8B-B14F-4D97-AF65-F5344CB8AC3E}">
        <p14:creationId xmlns:p14="http://schemas.microsoft.com/office/powerpoint/2010/main" val="102244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March 2017</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March 2017</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Junhyeong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802.15-17-0127-00-hrrc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Visio_2003-2010____1.vsd"/><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a:t>March 2017</a:t>
            </a:r>
          </a:p>
        </p:txBody>
      </p:sp>
      <p:sp>
        <p:nvSpPr>
          <p:cNvPr id="5" name="바닥글 개체 틀 2"/>
          <p:cNvSpPr>
            <a:spLocks noGrp="1"/>
          </p:cNvSpPr>
          <p:nvPr>
            <p:ph type="ftr" sz="quarter" idx="11"/>
          </p:nvPr>
        </p:nvSpPr>
        <p:spPr/>
        <p:txBody>
          <a:bodyPr/>
          <a:lstStyle/>
          <a:p>
            <a:r>
              <a:rPr lang="en-US" altLang="ko-KR" dirty="0" smtClean="0"/>
              <a:t>Junhyeong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[Channel Modeling for MHN-E System]</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dirty="0" smtClean="0">
                <a:solidFill>
                  <a:schemeClr val="tx2"/>
                </a:solidFill>
                <a:ea typeface="굴림" charset="-127"/>
              </a:rPr>
              <a:t>: </a:t>
            </a:r>
            <a:r>
              <a:rPr lang="en-US" altLang="ko-KR" sz="1600" dirty="0" smtClean="0">
                <a:ea typeface="굴림" charset="-127"/>
              </a:rPr>
              <a:t>[13</a:t>
            </a:r>
            <a:r>
              <a:rPr lang="en-US" altLang="ko-KR" sz="1600" dirty="0" smtClean="0">
                <a:solidFill>
                  <a:schemeClr val="tx2"/>
                </a:solidFill>
                <a:ea typeface="굴림" charset="-127"/>
              </a:rPr>
              <a:t> </a:t>
            </a:r>
            <a:r>
              <a:rPr lang="en-US" altLang="ko-KR" sz="1600" dirty="0" smtClean="0">
                <a:ea typeface="굴림" charset="-127"/>
              </a:rPr>
              <a:t>March, 2017</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ea typeface="굴림" charset="-127"/>
              </a:rPr>
              <a:t>Junhyeong</a:t>
            </a:r>
            <a:r>
              <a:rPr lang="en-US" altLang="ko-KR" sz="1600" dirty="0" smtClean="0">
                <a:ea typeface="굴림" charset="-127"/>
              </a:rPr>
              <a:t> Kim</a:t>
            </a:r>
            <a:r>
              <a:rPr lang="en-US" altLang="ko-KR" sz="1600" baseline="30000" dirty="0">
                <a:solidFill>
                  <a:schemeClr val="tx2"/>
                </a:solidFill>
                <a:ea typeface="굴림" charset="-127"/>
              </a:rPr>
              <a:t>1</a:t>
            </a:r>
            <a:r>
              <a:rPr lang="en-US" altLang="ko-KR" sz="1600" dirty="0" smtClean="0">
                <a:ea typeface="굴림" charset="-127"/>
              </a:rPr>
              <a:t>, </a:t>
            </a:r>
            <a:r>
              <a:rPr lang="en-US" altLang="ko-KR" sz="1600" dirty="0" err="1" smtClean="0">
                <a:ea typeface="굴림" charset="-127"/>
              </a:rPr>
              <a:t>Ke</a:t>
            </a:r>
            <a:r>
              <a:rPr lang="en-US" altLang="ko-KR" sz="1600" dirty="0" smtClean="0">
                <a:ea typeface="굴림" charset="-127"/>
              </a:rPr>
              <a:t> Guan</a:t>
            </a:r>
            <a:r>
              <a:rPr lang="en-US" altLang="ko-KR" sz="1600" baseline="30000" dirty="0">
                <a:solidFill>
                  <a:schemeClr val="tx2"/>
                </a:solidFill>
                <a:ea typeface="굴림" charset="-127"/>
              </a:rPr>
              <a:t>2</a:t>
            </a:r>
            <a:r>
              <a:rPr lang="en-US" altLang="ko-KR" sz="1600" dirty="0" smtClean="0">
                <a:ea typeface="굴림" charset="-127"/>
              </a:rPr>
              <a:t>, </a:t>
            </a:r>
            <a:r>
              <a:rPr lang="en-US" altLang="ko-KR" sz="1600" dirty="0" err="1" smtClean="0">
                <a:ea typeface="굴림" charset="-127"/>
              </a:rPr>
              <a:t>Danping</a:t>
            </a:r>
            <a:r>
              <a:rPr lang="en-US" altLang="ko-KR" sz="1600" dirty="0" smtClean="0">
                <a:ea typeface="굴림" charset="-127"/>
              </a:rPr>
              <a:t> He</a:t>
            </a:r>
            <a:r>
              <a:rPr lang="en-US" altLang="ko-KR" sz="1600" baseline="30000" dirty="0">
                <a:solidFill>
                  <a:schemeClr val="tx2"/>
                </a:solidFill>
                <a:ea typeface="굴림" charset="-127"/>
              </a:rPr>
              <a:t>2</a:t>
            </a:r>
            <a:r>
              <a:rPr lang="en-US" altLang="ko-KR" sz="1600" dirty="0" smtClean="0">
                <a:ea typeface="굴림" charset="-127"/>
              </a:rPr>
              <a:t>, </a:t>
            </a:r>
            <a:r>
              <a:rPr lang="en-US" altLang="ko-KR" sz="1600" dirty="0" err="1" smtClean="0">
                <a:ea typeface="굴림" charset="-127"/>
              </a:rPr>
              <a:t>Gosan</a:t>
            </a:r>
            <a:r>
              <a:rPr lang="en-US" altLang="ko-KR" sz="1600" dirty="0" smtClean="0">
                <a:ea typeface="굴림" charset="-127"/>
              </a:rPr>
              <a:t> Noh</a:t>
            </a:r>
            <a:r>
              <a:rPr lang="en-US" altLang="ko-KR" sz="1600" baseline="30000" dirty="0">
                <a:solidFill>
                  <a:schemeClr val="tx2"/>
                </a:solidFill>
                <a:ea typeface="굴림" charset="-127"/>
              </a:rPr>
              <a:t>1</a:t>
            </a:r>
            <a:r>
              <a:rPr lang="en-US" altLang="ko-KR" sz="1600" dirty="0" smtClean="0">
                <a:ea typeface="굴림" charset="-127"/>
              </a:rPr>
              <a:t>, Bing Hui</a:t>
            </a:r>
            <a:r>
              <a:rPr lang="en-US" altLang="ko-KR" sz="1600" baseline="30000" dirty="0">
                <a:solidFill>
                  <a:schemeClr val="tx2"/>
                </a:solidFill>
                <a:ea typeface="굴림" charset="-127"/>
              </a:rPr>
              <a:t>1</a:t>
            </a:r>
            <a:r>
              <a:rPr lang="en-US" altLang="ko-KR" sz="1600" dirty="0" smtClean="0">
                <a:ea typeface="굴림" charset="-127"/>
              </a:rPr>
              <a:t>, </a:t>
            </a:r>
            <a:r>
              <a:rPr lang="en-US" altLang="ko-KR" sz="1600" dirty="0" err="1">
                <a:ea typeface="굴림" charset="-127"/>
              </a:rPr>
              <a:t>Hee</a:t>
            </a:r>
            <a:r>
              <a:rPr lang="en-US" altLang="ko-KR" sz="1600" dirty="0">
                <a:ea typeface="굴림" charset="-127"/>
              </a:rPr>
              <a:t>-Sang </a:t>
            </a:r>
            <a:r>
              <a:rPr lang="en-US" altLang="ko-KR" sz="1600" dirty="0" smtClean="0">
                <a:ea typeface="굴림" charset="-127"/>
              </a:rPr>
              <a:t>Chung</a:t>
            </a:r>
            <a:r>
              <a:rPr lang="en-US" altLang="ko-KR" sz="1600" baseline="30000" dirty="0">
                <a:solidFill>
                  <a:schemeClr val="tx2"/>
                </a:solidFill>
                <a:ea typeface="굴림" charset="-127"/>
              </a:rPr>
              <a:t>1</a:t>
            </a:r>
            <a:r>
              <a:rPr lang="en-US" altLang="ko-KR" sz="1600" dirty="0" smtClean="0">
                <a:ea typeface="굴림" charset="-127"/>
              </a:rPr>
              <a:t> </a:t>
            </a:r>
            <a:r>
              <a:rPr lang="en-US" altLang="ko-KR" sz="1600" dirty="0">
                <a:ea typeface="굴림" charset="-127"/>
              </a:rPr>
              <a:t>and </a:t>
            </a:r>
            <a:r>
              <a:rPr lang="en-US" altLang="ko-KR" sz="1600" dirty="0" smtClean="0">
                <a:ea typeface="굴림" charset="-127"/>
              </a:rPr>
              <a:t>Il </a:t>
            </a:r>
            <a:r>
              <a:rPr lang="en-US" altLang="ko-KR" sz="1600" dirty="0" err="1" smtClean="0">
                <a:ea typeface="굴림" charset="-127"/>
              </a:rPr>
              <a:t>Gyu</a:t>
            </a:r>
            <a:r>
              <a:rPr lang="en-US" altLang="ko-KR" sz="1600" dirty="0" smtClean="0">
                <a:ea typeface="굴림" charset="-127"/>
              </a:rPr>
              <a:t> Kim</a:t>
            </a:r>
            <a:r>
              <a:rPr lang="en-US" altLang="ko-KR" sz="1600" baseline="30000" dirty="0">
                <a:solidFill>
                  <a:schemeClr val="tx2"/>
                </a:solidFill>
                <a:ea typeface="굴림" charset="-127"/>
              </a:rPr>
              <a:t>1</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baseline="30000" dirty="0" smtClean="0">
                <a:solidFill>
                  <a:schemeClr val="tx2"/>
                </a:solidFill>
                <a:ea typeface="굴림" charset="-127"/>
              </a:rPr>
              <a:t>1</a:t>
            </a:r>
            <a:r>
              <a:rPr lang="en-US" altLang="ko-KR" sz="1600" dirty="0" smtClean="0">
                <a:ea typeface="굴림" charset="-127"/>
              </a:rPr>
              <a:t>ETRI, </a:t>
            </a:r>
            <a:r>
              <a:rPr lang="en-US" altLang="ko-KR" sz="1600" baseline="30000" dirty="0">
                <a:solidFill>
                  <a:schemeClr val="tx2"/>
                </a:solidFill>
                <a:ea typeface="굴림" charset="-127"/>
              </a:rPr>
              <a:t>2</a:t>
            </a:r>
            <a:r>
              <a:rPr lang="en-US" altLang="ko-KR" sz="1600" dirty="0" smtClean="0">
                <a:ea typeface="굴림" charset="-127"/>
              </a:rPr>
              <a:t>Beijing </a:t>
            </a:r>
            <a:r>
              <a:rPr lang="en-US" altLang="ko-KR" sz="1600" dirty="0" err="1" smtClean="0">
                <a:ea typeface="굴림" charset="-127"/>
              </a:rPr>
              <a:t>Jiaotong</a:t>
            </a:r>
            <a:r>
              <a:rPr lang="en-US" altLang="ko-KR" sz="1600" dirty="0" smtClean="0">
                <a:ea typeface="굴림" charset="-127"/>
              </a:rPr>
              <a:t> University</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82-42-860-6239</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:[jhkim41jf@etri.re.kr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channel modeling for MHN-E system]</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Simulation Configurations and Scenario Models</a:t>
            </a:r>
            <a:endParaRPr lang="ko-KR" altLang="en-US" sz="2800" dirty="0"/>
          </a:p>
        </p:txBody>
      </p:sp>
      <p:sp>
        <p:nvSpPr>
          <p:cNvPr id="3" name="내용 개체 틀 2"/>
          <p:cNvSpPr>
            <a:spLocks noGrp="1"/>
          </p:cNvSpPr>
          <p:nvPr>
            <p:ph idx="1"/>
          </p:nvPr>
        </p:nvSpPr>
        <p:spPr/>
        <p:txBody>
          <a:bodyPr/>
          <a:lstStyle/>
          <a:p>
            <a:r>
              <a:rPr lang="en-US" altLang="ko-KR" sz="2000" dirty="0"/>
              <a:t>Reconstructed Environment Models for Straight Route</a:t>
            </a:r>
          </a:p>
          <a:p>
            <a:endParaRPr lang="ko-KR" altLang="en-US" sz="20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pic>
        <p:nvPicPr>
          <p:cNvPr id="7" name="그림 6"/>
          <p:cNvPicPr>
            <a:picLocks noChangeAspect="1"/>
          </p:cNvPicPr>
          <p:nvPr/>
        </p:nvPicPr>
        <p:blipFill>
          <a:blip r:embed="rId2"/>
          <a:stretch>
            <a:fillRect/>
          </a:stretch>
        </p:blipFill>
        <p:spPr>
          <a:xfrm>
            <a:off x="899592" y="1918912"/>
            <a:ext cx="7117235" cy="4606432"/>
          </a:xfrm>
          <a:prstGeom prst="rect">
            <a:avLst/>
          </a:prstGeom>
        </p:spPr>
      </p:pic>
    </p:spTree>
    <p:extLst>
      <p:ext uri="{BB962C8B-B14F-4D97-AF65-F5344CB8AC3E}">
        <p14:creationId xmlns:p14="http://schemas.microsoft.com/office/powerpoint/2010/main" val="2191211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Simulation Configurations and Scenario Models</a:t>
            </a:r>
            <a:endParaRPr lang="ko-KR" altLang="en-US" sz="2800" dirty="0"/>
          </a:p>
        </p:txBody>
      </p:sp>
      <p:sp>
        <p:nvSpPr>
          <p:cNvPr id="3" name="내용 개체 틀 2"/>
          <p:cNvSpPr>
            <a:spLocks noGrp="1"/>
          </p:cNvSpPr>
          <p:nvPr>
            <p:ph idx="1"/>
          </p:nvPr>
        </p:nvSpPr>
        <p:spPr/>
        <p:txBody>
          <a:bodyPr/>
          <a:lstStyle/>
          <a:p>
            <a:r>
              <a:rPr lang="en-US" altLang="ko-KR" sz="2000" dirty="0"/>
              <a:t>Reconstructed Environment Models for Straight Route</a:t>
            </a:r>
          </a:p>
          <a:p>
            <a:pPr lvl="1"/>
            <a:r>
              <a:rPr lang="en-US" altLang="ko-KR" sz="1800" dirty="0"/>
              <a:t>Tunnel structure of Seoul subway line 8</a:t>
            </a:r>
          </a:p>
          <a:p>
            <a:pPr lvl="1"/>
            <a:endParaRPr lang="en-US" altLang="ko-KR" sz="1800" dirty="0"/>
          </a:p>
          <a:p>
            <a:pPr lvl="1"/>
            <a:endParaRPr lang="en-US" altLang="ko-KR" sz="1800" dirty="0"/>
          </a:p>
          <a:p>
            <a:pPr lvl="1"/>
            <a:endParaRPr lang="en-US" altLang="ko-KR" sz="1800" dirty="0" smtClean="0"/>
          </a:p>
          <a:p>
            <a:pPr lvl="1"/>
            <a:endParaRPr lang="en-US" altLang="ko-KR" sz="1800" dirty="0" smtClean="0"/>
          </a:p>
          <a:p>
            <a:pPr lvl="1"/>
            <a:endParaRPr lang="en-US" altLang="ko-KR" sz="1800" dirty="0" smtClean="0"/>
          </a:p>
          <a:p>
            <a:pPr lvl="1"/>
            <a:endParaRPr lang="en-US" altLang="ko-KR" sz="1800" dirty="0" smtClean="0"/>
          </a:p>
          <a:p>
            <a:pPr lvl="1"/>
            <a:r>
              <a:rPr lang="en-US" altLang="ko-KR" sz="1800" dirty="0" smtClean="0"/>
              <a:t>Reconstructed </a:t>
            </a:r>
            <a:r>
              <a:rPr lang="en-US" altLang="ko-KR" sz="1800" dirty="0"/>
              <a:t>straight Tunnel</a:t>
            </a:r>
          </a:p>
          <a:p>
            <a:pPr lvl="1"/>
            <a:endParaRPr lang="en-US" altLang="ko-KR" sz="1800" dirty="0"/>
          </a:p>
          <a:p>
            <a:endParaRPr lang="ko-KR" altLang="en-US" sz="20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7" name="图片 23"/>
          <p:cNvPicPr>
            <a:picLocks noChangeAspect="1" noChangeArrowheads="1"/>
          </p:cNvPicPr>
          <p:nvPr/>
        </p:nvPicPr>
        <p:blipFill rotWithShape="1">
          <a:blip r:embed="rId2">
            <a:extLst>
              <a:ext uri="{28A0092B-C50C-407E-A947-70E740481C1C}">
                <a14:useLocalDpi xmlns:a14="http://schemas.microsoft.com/office/drawing/2010/main" val="0"/>
              </a:ext>
            </a:extLst>
          </a:blip>
          <a:srcRect l="-1" r="-5703"/>
          <a:stretch/>
        </p:blipFill>
        <p:spPr bwMode="auto">
          <a:xfrm>
            <a:off x="1743808" y="2179812"/>
            <a:ext cx="6262810" cy="199396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33"/>
          <p:cNvGrpSpPr/>
          <p:nvPr/>
        </p:nvGrpSpPr>
        <p:grpSpPr>
          <a:xfrm>
            <a:off x="1010382" y="4462164"/>
            <a:ext cx="7123235" cy="1862284"/>
            <a:chOff x="0" y="978509"/>
            <a:chExt cx="9144000" cy="4900982"/>
          </a:xfrm>
        </p:grpSpPr>
        <p:pic>
          <p:nvPicPr>
            <p:cNvPr id="9"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8509"/>
              <a:ext cx="9144000" cy="4900982"/>
            </a:xfrm>
            <a:prstGeom prst="rect">
              <a:avLst/>
            </a:prstGeom>
            <a:ln>
              <a:noFill/>
            </a:ln>
            <a:effectLst>
              <a:outerShdw blurRad="292100" dist="139700" dir="2700000" algn="tl" rotWithShape="0">
                <a:srgbClr val="333333">
                  <a:alpha val="65000"/>
                </a:srgbClr>
              </a:outerShdw>
            </a:effectLst>
          </p:spPr>
        </p:pic>
        <p:sp>
          <p:nvSpPr>
            <p:cNvPr id="10" name="椭圆 35"/>
            <p:cNvSpPr/>
            <p:nvPr/>
          </p:nvSpPr>
          <p:spPr>
            <a:xfrm>
              <a:off x="8420556" y="3068960"/>
              <a:ext cx="111884"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TextBox 10"/>
            <p:cNvSpPr txBox="1"/>
            <p:nvPr/>
          </p:nvSpPr>
          <p:spPr>
            <a:xfrm>
              <a:off x="7996337" y="3320987"/>
              <a:ext cx="1053090" cy="688480"/>
            </a:xfrm>
            <a:prstGeom prst="rect">
              <a:avLst/>
            </a:prstGeom>
            <a:solidFill>
              <a:schemeClr val="tx2">
                <a:lumMod val="40000"/>
                <a:lumOff val="60000"/>
              </a:schemeClr>
            </a:solidFill>
          </p:spPr>
          <p:txBody>
            <a:bodyPr wrap="square" rtlCol="0">
              <a:spAutoFit/>
            </a:bodyPr>
            <a:lstStyle/>
            <a:p>
              <a:r>
                <a:rPr lang="en-US" altLang="zh-CN" sz="1100" dirty="0" err="1" smtClean="0"/>
                <a:t>Tx</a:t>
              </a:r>
              <a:r>
                <a:rPr lang="en-US" altLang="zh-CN" sz="1100" dirty="0" smtClean="0"/>
                <a:t> (</a:t>
              </a:r>
              <a:r>
                <a:rPr lang="en-US" altLang="zh-CN" sz="1100" dirty="0" err="1" smtClean="0"/>
                <a:t>mRU</a:t>
              </a:r>
              <a:r>
                <a:rPr lang="en-US" altLang="zh-CN" sz="1100" dirty="0" smtClean="0"/>
                <a:t>)</a:t>
              </a:r>
              <a:endParaRPr lang="zh-CN" altLang="en-US" sz="1100" dirty="0"/>
            </a:p>
          </p:txBody>
        </p:sp>
        <p:cxnSp>
          <p:nvCxnSpPr>
            <p:cNvPr id="12" name="直接箭头连接符 37"/>
            <p:cNvCxnSpPr/>
            <p:nvPr/>
          </p:nvCxnSpPr>
          <p:spPr>
            <a:xfrm flipV="1">
              <a:off x="6660232" y="4149080"/>
              <a:ext cx="864096" cy="1440161"/>
            </a:xfrm>
            <a:prstGeom prst="straightConnector1">
              <a:avLst/>
            </a:prstGeom>
            <a:ln w="3810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29166" y="4797152"/>
              <a:ext cx="1461276" cy="545433"/>
            </a:xfrm>
            <a:prstGeom prst="rect">
              <a:avLst/>
            </a:prstGeom>
            <a:noFill/>
          </p:spPr>
          <p:txBody>
            <a:bodyPr wrap="none" rtlCol="0">
              <a:spAutoFit/>
            </a:bodyPr>
            <a:lstStyle/>
            <a:p>
              <a:r>
                <a:rPr lang="en-US" altLang="zh-CN" sz="1400" dirty="0" smtClean="0">
                  <a:solidFill>
                    <a:schemeClr val="bg1"/>
                  </a:solidFill>
                </a:rPr>
                <a:t>1000 m</a:t>
              </a:r>
              <a:endParaRPr lang="zh-CN" altLang="en-US" sz="1400" dirty="0">
                <a:solidFill>
                  <a:schemeClr val="bg1"/>
                </a:solidFill>
              </a:endParaRPr>
            </a:p>
          </p:txBody>
        </p:sp>
      </p:grpSp>
    </p:spTree>
    <p:extLst>
      <p:ext uri="{BB962C8B-B14F-4D97-AF65-F5344CB8AC3E}">
        <p14:creationId xmlns:p14="http://schemas.microsoft.com/office/powerpoint/2010/main" val="4231400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Simulation Configurations and Scenario Models</a:t>
            </a:r>
            <a:endParaRPr lang="ko-KR" altLang="en-US" sz="2800" dirty="0"/>
          </a:p>
        </p:txBody>
      </p:sp>
      <p:sp>
        <p:nvSpPr>
          <p:cNvPr id="3" name="내용 개체 틀 2"/>
          <p:cNvSpPr>
            <a:spLocks noGrp="1"/>
          </p:cNvSpPr>
          <p:nvPr>
            <p:ph idx="1"/>
          </p:nvPr>
        </p:nvSpPr>
        <p:spPr/>
        <p:txBody>
          <a:bodyPr/>
          <a:lstStyle/>
          <a:p>
            <a:r>
              <a:rPr lang="en-US" altLang="ko-KR" sz="2400" dirty="0"/>
              <a:t>Reconstructed Environment Models for Curved Route</a:t>
            </a:r>
          </a:p>
          <a:p>
            <a:pPr lvl="1"/>
            <a:r>
              <a:rPr lang="en-US" altLang="ko-KR" sz="2000" dirty="0"/>
              <a:t>Tunnel-curved</a:t>
            </a:r>
          </a:p>
          <a:p>
            <a:endParaRPr lang="en-US" altLang="ko-KR" sz="2400" dirty="0"/>
          </a:p>
          <a:p>
            <a:endParaRPr lang="en-US" altLang="ko-KR" sz="2400" dirty="0"/>
          </a:p>
          <a:p>
            <a:endParaRPr lang="en-US" altLang="ko-KR" sz="2400" dirty="0"/>
          </a:p>
          <a:p>
            <a:endParaRPr lang="en-US" altLang="ko-KR" sz="2400" dirty="0"/>
          </a:p>
          <a:p>
            <a:pPr lvl="1"/>
            <a:r>
              <a:rPr lang="en-US" altLang="ko-KR" sz="2000" dirty="0"/>
              <a:t>Urban-curved</a:t>
            </a:r>
          </a:p>
          <a:p>
            <a:endParaRPr lang="en-US" altLang="ko-KR" sz="2400" dirty="0"/>
          </a:p>
          <a:p>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pic>
        <p:nvPicPr>
          <p:cNvPr id="7" name="그림 6"/>
          <p:cNvPicPr>
            <a:picLocks noChangeAspect="1"/>
          </p:cNvPicPr>
          <p:nvPr/>
        </p:nvPicPr>
        <p:blipFill>
          <a:blip r:embed="rId2"/>
          <a:stretch>
            <a:fillRect/>
          </a:stretch>
        </p:blipFill>
        <p:spPr>
          <a:xfrm>
            <a:off x="3491879" y="1842602"/>
            <a:ext cx="4745954" cy="2203824"/>
          </a:xfrm>
          <a:prstGeom prst="rect">
            <a:avLst/>
          </a:prstGeom>
        </p:spPr>
      </p:pic>
      <p:pic>
        <p:nvPicPr>
          <p:cNvPr id="8" name="그림 7"/>
          <p:cNvPicPr>
            <a:picLocks noChangeAspect="1"/>
          </p:cNvPicPr>
          <p:nvPr/>
        </p:nvPicPr>
        <p:blipFill>
          <a:blip r:embed="rId3"/>
          <a:stretch>
            <a:fillRect/>
          </a:stretch>
        </p:blipFill>
        <p:spPr>
          <a:xfrm>
            <a:off x="3584883" y="3958108"/>
            <a:ext cx="4559947" cy="2581803"/>
          </a:xfrm>
          <a:prstGeom prst="rect">
            <a:avLst/>
          </a:prstGeom>
        </p:spPr>
      </p:pic>
    </p:spTree>
    <p:extLst>
      <p:ext uri="{BB962C8B-B14F-4D97-AF65-F5344CB8AC3E}">
        <p14:creationId xmlns:p14="http://schemas.microsoft.com/office/powerpoint/2010/main" val="1874543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Simulation Results</a:t>
            </a:r>
            <a:endParaRPr lang="ko-KR" altLang="en-US" dirty="0"/>
          </a:p>
        </p:txBody>
      </p:sp>
      <p:sp>
        <p:nvSpPr>
          <p:cNvPr id="3" name="내용 개체 틀 2"/>
          <p:cNvSpPr>
            <a:spLocks noGrp="1"/>
          </p:cNvSpPr>
          <p:nvPr>
            <p:ph idx="1"/>
          </p:nvPr>
        </p:nvSpPr>
        <p:spPr/>
        <p:txBody>
          <a:bodyPr/>
          <a:lstStyle/>
          <a:p>
            <a:r>
              <a:rPr lang="en-US" altLang="ko-KR" sz="2400" dirty="0"/>
              <a:t>Calibration of </a:t>
            </a:r>
            <a:r>
              <a:rPr lang="en-US" altLang="ko-KR" sz="2400" dirty="0" err="1"/>
              <a:t>Raytracer</a:t>
            </a:r>
            <a:r>
              <a:rPr lang="en-US" altLang="ko-KR" sz="2400" dirty="0"/>
              <a:t> – Measurement</a:t>
            </a:r>
          </a:p>
          <a:p>
            <a:endParaRPr lang="ko-KR" altLang="en-US" sz="2400" dirty="0"/>
          </a:p>
          <a:p>
            <a:endParaRPr lang="ko-KR" altLang="en-US"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pic>
        <p:nvPicPr>
          <p:cNvPr id="7" name="그림 6"/>
          <p:cNvPicPr>
            <a:picLocks noChangeAspect="1"/>
          </p:cNvPicPr>
          <p:nvPr/>
        </p:nvPicPr>
        <p:blipFill>
          <a:blip r:embed="rId2"/>
          <a:stretch>
            <a:fillRect/>
          </a:stretch>
        </p:blipFill>
        <p:spPr>
          <a:xfrm>
            <a:off x="1033271" y="1844824"/>
            <a:ext cx="7434073" cy="4680898"/>
          </a:xfrm>
          <a:prstGeom prst="rect">
            <a:avLst/>
          </a:prstGeom>
        </p:spPr>
      </p:pic>
    </p:spTree>
    <p:extLst>
      <p:ext uri="{BB962C8B-B14F-4D97-AF65-F5344CB8AC3E}">
        <p14:creationId xmlns:p14="http://schemas.microsoft.com/office/powerpoint/2010/main" val="416099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Simulation Results</a:t>
            </a:r>
            <a:endParaRPr lang="ko-KR" altLang="en-US" dirty="0"/>
          </a:p>
        </p:txBody>
      </p:sp>
      <p:sp>
        <p:nvSpPr>
          <p:cNvPr id="3" name="내용 개체 틀 2"/>
          <p:cNvSpPr>
            <a:spLocks noGrp="1"/>
          </p:cNvSpPr>
          <p:nvPr>
            <p:ph idx="1"/>
          </p:nvPr>
        </p:nvSpPr>
        <p:spPr/>
        <p:txBody>
          <a:bodyPr/>
          <a:lstStyle/>
          <a:p>
            <a:r>
              <a:rPr lang="en-US" altLang="ko-KR" sz="2400" dirty="0"/>
              <a:t>Simulation scenarios</a:t>
            </a:r>
          </a:p>
          <a:p>
            <a:endParaRPr lang="en-US" altLang="ko-KR" sz="2000" dirty="0"/>
          </a:p>
          <a:p>
            <a:endParaRPr lang="en-US" altLang="ko-KR" sz="2000" dirty="0"/>
          </a:p>
          <a:p>
            <a:endParaRPr lang="en-US" altLang="ko-KR" sz="2000" dirty="0"/>
          </a:p>
          <a:p>
            <a:endParaRPr lang="en-US" altLang="ko-KR" sz="2000" dirty="0"/>
          </a:p>
          <a:p>
            <a:r>
              <a:rPr lang="en-US" altLang="ko-KR" sz="2400" dirty="0"/>
              <a:t>Simulation metrics</a:t>
            </a:r>
          </a:p>
          <a:p>
            <a:pPr lvl="1"/>
            <a:r>
              <a:rPr lang="en-US" altLang="ko-KR" sz="1800" b="1" u="sng" dirty="0" err="1"/>
              <a:t>Rician</a:t>
            </a:r>
            <a:r>
              <a:rPr lang="en-US" altLang="ko-KR" sz="1800" b="1" u="sng" dirty="0"/>
              <a:t> K-factor</a:t>
            </a:r>
          </a:p>
          <a:p>
            <a:pPr lvl="1"/>
            <a:r>
              <a:rPr lang="en-US" altLang="ko-KR" sz="1800" b="1" u="sng" dirty="0"/>
              <a:t>RMS delay</a:t>
            </a:r>
          </a:p>
          <a:p>
            <a:pPr lvl="1"/>
            <a:r>
              <a:rPr lang="en-US" altLang="ko-KR" sz="1800" dirty="0"/>
              <a:t>Coherence bandwidth</a:t>
            </a:r>
          </a:p>
          <a:p>
            <a:pPr lvl="1"/>
            <a:r>
              <a:rPr lang="en-US" altLang="ko-KR" sz="1800" b="1" u="sng" dirty="0"/>
              <a:t>Doppler effect (Doppler shift, Doppler spread)</a:t>
            </a:r>
          </a:p>
          <a:p>
            <a:pPr lvl="1"/>
            <a:r>
              <a:rPr lang="en-US" altLang="ko-KR" sz="1800" dirty="0"/>
              <a:t>Coherence time</a:t>
            </a:r>
          </a:p>
          <a:p>
            <a:pPr lvl="1"/>
            <a:r>
              <a:rPr lang="en-US" altLang="ko-KR" sz="1800" dirty="0"/>
              <a:t>Angular domain (</a:t>
            </a:r>
            <a:r>
              <a:rPr lang="en-US" altLang="ko-KR" sz="1800" dirty="0" err="1"/>
              <a:t>AoA</a:t>
            </a:r>
            <a:r>
              <a:rPr lang="en-US" altLang="ko-KR" sz="1800" dirty="0"/>
              <a:t>, </a:t>
            </a:r>
            <a:r>
              <a:rPr lang="en-US" altLang="ko-KR" sz="1800" dirty="0" err="1"/>
              <a:t>AoD</a:t>
            </a:r>
            <a:r>
              <a:rPr lang="en-US" altLang="ko-KR" sz="1800" dirty="0"/>
              <a:t>, </a:t>
            </a:r>
            <a:r>
              <a:rPr lang="en-US" altLang="ko-KR" sz="1800" dirty="0" err="1"/>
              <a:t>EoA</a:t>
            </a:r>
            <a:r>
              <a:rPr lang="en-US" altLang="ko-KR" sz="1800" dirty="0"/>
              <a:t>, </a:t>
            </a:r>
            <a:r>
              <a:rPr lang="en-US" altLang="ko-KR" sz="1800" dirty="0" err="1"/>
              <a:t>EoD</a:t>
            </a:r>
            <a:r>
              <a:rPr lang="en-US" altLang="ko-KR" sz="1800" dirty="0"/>
              <a:t>, ASA, ASD, ESA, ESD)</a:t>
            </a:r>
          </a:p>
          <a:p>
            <a:pPr lvl="1"/>
            <a:r>
              <a:rPr lang="en-US" altLang="ko-KR" sz="1800" b="1" u="sng" dirty="0"/>
              <a:t>XPD</a:t>
            </a:r>
          </a:p>
          <a:p>
            <a:pPr lvl="1"/>
            <a:r>
              <a:rPr lang="en-US" altLang="ko-KR" sz="1800" dirty="0" smtClean="0"/>
              <a:t>CPR</a:t>
            </a:r>
            <a:endParaRPr lang="ko-KR" altLang="en-US" sz="18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graphicFrame>
        <p:nvGraphicFramePr>
          <p:cNvPr id="7" name="表格 22"/>
          <p:cNvGraphicFramePr>
            <a:graphicFrameLocks noGrp="1"/>
          </p:cNvGraphicFramePr>
          <p:nvPr>
            <p:extLst>
              <p:ext uri="{D42A27DB-BD31-4B8C-83A1-F6EECF244321}">
                <p14:modId xmlns:p14="http://schemas.microsoft.com/office/powerpoint/2010/main" val="1018420504"/>
              </p:ext>
            </p:extLst>
          </p:nvPr>
        </p:nvGraphicFramePr>
        <p:xfrm>
          <a:off x="455880" y="1916832"/>
          <a:ext cx="8308440" cy="1036320"/>
        </p:xfrm>
        <a:graphic>
          <a:graphicData uri="http://schemas.openxmlformats.org/drawingml/2006/table">
            <a:tbl>
              <a:tblPr firstRow="1" firstCol="1" bandRow="1">
                <a:tableStyleId>{7DF18680-E054-41AD-8BC1-D1AEF772440D}</a:tableStyleId>
              </a:tblPr>
              <a:tblGrid>
                <a:gridCol w="1342980"/>
                <a:gridCol w="1342980"/>
                <a:gridCol w="1124496"/>
                <a:gridCol w="1124496"/>
                <a:gridCol w="1124496"/>
                <a:gridCol w="1124496"/>
                <a:gridCol w="1124496"/>
              </a:tblGrid>
              <a:tr h="0">
                <a:tc rowSpan="3">
                  <a:txBody>
                    <a:bodyPr/>
                    <a:lstStyle/>
                    <a:p>
                      <a:pPr algn="ctr">
                        <a:spcAft>
                          <a:spcPts val="0"/>
                        </a:spcAft>
                      </a:pPr>
                      <a:r>
                        <a:rPr lang="en-US" sz="1400" kern="0" dirty="0">
                          <a:effectLst/>
                        </a:rPr>
                        <a:t>Application</a:t>
                      </a:r>
                      <a:endParaRPr lang="zh-CN" sz="1400" kern="100" dirty="0">
                        <a:effectLst/>
                        <a:latin typeface="Calibri"/>
                        <a:ea typeface="宋体"/>
                        <a:cs typeface="Times New Roman"/>
                      </a:endParaRPr>
                    </a:p>
                  </a:txBody>
                  <a:tcPr marL="60317" marR="60317" marT="0" marB="0" anchor="ctr"/>
                </a:tc>
                <a:tc rowSpan="3">
                  <a:txBody>
                    <a:bodyPr/>
                    <a:lstStyle/>
                    <a:p>
                      <a:pPr algn="ctr">
                        <a:spcAft>
                          <a:spcPts val="0"/>
                        </a:spcAft>
                      </a:pPr>
                      <a:r>
                        <a:rPr lang="en-US" sz="1400" kern="0" dirty="0">
                          <a:effectLst/>
                        </a:rPr>
                        <a:t>Route shape</a:t>
                      </a:r>
                      <a:endParaRPr lang="zh-CN" sz="1400" kern="100" dirty="0">
                        <a:effectLst/>
                        <a:latin typeface="Calibri"/>
                        <a:ea typeface="宋体"/>
                        <a:cs typeface="Times New Roman"/>
                      </a:endParaRPr>
                    </a:p>
                  </a:txBody>
                  <a:tcPr marL="60317" marR="60317" marT="0" marB="0" anchor="ctr"/>
                </a:tc>
                <a:tc gridSpan="5">
                  <a:txBody>
                    <a:bodyPr/>
                    <a:lstStyle/>
                    <a:p>
                      <a:pPr algn="ctr">
                        <a:spcAft>
                          <a:spcPts val="0"/>
                        </a:spcAft>
                      </a:pPr>
                      <a:r>
                        <a:rPr lang="en-US" sz="1200" kern="0" dirty="0">
                          <a:effectLst/>
                        </a:rPr>
                        <a:t>Scenarios</a:t>
                      </a:r>
                      <a:endParaRPr lang="zh-CN" sz="1200" kern="100" dirty="0">
                        <a:effectLst/>
                        <a:latin typeface="Calibri"/>
                        <a:ea typeface="宋体"/>
                        <a:cs typeface="Times New Roman"/>
                      </a:endParaRPr>
                    </a:p>
                  </a:txBody>
                  <a:tcPr marL="60317" marR="6031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gridSpan="5">
                  <a:txBody>
                    <a:bodyPr/>
                    <a:lstStyle/>
                    <a:p>
                      <a:pPr algn="ctr">
                        <a:spcAft>
                          <a:spcPts val="0"/>
                        </a:spcAft>
                      </a:pPr>
                      <a:r>
                        <a:rPr lang="en-US" sz="1400" kern="0" dirty="0">
                          <a:effectLst/>
                        </a:rPr>
                        <a:t>Outdoor</a:t>
                      </a:r>
                      <a:endParaRPr lang="zh-CN" sz="1400" kern="100" dirty="0">
                        <a:effectLst/>
                        <a:latin typeface="Calibri"/>
                        <a:ea typeface="宋体"/>
                        <a:cs typeface="Times New Roman"/>
                      </a:endParaRPr>
                    </a:p>
                  </a:txBody>
                  <a:tcPr marL="60317" marR="6031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kern="0" dirty="0">
                          <a:solidFill>
                            <a:schemeClr val="dk1"/>
                          </a:solidFill>
                          <a:effectLst/>
                          <a:latin typeface="+mn-lt"/>
                          <a:ea typeface="+mn-ea"/>
                          <a:cs typeface="+mn-cs"/>
                        </a:rPr>
                        <a:t>Urban </a:t>
                      </a:r>
                      <a:endParaRPr lang="zh-CN" sz="1400" kern="0" dirty="0">
                        <a:solidFill>
                          <a:schemeClr val="dk1"/>
                        </a:solidFill>
                        <a:effectLst/>
                        <a:latin typeface="+mn-lt"/>
                        <a:ea typeface="+mn-ea"/>
                        <a:cs typeface="+mn-cs"/>
                      </a:endParaRPr>
                    </a:p>
                  </a:txBody>
                  <a:tcPr marL="60317" marR="60317" marT="0" marB="0" anchor="ctr"/>
                </a:tc>
                <a:tc>
                  <a:txBody>
                    <a:bodyPr/>
                    <a:lstStyle/>
                    <a:p>
                      <a:pPr algn="ctr">
                        <a:spcAft>
                          <a:spcPts val="0"/>
                        </a:spcAft>
                      </a:pPr>
                      <a:r>
                        <a:rPr lang="en-US" sz="1400" kern="0" dirty="0">
                          <a:effectLst/>
                        </a:rPr>
                        <a:t>Rural</a:t>
                      </a:r>
                      <a:endParaRPr lang="zh-CN" sz="1400" kern="100" dirty="0">
                        <a:effectLst/>
                        <a:latin typeface="Calibri"/>
                        <a:ea typeface="宋体"/>
                        <a:cs typeface="Times New Roman"/>
                      </a:endParaRPr>
                    </a:p>
                  </a:txBody>
                  <a:tcPr marL="60317" marR="60317" marT="0" marB="0" anchor="ctr"/>
                </a:tc>
                <a:tc>
                  <a:txBody>
                    <a:bodyPr/>
                    <a:lstStyle/>
                    <a:p>
                      <a:pPr algn="ctr">
                        <a:spcAft>
                          <a:spcPts val="0"/>
                        </a:spcAft>
                      </a:pPr>
                      <a:r>
                        <a:rPr lang="en-US" sz="1400" kern="0" dirty="0">
                          <a:effectLst/>
                        </a:rPr>
                        <a:t>Station</a:t>
                      </a:r>
                      <a:endParaRPr lang="zh-CN" sz="1400" kern="100" dirty="0">
                        <a:effectLst/>
                        <a:latin typeface="Calibri"/>
                        <a:ea typeface="宋体"/>
                        <a:cs typeface="Times New Roman"/>
                      </a:endParaRPr>
                    </a:p>
                  </a:txBody>
                  <a:tcPr marL="60317" marR="60317" marT="0" marB="0" anchor="ctr"/>
                </a:tc>
                <a:tc>
                  <a:txBody>
                    <a:bodyPr/>
                    <a:lstStyle/>
                    <a:p>
                      <a:pPr marL="0" algn="ctr" defTabSz="914400" rtl="0" eaLnBrk="1" latinLnBrk="0" hangingPunct="1">
                        <a:spcAft>
                          <a:spcPts val="0"/>
                        </a:spcAft>
                      </a:pPr>
                      <a:r>
                        <a:rPr lang="en-US" sz="1400" kern="0" dirty="0">
                          <a:solidFill>
                            <a:schemeClr val="dk1"/>
                          </a:solidFill>
                          <a:effectLst/>
                          <a:latin typeface="+mn-lt"/>
                          <a:ea typeface="+mn-ea"/>
                          <a:cs typeface="+mn-cs"/>
                        </a:rPr>
                        <a:t>Tunnel</a:t>
                      </a:r>
                      <a:endParaRPr lang="zh-CN" sz="1400" kern="0" dirty="0">
                        <a:solidFill>
                          <a:schemeClr val="dk1"/>
                        </a:solidFill>
                        <a:effectLst/>
                        <a:latin typeface="+mn-lt"/>
                        <a:ea typeface="+mn-ea"/>
                        <a:cs typeface="+mn-cs"/>
                      </a:endParaRPr>
                    </a:p>
                  </a:txBody>
                  <a:tcPr marL="60317" marR="60317" marT="0" marB="0" anchor="ctr"/>
                </a:tc>
                <a:tc>
                  <a:txBody>
                    <a:bodyPr/>
                    <a:lstStyle/>
                    <a:p>
                      <a:pPr algn="ctr">
                        <a:spcAft>
                          <a:spcPts val="0"/>
                        </a:spcAft>
                      </a:pPr>
                      <a:r>
                        <a:rPr lang="en-US" sz="1400" kern="0" dirty="0">
                          <a:effectLst/>
                        </a:rPr>
                        <a:t>Mountain</a:t>
                      </a:r>
                      <a:endParaRPr lang="zh-CN" sz="1400" kern="100" dirty="0">
                        <a:effectLst/>
                        <a:latin typeface="Calibri"/>
                        <a:ea typeface="宋体"/>
                        <a:cs typeface="Times New Roman"/>
                      </a:endParaRPr>
                    </a:p>
                  </a:txBody>
                  <a:tcPr marL="60317" marR="60317" marT="0" marB="0" anchor="ctr"/>
                </a:tc>
              </a:tr>
              <a:tr h="0">
                <a:tc rowSpan="2">
                  <a:txBody>
                    <a:bodyPr/>
                    <a:lstStyle/>
                    <a:p>
                      <a:pPr algn="ctr">
                        <a:spcAft>
                          <a:spcPts val="0"/>
                        </a:spcAft>
                      </a:pPr>
                      <a:r>
                        <a:rPr lang="en-US" sz="1400" kern="0">
                          <a:effectLst/>
                        </a:rPr>
                        <a:t>Railway</a:t>
                      </a:r>
                      <a:endParaRPr lang="zh-CN" sz="1400" kern="100">
                        <a:effectLst/>
                        <a:latin typeface="Calibri"/>
                        <a:ea typeface="宋体"/>
                        <a:cs typeface="Times New Roman"/>
                      </a:endParaRPr>
                    </a:p>
                  </a:txBody>
                  <a:tcPr marL="60317" marR="60317" marT="0" marB="0" anchor="ctr"/>
                </a:tc>
                <a:tc>
                  <a:txBody>
                    <a:bodyPr/>
                    <a:lstStyle/>
                    <a:p>
                      <a:pPr algn="ctr">
                        <a:spcAft>
                          <a:spcPts val="0"/>
                        </a:spcAft>
                      </a:pPr>
                      <a:r>
                        <a:rPr lang="en-US" sz="1400" kern="0" dirty="0">
                          <a:effectLst/>
                        </a:rPr>
                        <a:t>Straight</a:t>
                      </a:r>
                      <a:endParaRPr lang="zh-CN" sz="1400" kern="100" dirty="0">
                        <a:effectLst/>
                        <a:latin typeface="Calibri"/>
                        <a:ea typeface="宋体"/>
                        <a:cs typeface="Times New Roman"/>
                      </a:endParaRPr>
                    </a:p>
                  </a:txBody>
                  <a:tcPr marL="60317" marR="60317" marT="0" marB="0" anchor="ctr">
                    <a:solidFill>
                      <a:schemeClr val="accent2">
                        <a:lumMod val="60000"/>
                        <a:lumOff val="40000"/>
                      </a:schemeClr>
                    </a:solidFill>
                  </a:tcP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solidFill>
                      <a:schemeClr val="accent2">
                        <a:lumMod val="60000"/>
                        <a:lumOff val="40000"/>
                      </a:schemeClr>
                    </a:solidFill>
                  </a:tcP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solidFill>
                      <a:schemeClr val="accent2">
                        <a:lumMod val="60000"/>
                        <a:lumOff val="40000"/>
                      </a:schemeClr>
                    </a:solidFill>
                  </a:tcPr>
                </a:tc>
                <a:tc>
                  <a:txBody>
                    <a:bodyPr/>
                    <a:lstStyle/>
                    <a:p>
                      <a:pPr algn="ctr">
                        <a:spcAft>
                          <a:spcPts val="0"/>
                        </a:spcAft>
                      </a:pPr>
                      <a:endParaRPr lang="zh-CN" sz="1400" kern="100" dirty="0">
                        <a:effectLst/>
                        <a:latin typeface="Calibri"/>
                        <a:ea typeface="宋体"/>
                        <a:cs typeface="Times New Roman"/>
                      </a:endParaRPr>
                    </a:p>
                  </a:txBody>
                  <a:tcPr marL="60317" marR="60317" marT="0" marB="0" anchor="ctr">
                    <a:solidFill>
                      <a:schemeClr val="accent2">
                        <a:lumMod val="60000"/>
                        <a:lumOff val="40000"/>
                      </a:schemeClr>
                    </a:solidFill>
                  </a:tcP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solidFill>
                      <a:schemeClr val="accent2">
                        <a:lumMod val="60000"/>
                        <a:lumOff val="40000"/>
                      </a:schemeClr>
                    </a:solidFill>
                  </a:tcPr>
                </a:tc>
                <a:tc>
                  <a:txBody>
                    <a:bodyPr/>
                    <a:lstStyle/>
                    <a:p>
                      <a:pPr algn="ctr">
                        <a:spcAft>
                          <a:spcPts val="0"/>
                        </a:spcAft>
                      </a:pPr>
                      <a:endParaRPr lang="zh-CN" sz="1400" kern="100" dirty="0">
                        <a:effectLst/>
                        <a:latin typeface="Calibri"/>
                        <a:ea typeface="宋体"/>
                        <a:cs typeface="Times New Roman"/>
                      </a:endParaRPr>
                    </a:p>
                  </a:txBody>
                  <a:tcPr marL="60317" marR="60317" marT="0" marB="0" anchor="ctr">
                    <a:solidFill>
                      <a:schemeClr val="accent2">
                        <a:lumMod val="60000"/>
                        <a:lumOff val="40000"/>
                      </a:schemeClr>
                    </a:solidFill>
                  </a:tcPr>
                </a:tc>
              </a:tr>
              <a:tr h="0">
                <a:tc vMerge="1">
                  <a:txBody>
                    <a:bodyPr/>
                    <a:lstStyle/>
                    <a:p>
                      <a:endParaRPr lang="zh-CN" altLang="en-US"/>
                    </a:p>
                  </a:txBody>
                  <a:tcPr/>
                </a:tc>
                <a:tc>
                  <a:txBody>
                    <a:bodyPr/>
                    <a:lstStyle/>
                    <a:p>
                      <a:pPr algn="ctr">
                        <a:spcAft>
                          <a:spcPts val="0"/>
                        </a:spcAft>
                      </a:pPr>
                      <a:r>
                        <a:rPr lang="en-US" sz="1400" kern="0">
                          <a:effectLst/>
                        </a:rPr>
                        <a:t>Curve</a:t>
                      </a:r>
                      <a:endParaRPr lang="zh-CN" sz="1400" kern="100">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rPr>
                        <a:t> </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r>
                        <a:rPr lang="en-US" sz="1400" kern="0">
                          <a:effectLst/>
                        </a:rPr>
                        <a:t> </a:t>
                      </a:r>
                      <a:endParaRPr lang="zh-CN" sz="1400" kern="100">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r>
                        <a:rPr lang="en-US" sz="1400" kern="0" dirty="0">
                          <a:effectLst/>
                        </a:rPr>
                        <a:t> </a:t>
                      </a:r>
                      <a:endParaRPr lang="zh-CN" sz="1400" kern="100" dirty="0">
                        <a:effectLst/>
                        <a:latin typeface="Calibri"/>
                        <a:ea typeface="宋体"/>
                        <a:cs typeface="Times New Roman"/>
                      </a:endParaRPr>
                    </a:p>
                  </a:txBody>
                  <a:tcPr marL="60317" marR="60317" marT="0" marB="0" anchor="ctr"/>
                </a:tc>
              </a:tr>
            </a:tbl>
          </a:graphicData>
        </a:graphic>
      </p:graphicFrame>
    </p:spTree>
    <p:extLst>
      <p:ext uri="{BB962C8B-B14F-4D97-AF65-F5344CB8AC3E}">
        <p14:creationId xmlns:p14="http://schemas.microsoft.com/office/powerpoint/2010/main" val="278759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Simulation Results</a:t>
            </a:r>
            <a:endParaRPr lang="ko-KR" altLang="en-US" dirty="0"/>
          </a:p>
        </p:txBody>
      </p:sp>
      <p:sp>
        <p:nvSpPr>
          <p:cNvPr id="3" name="내용 개체 틀 2"/>
          <p:cNvSpPr>
            <a:spLocks noGrp="1"/>
          </p:cNvSpPr>
          <p:nvPr>
            <p:ph idx="1"/>
          </p:nvPr>
        </p:nvSpPr>
        <p:spPr/>
        <p:txBody>
          <a:bodyPr/>
          <a:lstStyle/>
          <a:p>
            <a:r>
              <a:rPr lang="en-US" altLang="ko-KR" sz="2000" dirty="0"/>
              <a:t>RMS Delay Spread and </a:t>
            </a:r>
            <a:r>
              <a:rPr lang="en-US" altLang="ko-KR" sz="2000" dirty="0" err="1"/>
              <a:t>Rician</a:t>
            </a:r>
            <a:r>
              <a:rPr lang="en-US" altLang="ko-KR" sz="2000" dirty="0"/>
              <a:t> K Factor – Straight Route</a:t>
            </a:r>
          </a:p>
          <a:p>
            <a:endParaRPr lang="ko-KR" altLang="en-US" sz="20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pic>
        <p:nvPicPr>
          <p:cNvPr id="7" name="그림 6"/>
          <p:cNvPicPr>
            <a:picLocks noChangeAspect="1"/>
          </p:cNvPicPr>
          <p:nvPr/>
        </p:nvPicPr>
        <p:blipFill>
          <a:blip r:embed="rId2"/>
          <a:stretch>
            <a:fillRect/>
          </a:stretch>
        </p:blipFill>
        <p:spPr>
          <a:xfrm>
            <a:off x="900057" y="1772816"/>
            <a:ext cx="7508590" cy="4648175"/>
          </a:xfrm>
          <a:prstGeom prst="rect">
            <a:avLst/>
          </a:prstGeom>
        </p:spPr>
      </p:pic>
    </p:spTree>
    <p:extLst>
      <p:ext uri="{BB962C8B-B14F-4D97-AF65-F5344CB8AC3E}">
        <p14:creationId xmlns:p14="http://schemas.microsoft.com/office/powerpoint/2010/main" val="321344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Simulation Results</a:t>
            </a:r>
            <a:endParaRPr lang="ko-KR" altLang="en-US" dirty="0"/>
          </a:p>
        </p:txBody>
      </p:sp>
      <p:sp>
        <p:nvSpPr>
          <p:cNvPr id="3" name="내용 개체 틀 2"/>
          <p:cNvSpPr>
            <a:spLocks noGrp="1"/>
          </p:cNvSpPr>
          <p:nvPr>
            <p:ph idx="1"/>
          </p:nvPr>
        </p:nvSpPr>
        <p:spPr/>
        <p:txBody>
          <a:bodyPr/>
          <a:lstStyle/>
          <a:p>
            <a:r>
              <a:rPr lang="en-US" altLang="ko-KR" sz="2400" dirty="0"/>
              <a:t>Doppler Effect – Straight Route</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pic>
        <p:nvPicPr>
          <p:cNvPr id="7" name="그림 6"/>
          <p:cNvPicPr>
            <a:picLocks noChangeAspect="1"/>
          </p:cNvPicPr>
          <p:nvPr/>
        </p:nvPicPr>
        <p:blipFill>
          <a:blip r:embed="rId2"/>
          <a:stretch>
            <a:fillRect/>
          </a:stretch>
        </p:blipFill>
        <p:spPr>
          <a:xfrm>
            <a:off x="1043608" y="1810632"/>
            <a:ext cx="6968682" cy="4642704"/>
          </a:xfrm>
          <a:prstGeom prst="rect">
            <a:avLst/>
          </a:prstGeom>
        </p:spPr>
      </p:pic>
    </p:spTree>
    <p:extLst>
      <p:ext uri="{BB962C8B-B14F-4D97-AF65-F5344CB8AC3E}">
        <p14:creationId xmlns:p14="http://schemas.microsoft.com/office/powerpoint/2010/main" val="205157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Simulation Results</a:t>
            </a:r>
            <a:endParaRPr lang="ko-KR" altLang="en-US" dirty="0"/>
          </a:p>
        </p:txBody>
      </p:sp>
      <p:sp>
        <p:nvSpPr>
          <p:cNvPr id="3" name="내용 개체 틀 2"/>
          <p:cNvSpPr>
            <a:spLocks noGrp="1"/>
          </p:cNvSpPr>
          <p:nvPr>
            <p:ph idx="1"/>
          </p:nvPr>
        </p:nvSpPr>
        <p:spPr/>
        <p:txBody>
          <a:bodyPr/>
          <a:lstStyle/>
          <a:p>
            <a:r>
              <a:rPr lang="en-US" altLang="ko-KR" sz="2400" dirty="0"/>
              <a:t>Simulation </a:t>
            </a:r>
            <a:r>
              <a:rPr lang="en-US" altLang="ko-KR" sz="2400" dirty="0" smtClean="0"/>
              <a:t>Results</a:t>
            </a:r>
          </a:p>
          <a:p>
            <a:pPr lvl="1"/>
            <a:r>
              <a:rPr lang="en-US" altLang="ko-KR" sz="2000" dirty="0"/>
              <a:t>50% of the Doppler spreads are less than 452.3 Hz at 500 km/h</a:t>
            </a:r>
          </a:p>
          <a:p>
            <a:pPr lvl="1"/>
            <a:r>
              <a:rPr lang="en-US" altLang="ko-KR" sz="2000" dirty="0" smtClean="0"/>
              <a:t>50</a:t>
            </a:r>
            <a:r>
              <a:rPr lang="en-US" altLang="ko-KR" sz="2000" dirty="0"/>
              <a:t>% of the Doppler spreads are less than 108.5 Hz at 120 km/h</a:t>
            </a:r>
          </a:p>
          <a:p>
            <a:pPr lvl="1"/>
            <a:r>
              <a:rPr lang="en-US" altLang="ko-KR" sz="2000" dirty="0" smtClean="0"/>
              <a:t>The </a:t>
            </a:r>
            <a:r>
              <a:rPr lang="en-US" altLang="ko-KR" sz="2000" dirty="0"/>
              <a:t>mean of Doppler spread of all the scenarios are quite similar </a:t>
            </a:r>
          </a:p>
          <a:p>
            <a:pPr lvl="1"/>
            <a:r>
              <a:rPr lang="en-US" altLang="ko-KR" sz="2000" dirty="0" smtClean="0"/>
              <a:t>Tunnel </a:t>
            </a:r>
            <a:r>
              <a:rPr lang="en-US" altLang="ko-KR" sz="2000" dirty="0"/>
              <a:t>has the maximum Doppler spread which reaches 22.5 KHz at 500 km/h, and 5.5 KHz at 120 km/h. </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17</a:t>
            </a:fld>
            <a:endParaRPr lang="en-US" altLang="ko-KR"/>
          </a:p>
        </p:txBody>
      </p:sp>
    </p:spTree>
    <p:extLst>
      <p:ext uri="{BB962C8B-B14F-4D97-AF65-F5344CB8AC3E}">
        <p14:creationId xmlns:p14="http://schemas.microsoft.com/office/powerpoint/2010/main" val="271420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Simulation Results</a:t>
            </a:r>
            <a:endParaRPr lang="ko-KR" altLang="en-US" dirty="0"/>
          </a:p>
        </p:txBody>
      </p:sp>
      <p:sp>
        <p:nvSpPr>
          <p:cNvPr id="3" name="내용 개체 틀 2"/>
          <p:cNvSpPr>
            <a:spLocks noGrp="1"/>
          </p:cNvSpPr>
          <p:nvPr>
            <p:ph idx="1"/>
          </p:nvPr>
        </p:nvSpPr>
        <p:spPr/>
        <p:txBody>
          <a:bodyPr/>
          <a:lstStyle/>
          <a:p>
            <a:r>
              <a:rPr lang="en-US" altLang="ko-KR" sz="2400" dirty="0"/>
              <a:t>XPD – Straight Route</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18</a:t>
            </a:fld>
            <a:endParaRPr lang="en-US" altLang="ko-KR"/>
          </a:p>
        </p:txBody>
      </p:sp>
      <p:pic>
        <p:nvPicPr>
          <p:cNvPr id="7" name="그림 6"/>
          <p:cNvPicPr>
            <a:picLocks noChangeAspect="1"/>
          </p:cNvPicPr>
          <p:nvPr/>
        </p:nvPicPr>
        <p:blipFill>
          <a:blip r:embed="rId2"/>
          <a:stretch>
            <a:fillRect/>
          </a:stretch>
        </p:blipFill>
        <p:spPr>
          <a:xfrm>
            <a:off x="901429" y="1772816"/>
            <a:ext cx="7505845" cy="4666928"/>
          </a:xfrm>
          <a:prstGeom prst="rect">
            <a:avLst/>
          </a:prstGeom>
        </p:spPr>
      </p:pic>
    </p:spTree>
    <p:extLst>
      <p:ext uri="{BB962C8B-B14F-4D97-AF65-F5344CB8AC3E}">
        <p14:creationId xmlns:p14="http://schemas.microsoft.com/office/powerpoint/2010/main" val="127526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solidFill>
                  <a:schemeClr val="bg1">
                    <a:lumMod val="75000"/>
                  </a:schemeClr>
                </a:solidFill>
              </a:rPr>
              <a:t>Objective</a:t>
            </a:r>
          </a:p>
          <a:p>
            <a:endParaRPr lang="en-US" altLang="ko-KR" sz="2800" dirty="0" smtClean="0">
              <a:solidFill>
                <a:schemeClr val="bg1">
                  <a:lumMod val="75000"/>
                </a:schemeClr>
              </a:solidFill>
            </a:endParaRPr>
          </a:p>
          <a:p>
            <a:r>
              <a:rPr lang="en-US" altLang="ko-KR" sz="2800" dirty="0">
                <a:solidFill>
                  <a:schemeClr val="bg1">
                    <a:lumMod val="75000"/>
                  </a:schemeClr>
                </a:solidFill>
              </a:rPr>
              <a:t>Ray-tracing Channel Modeling</a:t>
            </a:r>
          </a:p>
          <a:p>
            <a:pPr lvl="1"/>
            <a:r>
              <a:rPr lang="en-US" altLang="ko-KR" sz="2400" dirty="0">
                <a:solidFill>
                  <a:schemeClr val="bg1">
                    <a:lumMod val="75000"/>
                  </a:schemeClr>
                </a:solidFill>
              </a:rPr>
              <a:t>Simulation Configurations and Scenario Models</a:t>
            </a:r>
          </a:p>
          <a:p>
            <a:pPr lvl="1"/>
            <a:r>
              <a:rPr lang="en-US" altLang="ko-KR" sz="2400" dirty="0">
                <a:solidFill>
                  <a:schemeClr val="bg1">
                    <a:lumMod val="75000"/>
                  </a:schemeClr>
                </a:solidFill>
              </a:rPr>
              <a:t>Simulation Results</a:t>
            </a:r>
          </a:p>
          <a:p>
            <a:endParaRPr lang="en-US" altLang="ko-KR" sz="2800" dirty="0"/>
          </a:p>
          <a:p>
            <a:r>
              <a:rPr lang="en-US" altLang="ko-KR" sz="2800" dirty="0"/>
              <a:t>3GPP Channel Modeling</a:t>
            </a:r>
          </a:p>
          <a:p>
            <a:endParaRPr lang="en-US" altLang="ko-KR" sz="2800" dirty="0" smtClean="0"/>
          </a:p>
          <a:p>
            <a:r>
              <a:rPr lang="en-US" altLang="ko-KR" sz="2800" dirty="0">
                <a:solidFill>
                  <a:schemeClr val="bg1">
                    <a:lumMod val="75000"/>
                  </a:schemeClr>
                </a:solidFill>
              </a:rPr>
              <a:t>Future </a:t>
            </a:r>
            <a:r>
              <a:rPr lang="en-US" altLang="ko-KR" sz="2800" dirty="0" smtClean="0">
                <a:solidFill>
                  <a:schemeClr val="bg1">
                    <a:lumMod val="75000"/>
                  </a:schemeClr>
                </a:solidFill>
              </a:rPr>
              <a:t>Plans</a:t>
            </a:r>
            <a:endParaRPr lang="en-US" altLang="ko-KR" sz="2800" dirty="0" smtClean="0"/>
          </a:p>
        </p:txBody>
      </p:sp>
      <p:sp>
        <p:nvSpPr>
          <p:cNvPr id="4" name="날짜 개체 틀 3"/>
          <p:cNvSpPr>
            <a:spLocks noGrp="1"/>
          </p:cNvSpPr>
          <p:nvPr>
            <p:ph type="dt" sz="half" idx="10"/>
          </p:nvPr>
        </p:nvSpPr>
        <p:spPr/>
        <p:txBody>
          <a:bodyPr/>
          <a:lstStyle/>
          <a:p>
            <a:r>
              <a:rPr lang="en-US" altLang="ko-KR" dirty="0"/>
              <a:t>March 2017</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19</a:t>
            </a:fld>
            <a:endParaRPr lang="en-US" altLang="ko-KR"/>
          </a:p>
        </p:txBody>
      </p:sp>
    </p:spTree>
    <p:extLst>
      <p:ext uri="{BB962C8B-B14F-4D97-AF65-F5344CB8AC3E}">
        <p14:creationId xmlns:p14="http://schemas.microsoft.com/office/powerpoint/2010/main" val="119565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t>Objective</a:t>
            </a:r>
          </a:p>
          <a:p>
            <a:endParaRPr lang="en-US" altLang="ko-KR" sz="2800" dirty="0" smtClean="0"/>
          </a:p>
          <a:p>
            <a:r>
              <a:rPr lang="en-US" altLang="ko-KR" sz="2800" dirty="0"/>
              <a:t>Ray-tracing Channel Modeling</a:t>
            </a:r>
          </a:p>
          <a:p>
            <a:pPr lvl="1"/>
            <a:r>
              <a:rPr lang="en-US" altLang="ko-KR" sz="2400" dirty="0"/>
              <a:t>Simulation Configurations and Scenario Models</a:t>
            </a:r>
          </a:p>
          <a:p>
            <a:pPr lvl="1"/>
            <a:r>
              <a:rPr lang="en-US" altLang="ko-KR" sz="2400" dirty="0"/>
              <a:t>Simulation Results</a:t>
            </a:r>
          </a:p>
          <a:p>
            <a:endParaRPr lang="en-US" altLang="ko-KR" sz="2800" dirty="0"/>
          </a:p>
          <a:p>
            <a:r>
              <a:rPr lang="en-US" altLang="ko-KR" sz="2800" dirty="0"/>
              <a:t>3GPP Channel </a:t>
            </a:r>
            <a:r>
              <a:rPr lang="en-US" altLang="ko-KR" sz="2800" dirty="0" smtClean="0"/>
              <a:t>Modeling</a:t>
            </a:r>
          </a:p>
          <a:p>
            <a:endParaRPr lang="en-US" altLang="ko-KR" sz="2800" dirty="0"/>
          </a:p>
          <a:p>
            <a:r>
              <a:rPr lang="en-US" altLang="ko-KR" sz="2800" dirty="0" smtClean="0"/>
              <a:t>Future Plans</a:t>
            </a:r>
            <a:endParaRPr lang="en-US" altLang="ko-KR" sz="2800" dirty="0"/>
          </a:p>
          <a:p>
            <a:endParaRPr lang="en-US" altLang="ko-KR" sz="2800" dirty="0" smtClean="0"/>
          </a:p>
        </p:txBody>
      </p:sp>
      <p:sp>
        <p:nvSpPr>
          <p:cNvPr id="4" name="날짜 개체 틀 3"/>
          <p:cNvSpPr>
            <a:spLocks noGrp="1"/>
          </p:cNvSpPr>
          <p:nvPr>
            <p:ph type="dt" sz="half" idx="10"/>
          </p:nvPr>
        </p:nvSpPr>
        <p:spPr/>
        <p:txBody>
          <a:bodyPr/>
          <a:lstStyle/>
          <a:p>
            <a:r>
              <a:rPr lang="en-US" altLang="ko-KR" dirty="0"/>
              <a:t>March 2017</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Tree>
    <p:extLst>
      <p:ext uri="{BB962C8B-B14F-4D97-AF65-F5344CB8AC3E}">
        <p14:creationId xmlns:p14="http://schemas.microsoft.com/office/powerpoint/2010/main" val="4187021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3GPP channel model overview</a:t>
            </a:r>
            <a:endParaRPr lang="ko-KR" altLang="en-US" dirty="0"/>
          </a:p>
        </p:txBody>
      </p:sp>
      <p:sp>
        <p:nvSpPr>
          <p:cNvPr id="3" name="내용 개체 틀 2"/>
          <p:cNvSpPr>
            <a:spLocks noGrp="1"/>
          </p:cNvSpPr>
          <p:nvPr>
            <p:ph idx="1"/>
          </p:nvPr>
        </p:nvSpPr>
        <p:spPr/>
        <p:txBody>
          <a:bodyPr/>
          <a:lstStyle/>
          <a:p>
            <a:r>
              <a:rPr lang="en-US" altLang="ko-KR" sz="2000" dirty="0"/>
              <a:t>3GPP channel model for above 6 </a:t>
            </a:r>
            <a:r>
              <a:rPr lang="en-US" altLang="ko-KR" sz="2000" dirty="0" smtClean="0"/>
              <a:t>GHz</a:t>
            </a:r>
            <a:r>
              <a:rPr lang="en-US" altLang="ko-KR" sz="2000" baseline="30000" dirty="0" smtClean="0"/>
              <a:t>[4]</a:t>
            </a:r>
            <a:endParaRPr lang="en-US" altLang="ko-KR" sz="2000" baseline="30000" dirty="0"/>
          </a:p>
          <a:p>
            <a:pPr lvl="1"/>
            <a:r>
              <a:rPr lang="en-US" altLang="ko-KR" sz="1800" dirty="0"/>
              <a:t>Supported carrier frequency = </a:t>
            </a:r>
            <a:r>
              <a:rPr lang="en-US" altLang="ko-KR" sz="1800" dirty="0" smtClean="0"/>
              <a:t>6~100 </a:t>
            </a:r>
            <a:r>
              <a:rPr lang="en-US" altLang="ko-KR" sz="1800" dirty="0"/>
              <a:t>GHz</a:t>
            </a:r>
          </a:p>
          <a:p>
            <a:pPr lvl="1"/>
            <a:r>
              <a:rPr lang="en-US" altLang="ko-KR" sz="1800" dirty="0"/>
              <a:t>Supported channel bandwidth: Up to 10% of carrier frequency</a:t>
            </a:r>
          </a:p>
          <a:p>
            <a:pPr lvl="1"/>
            <a:r>
              <a:rPr lang="en-US" altLang="ko-KR" sz="1800" dirty="0"/>
              <a:t>Supports 3D channel model</a:t>
            </a:r>
          </a:p>
          <a:p>
            <a:pPr lvl="1"/>
            <a:r>
              <a:rPr lang="en-US" altLang="ko-KR" sz="1800" dirty="0" err="1"/>
              <a:t>mmWave</a:t>
            </a:r>
            <a:r>
              <a:rPr lang="en-US" altLang="ko-KR" sz="1800" dirty="0"/>
              <a:t> propagation characteristics, e.g., blocking and </a:t>
            </a:r>
            <a:r>
              <a:rPr lang="en-US" altLang="ko-KR" sz="1800" dirty="0" smtClean="0"/>
              <a:t>atmosphere </a:t>
            </a:r>
            <a:r>
              <a:rPr lang="en-US" altLang="ko-KR" sz="1800" dirty="0"/>
              <a:t>attenuation</a:t>
            </a:r>
          </a:p>
          <a:p>
            <a:pPr lvl="1"/>
            <a:r>
              <a:rPr lang="en-US" altLang="ko-KR" sz="1800" dirty="0"/>
              <a:t>Scenarios for system level evaluation</a:t>
            </a:r>
          </a:p>
          <a:p>
            <a:pPr lvl="2"/>
            <a:r>
              <a:rPr lang="en-US" altLang="ko-KR" sz="1400" dirty="0" err="1"/>
              <a:t>UMi</a:t>
            </a:r>
            <a:r>
              <a:rPr lang="en-US" altLang="ko-KR" sz="1400" dirty="0"/>
              <a:t> (Urban micro): Street canyon, open area</a:t>
            </a:r>
          </a:p>
          <a:p>
            <a:pPr lvl="2"/>
            <a:r>
              <a:rPr lang="en-US" altLang="ko-KR" sz="1400" dirty="0" err="1"/>
              <a:t>UMa</a:t>
            </a:r>
            <a:r>
              <a:rPr lang="en-US" altLang="ko-KR" sz="1400" dirty="0"/>
              <a:t> (Urban macro): O2O and O2I</a:t>
            </a:r>
          </a:p>
          <a:p>
            <a:pPr lvl="2"/>
            <a:r>
              <a:rPr lang="en-US" altLang="ko-KR" sz="1400" dirty="0"/>
              <a:t>Indoor: Office and shopping malls</a:t>
            </a:r>
          </a:p>
          <a:p>
            <a:pPr lvl="2"/>
            <a:r>
              <a:rPr lang="en-US" altLang="ko-KR" sz="1400" dirty="0"/>
              <a:t>Backhaul</a:t>
            </a:r>
          </a:p>
          <a:p>
            <a:pPr lvl="2"/>
            <a:r>
              <a:rPr lang="en-US" altLang="ko-KR" sz="1400" dirty="0"/>
              <a:t>D2D/V2V</a:t>
            </a:r>
          </a:p>
          <a:p>
            <a:pPr lvl="1"/>
            <a:r>
              <a:rPr lang="en-US" altLang="ko-KR" sz="1800" dirty="0"/>
              <a:t>Models for link level evaluation</a:t>
            </a:r>
          </a:p>
          <a:p>
            <a:pPr lvl="2"/>
            <a:r>
              <a:rPr lang="en-US" altLang="ko-KR" sz="1400" dirty="0"/>
              <a:t>Clustered Delay Line (CDL) models (for MIMO evaluation)</a:t>
            </a:r>
          </a:p>
          <a:p>
            <a:pPr lvl="3"/>
            <a:r>
              <a:rPr lang="en-US" altLang="ko-KR" sz="1100" dirty="0"/>
              <a:t>NLOS: CDL-A/B/C, LOS: CDL-D/E</a:t>
            </a:r>
          </a:p>
          <a:p>
            <a:pPr lvl="2"/>
            <a:r>
              <a:rPr lang="en-US" altLang="ko-KR" sz="1400" dirty="0"/>
              <a:t>Tapped Delay Line (TDL) models (for non-MIMO evaluation)</a:t>
            </a:r>
          </a:p>
          <a:p>
            <a:pPr lvl="3"/>
            <a:r>
              <a:rPr lang="en-US" altLang="ko-KR" sz="1100" dirty="0"/>
              <a:t>NLOS: TDL-A/B/C, LOS: TDL-D/E</a:t>
            </a:r>
          </a:p>
          <a:p>
            <a:pPr lvl="1"/>
            <a:endParaRPr lang="ko-KR" altLang="en-US" sz="18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20</a:t>
            </a:fld>
            <a:endParaRPr lang="en-US" altLang="ko-KR"/>
          </a:p>
        </p:txBody>
      </p:sp>
    </p:spTree>
    <p:extLst>
      <p:ext uri="{BB962C8B-B14F-4D97-AF65-F5344CB8AC3E}">
        <p14:creationId xmlns:p14="http://schemas.microsoft.com/office/powerpoint/2010/main" val="191346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3GPP channel model overview</a:t>
            </a:r>
            <a:endParaRPr lang="ko-KR" altLang="en-US" dirty="0"/>
          </a:p>
        </p:txBody>
      </p:sp>
      <p:sp>
        <p:nvSpPr>
          <p:cNvPr id="3" name="내용 개체 틀 2"/>
          <p:cNvSpPr>
            <a:spLocks noGrp="1"/>
          </p:cNvSpPr>
          <p:nvPr>
            <p:ph idx="1"/>
          </p:nvPr>
        </p:nvSpPr>
        <p:spPr/>
        <p:txBody>
          <a:bodyPr/>
          <a:lstStyle/>
          <a:p>
            <a:r>
              <a:rPr lang="en-US" altLang="ko-KR" sz="2400" dirty="0"/>
              <a:t>Antenna modeling</a:t>
            </a:r>
          </a:p>
          <a:p>
            <a:pPr lvl="1"/>
            <a:r>
              <a:rPr lang="en-US" altLang="ko-KR" sz="2000" dirty="0"/>
              <a:t>Rectangular panel array antenna</a:t>
            </a:r>
          </a:p>
          <a:p>
            <a:pPr lvl="1"/>
            <a:r>
              <a:rPr lang="en-US" altLang="ko-KR" sz="2000" dirty="0"/>
              <a:t>Dual-polarization</a:t>
            </a:r>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smtClean="0"/>
          </a:p>
          <a:p>
            <a:pPr lvl="1"/>
            <a:endParaRPr lang="en-US" altLang="ko-KR" sz="2000" dirty="0"/>
          </a:p>
          <a:p>
            <a:pPr lvl="1"/>
            <a:r>
              <a:rPr lang="en-US" altLang="ko-KR" sz="2000" dirty="0" smtClean="0"/>
              <a:t>Antenna </a:t>
            </a:r>
            <a:r>
              <a:rPr lang="en-US" altLang="ko-KR" sz="2000" dirty="0"/>
              <a:t>element radiation pattern</a:t>
            </a:r>
          </a:p>
          <a:p>
            <a:pPr lvl="2"/>
            <a:r>
              <a:rPr lang="en-US" altLang="ko-KR" sz="1800" dirty="0"/>
              <a:t>3-dB beam width = </a:t>
            </a:r>
            <a:r>
              <a:rPr lang="en-US" altLang="ko-KR" sz="1800" dirty="0" smtClean="0"/>
              <a:t>65º</a:t>
            </a:r>
            <a:endParaRPr lang="en-US" altLang="ko-KR" sz="1800" dirty="0"/>
          </a:p>
          <a:p>
            <a:pPr lvl="2"/>
            <a:r>
              <a:rPr lang="en-US" altLang="ko-KR" sz="1800" dirty="0"/>
              <a:t>Maximum directional gain = 8 </a:t>
            </a:r>
            <a:r>
              <a:rPr lang="en-US" altLang="ko-KR" sz="1800" dirty="0" err="1"/>
              <a:t>dBi</a:t>
            </a:r>
            <a:endParaRPr lang="en-US" altLang="ko-KR" sz="1800" dirty="0"/>
          </a:p>
          <a:p>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21</a:t>
            </a:fld>
            <a:endParaRPr lang="en-US" altLang="ko-KR"/>
          </a:p>
        </p:txBody>
      </p:sp>
      <p:graphicFrame>
        <p:nvGraphicFramePr>
          <p:cNvPr id="7" name="개체 6"/>
          <p:cNvGraphicFramePr>
            <a:graphicFrameLocks noChangeAspect="1"/>
          </p:cNvGraphicFramePr>
          <p:nvPr>
            <p:extLst/>
          </p:nvPr>
        </p:nvGraphicFramePr>
        <p:xfrm>
          <a:off x="2299367" y="2700646"/>
          <a:ext cx="4743450" cy="1876425"/>
        </p:xfrm>
        <a:graphic>
          <a:graphicData uri="http://schemas.openxmlformats.org/presentationml/2006/ole">
            <mc:AlternateContent xmlns:mc="http://schemas.openxmlformats.org/markup-compatibility/2006">
              <mc:Choice xmlns:v="urn:schemas-microsoft-com:vml" Requires="v">
                <p:oleObj spid="_x0000_s1087" name="Visio" r:id="rId3" imgW="4742504" imgH="1877324" progId="Visio.Drawing.11">
                  <p:embed/>
                </p:oleObj>
              </mc:Choice>
              <mc:Fallback>
                <p:oleObj name="Visio" r:id="rId3" imgW="4742504" imgH="187732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367" y="2700646"/>
                        <a:ext cx="4743450"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그림 7"/>
          <p:cNvPicPr>
            <a:picLocks noChangeAspect="1"/>
          </p:cNvPicPr>
          <p:nvPr/>
        </p:nvPicPr>
        <p:blipFill>
          <a:blip r:embed="rId5"/>
          <a:stretch>
            <a:fillRect/>
          </a:stretch>
        </p:blipFill>
        <p:spPr>
          <a:xfrm>
            <a:off x="6334125" y="4657809"/>
            <a:ext cx="2124075" cy="1552575"/>
          </a:xfrm>
          <a:prstGeom prst="rect">
            <a:avLst/>
          </a:prstGeom>
        </p:spPr>
      </p:pic>
    </p:spTree>
    <p:extLst>
      <p:ext uri="{BB962C8B-B14F-4D97-AF65-F5344CB8AC3E}">
        <p14:creationId xmlns:p14="http://schemas.microsoft.com/office/powerpoint/2010/main" val="303254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3GPP channel model overview</a:t>
            </a:r>
            <a:endParaRPr lang="ko-KR" altLang="en-US" dirty="0"/>
          </a:p>
        </p:txBody>
      </p:sp>
      <p:sp>
        <p:nvSpPr>
          <p:cNvPr id="3" name="내용 개체 틀 2"/>
          <p:cNvSpPr>
            <a:spLocks noGrp="1"/>
          </p:cNvSpPr>
          <p:nvPr>
            <p:ph idx="1"/>
          </p:nvPr>
        </p:nvSpPr>
        <p:spPr/>
        <p:txBody>
          <a:bodyPr/>
          <a:lstStyle/>
          <a:p>
            <a:r>
              <a:rPr lang="en-US" altLang="ko-KR" sz="2400" dirty="0"/>
              <a:t>3D modeling concept</a:t>
            </a:r>
          </a:p>
          <a:p>
            <a:endParaRPr lang="en-US" altLang="ko-KR" sz="2400" dirty="0"/>
          </a:p>
          <a:p>
            <a:endParaRPr lang="en-US" altLang="ko-KR" sz="2400" dirty="0"/>
          </a:p>
          <a:p>
            <a:endParaRPr lang="en-US" altLang="ko-KR" sz="2400" dirty="0" smtClean="0"/>
          </a:p>
          <a:p>
            <a:endParaRPr lang="en-US" altLang="ko-KR" sz="2400" dirty="0"/>
          </a:p>
          <a:p>
            <a:pPr lvl="1"/>
            <a:r>
              <a:rPr lang="en-US" altLang="ko-KR" sz="2000" dirty="0"/>
              <a:t>Channel coefficients</a:t>
            </a:r>
          </a:p>
          <a:p>
            <a:pPr lvl="1"/>
            <a:endParaRPr lang="en-US" altLang="ko-KR" sz="2000" dirty="0"/>
          </a:p>
          <a:p>
            <a:pPr lvl="1"/>
            <a:endParaRPr lang="en-US" altLang="ko-KR" sz="2000" dirty="0"/>
          </a:p>
          <a:p>
            <a:pPr lvl="1"/>
            <a:endParaRPr lang="en-US" altLang="ko-KR" sz="2000" dirty="0"/>
          </a:p>
          <a:p>
            <a:pPr lvl="1"/>
            <a:r>
              <a:rPr lang="en-US" altLang="ko-KR" sz="2000" dirty="0"/>
              <a:t>Each cluster is characterized by</a:t>
            </a:r>
          </a:p>
          <a:p>
            <a:pPr lvl="2"/>
            <a:r>
              <a:rPr lang="en-US" altLang="ko-KR" sz="1600" dirty="0"/>
              <a:t>Delay</a:t>
            </a:r>
          </a:p>
          <a:p>
            <a:pPr lvl="2"/>
            <a:r>
              <a:rPr lang="en-US" altLang="ko-KR" sz="1600" dirty="0"/>
              <a:t>Spatial angle of departure (</a:t>
            </a:r>
            <a:r>
              <a:rPr lang="en-US" altLang="ko-KR" sz="1600" dirty="0" err="1"/>
              <a:t>AoD</a:t>
            </a:r>
            <a:r>
              <a:rPr lang="en-US" altLang="ko-KR" sz="1600" dirty="0"/>
              <a:t>)</a:t>
            </a:r>
          </a:p>
          <a:p>
            <a:pPr lvl="2"/>
            <a:r>
              <a:rPr lang="en-US" altLang="ko-KR" sz="1600" dirty="0"/>
              <a:t>Spatial angle of arrival (</a:t>
            </a:r>
            <a:r>
              <a:rPr lang="en-US" altLang="ko-KR" sz="1600" dirty="0" err="1"/>
              <a:t>AoA</a:t>
            </a:r>
            <a:r>
              <a:rPr lang="en-US" altLang="ko-KR" sz="1600" dirty="0"/>
              <a:t>)</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22</a:t>
            </a:fld>
            <a:endParaRPr lang="en-US" altLang="ko-KR"/>
          </a:p>
        </p:txBody>
      </p:sp>
      <p:pic>
        <p:nvPicPr>
          <p:cNvPr id="7" name="그림 6"/>
          <p:cNvPicPr>
            <a:picLocks noChangeAspect="1"/>
          </p:cNvPicPr>
          <p:nvPr/>
        </p:nvPicPr>
        <p:blipFill>
          <a:blip r:embed="rId3"/>
          <a:stretch>
            <a:fillRect/>
          </a:stretch>
        </p:blipFill>
        <p:spPr>
          <a:xfrm>
            <a:off x="1757360" y="1844824"/>
            <a:ext cx="5705475" cy="1752600"/>
          </a:xfrm>
          <a:prstGeom prst="rect">
            <a:avLst/>
          </a:prstGeom>
        </p:spPr>
      </p:pic>
      <p:graphicFrame>
        <p:nvGraphicFramePr>
          <p:cNvPr id="8" name="개체 7"/>
          <p:cNvGraphicFramePr>
            <a:graphicFrameLocks noChangeAspect="1"/>
          </p:cNvGraphicFramePr>
          <p:nvPr>
            <p:extLst>
              <p:ext uri="{D42A27DB-BD31-4B8C-83A1-F6EECF244321}">
                <p14:modId xmlns:p14="http://schemas.microsoft.com/office/powerpoint/2010/main" val="4025490044"/>
              </p:ext>
            </p:extLst>
          </p:nvPr>
        </p:nvGraphicFramePr>
        <p:xfrm>
          <a:off x="1938336" y="3980061"/>
          <a:ext cx="5343525" cy="1114425"/>
        </p:xfrm>
        <a:graphic>
          <a:graphicData uri="http://schemas.openxmlformats.org/presentationml/2006/ole">
            <mc:AlternateContent xmlns:mc="http://schemas.openxmlformats.org/markup-compatibility/2006">
              <mc:Choice xmlns:v="urn:schemas-microsoft-com:vml" Requires="v">
                <p:oleObj spid="_x0000_s2110" name="수식" r:id="rId4" imgW="5346700" imgH="1117600" progId="Equation.3">
                  <p:embed/>
                </p:oleObj>
              </mc:Choice>
              <mc:Fallback>
                <p:oleObj name="수식" r:id="rId4" imgW="5346700" imgH="1117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336" y="3980061"/>
                        <a:ext cx="5343525"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1088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3GPP channel model overview</a:t>
            </a:r>
            <a:endParaRPr lang="ko-KR" altLang="en-US" dirty="0"/>
          </a:p>
        </p:txBody>
      </p:sp>
      <p:sp>
        <p:nvSpPr>
          <p:cNvPr id="3" name="내용 개체 틀 2"/>
          <p:cNvSpPr>
            <a:spLocks noGrp="1"/>
          </p:cNvSpPr>
          <p:nvPr>
            <p:ph idx="1"/>
          </p:nvPr>
        </p:nvSpPr>
        <p:spPr/>
        <p:txBody>
          <a:bodyPr/>
          <a:lstStyle/>
          <a:p>
            <a:r>
              <a:rPr lang="en-US" altLang="ko-KR" sz="2400" dirty="0"/>
              <a:t>Channel examples for link level evaluation</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23</a:t>
            </a:fld>
            <a:endParaRPr lang="en-US" altLang="ko-KR"/>
          </a:p>
        </p:txBody>
      </p:sp>
      <p:pic>
        <p:nvPicPr>
          <p:cNvPr id="7" name="그림 6"/>
          <p:cNvPicPr>
            <a:picLocks noChangeAspect="1"/>
          </p:cNvPicPr>
          <p:nvPr/>
        </p:nvPicPr>
        <p:blipFill>
          <a:blip r:embed="rId3"/>
          <a:stretch>
            <a:fillRect/>
          </a:stretch>
        </p:blipFill>
        <p:spPr>
          <a:xfrm>
            <a:off x="-166118" y="2146260"/>
            <a:ext cx="5644051" cy="3360197"/>
          </a:xfrm>
          <a:prstGeom prst="rect">
            <a:avLst/>
          </a:prstGeom>
        </p:spPr>
      </p:pic>
      <p:pic>
        <p:nvPicPr>
          <p:cNvPr id="8" name="그림 7"/>
          <p:cNvPicPr>
            <a:picLocks noChangeAspect="1"/>
          </p:cNvPicPr>
          <p:nvPr/>
        </p:nvPicPr>
        <p:blipFill>
          <a:blip r:embed="rId4"/>
          <a:stretch>
            <a:fillRect/>
          </a:stretch>
        </p:blipFill>
        <p:spPr>
          <a:xfrm>
            <a:off x="3972709" y="2120788"/>
            <a:ext cx="6263207" cy="3137012"/>
          </a:xfrm>
          <a:prstGeom prst="rect">
            <a:avLst/>
          </a:prstGeom>
        </p:spPr>
      </p:pic>
    </p:spTree>
    <p:extLst>
      <p:ext uri="{BB962C8B-B14F-4D97-AF65-F5344CB8AC3E}">
        <p14:creationId xmlns:p14="http://schemas.microsoft.com/office/powerpoint/2010/main" val="292263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solidFill>
                  <a:schemeClr val="bg1">
                    <a:lumMod val="75000"/>
                  </a:schemeClr>
                </a:solidFill>
              </a:rPr>
              <a:t>Objective</a:t>
            </a:r>
          </a:p>
          <a:p>
            <a:endParaRPr lang="en-US" altLang="ko-KR" sz="2800" dirty="0" smtClean="0">
              <a:solidFill>
                <a:schemeClr val="bg1">
                  <a:lumMod val="75000"/>
                </a:schemeClr>
              </a:solidFill>
            </a:endParaRPr>
          </a:p>
          <a:p>
            <a:r>
              <a:rPr lang="en-US" altLang="ko-KR" sz="2800" dirty="0">
                <a:solidFill>
                  <a:schemeClr val="bg1">
                    <a:lumMod val="75000"/>
                  </a:schemeClr>
                </a:solidFill>
              </a:rPr>
              <a:t>Ray-tracing Channel Modeling</a:t>
            </a:r>
          </a:p>
          <a:p>
            <a:pPr lvl="1"/>
            <a:r>
              <a:rPr lang="en-US" altLang="ko-KR" sz="2400" dirty="0">
                <a:solidFill>
                  <a:schemeClr val="bg1">
                    <a:lumMod val="75000"/>
                  </a:schemeClr>
                </a:solidFill>
              </a:rPr>
              <a:t>Simulation Configurations and Scenario Models</a:t>
            </a:r>
          </a:p>
          <a:p>
            <a:pPr lvl="1"/>
            <a:r>
              <a:rPr lang="en-US" altLang="ko-KR" sz="2400" dirty="0">
                <a:solidFill>
                  <a:schemeClr val="bg1">
                    <a:lumMod val="75000"/>
                  </a:schemeClr>
                </a:solidFill>
              </a:rPr>
              <a:t>Simulation Results</a:t>
            </a:r>
          </a:p>
          <a:p>
            <a:endParaRPr lang="en-US" altLang="ko-KR" sz="2800" dirty="0"/>
          </a:p>
          <a:p>
            <a:r>
              <a:rPr lang="en-US" altLang="ko-KR" sz="2800" dirty="0">
                <a:solidFill>
                  <a:schemeClr val="bg1">
                    <a:lumMod val="75000"/>
                  </a:schemeClr>
                </a:solidFill>
              </a:rPr>
              <a:t>3GPP Channel Modeling</a:t>
            </a:r>
          </a:p>
          <a:p>
            <a:endParaRPr lang="en-US" altLang="ko-KR" sz="2800" dirty="0" smtClean="0"/>
          </a:p>
          <a:p>
            <a:r>
              <a:rPr lang="en-US" altLang="ko-KR" sz="2800" dirty="0"/>
              <a:t>Future Plans</a:t>
            </a:r>
          </a:p>
        </p:txBody>
      </p:sp>
      <p:sp>
        <p:nvSpPr>
          <p:cNvPr id="4" name="날짜 개체 틀 3"/>
          <p:cNvSpPr>
            <a:spLocks noGrp="1"/>
          </p:cNvSpPr>
          <p:nvPr>
            <p:ph type="dt" sz="half" idx="10"/>
          </p:nvPr>
        </p:nvSpPr>
        <p:spPr/>
        <p:txBody>
          <a:bodyPr/>
          <a:lstStyle/>
          <a:p>
            <a:r>
              <a:rPr lang="en-US" altLang="ko-KR" dirty="0"/>
              <a:t>March 2017</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24</a:t>
            </a:fld>
            <a:endParaRPr lang="en-US" altLang="ko-KR"/>
          </a:p>
        </p:txBody>
      </p:sp>
    </p:spTree>
    <p:extLst>
      <p:ext uri="{BB962C8B-B14F-4D97-AF65-F5344CB8AC3E}">
        <p14:creationId xmlns:p14="http://schemas.microsoft.com/office/powerpoint/2010/main" val="296519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Future plans</a:t>
            </a:r>
            <a:endParaRPr lang="ko-KR" altLang="en-US" dirty="0"/>
          </a:p>
        </p:txBody>
      </p:sp>
      <p:sp>
        <p:nvSpPr>
          <p:cNvPr id="3" name="내용 개체 틀 2"/>
          <p:cNvSpPr>
            <a:spLocks noGrp="1"/>
          </p:cNvSpPr>
          <p:nvPr>
            <p:ph idx="1"/>
          </p:nvPr>
        </p:nvSpPr>
        <p:spPr/>
        <p:txBody>
          <a:bodyPr/>
          <a:lstStyle/>
          <a:p>
            <a:r>
              <a:rPr lang="en-US" altLang="ko-KR" sz="2400" dirty="0" smtClean="0"/>
              <a:t>Further performance </a:t>
            </a:r>
            <a:r>
              <a:rPr lang="en-US" altLang="ko-KR" sz="2400" dirty="0"/>
              <a:t>validation of </a:t>
            </a:r>
            <a:r>
              <a:rPr lang="en-US" altLang="ko-KR" sz="2400" dirty="0" smtClean="0"/>
              <a:t>ray-tracing simulation </a:t>
            </a:r>
            <a:r>
              <a:rPr lang="en-US" altLang="ko-KR" sz="2400" dirty="0" smtClean="0"/>
              <a:t>through </a:t>
            </a:r>
            <a:r>
              <a:rPr lang="en-US" altLang="ko-KR" sz="2400" dirty="0" smtClean="0"/>
              <a:t>measurement campaign</a:t>
            </a:r>
            <a:endParaRPr lang="en-US" altLang="ko-KR" sz="2400" dirty="0"/>
          </a:p>
          <a:p>
            <a:pPr lvl="1"/>
            <a:r>
              <a:rPr lang="en-US" altLang="ko-KR" sz="2000" dirty="0" smtClean="0"/>
              <a:t>Collaboration </a:t>
            </a:r>
            <a:r>
              <a:rPr lang="en-US" altLang="ko-KR" sz="2000" dirty="0"/>
              <a:t>with </a:t>
            </a:r>
            <a:r>
              <a:rPr lang="en-US" altLang="ko-KR" sz="2000" dirty="0" err="1" smtClean="0"/>
              <a:t>Fraunhofer</a:t>
            </a:r>
            <a:r>
              <a:rPr lang="en-US" altLang="ko-KR" sz="2000" dirty="0" smtClean="0"/>
              <a:t> </a:t>
            </a:r>
            <a:r>
              <a:rPr lang="en-US" altLang="ko-KR" sz="2000" dirty="0"/>
              <a:t>HHI</a:t>
            </a:r>
            <a:endParaRPr lang="ko-KR" altLang="en-US" sz="2000" dirty="0"/>
          </a:p>
          <a:p>
            <a:endParaRPr lang="en-US" altLang="ko-KR" sz="2400" dirty="0" smtClean="0"/>
          </a:p>
          <a:p>
            <a:r>
              <a:rPr lang="en-US" altLang="ko-KR" sz="2400" dirty="0" smtClean="0"/>
              <a:t>Joint </a:t>
            </a:r>
            <a:r>
              <a:rPr lang="en-US" altLang="ko-KR" sz="2400" dirty="0" smtClean="0"/>
              <a:t>simulation is currently underway</a:t>
            </a:r>
            <a:endParaRPr lang="en-US" altLang="ko-KR" sz="2400" dirty="0" smtClean="0"/>
          </a:p>
          <a:p>
            <a:pPr lvl="1"/>
            <a:r>
              <a:rPr lang="en-US" altLang="ko-KR" sz="2000" dirty="0" smtClean="0"/>
              <a:t>Link-level simulator</a:t>
            </a:r>
            <a:r>
              <a:rPr lang="en-US" altLang="ko-KR" sz="2000" dirty="0" smtClean="0"/>
              <a:t> </a:t>
            </a:r>
            <a:r>
              <a:rPr lang="en-US" altLang="ko-KR" sz="2000" dirty="0" smtClean="0"/>
              <a:t>and </a:t>
            </a:r>
            <a:r>
              <a:rPr lang="en-US" altLang="ko-KR" sz="2000" dirty="0" smtClean="0"/>
              <a:t>ray-tracing simulator of </a:t>
            </a:r>
            <a:r>
              <a:rPr lang="en-US" altLang="ko-KR" sz="2000" smtClean="0"/>
              <a:t>MHN and MHN-E </a:t>
            </a:r>
            <a:r>
              <a:rPr lang="en-US" altLang="ko-KR" sz="2000" dirty="0" smtClean="0"/>
              <a:t>systems</a:t>
            </a:r>
            <a:endParaRPr lang="en-US" altLang="ko-KR" sz="2000" dirty="0" smtClean="0"/>
          </a:p>
          <a:p>
            <a:pPr lvl="1"/>
            <a:endParaRPr lang="en-US" altLang="ko-KR" sz="2000" dirty="0" smtClean="0"/>
          </a:p>
          <a:p>
            <a:r>
              <a:rPr lang="en-US" altLang="ko-KR" sz="2400" dirty="0" smtClean="0"/>
              <a:t>Link-level </a:t>
            </a:r>
            <a:r>
              <a:rPr lang="en-US" altLang="ko-KR" sz="2400" dirty="0"/>
              <a:t>p</a:t>
            </a:r>
            <a:r>
              <a:rPr lang="en-US" altLang="ko-KR" sz="2400" dirty="0" smtClean="0"/>
              <a:t>erformance evaluation based on the 3GPP channel modeling for the purpose of numerology study</a:t>
            </a:r>
          </a:p>
          <a:p>
            <a:endParaRPr lang="en-US" altLang="ko-KR" sz="2400" dirty="0" smtClean="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25</a:t>
            </a:fld>
            <a:endParaRPr lang="en-US" altLang="ko-KR"/>
          </a:p>
        </p:txBody>
      </p:sp>
    </p:spTree>
    <p:extLst>
      <p:ext uri="{BB962C8B-B14F-4D97-AF65-F5344CB8AC3E}">
        <p14:creationId xmlns:p14="http://schemas.microsoft.com/office/powerpoint/2010/main" val="162254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26</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1336395683"/>
              </p:ext>
            </p:extLst>
          </p:nvPr>
        </p:nvGraphicFramePr>
        <p:xfrm>
          <a:off x="923764" y="1556792"/>
          <a:ext cx="7296472" cy="2509520"/>
        </p:xfrm>
        <a:graphic>
          <a:graphicData uri="http://schemas.openxmlformats.org/drawingml/2006/table">
            <a:tbl>
              <a:tblPr firstRow="1" bandRow="1">
                <a:tableStyleId>{2D5ABB26-0587-4C30-8999-92F81FD0307C}</a:tableStyleId>
              </a:tblPr>
              <a:tblGrid>
                <a:gridCol w="360040"/>
                <a:gridCol w="6936432"/>
              </a:tblGrid>
              <a:tr h="370840">
                <a:tc>
                  <a:txBody>
                    <a:bodyPr/>
                    <a:lstStyle/>
                    <a:p>
                      <a:pPr algn="ctr" latinLnBrk="1"/>
                      <a:r>
                        <a:rPr lang="en-US" altLang="ko-KR" sz="1400" dirty="0" smtClean="0">
                          <a:latin typeface="+mj-lt"/>
                        </a:rPr>
                        <a:t>[1] </a:t>
                      </a:r>
                      <a:endParaRPr lang="ko-KR" altLang="en-US" sz="1400" dirty="0">
                        <a:latin typeface="+mj-lt"/>
                      </a:endParaRPr>
                    </a:p>
                  </a:txBody>
                  <a:tcPr/>
                </a:tc>
                <a:tc>
                  <a:txBody>
                    <a:bodyPr/>
                    <a:lstStyle/>
                    <a:p>
                      <a:pPr marL="0" algn="l" defTabSz="914400" rtl="0" eaLnBrk="1" latinLnBrk="1" hangingPunct="1"/>
                      <a:r>
                        <a:rPr lang="en-US" altLang="ko-KR" sz="1400" kern="1200" dirty="0" smtClean="0">
                          <a:solidFill>
                            <a:schemeClr val="tx1"/>
                          </a:solidFill>
                          <a:latin typeface="+mj-lt"/>
                          <a:ea typeface="+mn-ea"/>
                          <a:cs typeface="+mn-cs"/>
                        </a:rPr>
                        <a:t>S. W. Choi et al., “Performance Evaluation of Millimeter-wave-based Communication System in Subway Tunnels”, IEEE 802.15-16-0185-01-hrrc, Mar. 2016</a:t>
                      </a:r>
                      <a:endParaRPr lang="ko-KR" altLang="en-US" sz="1400" kern="1200" dirty="0">
                        <a:solidFill>
                          <a:schemeClr val="tx1"/>
                        </a:solidFill>
                        <a:latin typeface="+mj-lt"/>
                        <a:ea typeface="+mn-ea"/>
                        <a:cs typeface="+mn-cs"/>
                      </a:endParaRPr>
                    </a:p>
                  </a:txBody>
                  <a:tcPr/>
                </a:tc>
              </a:tr>
              <a:tr h="370840">
                <a:tc>
                  <a:txBody>
                    <a:bodyPr/>
                    <a:lstStyle/>
                    <a:p>
                      <a:pPr algn="ctr" latinLnBrk="1"/>
                      <a:r>
                        <a:rPr lang="en-US" altLang="ko-KR" sz="1400" dirty="0" smtClean="0">
                          <a:latin typeface="+mj-lt"/>
                        </a:rPr>
                        <a:t>[2]</a:t>
                      </a:r>
                      <a:endParaRPr lang="ko-KR" altLang="en-US" sz="1400" dirty="0">
                        <a:latin typeface="+mj-lt"/>
                      </a:endParaRPr>
                    </a:p>
                  </a:txBody>
                  <a:tcPr/>
                </a:tc>
                <a:tc>
                  <a:txBody>
                    <a:bodyPr/>
                    <a:lstStyle/>
                    <a:p>
                      <a:pPr marL="0" algn="l" defTabSz="914400" rtl="0" eaLnBrk="1" latinLnBrk="1" hangingPunct="1"/>
                      <a:r>
                        <a:rPr lang="en-US" altLang="ko-KR" sz="1400" b="0" i="0" dirty="0" smtClean="0">
                          <a:solidFill>
                            <a:srgbClr val="000000"/>
                          </a:solidFill>
                          <a:effectLst/>
                          <a:latin typeface="+mj-lt"/>
                          <a:ea typeface="Malgun Gothic" panose="020B0503020000020004" pitchFamily="50" charset="-127"/>
                        </a:rPr>
                        <a:t>S. W. Choi</a:t>
                      </a:r>
                      <a:r>
                        <a:rPr lang="en-US" altLang="ko-KR" sz="1400" b="0" i="0" baseline="0" dirty="0" smtClean="0">
                          <a:solidFill>
                            <a:srgbClr val="000000"/>
                          </a:solidFill>
                          <a:effectLst/>
                          <a:latin typeface="+mj-lt"/>
                          <a:ea typeface="Malgun Gothic" panose="020B0503020000020004" pitchFamily="50" charset="-127"/>
                        </a:rPr>
                        <a:t> et al.</a:t>
                      </a:r>
                      <a:r>
                        <a:rPr lang="en-US" altLang="ko-KR" sz="1400" b="0" i="0" dirty="0" smtClean="0">
                          <a:solidFill>
                            <a:srgbClr val="000000"/>
                          </a:solidFill>
                          <a:effectLst/>
                          <a:latin typeface="+mj-lt"/>
                          <a:ea typeface="Malgun Gothic" panose="020B0503020000020004" pitchFamily="50" charset="-127"/>
                        </a:rPr>
                        <a:t>, "Performance Evaluation of Millimeter-Wave-Based Communication System in Tunnels," </a:t>
                      </a:r>
                      <a:r>
                        <a:rPr lang="en-US" altLang="ko-KR" sz="1400" b="0" i="1" dirty="0" smtClean="0">
                          <a:solidFill>
                            <a:srgbClr val="000000"/>
                          </a:solidFill>
                          <a:effectLst/>
                          <a:latin typeface="+mj-lt"/>
                          <a:ea typeface="Malgun Gothic" panose="020B0503020000020004" pitchFamily="50" charset="-127"/>
                        </a:rPr>
                        <a:t>2015 IEEE</a:t>
                      </a:r>
                      <a:r>
                        <a:rPr lang="en-US" altLang="ko-KR" sz="1400" b="0" i="1" baseline="0" dirty="0" smtClean="0">
                          <a:solidFill>
                            <a:srgbClr val="000000"/>
                          </a:solidFill>
                          <a:effectLst/>
                          <a:latin typeface="+mj-lt"/>
                          <a:ea typeface="Malgun Gothic" panose="020B0503020000020004" pitchFamily="50" charset="-127"/>
                        </a:rPr>
                        <a:t> </a:t>
                      </a:r>
                      <a:r>
                        <a:rPr lang="en-US" altLang="ko-KR" sz="1400" b="0" i="1" baseline="0" dirty="0" err="1" smtClean="0">
                          <a:solidFill>
                            <a:srgbClr val="000000"/>
                          </a:solidFill>
                          <a:effectLst/>
                          <a:latin typeface="+mj-lt"/>
                          <a:ea typeface="Malgun Gothic" panose="020B0503020000020004" pitchFamily="50" charset="-127"/>
                        </a:rPr>
                        <a:t>Globecom</a:t>
                      </a:r>
                      <a:r>
                        <a:rPr lang="en-US" altLang="ko-KR" sz="1400" b="0" i="1" baseline="0" dirty="0" smtClean="0">
                          <a:solidFill>
                            <a:srgbClr val="000000"/>
                          </a:solidFill>
                          <a:effectLst/>
                          <a:latin typeface="+mj-lt"/>
                          <a:ea typeface="Malgun Gothic" panose="020B0503020000020004" pitchFamily="50" charset="-127"/>
                        </a:rPr>
                        <a:t> Workshops</a:t>
                      </a:r>
                      <a:r>
                        <a:rPr lang="en-US" altLang="ko-KR" sz="1400" b="0" i="0" dirty="0" smtClean="0">
                          <a:solidFill>
                            <a:srgbClr val="000000"/>
                          </a:solidFill>
                          <a:effectLst/>
                          <a:latin typeface="+mj-lt"/>
                          <a:ea typeface="Malgun Gothic" panose="020B0503020000020004" pitchFamily="50" charset="-127"/>
                        </a:rPr>
                        <a:t>, San Diego, CA, USA, 2015, pp. 1-5.</a:t>
                      </a:r>
                      <a:endParaRPr lang="ko-KR" altLang="en-US" sz="1400" kern="1200" dirty="0">
                        <a:solidFill>
                          <a:schemeClr val="tx1"/>
                        </a:solidFill>
                        <a:latin typeface="+mj-lt"/>
                        <a:ea typeface="+mn-ea"/>
                        <a:cs typeface="+mn-cs"/>
                      </a:endParaRPr>
                    </a:p>
                  </a:txBody>
                  <a:tcPr/>
                </a:tc>
              </a:tr>
              <a:tr h="370840">
                <a:tc>
                  <a:txBody>
                    <a:bodyPr/>
                    <a:lstStyle/>
                    <a:p>
                      <a:pPr algn="ctr" latinLnBrk="1"/>
                      <a:r>
                        <a:rPr lang="en-US" altLang="ko-KR" sz="1400" b="0" i="0" kern="1200" dirty="0" smtClean="0">
                          <a:solidFill>
                            <a:srgbClr val="000000"/>
                          </a:solidFill>
                          <a:effectLst/>
                          <a:latin typeface="+mj-lt"/>
                          <a:ea typeface="Malgun Gothic" panose="020B0503020000020004" pitchFamily="50" charset="-127"/>
                          <a:cs typeface="+mn-cs"/>
                        </a:rPr>
                        <a:t>[3]</a:t>
                      </a:r>
                      <a:endParaRPr lang="ko-KR" altLang="en-US" sz="1400" b="0" i="0" kern="1200" dirty="0">
                        <a:solidFill>
                          <a:srgbClr val="000000"/>
                        </a:solidFill>
                        <a:effectLst/>
                        <a:latin typeface="+mj-lt"/>
                        <a:ea typeface="Malgun Gothic" panose="020B0503020000020004" pitchFamily="50" charset="-127"/>
                        <a:cs typeface="+mn-cs"/>
                      </a:endParaRPr>
                    </a:p>
                  </a:txBody>
                  <a:tcPr/>
                </a:tc>
                <a:tc>
                  <a:txBody>
                    <a:bodyPr/>
                    <a:lstStyle/>
                    <a:p>
                      <a:pPr marL="0" lvl="0" algn="l" defTabSz="914400" rtl="0" eaLnBrk="1" latinLnBrk="1" hangingPunct="1"/>
                      <a:r>
                        <a:rPr lang="en-US" altLang="ko-KR" sz="1400" b="0" i="0" kern="1200" dirty="0" smtClean="0">
                          <a:solidFill>
                            <a:srgbClr val="000000"/>
                          </a:solidFill>
                          <a:effectLst/>
                          <a:latin typeface="+mj-lt"/>
                          <a:ea typeface="Malgun Gothic" panose="020B0503020000020004" pitchFamily="50" charset="-127"/>
                          <a:cs typeface="+mn-cs"/>
                        </a:rPr>
                        <a:t>S. W. Choi, H. Chung, J. Kim, J. </a:t>
                      </a:r>
                      <a:r>
                        <a:rPr lang="en-US" altLang="ko-KR" sz="1400" b="0" i="0" kern="1200" dirty="0" err="1" smtClean="0">
                          <a:solidFill>
                            <a:srgbClr val="000000"/>
                          </a:solidFill>
                          <a:effectLst/>
                          <a:latin typeface="+mj-lt"/>
                          <a:ea typeface="Malgun Gothic" panose="020B0503020000020004" pitchFamily="50" charset="-127"/>
                          <a:cs typeface="+mn-cs"/>
                        </a:rPr>
                        <a:t>Ahn</a:t>
                      </a:r>
                      <a:r>
                        <a:rPr lang="en-US" altLang="ko-KR" sz="1400" b="0" i="0" kern="1200" dirty="0" smtClean="0">
                          <a:solidFill>
                            <a:srgbClr val="000000"/>
                          </a:solidFill>
                          <a:effectLst/>
                          <a:latin typeface="+mj-lt"/>
                          <a:ea typeface="Malgun Gothic" panose="020B0503020000020004" pitchFamily="50" charset="-127"/>
                          <a:cs typeface="+mn-cs"/>
                        </a:rPr>
                        <a:t>, and I. Kim, "Mobile Hotspot Network System for High-Speed Railway Communications Using Millimeter Waves," </a:t>
                      </a:r>
                      <a:r>
                        <a:rPr lang="en-US" altLang="ko-KR" sz="1400" b="0" i="1" kern="1200" dirty="0" smtClean="0">
                          <a:solidFill>
                            <a:srgbClr val="000000"/>
                          </a:solidFill>
                          <a:effectLst/>
                          <a:latin typeface="+mj-lt"/>
                          <a:ea typeface="Malgun Gothic" panose="020B0503020000020004" pitchFamily="50" charset="-127"/>
                          <a:cs typeface="+mn-cs"/>
                        </a:rPr>
                        <a:t>ETRI Journal</a:t>
                      </a:r>
                      <a:r>
                        <a:rPr lang="en-US" altLang="ko-KR" sz="1400" b="0" i="0" kern="1200" dirty="0" smtClean="0">
                          <a:solidFill>
                            <a:srgbClr val="000000"/>
                          </a:solidFill>
                          <a:effectLst/>
                          <a:latin typeface="+mj-lt"/>
                          <a:ea typeface="Malgun Gothic" panose="020B0503020000020004" pitchFamily="50" charset="-127"/>
                          <a:cs typeface="+mn-cs"/>
                        </a:rPr>
                        <a:t>, vol. 38, no. 6, pp. 1042-1051, December 2016.</a:t>
                      </a:r>
                      <a:endParaRPr lang="ko-KR" altLang="ko-KR" sz="1400" b="0" i="0" kern="1200" dirty="0" smtClean="0">
                        <a:solidFill>
                          <a:srgbClr val="000000"/>
                        </a:solidFill>
                        <a:effectLst/>
                        <a:latin typeface="+mj-lt"/>
                        <a:ea typeface="Malgun Gothic" panose="020B0503020000020004" pitchFamily="50" charset="-127"/>
                        <a:cs typeface="+mn-cs"/>
                      </a:endParaRPr>
                    </a:p>
                  </a:txBody>
                  <a:tcPr/>
                </a:tc>
              </a:tr>
              <a:tr h="370840">
                <a:tc>
                  <a:txBody>
                    <a:bodyPr/>
                    <a:lstStyle/>
                    <a:p>
                      <a:pPr algn="ctr" latinLnBrk="1"/>
                      <a:r>
                        <a:rPr lang="en-US" altLang="ko-KR" sz="1400" dirty="0" smtClean="0">
                          <a:latin typeface="+mj-lt"/>
                        </a:rPr>
                        <a:t>[4]</a:t>
                      </a:r>
                      <a:endParaRPr lang="ko-KR" altLang="en-US" sz="1400" dirty="0">
                        <a:latin typeface="+mj-lt"/>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kern="1200" dirty="0" smtClean="0">
                          <a:solidFill>
                            <a:schemeClr val="tx1"/>
                          </a:solidFill>
                          <a:latin typeface="+mj-lt"/>
                          <a:ea typeface="+mn-ea"/>
                          <a:cs typeface="+mn-cs"/>
                        </a:rPr>
                        <a:t>3GPP TR 38.900, “Channel model for frequency spectrum above 6 GHz,” V.1.0.1, Jun. 2016.</a:t>
                      </a:r>
                    </a:p>
                  </a:txBody>
                  <a:tcPr/>
                </a:tc>
              </a:tr>
              <a:tr h="370840">
                <a:tc>
                  <a:txBody>
                    <a:bodyPr/>
                    <a:lstStyle/>
                    <a:p>
                      <a:pPr algn="ctr" latinLnBrk="1"/>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dirty="0" smtClean="0"/>
                    </a:p>
                  </a:txBody>
                  <a:tcPr/>
                </a:tc>
              </a:tr>
            </a:tbl>
          </a:graphicData>
        </a:graphic>
      </p:graphicFrame>
    </p:spTree>
    <p:extLst>
      <p:ext uri="{BB962C8B-B14F-4D97-AF65-F5344CB8AC3E}">
        <p14:creationId xmlns:p14="http://schemas.microsoft.com/office/powerpoint/2010/main" val="295970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dirty="0"/>
              <a:t>March 2017</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27</a:t>
            </a:fld>
            <a:endParaRPr lang="en-US" altLang="ko-KR"/>
          </a:p>
        </p:txBody>
      </p:sp>
      <p:sp>
        <p:nvSpPr>
          <p:cNvPr id="7" name="TextBox 6"/>
          <p:cNvSpPr txBox="1"/>
          <p:nvPr/>
        </p:nvSpPr>
        <p:spPr>
          <a:xfrm>
            <a:off x="2843808" y="2852936"/>
            <a:ext cx="3397084" cy="923330"/>
          </a:xfrm>
          <a:prstGeom prst="rect">
            <a:avLst/>
          </a:prstGeom>
          <a:noFill/>
        </p:spPr>
        <p:txBody>
          <a:bodyPr wrap="none" rtlCol="0">
            <a:spAutoFit/>
          </a:bodyPr>
          <a:lstStyle/>
          <a:p>
            <a:r>
              <a:rPr lang="en-US" altLang="ko-KR" sz="5400" b="1" dirty="0" smtClean="0"/>
              <a:t>Thank you</a:t>
            </a:r>
            <a:endParaRPr lang="ko-KR" altLang="en-US" sz="5400" b="1" dirty="0"/>
          </a:p>
        </p:txBody>
      </p:sp>
    </p:spTree>
    <p:extLst>
      <p:ext uri="{BB962C8B-B14F-4D97-AF65-F5344CB8AC3E}">
        <p14:creationId xmlns:p14="http://schemas.microsoft.com/office/powerpoint/2010/main" val="1745727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t>Objective</a:t>
            </a:r>
            <a:endParaRPr lang="en-US" altLang="ko-KR" sz="2800" dirty="0"/>
          </a:p>
          <a:p>
            <a:endParaRPr lang="en-US" altLang="ko-KR" sz="2800" dirty="0" smtClean="0"/>
          </a:p>
          <a:p>
            <a:r>
              <a:rPr lang="en-US" altLang="ko-KR" sz="2800" dirty="0">
                <a:solidFill>
                  <a:schemeClr val="bg1">
                    <a:lumMod val="75000"/>
                  </a:schemeClr>
                </a:solidFill>
              </a:rPr>
              <a:t>Ray-tracing Channel Modeling</a:t>
            </a:r>
          </a:p>
          <a:p>
            <a:pPr lvl="1"/>
            <a:r>
              <a:rPr lang="en-US" altLang="ko-KR" sz="2400" dirty="0">
                <a:solidFill>
                  <a:schemeClr val="bg1">
                    <a:lumMod val="75000"/>
                  </a:schemeClr>
                </a:solidFill>
              </a:rPr>
              <a:t>Simulation Configurations and Scenario Models</a:t>
            </a:r>
          </a:p>
          <a:p>
            <a:pPr lvl="1"/>
            <a:r>
              <a:rPr lang="en-US" altLang="ko-KR" sz="2400" dirty="0">
                <a:solidFill>
                  <a:schemeClr val="bg1">
                    <a:lumMod val="75000"/>
                  </a:schemeClr>
                </a:solidFill>
              </a:rPr>
              <a:t>Simulation Results</a:t>
            </a:r>
          </a:p>
          <a:p>
            <a:endParaRPr lang="en-US" altLang="ko-KR" sz="2800" dirty="0">
              <a:solidFill>
                <a:schemeClr val="bg1">
                  <a:lumMod val="75000"/>
                </a:schemeClr>
              </a:solidFill>
            </a:endParaRPr>
          </a:p>
          <a:p>
            <a:r>
              <a:rPr lang="en-US" altLang="ko-KR" sz="2800" dirty="0">
                <a:solidFill>
                  <a:schemeClr val="bg1">
                    <a:lumMod val="75000"/>
                  </a:schemeClr>
                </a:solidFill>
              </a:rPr>
              <a:t>3GPP Channel </a:t>
            </a:r>
            <a:r>
              <a:rPr lang="en-US" altLang="ko-KR" sz="2800" dirty="0" smtClean="0">
                <a:solidFill>
                  <a:schemeClr val="bg1">
                    <a:lumMod val="75000"/>
                  </a:schemeClr>
                </a:solidFill>
              </a:rPr>
              <a:t>Modeling</a:t>
            </a:r>
          </a:p>
          <a:p>
            <a:endParaRPr lang="en-US" altLang="ko-KR" sz="2800" dirty="0" smtClean="0">
              <a:solidFill>
                <a:schemeClr val="bg1">
                  <a:lumMod val="75000"/>
                </a:schemeClr>
              </a:solidFill>
            </a:endParaRPr>
          </a:p>
          <a:p>
            <a:r>
              <a:rPr lang="en-US" altLang="ko-KR" sz="2800" dirty="0" smtClean="0">
                <a:solidFill>
                  <a:schemeClr val="bg1">
                    <a:lumMod val="75000"/>
                  </a:schemeClr>
                </a:solidFill>
              </a:rPr>
              <a:t>Future Plans</a:t>
            </a:r>
          </a:p>
          <a:p>
            <a:endParaRPr lang="en-US" altLang="ko-KR" sz="2800" dirty="0">
              <a:solidFill>
                <a:schemeClr val="bg1">
                  <a:lumMod val="75000"/>
                </a:schemeClr>
              </a:solidFill>
            </a:endParaRPr>
          </a:p>
          <a:p>
            <a:endParaRPr lang="en-US" altLang="ko-KR" sz="2800" dirty="0" smtClean="0"/>
          </a:p>
        </p:txBody>
      </p:sp>
      <p:sp>
        <p:nvSpPr>
          <p:cNvPr id="4" name="날짜 개체 틀 3"/>
          <p:cNvSpPr>
            <a:spLocks noGrp="1"/>
          </p:cNvSpPr>
          <p:nvPr>
            <p:ph type="dt" sz="half" idx="10"/>
          </p:nvPr>
        </p:nvSpPr>
        <p:spPr/>
        <p:txBody>
          <a:bodyPr/>
          <a:lstStyle/>
          <a:p>
            <a:r>
              <a:rPr lang="en-US" altLang="ko-KR" dirty="0"/>
              <a:t>March 2017</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spTree>
    <p:extLst>
      <p:ext uri="{BB962C8B-B14F-4D97-AF65-F5344CB8AC3E}">
        <p14:creationId xmlns:p14="http://schemas.microsoft.com/office/powerpoint/2010/main" val="371585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a:t>
            </a:r>
            <a:endParaRPr lang="ko-KR" altLang="en-US" dirty="0"/>
          </a:p>
        </p:txBody>
      </p:sp>
      <p:sp>
        <p:nvSpPr>
          <p:cNvPr id="3" name="내용 개체 틀 2"/>
          <p:cNvSpPr>
            <a:spLocks noGrp="1"/>
          </p:cNvSpPr>
          <p:nvPr>
            <p:ph idx="1"/>
          </p:nvPr>
        </p:nvSpPr>
        <p:spPr/>
        <p:txBody>
          <a:bodyPr/>
          <a:lstStyle/>
          <a:p>
            <a:r>
              <a:rPr lang="en-US" altLang="ko-KR" sz="2000" dirty="0" smtClean="0"/>
              <a:t>Coverage test of MHN system at Seoul </a:t>
            </a:r>
            <a:r>
              <a:rPr lang="en-US" altLang="ko-KR" sz="2000" dirty="0"/>
              <a:t>subway line </a:t>
            </a:r>
            <a:r>
              <a:rPr lang="en-US" altLang="ko-KR" sz="2000" dirty="0" smtClean="0"/>
              <a:t>8</a:t>
            </a:r>
            <a:r>
              <a:rPr lang="en-US" altLang="ko-KR" sz="2000" baseline="30000" dirty="0" smtClean="0"/>
              <a:t>[1][2]</a:t>
            </a:r>
          </a:p>
          <a:p>
            <a:pPr lvl="1"/>
            <a:r>
              <a:rPr lang="en-US" altLang="ko-KR" sz="1800" dirty="0" smtClean="0"/>
              <a:t>Very small delay spread, which was less than </a:t>
            </a:r>
            <a:r>
              <a:rPr lang="en-US" altLang="ko-KR" sz="1800" dirty="0"/>
              <a:t>60 ns</a:t>
            </a:r>
          </a:p>
          <a:p>
            <a:pPr lvl="1"/>
            <a:endParaRPr lang="ko-KR" altLang="en-US" sz="1800" dirty="0"/>
          </a:p>
        </p:txBody>
      </p:sp>
      <p:sp>
        <p:nvSpPr>
          <p:cNvPr id="4" name="날짜 개체 틀 3"/>
          <p:cNvSpPr>
            <a:spLocks noGrp="1"/>
          </p:cNvSpPr>
          <p:nvPr>
            <p:ph type="dt" sz="half" idx="10"/>
          </p:nvPr>
        </p:nvSpPr>
        <p:spPr/>
        <p:txBody>
          <a:bodyPr/>
          <a:lstStyle/>
          <a:p>
            <a:r>
              <a:rPr lang="en-US" altLang="ko-KR" dirty="0"/>
              <a:t>March 2017</a:t>
            </a:r>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sp>
        <p:nvSpPr>
          <p:cNvPr id="28" name="바닥글 개체 틀 2"/>
          <p:cNvSpPr>
            <a:spLocks noGrp="1"/>
          </p:cNvSpPr>
          <p:nvPr>
            <p:ph type="ftr" sz="quarter" idx="11"/>
          </p:nvPr>
        </p:nvSpPr>
        <p:spPr>
          <a:xfrm>
            <a:off x="5486400" y="6475413"/>
            <a:ext cx="3124200" cy="184666"/>
          </a:xfrm>
        </p:spPr>
        <p:txBody>
          <a:bodyPr/>
          <a:lstStyle/>
          <a:p>
            <a:r>
              <a:rPr lang="en-US" altLang="ko-KR" dirty="0" err="1"/>
              <a:t>Junhyeong</a:t>
            </a:r>
            <a:r>
              <a:rPr lang="en-US" altLang="ko-KR" dirty="0"/>
              <a:t> Kim, ETRI</a:t>
            </a:r>
          </a:p>
        </p:txBody>
      </p:sp>
      <p:pic>
        <p:nvPicPr>
          <p:cNvPr id="10" name="그림 9"/>
          <p:cNvPicPr>
            <a:picLocks noChangeAspect="1"/>
          </p:cNvPicPr>
          <p:nvPr/>
        </p:nvPicPr>
        <p:blipFill>
          <a:blip r:embed="rId2"/>
          <a:stretch>
            <a:fillRect/>
          </a:stretch>
        </p:blipFill>
        <p:spPr>
          <a:xfrm>
            <a:off x="380052" y="3249239"/>
            <a:ext cx="5560100" cy="3188818"/>
          </a:xfrm>
          <a:prstGeom prst="rect">
            <a:avLst/>
          </a:prstGeom>
        </p:spPr>
      </p:pic>
      <p:grpSp>
        <p:nvGrpSpPr>
          <p:cNvPr id="14" name="그룹 13"/>
          <p:cNvGrpSpPr/>
          <p:nvPr/>
        </p:nvGrpSpPr>
        <p:grpSpPr>
          <a:xfrm>
            <a:off x="1224733" y="2204864"/>
            <a:ext cx="2164724" cy="1948405"/>
            <a:chOff x="4170344" y="1298107"/>
            <a:chExt cx="2400887" cy="2103901"/>
          </a:xfrm>
        </p:grpSpPr>
        <p:pic>
          <p:nvPicPr>
            <p:cNvPr id="17" name="그림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344" y="1298107"/>
              <a:ext cx="2400887" cy="2103901"/>
            </a:xfrm>
            <a:prstGeom prst="rect">
              <a:avLst/>
            </a:prstGeom>
          </p:spPr>
        </p:pic>
        <p:sp>
          <p:nvSpPr>
            <p:cNvPr id="26" name="TextBox 25"/>
            <p:cNvSpPr txBox="1"/>
            <p:nvPr/>
          </p:nvSpPr>
          <p:spPr>
            <a:xfrm>
              <a:off x="4206309" y="1340768"/>
              <a:ext cx="1296144" cy="307777"/>
            </a:xfrm>
            <a:prstGeom prst="rect">
              <a:avLst/>
            </a:prstGeom>
            <a:noFill/>
          </p:spPr>
          <p:txBody>
            <a:bodyPr wrap="square" rtlCol="0">
              <a:spAutoFit/>
            </a:bodyPr>
            <a:lstStyle/>
            <a:p>
              <a:pPr eaLnBrk="1" fontAlgn="auto" latinLnBrk="1" hangingPunct="1">
                <a:spcBef>
                  <a:spcPts val="0"/>
                </a:spcBef>
                <a:spcAft>
                  <a:spcPts val="0"/>
                </a:spcAft>
              </a:pPr>
              <a:r>
                <a:rPr lang="en-US" altLang="ko-KR" sz="1400" b="1" dirty="0" err="1" smtClean="0">
                  <a:solidFill>
                    <a:srgbClr val="CFDDED"/>
                  </a:solidFill>
                  <a:latin typeface="맑은 고딕"/>
                  <a:ea typeface="맑은 고딕" panose="020B0503020000020004" pitchFamily="50" charset="-127"/>
                </a:rPr>
                <a:t>mRU</a:t>
              </a:r>
              <a:r>
                <a:rPr lang="en-US" altLang="ko-KR" sz="1400" b="1" dirty="0" smtClean="0">
                  <a:solidFill>
                    <a:srgbClr val="CFDDED"/>
                  </a:solidFill>
                  <a:latin typeface="맑은 고딕"/>
                  <a:ea typeface="맑은 고딕" panose="020B0503020000020004" pitchFamily="50" charset="-127"/>
                </a:rPr>
                <a:t>/</a:t>
              </a:r>
              <a:r>
                <a:rPr lang="en-US" altLang="ko-KR" sz="1400" b="1" dirty="0" err="1" smtClean="0">
                  <a:solidFill>
                    <a:srgbClr val="CFDDED"/>
                  </a:solidFill>
                  <a:latin typeface="맑은 고딕"/>
                  <a:ea typeface="맑은 고딕" panose="020B0503020000020004" pitchFamily="50" charset="-127"/>
                </a:rPr>
                <a:t>mDU</a:t>
              </a:r>
              <a:endParaRPr lang="ko-KR" altLang="en-US" sz="1400" b="1" dirty="0">
                <a:solidFill>
                  <a:srgbClr val="CFDDED"/>
                </a:solidFill>
                <a:latin typeface="맑은 고딕"/>
                <a:ea typeface="맑은 고딕" panose="020B0503020000020004" pitchFamily="50" charset="-127"/>
              </a:endParaRPr>
            </a:p>
          </p:txBody>
        </p:sp>
      </p:grpSp>
      <p:grpSp>
        <p:nvGrpSpPr>
          <p:cNvPr id="19" name="그룹 18"/>
          <p:cNvGrpSpPr/>
          <p:nvPr/>
        </p:nvGrpSpPr>
        <p:grpSpPr>
          <a:xfrm>
            <a:off x="3613962" y="2204864"/>
            <a:ext cx="1822134" cy="1948405"/>
            <a:chOff x="4079348" y="1967420"/>
            <a:chExt cx="2020922" cy="2103901"/>
          </a:xfrm>
        </p:grpSpPr>
        <p:pic>
          <p:nvPicPr>
            <p:cNvPr id="18" name="그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348" y="1967420"/>
              <a:ext cx="2020922" cy="2103901"/>
            </a:xfrm>
            <a:prstGeom prst="rect">
              <a:avLst/>
            </a:prstGeom>
          </p:spPr>
        </p:pic>
        <p:sp>
          <p:nvSpPr>
            <p:cNvPr id="27" name="TextBox 26"/>
            <p:cNvSpPr txBox="1"/>
            <p:nvPr/>
          </p:nvSpPr>
          <p:spPr>
            <a:xfrm>
              <a:off x="4121039" y="1969095"/>
              <a:ext cx="1099033" cy="307777"/>
            </a:xfrm>
            <a:prstGeom prst="rect">
              <a:avLst/>
            </a:prstGeom>
            <a:noFill/>
          </p:spPr>
          <p:txBody>
            <a:bodyPr wrap="square" rtlCol="0">
              <a:spAutoFit/>
            </a:bodyPr>
            <a:lstStyle/>
            <a:p>
              <a:pPr eaLnBrk="1" fontAlgn="auto" latinLnBrk="1" hangingPunct="1">
                <a:spcBef>
                  <a:spcPts val="0"/>
                </a:spcBef>
                <a:spcAft>
                  <a:spcPts val="0"/>
                </a:spcAft>
              </a:pPr>
              <a:r>
                <a:rPr lang="en-US" altLang="ko-KR" sz="1400" b="1" dirty="0" err="1" smtClean="0">
                  <a:solidFill>
                    <a:srgbClr val="CFDDED"/>
                  </a:solidFill>
                  <a:latin typeface="맑은 고딕"/>
                  <a:ea typeface="맑은 고딕" panose="020B0503020000020004" pitchFamily="50" charset="-127"/>
                </a:rPr>
                <a:t>mTE</a:t>
              </a:r>
              <a:endParaRPr lang="ko-KR" altLang="en-US" sz="1400" b="1" dirty="0">
                <a:solidFill>
                  <a:srgbClr val="CFDDED"/>
                </a:solidFill>
                <a:latin typeface="맑은 고딕"/>
                <a:ea typeface="맑은 고딕" panose="020B0503020000020004" pitchFamily="50" charset="-127"/>
              </a:endParaRPr>
            </a:p>
          </p:txBody>
        </p:sp>
      </p:grpSp>
      <p:pic>
        <p:nvPicPr>
          <p:cNvPr id="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6547" y="2147012"/>
            <a:ext cx="2773477" cy="232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791" y="4418249"/>
            <a:ext cx="2688053" cy="203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6435064" y="2330592"/>
            <a:ext cx="1027484" cy="307777"/>
          </a:xfrm>
          <a:prstGeom prst="rect">
            <a:avLst/>
          </a:prstGeom>
          <a:noFill/>
        </p:spPr>
        <p:txBody>
          <a:bodyPr wrap="square" rtlCol="0">
            <a:spAutoFit/>
          </a:bodyPr>
          <a:lstStyle/>
          <a:p>
            <a:r>
              <a:rPr kumimoji="1" lang="en-US" altLang="ko-KR" sz="1400" b="1" dirty="0" smtClean="0">
                <a:solidFill>
                  <a:srgbClr val="0000CC"/>
                </a:solidFill>
                <a:ea typeface="굴림" panose="020B0600000101010101" pitchFamily="50" charset="-127"/>
              </a:rPr>
              <a:t>Antenna 0</a:t>
            </a:r>
            <a:endParaRPr kumimoji="1" lang="ko-KR" altLang="en-US" sz="1400" b="1" dirty="0">
              <a:solidFill>
                <a:srgbClr val="0000CC"/>
              </a:solidFill>
              <a:ea typeface="굴림" panose="020B0600000101010101" pitchFamily="50" charset="-127"/>
            </a:endParaRPr>
          </a:p>
        </p:txBody>
      </p:sp>
      <p:sp>
        <p:nvSpPr>
          <p:cNvPr id="44" name="TextBox 43"/>
          <p:cNvSpPr txBox="1"/>
          <p:nvPr/>
        </p:nvSpPr>
        <p:spPr>
          <a:xfrm>
            <a:off x="6466187" y="4572541"/>
            <a:ext cx="1027484" cy="307777"/>
          </a:xfrm>
          <a:prstGeom prst="rect">
            <a:avLst/>
          </a:prstGeom>
          <a:noFill/>
        </p:spPr>
        <p:txBody>
          <a:bodyPr wrap="square" rtlCol="0">
            <a:spAutoFit/>
          </a:bodyPr>
          <a:lstStyle/>
          <a:p>
            <a:r>
              <a:rPr kumimoji="1" lang="en-US" altLang="ko-KR" sz="1400" b="1" dirty="0">
                <a:solidFill>
                  <a:srgbClr val="0000CC"/>
                </a:solidFill>
                <a:ea typeface="굴림" panose="020B0600000101010101" pitchFamily="50" charset="-127"/>
              </a:rPr>
              <a:t>Antenna </a:t>
            </a:r>
            <a:r>
              <a:rPr kumimoji="1" lang="en-US" altLang="ko-KR" sz="1400" b="1" dirty="0" smtClean="0">
                <a:solidFill>
                  <a:srgbClr val="0000CC"/>
                </a:solidFill>
                <a:ea typeface="굴림" panose="020B0600000101010101" pitchFamily="50" charset="-127"/>
              </a:rPr>
              <a:t>1</a:t>
            </a:r>
            <a:endParaRPr kumimoji="1" lang="ko-KR" altLang="en-US" sz="1400" b="1" dirty="0">
              <a:solidFill>
                <a:srgbClr val="0000CC"/>
              </a:solidFill>
              <a:ea typeface="굴림" panose="020B0600000101010101" pitchFamily="50" charset="-127"/>
            </a:endParaRPr>
          </a:p>
        </p:txBody>
      </p:sp>
    </p:spTree>
    <p:extLst>
      <p:ext uri="{BB962C8B-B14F-4D97-AF65-F5344CB8AC3E}">
        <p14:creationId xmlns:p14="http://schemas.microsoft.com/office/powerpoint/2010/main" val="213795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a:t>
            </a:r>
            <a:endParaRPr lang="ko-KR" altLang="en-US" dirty="0"/>
          </a:p>
        </p:txBody>
      </p:sp>
      <p:sp>
        <p:nvSpPr>
          <p:cNvPr id="3" name="내용 개체 틀 2"/>
          <p:cNvSpPr>
            <a:spLocks noGrp="1"/>
          </p:cNvSpPr>
          <p:nvPr>
            <p:ph idx="1"/>
          </p:nvPr>
        </p:nvSpPr>
        <p:spPr/>
        <p:txBody>
          <a:bodyPr/>
          <a:lstStyle/>
          <a:p>
            <a:r>
              <a:rPr lang="en-US" altLang="ko-KR" sz="2400" dirty="0" smtClean="0"/>
              <a:t>Field Trial of MHN system</a:t>
            </a:r>
            <a:r>
              <a:rPr lang="en-US" altLang="ko-KR" sz="2400" baseline="30000" dirty="0"/>
              <a:t>[1</a:t>
            </a:r>
            <a:r>
              <a:rPr lang="en-US" altLang="ko-KR" sz="2400" baseline="30000" dirty="0" smtClean="0"/>
              <a:t>][3]</a:t>
            </a:r>
            <a:endParaRPr lang="en-US" altLang="ko-KR" sz="2400" baseline="30000" dirty="0"/>
          </a:p>
          <a:p>
            <a:pPr lvl="1"/>
            <a:r>
              <a:rPr lang="en-US" altLang="ko-KR" sz="2000" dirty="0" smtClean="0"/>
              <a:t>MHN test bed installation </a:t>
            </a:r>
            <a:r>
              <a:rPr lang="en-US" altLang="ko-KR" sz="2000" dirty="0"/>
              <a:t>along Seoul </a:t>
            </a:r>
            <a:r>
              <a:rPr lang="en-US" altLang="ko-KR" sz="2000" dirty="0" smtClean="0"/>
              <a:t>subway line </a:t>
            </a:r>
            <a:r>
              <a:rPr lang="en-US" altLang="ko-KR" sz="2000" dirty="0"/>
              <a:t>8</a:t>
            </a:r>
          </a:p>
          <a:p>
            <a:endParaRPr lang="en-US" altLang="ko-KR" sz="2400" dirty="0"/>
          </a:p>
          <a:p>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pic>
        <p:nvPicPr>
          <p:cNvPr id="7" name="그림 6"/>
          <p:cNvPicPr>
            <a:picLocks noChangeAspect="1"/>
          </p:cNvPicPr>
          <p:nvPr/>
        </p:nvPicPr>
        <p:blipFill>
          <a:blip r:embed="rId2"/>
          <a:stretch>
            <a:fillRect/>
          </a:stretch>
        </p:blipFill>
        <p:spPr>
          <a:xfrm>
            <a:off x="595993" y="2204864"/>
            <a:ext cx="7864439" cy="4186706"/>
          </a:xfrm>
          <a:prstGeom prst="rect">
            <a:avLst/>
          </a:prstGeom>
        </p:spPr>
      </p:pic>
    </p:spTree>
    <p:extLst>
      <p:ext uri="{BB962C8B-B14F-4D97-AF65-F5344CB8AC3E}">
        <p14:creationId xmlns:p14="http://schemas.microsoft.com/office/powerpoint/2010/main" val="2828173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a:t>
            </a:r>
            <a:endParaRPr lang="ko-KR" altLang="en-US" dirty="0"/>
          </a:p>
        </p:txBody>
      </p:sp>
      <p:sp>
        <p:nvSpPr>
          <p:cNvPr id="3" name="내용 개체 틀 2"/>
          <p:cNvSpPr>
            <a:spLocks noGrp="1"/>
          </p:cNvSpPr>
          <p:nvPr>
            <p:ph idx="1"/>
          </p:nvPr>
        </p:nvSpPr>
        <p:spPr/>
        <p:txBody>
          <a:bodyPr/>
          <a:lstStyle/>
          <a:p>
            <a:r>
              <a:rPr lang="en-US" altLang="ko-KR" sz="2400" dirty="0"/>
              <a:t>Field Trial of MHN system</a:t>
            </a:r>
            <a:r>
              <a:rPr lang="en-US" altLang="ko-KR" sz="2400" baseline="30000" dirty="0"/>
              <a:t>[1][3]</a:t>
            </a:r>
            <a:endParaRPr lang="en-US" altLang="ko-KR" sz="2400" dirty="0"/>
          </a:p>
          <a:p>
            <a:pPr lvl="1"/>
            <a:r>
              <a:rPr lang="en-US" altLang="ko-KR" sz="2000" dirty="0" err="1"/>
              <a:t>mRU</a:t>
            </a:r>
            <a:r>
              <a:rPr lang="en-US" altLang="ko-KR" sz="2000" dirty="0"/>
              <a:t> &amp; </a:t>
            </a:r>
            <a:r>
              <a:rPr lang="en-US" altLang="ko-KR" sz="2000" dirty="0" err="1"/>
              <a:t>mTE</a:t>
            </a:r>
            <a:r>
              <a:rPr lang="en-US" altLang="ko-KR" sz="2000" dirty="0"/>
              <a:t> </a:t>
            </a:r>
            <a:r>
              <a:rPr lang="en-US" altLang="ko-KR" sz="2000" dirty="0" smtClean="0"/>
              <a:t>test bed installation and performance evaluation </a:t>
            </a:r>
            <a:r>
              <a:rPr lang="en-US" altLang="ko-KR" sz="2000" dirty="0"/>
              <a:t>of MHN </a:t>
            </a:r>
            <a:r>
              <a:rPr lang="en-US" altLang="ko-KR" sz="2000" dirty="0" smtClean="0"/>
              <a:t>system in the moving subway train</a:t>
            </a:r>
          </a:p>
          <a:p>
            <a:pPr lvl="2"/>
            <a:r>
              <a:rPr lang="en-US" altLang="ko-KR" sz="1600" dirty="0"/>
              <a:t>Peak data rate of over 400Mbps was achieved </a:t>
            </a:r>
          </a:p>
          <a:p>
            <a:pPr lvl="1"/>
            <a:endParaRPr lang="en-US" altLang="ko-KR" sz="2000" dirty="0"/>
          </a:p>
          <a:p>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9552" y="3168400"/>
            <a:ext cx="5812384" cy="3269466"/>
          </a:xfrm>
          <a:prstGeom prst="rect">
            <a:avLst/>
          </a:prstGeom>
          <a:ln>
            <a:noFill/>
            <a:prstDash val="sysDot"/>
          </a:ln>
        </p:spPr>
      </p:pic>
      <p:sp>
        <p:nvSpPr>
          <p:cNvPr id="8" name="타원 7"/>
          <p:cNvSpPr>
            <a:spLocks noChangeAspect="1"/>
          </p:cNvSpPr>
          <p:nvPr/>
        </p:nvSpPr>
        <p:spPr>
          <a:xfrm>
            <a:off x="3162440" y="3913247"/>
            <a:ext cx="508008" cy="514937"/>
          </a:xfrm>
          <a:prstGeom prst="ellipse">
            <a:avLst/>
          </a:prstGeom>
          <a:ln w="50800">
            <a:solidFill>
              <a:srgbClr val="D7E5F5"/>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9" name="그룹 8"/>
          <p:cNvGrpSpPr>
            <a:grpSpLocks noChangeAspect="1"/>
          </p:cNvGrpSpPr>
          <p:nvPr/>
        </p:nvGrpSpPr>
        <p:grpSpPr>
          <a:xfrm>
            <a:off x="4288876" y="3300979"/>
            <a:ext cx="1896756" cy="1524255"/>
            <a:chOff x="5874633" y="2515426"/>
            <a:chExt cx="2389912" cy="1920561"/>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634" y="2515426"/>
              <a:ext cx="2389911" cy="192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직사각형 10"/>
            <p:cNvSpPr/>
            <p:nvPr/>
          </p:nvSpPr>
          <p:spPr bwMode="auto">
            <a:xfrm>
              <a:off x="5874633" y="2515427"/>
              <a:ext cx="2389911" cy="1920560"/>
            </a:xfrm>
            <a:prstGeom prst="rect">
              <a:avLst/>
            </a:prstGeom>
            <a:noFill/>
            <a:ln w="38100" cap="flat" cmpd="sng" algn="ctr">
              <a:solidFill>
                <a:srgbClr val="CFDDED"/>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12" name="그룹 11"/>
          <p:cNvGrpSpPr>
            <a:grpSpLocks noChangeAspect="1"/>
          </p:cNvGrpSpPr>
          <p:nvPr/>
        </p:nvGrpSpPr>
        <p:grpSpPr>
          <a:xfrm>
            <a:off x="652250" y="5073448"/>
            <a:ext cx="2214660" cy="1245746"/>
            <a:chOff x="1907704" y="4718595"/>
            <a:chExt cx="2790472" cy="1569640"/>
          </a:xfrm>
        </p:grpSpPr>
        <p:pic>
          <p:nvPicPr>
            <p:cNvPr id="13"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718595"/>
              <a:ext cx="2790472" cy="1569640"/>
            </a:xfrm>
            <a:prstGeom prst="rect">
              <a:avLst/>
            </a:prstGeom>
          </p:spPr>
        </p:pic>
        <p:sp>
          <p:nvSpPr>
            <p:cNvPr id="14" name="직사각형 13"/>
            <p:cNvSpPr/>
            <p:nvPr/>
          </p:nvSpPr>
          <p:spPr bwMode="auto">
            <a:xfrm>
              <a:off x="1907704" y="4718595"/>
              <a:ext cx="2790471" cy="1569640"/>
            </a:xfrm>
            <a:prstGeom prst="rect">
              <a:avLst/>
            </a:prstGeom>
            <a:noFill/>
            <a:ln w="38100" cap="flat" cmpd="sng" algn="ctr">
              <a:solidFill>
                <a:srgbClr val="CFDDED"/>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15" name="직선 화살표 연결선 14"/>
          <p:cNvCxnSpPr>
            <a:cxnSpLocks noChangeAspect="1"/>
          </p:cNvCxnSpPr>
          <p:nvPr/>
        </p:nvCxnSpPr>
        <p:spPr>
          <a:xfrm flipV="1">
            <a:off x="1870224" y="4271549"/>
            <a:ext cx="1296654" cy="769002"/>
          </a:xfrm>
          <a:prstGeom prst="straightConnector1">
            <a:avLst/>
          </a:prstGeom>
          <a:ln w="50800">
            <a:solidFill>
              <a:srgbClr val="CFDDED"/>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spect="1"/>
          </p:cNvSpPr>
          <p:nvPr/>
        </p:nvSpPr>
        <p:spPr>
          <a:xfrm>
            <a:off x="636553" y="5109469"/>
            <a:ext cx="667156" cy="307777"/>
          </a:xfrm>
          <a:prstGeom prst="rect">
            <a:avLst/>
          </a:prstGeom>
          <a:noFill/>
        </p:spPr>
        <p:txBody>
          <a:bodyPr wrap="square" rtlCol="0">
            <a:spAutoFit/>
          </a:bodyPr>
          <a:lstStyle/>
          <a:p>
            <a:pPr eaLnBrk="1" fontAlgn="auto" latinLnBrk="1" hangingPunct="1">
              <a:spcBef>
                <a:spcPts val="0"/>
              </a:spcBef>
              <a:spcAft>
                <a:spcPts val="0"/>
              </a:spcAft>
            </a:pPr>
            <a:r>
              <a:rPr lang="en-US" altLang="ko-KR" sz="1400" b="1" dirty="0" err="1" smtClean="0">
                <a:solidFill>
                  <a:srgbClr val="CFDDED"/>
                </a:solidFill>
                <a:latin typeface="맑은 고딕"/>
                <a:ea typeface="맑은 고딕" panose="020B0503020000020004" pitchFamily="50" charset="-127"/>
              </a:rPr>
              <a:t>mRU</a:t>
            </a:r>
            <a:endParaRPr lang="ko-KR" altLang="en-US" sz="1400" b="1" dirty="0">
              <a:solidFill>
                <a:srgbClr val="CFDDED"/>
              </a:solidFill>
              <a:latin typeface="맑은 고딕"/>
              <a:ea typeface="맑은 고딕" panose="020B0503020000020004" pitchFamily="50" charset="-127"/>
            </a:endParaRPr>
          </a:p>
        </p:txBody>
      </p:sp>
      <p:sp>
        <p:nvSpPr>
          <p:cNvPr id="17" name="TextBox 16"/>
          <p:cNvSpPr txBox="1">
            <a:spLocks noChangeAspect="1"/>
          </p:cNvSpPr>
          <p:nvPr/>
        </p:nvSpPr>
        <p:spPr>
          <a:xfrm>
            <a:off x="5598427" y="4463726"/>
            <a:ext cx="595944" cy="307777"/>
          </a:xfrm>
          <a:prstGeom prst="rect">
            <a:avLst/>
          </a:prstGeom>
          <a:noFill/>
        </p:spPr>
        <p:txBody>
          <a:bodyPr wrap="square" rtlCol="0">
            <a:spAutoFit/>
          </a:bodyPr>
          <a:lstStyle/>
          <a:p>
            <a:pPr eaLnBrk="1" fontAlgn="auto" latinLnBrk="1" hangingPunct="1">
              <a:spcBef>
                <a:spcPts val="0"/>
              </a:spcBef>
              <a:spcAft>
                <a:spcPts val="0"/>
              </a:spcAft>
            </a:pPr>
            <a:r>
              <a:rPr lang="en-US" altLang="ko-KR" sz="1400" b="1" dirty="0" err="1" smtClean="0">
                <a:solidFill>
                  <a:srgbClr val="CFDDED"/>
                </a:solidFill>
                <a:latin typeface="맑은 고딕"/>
                <a:ea typeface="맑은 고딕" panose="020B0503020000020004" pitchFamily="50" charset="-127"/>
              </a:rPr>
              <a:t>mTE</a:t>
            </a:r>
            <a:endParaRPr lang="ko-KR" altLang="en-US" sz="1400" b="1" dirty="0">
              <a:solidFill>
                <a:srgbClr val="CFDDED"/>
              </a:solidFill>
              <a:latin typeface="맑은 고딕"/>
              <a:ea typeface="맑은 고딕" panose="020B0503020000020004" pitchFamily="50" charset="-127"/>
            </a:endParaRPr>
          </a:p>
        </p:txBody>
      </p:sp>
      <p:pic>
        <p:nvPicPr>
          <p:cNvPr id="18" name="내용 개체 틀 7"/>
          <p:cNvPicPr>
            <a:picLocks noChangeAspect="1"/>
          </p:cNvPicPr>
          <p:nvPr/>
        </p:nvPicPr>
        <p:blipFill rotWithShape="1">
          <a:blip r:embed="rId5" cstate="print">
            <a:extLst>
              <a:ext uri="{28A0092B-C50C-407E-A947-70E740481C1C}">
                <a14:useLocalDpi xmlns:a14="http://schemas.microsoft.com/office/drawing/2010/main" val="0"/>
              </a:ext>
            </a:extLst>
          </a:blip>
          <a:srcRect l="57160"/>
          <a:stretch/>
        </p:blipFill>
        <p:spPr bwMode="auto">
          <a:xfrm>
            <a:off x="6488285" y="3168400"/>
            <a:ext cx="2230521" cy="326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61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solidFill>
                  <a:schemeClr val="bg1">
                    <a:lumMod val="75000"/>
                  </a:schemeClr>
                </a:solidFill>
              </a:rPr>
              <a:t>Objective</a:t>
            </a:r>
          </a:p>
          <a:p>
            <a:endParaRPr lang="en-US" altLang="ko-KR" sz="2800" dirty="0" smtClean="0"/>
          </a:p>
          <a:p>
            <a:r>
              <a:rPr lang="en-US" altLang="ko-KR" sz="2800" dirty="0"/>
              <a:t>Ray-tracing Channel Modeling</a:t>
            </a:r>
          </a:p>
          <a:p>
            <a:pPr lvl="1"/>
            <a:r>
              <a:rPr lang="en-US" altLang="ko-KR" sz="2400" dirty="0"/>
              <a:t>Simulation Configurations and Scenario Models</a:t>
            </a:r>
          </a:p>
          <a:p>
            <a:pPr lvl="1"/>
            <a:r>
              <a:rPr lang="en-US" altLang="ko-KR" sz="2400" dirty="0"/>
              <a:t>Simulation Results</a:t>
            </a:r>
          </a:p>
          <a:p>
            <a:endParaRPr lang="en-US" altLang="ko-KR" sz="2800" dirty="0"/>
          </a:p>
          <a:p>
            <a:r>
              <a:rPr lang="en-US" altLang="ko-KR" sz="2800" dirty="0">
                <a:solidFill>
                  <a:schemeClr val="bg1">
                    <a:lumMod val="75000"/>
                  </a:schemeClr>
                </a:solidFill>
              </a:rPr>
              <a:t>3GPP Channel Modeling</a:t>
            </a:r>
          </a:p>
          <a:p>
            <a:endParaRPr lang="en-US" altLang="ko-KR" sz="2800" dirty="0">
              <a:solidFill>
                <a:schemeClr val="bg1">
                  <a:lumMod val="75000"/>
                </a:schemeClr>
              </a:solidFill>
            </a:endParaRPr>
          </a:p>
          <a:p>
            <a:r>
              <a:rPr lang="en-US" altLang="ko-KR" sz="2800" dirty="0">
                <a:solidFill>
                  <a:schemeClr val="bg1">
                    <a:lumMod val="75000"/>
                  </a:schemeClr>
                </a:solidFill>
              </a:rPr>
              <a:t>Future Plans</a:t>
            </a:r>
          </a:p>
          <a:p>
            <a:endParaRPr lang="en-US" altLang="ko-KR" sz="2800" dirty="0" smtClean="0"/>
          </a:p>
        </p:txBody>
      </p:sp>
      <p:sp>
        <p:nvSpPr>
          <p:cNvPr id="4" name="날짜 개체 틀 3"/>
          <p:cNvSpPr>
            <a:spLocks noGrp="1"/>
          </p:cNvSpPr>
          <p:nvPr>
            <p:ph type="dt" sz="half" idx="10"/>
          </p:nvPr>
        </p:nvSpPr>
        <p:spPr/>
        <p:txBody>
          <a:bodyPr/>
          <a:lstStyle/>
          <a:p>
            <a:r>
              <a:rPr lang="en-US" altLang="ko-KR" dirty="0"/>
              <a:t>March 2017</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spTree>
    <p:extLst>
      <p:ext uri="{BB962C8B-B14F-4D97-AF65-F5344CB8AC3E}">
        <p14:creationId xmlns:p14="http://schemas.microsoft.com/office/powerpoint/2010/main" val="386551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Simulation Configurations and Scenario Models</a:t>
            </a:r>
            <a:endParaRPr lang="ko-KR" altLang="en-US" sz="2800" dirty="0"/>
          </a:p>
        </p:txBody>
      </p:sp>
      <p:sp>
        <p:nvSpPr>
          <p:cNvPr id="3" name="내용 개체 틀 2"/>
          <p:cNvSpPr>
            <a:spLocks noGrp="1"/>
          </p:cNvSpPr>
          <p:nvPr>
            <p:ph idx="1"/>
          </p:nvPr>
        </p:nvSpPr>
        <p:spPr/>
        <p:txBody>
          <a:bodyPr/>
          <a:lstStyle/>
          <a:p>
            <a:r>
              <a:rPr lang="en-US" altLang="ko-KR" sz="2400" dirty="0"/>
              <a:t>Antenna </a:t>
            </a:r>
            <a:r>
              <a:rPr lang="en-US" altLang="ko-KR" sz="2400" dirty="0" smtClean="0"/>
              <a:t>Parameters of</a:t>
            </a:r>
            <a:r>
              <a:rPr lang="ko-KR" altLang="en-US" sz="2400" dirty="0" smtClean="0"/>
              <a:t> </a:t>
            </a:r>
            <a:r>
              <a:rPr lang="en-US" altLang="ko-KR" sz="2400" smtClean="0"/>
              <a:t>MHN-E </a:t>
            </a:r>
            <a:r>
              <a:rPr lang="en-US" altLang="ko-KR" sz="2400" dirty="0" smtClean="0"/>
              <a:t>system</a:t>
            </a:r>
            <a:endParaRPr lang="ko-KR" altLang="en-US" sz="24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graphicFrame>
        <p:nvGraphicFramePr>
          <p:cNvPr id="7" name="表格 12"/>
          <p:cNvGraphicFramePr>
            <a:graphicFrameLocks noGrp="1"/>
          </p:cNvGraphicFramePr>
          <p:nvPr>
            <p:extLst>
              <p:ext uri="{D42A27DB-BD31-4B8C-83A1-F6EECF244321}">
                <p14:modId xmlns:p14="http://schemas.microsoft.com/office/powerpoint/2010/main" val="2677357375"/>
              </p:ext>
            </p:extLst>
          </p:nvPr>
        </p:nvGraphicFramePr>
        <p:xfrm>
          <a:off x="539552" y="2010544"/>
          <a:ext cx="8175864" cy="914400"/>
        </p:xfrm>
        <a:graphic>
          <a:graphicData uri="http://schemas.openxmlformats.org/drawingml/2006/table">
            <a:tbl>
              <a:tblPr firstRow="1" firstCol="1" bandRow="1">
                <a:tableStyleId>{7DF18680-E054-41AD-8BC1-D1AEF772440D}</a:tableStyleId>
              </a:tblPr>
              <a:tblGrid>
                <a:gridCol w="1439731"/>
                <a:gridCol w="1796904"/>
                <a:gridCol w="1509962"/>
                <a:gridCol w="1869141"/>
                <a:gridCol w="1560126"/>
              </a:tblGrid>
              <a:tr h="170682">
                <a:tc>
                  <a:txBody>
                    <a:bodyPr/>
                    <a:lstStyle/>
                    <a:p>
                      <a:pPr algn="ctr">
                        <a:spcAft>
                          <a:spcPts val="0"/>
                        </a:spcAft>
                      </a:pPr>
                      <a:r>
                        <a:rPr lang="en-US" sz="1200" kern="0" dirty="0">
                          <a:effectLst/>
                        </a:rPr>
                        <a:t>Name or ID</a:t>
                      </a:r>
                      <a:endParaRPr lang="zh-CN" sz="1200" kern="100" dirty="0">
                        <a:effectLst/>
                        <a:latin typeface="Calibri"/>
                        <a:ea typeface="宋体"/>
                        <a:cs typeface="Times New Roman"/>
                      </a:endParaRPr>
                    </a:p>
                  </a:txBody>
                  <a:tcPr marL="68580" marR="68580" marT="0" marB="0" anchor="ctr"/>
                </a:tc>
                <a:tc>
                  <a:txBody>
                    <a:bodyPr/>
                    <a:lstStyle/>
                    <a:p>
                      <a:pPr algn="ctr">
                        <a:spcAft>
                          <a:spcPts val="0"/>
                        </a:spcAft>
                      </a:pPr>
                      <a:r>
                        <a:rPr lang="en-US" sz="1200" kern="0" dirty="0">
                          <a:effectLst/>
                        </a:rPr>
                        <a:t>Pattern</a:t>
                      </a:r>
                      <a:endParaRPr lang="zh-CN" sz="1200" kern="100" dirty="0">
                        <a:effectLst/>
                        <a:latin typeface="Calibri"/>
                        <a:ea typeface="宋体"/>
                        <a:cs typeface="Times New Roman"/>
                      </a:endParaRPr>
                    </a:p>
                  </a:txBody>
                  <a:tcPr marL="68580" marR="68580" marT="0" marB="0" anchor="ctr"/>
                </a:tc>
                <a:tc>
                  <a:txBody>
                    <a:bodyPr/>
                    <a:lstStyle/>
                    <a:p>
                      <a:pPr algn="ctr">
                        <a:spcAft>
                          <a:spcPts val="0"/>
                        </a:spcAft>
                      </a:pPr>
                      <a:r>
                        <a:rPr lang="en-US" sz="1200" kern="0">
                          <a:effectLst/>
                        </a:rPr>
                        <a:t>Gain (dBi)</a:t>
                      </a:r>
                      <a:endParaRPr lang="zh-CN" sz="1200" kern="100">
                        <a:effectLst/>
                        <a:latin typeface="Calibri"/>
                        <a:ea typeface="宋体"/>
                        <a:cs typeface="Times New Roman"/>
                      </a:endParaRPr>
                    </a:p>
                  </a:txBody>
                  <a:tcPr marL="68580" marR="68580" marT="0" marB="0" anchor="ctr"/>
                </a:tc>
                <a:tc>
                  <a:txBody>
                    <a:bodyPr/>
                    <a:lstStyle/>
                    <a:p>
                      <a:pPr algn="ctr">
                        <a:spcAft>
                          <a:spcPts val="0"/>
                        </a:spcAft>
                      </a:pPr>
                      <a:r>
                        <a:rPr lang="en-US" sz="1200" kern="0">
                          <a:effectLst/>
                        </a:rPr>
                        <a:t>Polarization</a:t>
                      </a:r>
                      <a:endParaRPr lang="zh-CN" sz="1200" kern="100">
                        <a:effectLst/>
                        <a:latin typeface="Calibri"/>
                        <a:ea typeface="宋体"/>
                        <a:cs typeface="Times New Roman"/>
                      </a:endParaRPr>
                    </a:p>
                  </a:txBody>
                  <a:tcPr marL="68580" marR="68580" marT="0" marB="0" anchor="ctr"/>
                </a:tc>
                <a:tc>
                  <a:txBody>
                    <a:bodyPr/>
                    <a:lstStyle/>
                    <a:p>
                      <a:pPr algn="ctr">
                        <a:spcAft>
                          <a:spcPts val="0"/>
                        </a:spcAft>
                      </a:pPr>
                      <a:r>
                        <a:rPr lang="en-US" sz="1200" kern="0">
                          <a:effectLst/>
                        </a:rPr>
                        <a:t>Array size</a:t>
                      </a:r>
                      <a:endParaRPr lang="zh-CN" sz="1200" kern="100">
                        <a:effectLst/>
                        <a:latin typeface="Calibri"/>
                        <a:ea typeface="宋体"/>
                        <a:cs typeface="Times New Roman"/>
                      </a:endParaRPr>
                    </a:p>
                  </a:txBody>
                  <a:tcPr marL="68580" marR="68580" marT="0" marB="0" anchor="ctr"/>
                </a:tc>
              </a:tr>
              <a:tr h="196669">
                <a:tc>
                  <a:txBody>
                    <a:bodyPr/>
                    <a:lstStyle/>
                    <a:p>
                      <a:pPr algn="ctr">
                        <a:spcAft>
                          <a:spcPts val="0"/>
                        </a:spcAft>
                      </a:pPr>
                      <a:r>
                        <a:rPr lang="en-US" sz="1200" kern="0" dirty="0">
                          <a:effectLst/>
                        </a:rPr>
                        <a:t>Rx</a:t>
                      </a:r>
                      <a:endParaRPr lang="zh-CN" sz="1200" kern="100" dirty="0">
                        <a:effectLst/>
                        <a:latin typeface="Calibri"/>
                        <a:ea typeface="宋体"/>
                        <a:cs typeface="Times New Roman"/>
                      </a:endParaRPr>
                    </a:p>
                  </a:txBody>
                  <a:tcPr marL="68580" marR="68580" marT="0" marB="0" anchor="ctr"/>
                </a:tc>
                <a:tc>
                  <a:txBody>
                    <a:bodyPr/>
                    <a:lstStyle/>
                    <a:p>
                      <a:pPr algn="ctr">
                        <a:spcAft>
                          <a:spcPts val="0"/>
                        </a:spcAft>
                      </a:pPr>
                      <a:r>
                        <a:rPr lang="en-US" sz="1200" kern="0" dirty="0">
                          <a:effectLst/>
                        </a:rPr>
                        <a:t>HPBW_E=8</a:t>
                      </a:r>
                      <a:endParaRPr lang="zh-CN" sz="1200" kern="100" dirty="0">
                        <a:effectLst/>
                      </a:endParaRPr>
                    </a:p>
                    <a:p>
                      <a:pPr algn="ctr">
                        <a:spcAft>
                          <a:spcPts val="0"/>
                        </a:spcAft>
                      </a:pPr>
                      <a:r>
                        <a:rPr lang="en-US" sz="1200" kern="0" dirty="0">
                          <a:effectLst/>
                        </a:rPr>
                        <a:t>HPBW_H=8</a:t>
                      </a:r>
                      <a:endParaRPr lang="zh-CN" sz="1200" kern="100" dirty="0">
                        <a:effectLst/>
                        <a:latin typeface="Calibri"/>
                        <a:ea typeface="宋体"/>
                        <a:cs typeface="Times New Roman"/>
                      </a:endParaRPr>
                    </a:p>
                  </a:txBody>
                  <a:tcPr marL="68580" marR="68580" marT="0" marB="0" anchor="ctr"/>
                </a:tc>
                <a:tc>
                  <a:txBody>
                    <a:bodyPr/>
                    <a:lstStyle/>
                    <a:p>
                      <a:pPr algn="ctr">
                        <a:spcAft>
                          <a:spcPts val="0"/>
                        </a:spcAft>
                      </a:pPr>
                      <a:r>
                        <a:rPr lang="en-US" sz="1200" kern="0" dirty="0">
                          <a:effectLst/>
                        </a:rPr>
                        <a:t>22</a:t>
                      </a:r>
                      <a:r>
                        <a:rPr lang="en-US" sz="1200" kern="100" dirty="0">
                          <a:effectLst/>
                        </a:rPr>
                        <a:t> </a:t>
                      </a:r>
                      <a:endParaRPr lang="zh-CN" sz="1200" kern="100" dirty="0">
                        <a:effectLst/>
                        <a:latin typeface="Calibri"/>
                        <a:ea typeface="宋体"/>
                        <a:cs typeface="Times New Roman"/>
                      </a:endParaRPr>
                    </a:p>
                  </a:txBody>
                  <a:tcPr marL="68580" marR="68580" marT="0" marB="0" anchor="ctr"/>
                </a:tc>
                <a:tc>
                  <a:txBody>
                    <a:bodyPr/>
                    <a:lstStyle/>
                    <a:p>
                      <a:pPr algn="ctr">
                        <a:spcAft>
                          <a:spcPts val="0"/>
                        </a:spcAft>
                      </a:pPr>
                      <a:r>
                        <a:rPr lang="en-US" sz="1200" kern="0">
                          <a:effectLst/>
                        </a:rPr>
                        <a:t>Dual polarized</a:t>
                      </a:r>
                      <a:endParaRPr lang="zh-CN" sz="1200" kern="100">
                        <a:effectLst/>
                        <a:latin typeface="Calibri"/>
                        <a:ea typeface="宋体"/>
                        <a:cs typeface="Times New Roman"/>
                      </a:endParaRPr>
                    </a:p>
                  </a:txBody>
                  <a:tcPr marL="68580" marR="68580" marT="0" marB="0" anchor="ctr"/>
                </a:tc>
                <a:tc>
                  <a:txBody>
                    <a:bodyPr/>
                    <a:lstStyle/>
                    <a:p>
                      <a:pPr algn="ctr">
                        <a:spcAft>
                          <a:spcPts val="0"/>
                        </a:spcAft>
                      </a:pPr>
                      <a:r>
                        <a:rPr lang="en-US" sz="1200" kern="0" dirty="0">
                          <a:effectLst/>
                        </a:rPr>
                        <a:t>8x8</a:t>
                      </a:r>
                      <a:endParaRPr lang="zh-CN" sz="1200" kern="100" dirty="0">
                        <a:effectLst/>
                        <a:latin typeface="Calibri"/>
                        <a:ea typeface="宋体"/>
                        <a:cs typeface="Times New Roman"/>
                      </a:endParaRPr>
                    </a:p>
                  </a:txBody>
                  <a:tcPr marL="68580" marR="68580" marT="0" marB="0" anchor="ctr"/>
                </a:tc>
              </a:tr>
              <a:tr h="196669">
                <a:tc>
                  <a:txBody>
                    <a:bodyPr/>
                    <a:lstStyle/>
                    <a:p>
                      <a:pPr algn="ctr">
                        <a:spcAft>
                          <a:spcPts val="0"/>
                        </a:spcAft>
                      </a:pPr>
                      <a:r>
                        <a:rPr lang="en-US" sz="1200" b="1" kern="0" dirty="0" err="1">
                          <a:solidFill>
                            <a:schemeClr val="lt1"/>
                          </a:solidFill>
                          <a:effectLst/>
                          <a:latin typeface="+mn-lt"/>
                          <a:ea typeface="+mn-ea"/>
                          <a:cs typeface="+mn-cs"/>
                        </a:rPr>
                        <a:t>Tx</a:t>
                      </a:r>
                      <a:endParaRPr lang="zh-CN" sz="1200" b="1" kern="0" dirty="0">
                        <a:solidFill>
                          <a:schemeClr val="lt1"/>
                        </a:solidFill>
                        <a:effectLst/>
                        <a:latin typeface="+mn-lt"/>
                        <a:ea typeface="+mn-ea"/>
                        <a:cs typeface="+mn-cs"/>
                      </a:endParaRPr>
                    </a:p>
                  </a:txBody>
                  <a:tcPr marL="68580" marR="68580" marT="0" marB="0" anchor="ctr"/>
                </a:tc>
                <a:tc>
                  <a:txBody>
                    <a:bodyPr/>
                    <a:lstStyle/>
                    <a:p>
                      <a:pPr algn="ctr">
                        <a:spcAft>
                          <a:spcPts val="0"/>
                        </a:spcAft>
                      </a:pPr>
                      <a:r>
                        <a:rPr lang="en-US" sz="1200" kern="0" dirty="0" smtClean="0">
                          <a:solidFill>
                            <a:schemeClr val="tx1"/>
                          </a:solidFill>
                          <a:effectLst/>
                        </a:rPr>
                        <a:t>HPBW_E=16</a:t>
                      </a:r>
                      <a:endParaRPr lang="zh-CN" sz="1200" kern="100" dirty="0">
                        <a:solidFill>
                          <a:schemeClr val="tx1"/>
                        </a:solidFill>
                        <a:effectLst/>
                      </a:endParaRPr>
                    </a:p>
                    <a:p>
                      <a:pPr algn="ctr">
                        <a:spcAft>
                          <a:spcPts val="0"/>
                        </a:spcAft>
                      </a:pPr>
                      <a:r>
                        <a:rPr lang="en-US" sz="1200" kern="0" dirty="0">
                          <a:solidFill>
                            <a:schemeClr val="tx1"/>
                          </a:solidFill>
                          <a:effectLst/>
                          <a:latin typeface="+mn-lt"/>
                          <a:ea typeface="+mn-ea"/>
                          <a:cs typeface="+mn-cs"/>
                        </a:rPr>
                        <a:t>HPBW_H= </a:t>
                      </a:r>
                      <a:r>
                        <a:rPr lang="en-US" sz="1200" kern="0" dirty="0" smtClean="0">
                          <a:solidFill>
                            <a:schemeClr val="tx1"/>
                          </a:solidFill>
                          <a:effectLst/>
                          <a:latin typeface="+mn-lt"/>
                          <a:ea typeface="+mn-ea"/>
                          <a:cs typeface="+mn-cs"/>
                        </a:rPr>
                        <a:t>16</a:t>
                      </a:r>
                      <a:endParaRPr lang="zh-CN" sz="1200" kern="0" dirty="0">
                        <a:solidFill>
                          <a:schemeClr val="tx1"/>
                        </a:solidFill>
                        <a:effectLst/>
                        <a:latin typeface="+mn-lt"/>
                        <a:ea typeface="+mn-ea"/>
                        <a:cs typeface="+mn-cs"/>
                      </a:endParaRPr>
                    </a:p>
                  </a:txBody>
                  <a:tcPr marL="68580" marR="68580" marT="0" marB="0" anchor="ctr"/>
                </a:tc>
                <a:tc>
                  <a:txBody>
                    <a:bodyPr/>
                    <a:lstStyle/>
                    <a:p>
                      <a:pPr algn="ctr">
                        <a:spcAft>
                          <a:spcPts val="0"/>
                        </a:spcAft>
                      </a:pPr>
                      <a:r>
                        <a:rPr lang="en-US" sz="1200" kern="0" dirty="0">
                          <a:solidFill>
                            <a:schemeClr val="tx1"/>
                          </a:solidFill>
                          <a:effectLst/>
                        </a:rPr>
                        <a:t>16</a:t>
                      </a:r>
                      <a:r>
                        <a:rPr lang="en-US" sz="1200" kern="100" dirty="0">
                          <a:solidFill>
                            <a:schemeClr val="tx1"/>
                          </a:solidFill>
                          <a:effectLst/>
                        </a:rPr>
                        <a:t> </a:t>
                      </a:r>
                      <a:endParaRPr lang="zh-CN" sz="1200" kern="100" dirty="0">
                        <a:solidFill>
                          <a:schemeClr val="tx1"/>
                        </a:solidFill>
                        <a:effectLst/>
                        <a:latin typeface="Calibri"/>
                        <a:ea typeface="宋体"/>
                        <a:cs typeface="Times New Roman"/>
                      </a:endParaRPr>
                    </a:p>
                  </a:txBody>
                  <a:tcPr marL="68580" marR="68580" marT="0" marB="0" anchor="ctr"/>
                </a:tc>
                <a:tc>
                  <a:txBody>
                    <a:bodyPr/>
                    <a:lstStyle/>
                    <a:p>
                      <a:pPr algn="ctr">
                        <a:spcAft>
                          <a:spcPts val="0"/>
                        </a:spcAft>
                      </a:pPr>
                      <a:r>
                        <a:rPr lang="en-US" sz="1200" kern="0" dirty="0">
                          <a:effectLst/>
                        </a:rPr>
                        <a:t>Dual polarized</a:t>
                      </a:r>
                      <a:endParaRPr lang="zh-CN" sz="1200" kern="100" dirty="0">
                        <a:effectLst/>
                        <a:latin typeface="Calibri"/>
                        <a:ea typeface="宋体"/>
                        <a:cs typeface="Times New Roman"/>
                      </a:endParaRPr>
                    </a:p>
                  </a:txBody>
                  <a:tcPr marL="68580" marR="68580" marT="0" marB="0" anchor="ctr"/>
                </a:tc>
                <a:tc>
                  <a:txBody>
                    <a:bodyPr/>
                    <a:lstStyle/>
                    <a:p>
                      <a:pPr algn="ctr">
                        <a:spcAft>
                          <a:spcPts val="0"/>
                        </a:spcAft>
                      </a:pPr>
                      <a:r>
                        <a:rPr lang="en-US" sz="1200" kern="0" dirty="0">
                          <a:effectLst/>
                        </a:rPr>
                        <a:t>8x8</a:t>
                      </a:r>
                      <a:r>
                        <a:rPr lang="en-US" sz="1200" kern="100" dirty="0">
                          <a:effectLst/>
                        </a:rPr>
                        <a:t> </a:t>
                      </a:r>
                      <a:endParaRPr lang="zh-CN" sz="1200" kern="100" dirty="0">
                        <a:effectLst/>
                        <a:latin typeface="Calibri"/>
                        <a:ea typeface="宋体"/>
                        <a:cs typeface="Times New Roman"/>
                      </a:endParaRPr>
                    </a:p>
                  </a:txBody>
                  <a:tcPr marL="68580" marR="68580" marT="0" marB="0" anchor="ctr"/>
                </a:tc>
              </a:tr>
            </a:tbl>
          </a:graphicData>
        </a:graphic>
      </p:graphicFrame>
      <p:pic>
        <p:nvPicPr>
          <p:cNvPr id="8" name="그림 7"/>
          <p:cNvPicPr>
            <a:picLocks noChangeAspect="1"/>
          </p:cNvPicPr>
          <p:nvPr/>
        </p:nvPicPr>
        <p:blipFill>
          <a:blip r:embed="rId2"/>
          <a:stretch>
            <a:fillRect/>
          </a:stretch>
        </p:blipFill>
        <p:spPr>
          <a:xfrm>
            <a:off x="949783" y="3047056"/>
            <a:ext cx="7277482" cy="3393616"/>
          </a:xfrm>
          <a:prstGeom prst="rect">
            <a:avLst/>
          </a:prstGeom>
        </p:spPr>
      </p:pic>
    </p:spTree>
    <p:extLst>
      <p:ext uri="{BB962C8B-B14F-4D97-AF65-F5344CB8AC3E}">
        <p14:creationId xmlns:p14="http://schemas.microsoft.com/office/powerpoint/2010/main" val="3179315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Simulation Configurations and Scenario Models</a:t>
            </a:r>
            <a:endParaRPr lang="ko-KR" altLang="en-US" sz="2800" dirty="0"/>
          </a:p>
        </p:txBody>
      </p:sp>
      <p:sp>
        <p:nvSpPr>
          <p:cNvPr id="3" name="내용 개체 틀 2"/>
          <p:cNvSpPr>
            <a:spLocks noGrp="1"/>
          </p:cNvSpPr>
          <p:nvPr>
            <p:ph idx="1"/>
          </p:nvPr>
        </p:nvSpPr>
        <p:spPr/>
        <p:txBody>
          <a:bodyPr/>
          <a:lstStyle/>
          <a:p>
            <a:r>
              <a:rPr lang="en-US" altLang="ko-KR" sz="2000" dirty="0"/>
              <a:t>Frequencies and bandwidths</a:t>
            </a:r>
          </a:p>
          <a:p>
            <a:pPr lvl="1"/>
            <a:endParaRPr lang="en-US" altLang="ko-KR" sz="1800" dirty="0" smtClean="0"/>
          </a:p>
          <a:p>
            <a:pPr lvl="1"/>
            <a:endParaRPr lang="en-US" altLang="ko-KR" sz="1800" dirty="0"/>
          </a:p>
          <a:p>
            <a:r>
              <a:rPr lang="en-US" altLang="ko-KR" sz="2000" dirty="0"/>
              <a:t>Mobility, distance and antenna selection for each scenario</a:t>
            </a:r>
          </a:p>
          <a:p>
            <a:pPr lvl="1"/>
            <a:endParaRPr lang="en-US" altLang="ko-KR" sz="1800" dirty="0"/>
          </a:p>
          <a:p>
            <a:pPr lvl="1"/>
            <a:endParaRPr lang="en-US" altLang="ko-KR" sz="1800" dirty="0" smtClean="0"/>
          </a:p>
          <a:p>
            <a:pPr lvl="1"/>
            <a:endParaRPr lang="en-US" altLang="ko-KR" sz="1800" dirty="0"/>
          </a:p>
          <a:p>
            <a:pPr lvl="1"/>
            <a:endParaRPr lang="en-US" altLang="ko-KR" sz="1800" dirty="0"/>
          </a:p>
          <a:p>
            <a:pPr lvl="1"/>
            <a:endParaRPr lang="en-US" altLang="ko-KR" sz="1800" dirty="0"/>
          </a:p>
          <a:p>
            <a:r>
              <a:rPr lang="en-US" altLang="ko-KR" sz="2000" dirty="0"/>
              <a:t>Selection of applications and scenario types</a:t>
            </a:r>
          </a:p>
          <a:p>
            <a:endParaRPr lang="ko-KR" altLang="en-US" sz="2000" dirty="0"/>
          </a:p>
        </p:txBody>
      </p:sp>
      <p:sp>
        <p:nvSpPr>
          <p:cNvPr id="4" name="날짜 개체 틀 3"/>
          <p:cNvSpPr>
            <a:spLocks noGrp="1"/>
          </p:cNvSpPr>
          <p:nvPr>
            <p:ph type="dt" sz="half" idx="10"/>
          </p:nvPr>
        </p:nvSpPr>
        <p:spPr/>
        <p:txBody>
          <a:bodyPr/>
          <a:lstStyle/>
          <a:p>
            <a:r>
              <a:rPr lang="en-US" altLang="ko-KR" smtClean="0"/>
              <a:t>March 2017</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graphicFrame>
        <p:nvGraphicFramePr>
          <p:cNvPr id="7" name="表格 13"/>
          <p:cNvGraphicFramePr>
            <a:graphicFrameLocks noGrp="1"/>
          </p:cNvGraphicFramePr>
          <p:nvPr>
            <p:extLst>
              <p:ext uri="{D42A27DB-BD31-4B8C-83A1-F6EECF244321}">
                <p14:modId xmlns:p14="http://schemas.microsoft.com/office/powerpoint/2010/main" val="3016755103"/>
              </p:ext>
            </p:extLst>
          </p:nvPr>
        </p:nvGraphicFramePr>
        <p:xfrm>
          <a:off x="460714" y="1844824"/>
          <a:ext cx="8308438" cy="515830"/>
        </p:xfrm>
        <a:graphic>
          <a:graphicData uri="http://schemas.openxmlformats.org/drawingml/2006/table">
            <a:tbl>
              <a:tblPr firstRow="1" firstCol="1" bandRow="1">
                <a:tableStyleId>{7DF18680-E054-41AD-8BC1-D1AEF772440D}</a:tableStyleId>
              </a:tblPr>
              <a:tblGrid>
                <a:gridCol w="2483654"/>
                <a:gridCol w="2916936"/>
                <a:gridCol w="2907848"/>
              </a:tblGrid>
              <a:tr h="257915">
                <a:tc>
                  <a:txBody>
                    <a:bodyPr/>
                    <a:lstStyle/>
                    <a:p>
                      <a:pPr algn="ctr">
                        <a:spcAft>
                          <a:spcPts val="0"/>
                        </a:spcAft>
                      </a:pPr>
                      <a:r>
                        <a:rPr lang="en-US" sz="1400" kern="0" dirty="0">
                          <a:effectLst/>
                        </a:rPr>
                        <a:t>Carrier Frequencies (GHz)</a:t>
                      </a:r>
                      <a:endParaRPr lang="zh-CN" sz="1400" kern="100" dirty="0">
                        <a:effectLst/>
                        <a:latin typeface="Calibri"/>
                        <a:ea typeface="宋体"/>
                        <a:cs typeface="Times New Roman"/>
                      </a:endParaRPr>
                    </a:p>
                  </a:txBody>
                  <a:tcPr marL="68580" marR="68580" marT="0" marB="0" anchor="ctr"/>
                </a:tc>
                <a:tc>
                  <a:txBody>
                    <a:bodyPr/>
                    <a:lstStyle/>
                    <a:p>
                      <a:pPr algn="ctr">
                        <a:spcAft>
                          <a:spcPts val="0"/>
                        </a:spcAft>
                      </a:pPr>
                      <a:r>
                        <a:rPr lang="en-US" altLang="zh-CN" sz="1400" b="1" kern="0" baseline="0" dirty="0" smtClean="0">
                          <a:solidFill>
                            <a:schemeClr val="lt1"/>
                          </a:solidFill>
                          <a:effectLst/>
                          <a:latin typeface="+mn-lt"/>
                          <a:ea typeface="+mn-ea"/>
                          <a:cs typeface="+mn-cs"/>
                        </a:rPr>
                        <a:t>Simulated Bandwidth (MHz)</a:t>
                      </a:r>
                      <a:endParaRPr lang="zh-CN" sz="1400" b="1" kern="0" baseline="0" dirty="0">
                        <a:solidFill>
                          <a:schemeClr val="lt1"/>
                        </a:solidFill>
                        <a:effectLst/>
                        <a:latin typeface="+mn-lt"/>
                        <a:ea typeface="+mn-ea"/>
                        <a:cs typeface="+mn-cs"/>
                      </a:endParaRPr>
                    </a:p>
                  </a:txBody>
                  <a:tcPr marL="68580" marR="68580" marT="0" marB="0" anchor="ctr"/>
                </a:tc>
                <a:tc>
                  <a:txBody>
                    <a:bodyPr/>
                    <a:lstStyle/>
                    <a:p>
                      <a:pPr algn="ctr">
                        <a:spcAft>
                          <a:spcPts val="0"/>
                        </a:spcAft>
                      </a:pPr>
                      <a:r>
                        <a:rPr lang="en-US" altLang="zh-CN" sz="1400" b="1" kern="0" baseline="0" dirty="0" smtClean="0">
                          <a:solidFill>
                            <a:schemeClr val="lt1"/>
                          </a:solidFill>
                          <a:effectLst/>
                          <a:latin typeface="+mn-lt"/>
                          <a:ea typeface="+mn-ea"/>
                          <a:cs typeface="+mn-cs"/>
                        </a:rPr>
                        <a:t>Bandwidth for analysis (MHz)</a:t>
                      </a:r>
                      <a:endParaRPr lang="zh-CN" sz="1400" b="1" kern="0" baseline="0" dirty="0">
                        <a:solidFill>
                          <a:schemeClr val="lt1"/>
                        </a:solidFill>
                        <a:effectLst/>
                        <a:latin typeface="+mn-lt"/>
                        <a:ea typeface="+mn-ea"/>
                        <a:cs typeface="+mn-cs"/>
                      </a:endParaRPr>
                    </a:p>
                  </a:txBody>
                  <a:tcPr marL="68580" marR="68580" marT="0" marB="0" anchor="ctr"/>
                </a:tc>
              </a:tr>
              <a:tr h="257915">
                <a:tc>
                  <a:txBody>
                    <a:bodyPr/>
                    <a:lstStyle/>
                    <a:p>
                      <a:pPr algn="ctr">
                        <a:spcAft>
                          <a:spcPts val="0"/>
                        </a:spcAft>
                      </a:pPr>
                      <a:r>
                        <a:rPr lang="en-US" sz="1400" kern="0" dirty="0">
                          <a:effectLst/>
                        </a:rPr>
                        <a:t>24 – </a:t>
                      </a:r>
                      <a:r>
                        <a:rPr lang="en-US" sz="1400" kern="0" dirty="0" smtClean="0">
                          <a:effectLst/>
                        </a:rPr>
                        <a:t>26.5 </a:t>
                      </a:r>
                      <a:r>
                        <a:rPr lang="en-US" sz="1400" kern="0" dirty="0">
                          <a:effectLst/>
                        </a:rPr>
                        <a:t>GHz</a:t>
                      </a:r>
                      <a:endParaRPr lang="zh-CN" sz="1400" kern="100" dirty="0">
                        <a:effectLst/>
                        <a:latin typeface="Calibri"/>
                        <a:ea typeface="宋体"/>
                        <a:cs typeface="Times New Roman"/>
                      </a:endParaRPr>
                    </a:p>
                  </a:txBody>
                  <a:tcPr marL="68580" marR="68580" marT="0" marB="0" anchor="ctr"/>
                </a:tc>
                <a:tc>
                  <a:txBody>
                    <a:bodyPr/>
                    <a:lstStyle/>
                    <a:p>
                      <a:pPr algn="ctr">
                        <a:spcAft>
                          <a:spcPts val="0"/>
                        </a:spcAft>
                      </a:pPr>
                      <a:r>
                        <a:rPr lang="en-US" altLang="zh-CN" sz="1400" kern="0" dirty="0" smtClean="0">
                          <a:solidFill>
                            <a:schemeClr val="dk1"/>
                          </a:solidFill>
                          <a:effectLst/>
                          <a:latin typeface="+mn-lt"/>
                          <a:ea typeface="+mn-ea"/>
                          <a:cs typeface="+mn-cs"/>
                        </a:rPr>
                        <a:t>2500</a:t>
                      </a:r>
                      <a:endParaRPr lang="zh-CN" sz="14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altLang="zh-CN" sz="1400" kern="0" dirty="0" smtClean="0">
                          <a:solidFill>
                            <a:schemeClr val="dk1"/>
                          </a:solidFill>
                          <a:effectLst/>
                          <a:latin typeface="+mn-lt"/>
                          <a:ea typeface="+mn-ea"/>
                          <a:cs typeface="+mn-cs"/>
                        </a:rPr>
                        <a:t>500</a:t>
                      </a:r>
                      <a:endParaRPr lang="zh-CN" sz="1400" kern="0" dirty="0">
                        <a:solidFill>
                          <a:schemeClr val="dk1"/>
                        </a:solidFill>
                        <a:effectLst/>
                        <a:latin typeface="+mn-lt"/>
                        <a:ea typeface="+mn-ea"/>
                        <a:cs typeface="+mn-cs"/>
                      </a:endParaRPr>
                    </a:p>
                  </a:txBody>
                  <a:tcPr marL="68580" marR="68580" marT="0" marB="0" anchor="ctr"/>
                </a:tc>
              </a:tr>
            </a:tbl>
          </a:graphicData>
        </a:graphic>
      </p:graphicFrame>
      <p:graphicFrame>
        <p:nvGraphicFramePr>
          <p:cNvPr id="8" name="表格 17"/>
          <p:cNvGraphicFramePr>
            <a:graphicFrameLocks noGrp="1"/>
          </p:cNvGraphicFramePr>
          <p:nvPr>
            <p:extLst>
              <p:ext uri="{D42A27DB-BD31-4B8C-83A1-F6EECF244321}">
                <p14:modId xmlns:p14="http://schemas.microsoft.com/office/powerpoint/2010/main" val="3969721779"/>
              </p:ext>
            </p:extLst>
          </p:nvPr>
        </p:nvGraphicFramePr>
        <p:xfrm>
          <a:off x="460713" y="2852936"/>
          <a:ext cx="8287999" cy="1493520"/>
        </p:xfrm>
        <a:graphic>
          <a:graphicData uri="http://schemas.openxmlformats.org/drawingml/2006/table">
            <a:tbl>
              <a:tblPr firstRow="1" firstCol="1" bandRow="1">
                <a:tableStyleId>{7DF18680-E054-41AD-8BC1-D1AEF772440D}</a:tableStyleId>
              </a:tblPr>
              <a:tblGrid>
                <a:gridCol w="1212718"/>
                <a:gridCol w="1374704"/>
                <a:gridCol w="783020"/>
                <a:gridCol w="784098"/>
                <a:gridCol w="784098"/>
                <a:gridCol w="902438"/>
                <a:gridCol w="849229"/>
                <a:gridCol w="798847"/>
                <a:gridCol w="798847"/>
              </a:tblGrid>
              <a:tr h="203398">
                <a:tc rowSpan="2">
                  <a:txBody>
                    <a:bodyPr/>
                    <a:lstStyle/>
                    <a:p>
                      <a:pPr algn="ctr">
                        <a:spcAft>
                          <a:spcPts val="0"/>
                        </a:spcAft>
                      </a:pPr>
                      <a:r>
                        <a:rPr lang="en-US" sz="1400" kern="0" dirty="0">
                          <a:effectLst/>
                        </a:rPr>
                        <a:t>Application</a:t>
                      </a:r>
                      <a:endParaRPr lang="zh-CN" sz="1400" kern="100" dirty="0">
                        <a:effectLst/>
                        <a:latin typeface="Calibri"/>
                        <a:ea typeface="宋体"/>
                        <a:cs typeface="Times New Roman"/>
                      </a:endParaRPr>
                    </a:p>
                  </a:txBody>
                  <a:tcPr marL="57811" marR="57811" marT="0" marB="0" anchor="ctr"/>
                </a:tc>
                <a:tc rowSpan="2">
                  <a:txBody>
                    <a:bodyPr/>
                    <a:lstStyle/>
                    <a:p>
                      <a:pPr algn="ctr">
                        <a:spcAft>
                          <a:spcPts val="0"/>
                        </a:spcAft>
                      </a:pPr>
                      <a:r>
                        <a:rPr lang="en-US" sz="1400" kern="0" dirty="0">
                          <a:effectLst/>
                        </a:rPr>
                        <a:t>Route shape</a:t>
                      </a:r>
                      <a:endParaRPr lang="zh-CN" sz="1400" kern="100" dirty="0">
                        <a:effectLst/>
                        <a:latin typeface="Calibri"/>
                        <a:ea typeface="宋体"/>
                        <a:cs typeface="Times New Roman"/>
                      </a:endParaRPr>
                    </a:p>
                  </a:txBody>
                  <a:tcPr marL="57811" marR="57811" marT="0" marB="0" anchor="ctr"/>
                </a:tc>
                <a:tc rowSpan="2" gridSpan="3">
                  <a:txBody>
                    <a:bodyPr/>
                    <a:lstStyle/>
                    <a:p>
                      <a:pPr algn="ctr">
                        <a:spcAft>
                          <a:spcPts val="0"/>
                        </a:spcAft>
                      </a:pPr>
                      <a:r>
                        <a:rPr lang="en-US" sz="1400" kern="0" dirty="0">
                          <a:effectLst/>
                        </a:rPr>
                        <a:t>Speed (Km/h)</a:t>
                      </a:r>
                      <a:endParaRPr lang="zh-CN" sz="1400" kern="100" dirty="0">
                        <a:effectLst/>
                        <a:latin typeface="Calibri"/>
                        <a:ea typeface="宋体"/>
                        <a:cs typeface="Times New Roman"/>
                      </a:endParaRPr>
                    </a:p>
                  </a:txBody>
                  <a:tcPr marL="57811" marR="57811" marT="0" marB="0" anchor="ctr"/>
                </a:tc>
                <a:tc rowSpan="2" hMerge="1">
                  <a:txBody>
                    <a:bodyPr/>
                    <a:lstStyle/>
                    <a:p>
                      <a:endParaRPr lang="zh-CN" altLang="en-US"/>
                    </a:p>
                  </a:txBody>
                  <a:tcPr/>
                </a:tc>
                <a:tc rowSpan="2" hMerge="1">
                  <a:txBody>
                    <a:bodyPr/>
                    <a:lstStyle/>
                    <a:p>
                      <a:endParaRPr lang="zh-CN" altLang="en-US"/>
                    </a:p>
                  </a:txBody>
                  <a:tcPr/>
                </a:tc>
                <a:tc rowSpan="2" gridSpan="2">
                  <a:txBody>
                    <a:bodyPr/>
                    <a:lstStyle/>
                    <a:p>
                      <a:pPr algn="ctr">
                        <a:spcAft>
                          <a:spcPts val="0"/>
                        </a:spcAft>
                      </a:pPr>
                      <a:r>
                        <a:rPr lang="en-US" sz="1400" kern="0" dirty="0">
                          <a:effectLst/>
                        </a:rPr>
                        <a:t>Distance (m)</a:t>
                      </a:r>
                      <a:r>
                        <a:rPr lang="en-US" sz="1400" kern="100" dirty="0">
                          <a:effectLst/>
                        </a:rPr>
                        <a:t> </a:t>
                      </a:r>
                      <a:endParaRPr lang="zh-CN" sz="1400" kern="100" dirty="0">
                        <a:effectLst/>
                        <a:latin typeface="Calibri"/>
                        <a:ea typeface="宋体"/>
                        <a:cs typeface="Times New Roman"/>
                      </a:endParaRPr>
                    </a:p>
                  </a:txBody>
                  <a:tcPr marL="57811" marR="57811" marT="0" marB="0" anchor="ctr"/>
                </a:tc>
                <a:tc rowSpan="2" hMerge="1">
                  <a:txBody>
                    <a:bodyPr/>
                    <a:lstStyle/>
                    <a:p>
                      <a:endParaRPr lang="zh-CN" altLang="en-US"/>
                    </a:p>
                  </a:txBody>
                  <a:tcPr/>
                </a:tc>
                <a:tc gridSpan="2">
                  <a:txBody>
                    <a:bodyPr/>
                    <a:lstStyle/>
                    <a:p>
                      <a:pPr algn="ctr">
                        <a:spcAft>
                          <a:spcPts val="0"/>
                        </a:spcAft>
                      </a:pPr>
                      <a:r>
                        <a:rPr lang="en-US" sz="1400" kern="0" dirty="0" smtClean="0">
                          <a:effectLst/>
                        </a:rPr>
                        <a:t>Sample </a:t>
                      </a:r>
                      <a:r>
                        <a:rPr lang="en-US" sz="1400" kern="0" dirty="0">
                          <a:effectLst/>
                        </a:rPr>
                        <a:t>Interval(</a:t>
                      </a:r>
                      <a:r>
                        <a:rPr lang="en-US" sz="1400" kern="0" dirty="0" err="1">
                          <a:effectLst/>
                        </a:rPr>
                        <a:t>ms</a:t>
                      </a:r>
                      <a:r>
                        <a:rPr lang="en-US" sz="1400" kern="0" dirty="0">
                          <a:effectLst/>
                        </a:rPr>
                        <a:t>)</a:t>
                      </a:r>
                      <a:endParaRPr lang="zh-CN" sz="1400" kern="100" dirty="0">
                        <a:effectLst/>
                        <a:latin typeface="Calibri"/>
                        <a:ea typeface="宋体"/>
                        <a:cs typeface="Times New Roman"/>
                      </a:endParaRPr>
                    </a:p>
                  </a:txBody>
                  <a:tcPr marL="57811" marR="57811" marT="0" marB="0" anchor="ctr"/>
                </a:tc>
                <a:tc hMerge="1">
                  <a:txBody>
                    <a:bodyPr/>
                    <a:lstStyle/>
                    <a:p>
                      <a:endParaRPr lang="zh-CN" altLang="en-US"/>
                    </a:p>
                  </a:txBody>
                  <a:tcPr/>
                </a:tc>
              </a:tr>
              <a:tr h="126414">
                <a:tc vMerge="1">
                  <a:txBody>
                    <a:bodyPr/>
                    <a:lstStyle/>
                    <a:p>
                      <a:endParaRPr lang="zh-CN" altLang="en-US"/>
                    </a:p>
                  </a:txBody>
                  <a:tcPr/>
                </a:tc>
                <a:tc vMerge="1">
                  <a:txBody>
                    <a:bodyPr/>
                    <a:lstStyle/>
                    <a:p>
                      <a:endParaRPr lang="zh-CN" altLang="en-US"/>
                    </a:p>
                  </a:txBody>
                  <a:tcPr/>
                </a:tc>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altLang="zh-CN" sz="1400" kern="0" dirty="0" smtClean="0">
                          <a:effectLst/>
                          <a:latin typeface="+mn-lt"/>
                          <a:ea typeface="+mn-ea"/>
                          <a:cs typeface="+mn-cs"/>
                        </a:rPr>
                        <a:t>0.25</a:t>
                      </a:r>
                      <a:endParaRPr lang="zh-CN" sz="1400" kern="100" dirty="0">
                        <a:effectLst/>
                        <a:latin typeface="Calibri"/>
                        <a:ea typeface="宋体"/>
                        <a:cs typeface="Times New Roman"/>
                      </a:endParaRPr>
                    </a:p>
                  </a:txBody>
                  <a:tcPr marL="57811" marR="57811" marT="0" marB="0" anchor="ctr"/>
                </a:tc>
                <a:tc>
                  <a:txBody>
                    <a:bodyPr/>
                    <a:lstStyle/>
                    <a:p>
                      <a:pPr algn="ctr">
                        <a:spcAft>
                          <a:spcPts val="0"/>
                        </a:spcAft>
                      </a:pPr>
                      <a:r>
                        <a:rPr lang="en-US" sz="1400" kern="0" dirty="0">
                          <a:effectLst/>
                        </a:rPr>
                        <a:t>10</a:t>
                      </a:r>
                      <a:endParaRPr lang="zh-CN" sz="1400" kern="100" dirty="0">
                        <a:effectLst/>
                        <a:latin typeface="Calibri"/>
                        <a:ea typeface="宋体"/>
                        <a:cs typeface="Times New Roman"/>
                      </a:endParaRPr>
                    </a:p>
                  </a:txBody>
                  <a:tcPr marL="57811" marR="57811" marT="0" marB="0" anchor="ctr"/>
                </a:tc>
              </a:tr>
              <a:tr h="126414">
                <a:tc rowSpan="4">
                  <a:txBody>
                    <a:bodyPr/>
                    <a:lstStyle/>
                    <a:p>
                      <a:pPr algn="ctr">
                        <a:spcAft>
                          <a:spcPts val="0"/>
                        </a:spcAft>
                      </a:pPr>
                      <a:r>
                        <a:rPr lang="en-US" sz="1400" kern="0" dirty="0">
                          <a:effectLst/>
                        </a:rPr>
                        <a:t>Railway</a:t>
                      </a:r>
                      <a:endParaRPr lang="zh-CN" sz="1400" kern="100" dirty="0">
                        <a:effectLst/>
                        <a:latin typeface="Calibri"/>
                        <a:ea typeface="宋体"/>
                        <a:cs typeface="Times New Roman"/>
                      </a:endParaRPr>
                    </a:p>
                  </a:txBody>
                  <a:tcPr marL="57811" marR="57811" marT="0" marB="0" anchor="ctr"/>
                </a:tc>
                <a:tc rowSpan="2">
                  <a:txBody>
                    <a:bodyPr/>
                    <a:lstStyle/>
                    <a:p>
                      <a:pPr algn="just">
                        <a:spcAft>
                          <a:spcPts val="0"/>
                        </a:spcAft>
                      </a:pPr>
                      <a:r>
                        <a:rPr lang="en-US" sz="1400" kern="0">
                          <a:effectLst/>
                        </a:rPr>
                        <a:t>Straight</a:t>
                      </a:r>
                      <a:endParaRPr lang="zh-CN" sz="1400" kern="100">
                        <a:effectLst/>
                        <a:latin typeface="Calibri"/>
                        <a:ea typeface="宋体"/>
                        <a:cs typeface="Times New Roman"/>
                      </a:endParaRPr>
                    </a:p>
                  </a:txBody>
                  <a:tcPr marL="57811" marR="57811" marT="0" marB="0"/>
                </a:tc>
                <a:tc>
                  <a:txBody>
                    <a:bodyPr/>
                    <a:lstStyle/>
                    <a:p>
                      <a:pPr algn="just">
                        <a:spcAft>
                          <a:spcPts val="0"/>
                        </a:spcAft>
                      </a:pPr>
                      <a:r>
                        <a:rPr lang="en-US" sz="1400" kern="0">
                          <a:effectLst/>
                        </a:rPr>
                        <a:t>120</a:t>
                      </a:r>
                      <a:endParaRPr lang="zh-CN" sz="1400" kern="100">
                        <a:effectLst/>
                        <a:latin typeface="Calibri"/>
                        <a:ea typeface="宋体"/>
                        <a:cs typeface="Times New Roman"/>
                      </a:endParaRPr>
                    </a:p>
                  </a:txBody>
                  <a:tcPr marL="57811" marR="57811" marT="0" marB="0"/>
                </a:tc>
                <a:tc>
                  <a:txBody>
                    <a:bodyPr/>
                    <a:lstStyle/>
                    <a:p>
                      <a:pPr algn="just">
                        <a:spcAft>
                          <a:spcPts val="0"/>
                        </a:spcAft>
                      </a:pPr>
                      <a:r>
                        <a:rPr lang="en-US" sz="1400" kern="0" dirty="0">
                          <a:effectLst/>
                        </a:rPr>
                        <a:t>250</a:t>
                      </a:r>
                      <a:endParaRPr lang="zh-CN" sz="1400" kern="100" dirty="0">
                        <a:effectLst/>
                        <a:latin typeface="Calibri"/>
                        <a:ea typeface="宋体"/>
                        <a:cs typeface="Times New Roman"/>
                      </a:endParaRPr>
                    </a:p>
                  </a:txBody>
                  <a:tcPr marL="57811" marR="57811" marT="0" marB="0"/>
                </a:tc>
                <a:tc>
                  <a:txBody>
                    <a:bodyPr/>
                    <a:lstStyle/>
                    <a:p>
                      <a:pPr algn="just">
                        <a:spcAft>
                          <a:spcPts val="0"/>
                        </a:spcAft>
                      </a:pPr>
                      <a:r>
                        <a:rPr lang="en-US" sz="1400" kern="0" dirty="0">
                          <a:effectLst/>
                        </a:rPr>
                        <a:t>500</a:t>
                      </a:r>
                      <a:endParaRPr lang="zh-CN" sz="1400" kern="100" dirty="0">
                        <a:effectLst/>
                        <a:latin typeface="Calibri"/>
                        <a:ea typeface="宋体"/>
                        <a:cs typeface="Times New Roman"/>
                      </a:endParaRPr>
                    </a:p>
                  </a:txBody>
                  <a:tcPr marL="57811" marR="57811" marT="0" marB="0"/>
                </a:tc>
                <a:tc>
                  <a:txBody>
                    <a:bodyPr/>
                    <a:lstStyle/>
                    <a:p>
                      <a:pPr algn="just">
                        <a:spcAft>
                          <a:spcPts val="0"/>
                        </a:spcAft>
                      </a:pPr>
                      <a:r>
                        <a:rPr lang="en-US" sz="1400" kern="0" dirty="0">
                          <a:effectLst/>
                        </a:rPr>
                        <a:t>1000</a:t>
                      </a:r>
                      <a:endParaRPr lang="zh-CN" sz="1400" kern="100" dirty="0">
                        <a:effectLst/>
                        <a:latin typeface="Calibri"/>
                        <a:ea typeface="宋体"/>
                        <a:cs typeface="Times New Roman"/>
                      </a:endParaRPr>
                    </a:p>
                  </a:txBody>
                  <a:tcPr marL="57811" marR="57811" marT="0" marB="0"/>
                </a:tc>
                <a:tc>
                  <a:txBody>
                    <a:bodyPr/>
                    <a:lstStyle/>
                    <a:p>
                      <a:pPr algn="just">
                        <a:spcAft>
                          <a:spcPts val="0"/>
                        </a:spcAft>
                      </a:pPr>
                      <a:r>
                        <a:rPr lang="en-US" sz="1400" kern="0" dirty="0">
                          <a:effectLst/>
                        </a:rPr>
                        <a:t>1500</a:t>
                      </a:r>
                      <a:endParaRPr lang="zh-CN" sz="1400" kern="100" dirty="0">
                        <a:effectLst/>
                        <a:latin typeface="Calibri"/>
                        <a:ea typeface="宋体"/>
                        <a:cs typeface="Times New Roman"/>
                      </a:endParaRPr>
                    </a:p>
                  </a:txBody>
                  <a:tcPr marL="57811" marR="57811" marT="0" marB="0"/>
                </a:tc>
                <a:tc rowSpan="2">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57811" marR="57811" marT="0" marB="0" anchor="ctr"/>
                </a:tc>
                <a:tc rowSpan="2">
                  <a:txBody>
                    <a:bodyPr/>
                    <a:lstStyle/>
                    <a:p>
                      <a:pPr algn="ctr">
                        <a:spcAft>
                          <a:spcPts val="0"/>
                        </a:spcAft>
                      </a:pPr>
                      <a:r>
                        <a:rPr lang="en-US" sz="1400" kern="0" dirty="0">
                          <a:effectLst/>
                        </a:rPr>
                        <a:t> </a:t>
                      </a:r>
                      <a:endParaRPr lang="zh-CN" sz="1400" kern="100" dirty="0">
                        <a:effectLst/>
                        <a:latin typeface="Calibri"/>
                        <a:ea typeface="宋体"/>
                        <a:cs typeface="Times New Roman"/>
                      </a:endParaRPr>
                    </a:p>
                  </a:txBody>
                  <a:tcPr marL="57811" marR="57811" marT="0" marB="0" anchor="ctr"/>
                </a:tc>
              </a:tr>
              <a:tr h="145284">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57811" marR="57811" marT="0" marB="0" anchor="ctr"/>
                </a:tc>
                <a:tc>
                  <a:txBody>
                    <a:bodyPr/>
                    <a:lstStyle/>
                    <a:p>
                      <a:pPr algn="ctr">
                        <a:spcAft>
                          <a:spcPts val="0"/>
                        </a:spcAft>
                      </a:pPr>
                      <a:r>
                        <a:rPr lang="en-US" sz="1400" kern="100" dirty="0">
                          <a:solidFill>
                            <a:schemeClr val="tx1"/>
                          </a:solidFill>
                          <a:effectLst/>
                        </a:rPr>
                        <a:t> </a:t>
                      </a:r>
                      <a:endParaRPr lang="zh-CN" sz="1400" kern="100" dirty="0">
                        <a:solidFill>
                          <a:schemeClr val="tx1"/>
                        </a:solidFill>
                        <a:effectLst/>
                        <a:latin typeface="Calibri"/>
                        <a:ea typeface="宋体"/>
                        <a:cs typeface="Times New Roman"/>
                      </a:endParaRPr>
                    </a:p>
                  </a:txBody>
                  <a:tcPr marL="57811" marR="57811"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57811" marR="57811"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57811" marR="57811" marT="0" marB="0" anchor="ctr"/>
                </a:tc>
                <a:tc>
                  <a:txBody>
                    <a:bodyPr/>
                    <a:lstStyle/>
                    <a:p>
                      <a:pPr algn="ctr">
                        <a:spcAft>
                          <a:spcPts val="0"/>
                        </a:spcAft>
                      </a:pPr>
                      <a:r>
                        <a:rPr lang="en-US" sz="1400" kern="0" dirty="0">
                          <a:effectLst/>
                        </a:rPr>
                        <a:t> </a:t>
                      </a:r>
                      <a:endParaRPr lang="zh-CN" sz="1400" kern="100" dirty="0">
                        <a:effectLst/>
                        <a:latin typeface="Calibri"/>
                        <a:ea typeface="宋体"/>
                        <a:cs typeface="Times New Roman"/>
                      </a:endParaRPr>
                    </a:p>
                  </a:txBody>
                  <a:tcPr marL="57811" marR="57811" marT="0" marB="0" anchor="ctr"/>
                </a:tc>
                <a:tc vMerge="1">
                  <a:txBody>
                    <a:bodyPr/>
                    <a:lstStyle/>
                    <a:p>
                      <a:endParaRPr lang="zh-CN" altLang="en-US"/>
                    </a:p>
                  </a:txBody>
                  <a:tcPr/>
                </a:tc>
                <a:tc vMerge="1">
                  <a:txBody>
                    <a:bodyPr/>
                    <a:lstStyle/>
                    <a:p>
                      <a:endParaRPr lang="zh-CN" altLang="en-US"/>
                    </a:p>
                  </a:txBody>
                  <a:tcPr/>
                </a:tc>
              </a:tr>
              <a:tr h="126414">
                <a:tc vMerge="1">
                  <a:txBody>
                    <a:bodyPr/>
                    <a:lstStyle/>
                    <a:p>
                      <a:endParaRPr lang="zh-CN" altLang="en-US"/>
                    </a:p>
                  </a:txBody>
                  <a:tcPr/>
                </a:tc>
                <a:tc rowSpan="2">
                  <a:txBody>
                    <a:bodyPr/>
                    <a:lstStyle/>
                    <a:p>
                      <a:pPr algn="just">
                        <a:spcAft>
                          <a:spcPts val="0"/>
                        </a:spcAft>
                      </a:pPr>
                      <a:r>
                        <a:rPr lang="en-US" sz="1400" kern="0" dirty="0">
                          <a:effectLst/>
                        </a:rPr>
                        <a:t>Curve</a:t>
                      </a:r>
                      <a:endParaRPr lang="zh-CN" sz="1400" kern="100" dirty="0">
                        <a:effectLst/>
                        <a:latin typeface="Calibri"/>
                        <a:ea typeface="宋体"/>
                        <a:cs typeface="Times New Roman"/>
                      </a:endParaRPr>
                    </a:p>
                  </a:txBody>
                  <a:tcPr marL="57811" marR="57811" marT="0" marB="0"/>
                </a:tc>
                <a:tc>
                  <a:txBody>
                    <a:bodyPr/>
                    <a:lstStyle/>
                    <a:p>
                      <a:pPr algn="just">
                        <a:spcAft>
                          <a:spcPts val="0"/>
                        </a:spcAft>
                      </a:pPr>
                      <a:r>
                        <a:rPr lang="en-US" sz="1400" kern="0">
                          <a:effectLst/>
                        </a:rPr>
                        <a:t>100</a:t>
                      </a:r>
                      <a:endParaRPr lang="zh-CN" sz="1400" kern="100">
                        <a:effectLst/>
                        <a:latin typeface="Calibri"/>
                        <a:ea typeface="宋体"/>
                        <a:cs typeface="Times New Roman"/>
                      </a:endParaRPr>
                    </a:p>
                  </a:txBody>
                  <a:tcPr marL="57811" marR="57811" marT="0" marB="0"/>
                </a:tc>
                <a:tc>
                  <a:txBody>
                    <a:bodyPr/>
                    <a:lstStyle/>
                    <a:p>
                      <a:pPr algn="just">
                        <a:spcAft>
                          <a:spcPts val="0"/>
                        </a:spcAft>
                      </a:pPr>
                      <a:r>
                        <a:rPr lang="en-US" sz="1400" kern="0">
                          <a:effectLst/>
                        </a:rPr>
                        <a:t>200</a:t>
                      </a:r>
                      <a:endParaRPr lang="zh-CN" sz="1400" kern="100">
                        <a:effectLst/>
                        <a:latin typeface="Calibri"/>
                        <a:ea typeface="宋体"/>
                        <a:cs typeface="Times New Roman"/>
                      </a:endParaRPr>
                    </a:p>
                  </a:txBody>
                  <a:tcPr marL="57811" marR="57811" marT="0" marB="0"/>
                </a:tc>
                <a:tc>
                  <a:txBody>
                    <a:bodyPr/>
                    <a:lstStyle/>
                    <a:p>
                      <a:pPr algn="just">
                        <a:spcAft>
                          <a:spcPts val="0"/>
                        </a:spcAft>
                      </a:pPr>
                      <a:r>
                        <a:rPr lang="en-US" sz="1400" kern="0">
                          <a:effectLst/>
                        </a:rPr>
                        <a:t>300</a:t>
                      </a:r>
                      <a:endParaRPr lang="zh-CN" sz="1400" kern="100">
                        <a:effectLst/>
                        <a:latin typeface="Calibri"/>
                        <a:ea typeface="宋体"/>
                        <a:cs typeface="Times New Roman"/>
                      </a:endParaRPr>
                    </a:p>
                  </a:txBody>
                  <a:tcPr marL="57811" marR="57811" marT="0" marB="0"/>
                </a:tc>
                <a:tc>
                  <a:txBody>
                    <a:bodyPr/>
                    <a:lstStyle/>
                    <a:p>
                      <a:pPr algn="just">
                        <a:spcAft>
                          <a:spcPts val="0"/>
                        </a:spcAft>
                      </a:pPr>
                      <a:r>
                        <a:rPr lang="en-US" sz="1400" kern="0">
                          <a:effectLst/>
                        </a:rPr>
                        <a:t>500</a:t>
                      </a:r>
                      <a:endParaRPr lang="zh-CN" sz="1400" kern="100">
                        <a:effectLst/>
                        <a:latin typeface="Calibri"/>
                        <a:ea typeface="宋体"/>
                        <a:cs typeface="Times New Roman"/>
                      </a:endParaRPr>
                    </a:p>
                  </a:txBody>
                  <a:tcPr marL="57811" marR="57811" marT="0" marB="0"/>
                </a:tc>
                <a:tc>
                  <a:txBody>
                    <a:bodyPr/>
                    <a:lstStyle/>
                    <a:p>
                      <a:pPr algn="just">
                        <a:spcAft>
                          <a:spcPts val="0"/>
                        </a:spcAft>
                      </a:pPr>
                      <a:r>
                        <a:rPr lang="en-US" sz="1400" kern="0" dirty="0">
                          <a:effectLst/>
                        </a:rPr>
                        <a:t>1000</a:t>
                      </a:r>
                      <a:endParaRPr lang="zh-CN" sz="1400" kern="100" dirty="0">
                        <a:effectLst/>
                        <a:latin typeface="Calibri"/>
                        <a:ea typeface="宋体"/>
                        <a:cs typeface="Times New Roman"/>
                      </a:endParaRPr>
                    </a:p>
                  </a:txBody>
                  <a:tcPr marL="57811" marR="57811" marT="0" marB="0"/>
                </a:tc>
                <a:tc rowSpan="2">
                  <a:txBody>
                    <a:bodyPr/>
                    <a:lstStyle/>
                    <a:p>
                      <a:pPr algn="ctr">
                        <a:spcAft>
                          <a:spcPts val="0"/>
                        </a:spcAft>
                      </a:pPr>
                      <a:r>
                        <a:rPr lang="en-US" sz="1400" kern="0">
                          <a:effectLst/>
                        </a:rPr>
                        <a:t> </a:t>
                      </a:r>
                      <a:endParaRPr lang="zh-CN" sz="1400" kern="100">
                        <a:effectLst/>
                        <a:latin typeface="Calibri"/>
                        <a:ea typeface="宋体"/>
                        <a:cs typeface="Times New Roman"/>
                      </a:endParaRPr>
                    </a:p>
                  </a:txBody>
                  <a:tcPr marL="57811" marR="57811" marT="0" marB="0" anchor="ctr"/>
                </a:tc>
                <a:tc rowSpan="2">
                  <a:txBody>
                    <a:bodyPr/>
                    <a:lstStyle/>
                    <a:p>
                      <a:pPr algn="ctr">
                        <a:spcAft>
                          <a:spcPts val="0"/>
                        </a:spcAft>
                      </a:pPr>
                      <a:r>
                        <a:rPr lang="en-US" sz="1400" kern="0" dirty="0">
                          <a:effectLst/>
                        </a:rPr>
                        <a:t> </a:t>
                      </a:r>
                      <a:endParaRPr lang="zh-CN" sz="1400" kern="100" dirty="0">
                        <a:effectLst/>
                        <a:latin typeface="Calibri"/>
                        <a:ea typeface="宋体"/>
                        <a:cs typeface="Times New Roman"/>
                      </a:endParaRPr>
                    </a:p>
                  </a:txBody>
                  <a:tcPr marL="57811" marR="57811" marT="0" marB="0" anchor="ctr"/>
                </a:tc>
              </a:tr>
              <a:tr h="145284">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57811" marR="57811" marT="0" marB="0"/>
                </a:tc>
                <a:tc>
                  <a:txBody>
                    <a:bodyPr/>
                    <a:lstStyle/>
                    <a:p>
                      <a:pPr algn="just">
                        <a:spcAft>
                          <a:spcPts val="0"/>
                        </a:spcAft>
                      </a:pPr>
                      <a:r>
                        <a:rPr lang="en-US" sz="1400" kern="0" dirty="0">
                          <a:solidFill>
                            <a:srgbClr val="FF0000"/>
                          </a:solidFill>
                          <a:effectLst/>
                        </a:rPr>
                        <a:t> </a:t>
                      </a:r>
                      <a:endParaRPr lang="zh-CN" sz="1400" kern="100" dirty="0">
                        <a:solidFill>
                          <a:srgbClr val="FF0000"/>
                        </a:solidFill>
                        <a:effectLst/>
                        <a:latin typeface="Calibri"/>
                        <a:ea typeface="宋体"/>
                        <a:cs typeface="Times New Roman"/>
                      </a:endParaRPr>
                    </a:p>
                  </a:txBody>
                  <a:tcPr marL="57811" marR="57811" marT="0" marB="0"/>
                </a:tc>
                <a:tc>
                  <a:txBody>
                    <a:bodyPr/>
                    <a:lstStyle/>
                    <a:p>
                      <a:pPr algn="just">
                        <a:spcAft>
                          <a:spcPts val="0"/>
                        </a:spcAft>
                      </a:pPr>
                      <a:r>
                        <a:rPr lang="en-US" sz="1400" kern="0" dirty="0">
                          <a:solidFill>
                            <a:srgbClr val="FF0000"/>
                          </a:solidFill>
                          <a:effectLst/>
                        </a:rPr>
                        <a:t> </a:t>
                      </a:r>
                      <a:endParaRPr lang="zh-CN" sz="1400" kern="100" dirty="0">
                        <a:solidFill>
                          <a:srgbClr val="FF0000"/>
                        </a:solidFill>
                        <a:effectLst/>
                        <a:latin typeface="Calibri"/>
                        <a:ea typeface="宋体"/>
                        <a:cs typeface="Times New Roman"/>
                      </a:endParaRPr>
                    </a:p>
                  </a:txBody>
                  <a:tcPr marL="57811" marR="57811" marT="0" marB="0"/>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57811" marR="57811" marT="0" marB="0"/>
                </a:tc>
                <a:tc>
                  <a:txBody>
                    <a:bodyPr/>
                    <a:lstStyle/>
                    <a:p>
                      <a:pPr algn="just">
                        <a:spcAft>
                          <a:spcPts val="0"/>
                        </a:spcAft>
                      </a:pPr>
                      <a:r>
                        <a:rPr lang="en-US" sz="1400" kern="0" dirty="0">
                          <a:solidFill>
                            <a:srgbClr val="FF0000"/>
                          </a:solidFill>
                          <a:effectLst/>
                        </a:rPr>
                        <a:t> </a:t>
                      </a:r>
                      <a:endParaRPr lang="zh-CN" sz="1400" kern="100" dirty="0">
                        <a:solidFill>
                          <a:srgbClr val="FF0000"/>
                        </a:solidFill>
                        <a:effectLst/>
                        <a:latin typeface="Calibri"/>
                        <a:ea typeface="宋体"/>
                        <a:cs typeface="Times New Roman"/>
                      </a:endParaRPr>
                    </a:p>
                  </a:txBody>
                  <a:tcPr marL="57811" marR="57811" marT="0" marB="0"/>
                </a:tc>
                <a:tc vMerge="1">
                  <a:txBody>
                    <a:bodyPr/>
                    <a:lstStyle/>
                    <a:p>
                      <a:endParaRPr lang="zh-CN" altLang="en-US"/>
                    </a:p>
                  </a:txBody>
                  <a:tcPr/>
                </a:tc>
                <a:tc vMerge="1">
                  <a:txBody>
                    <a:bodyPr/>
                    <a:lstStyle/>
                    <a:p>
                      <a:endParaRPr lang="zh-CN" altLang="en-US"/>
                    </a:p>
                  </a:txBody>
                  <a:tcPr/>
                </a:tc>
              </a:tr>
            </a:tbl>
          </a:graphicData>
        </a:graphic>
      </p:graphicFrame>
      <p:graphicFrame>
        <p:nvGraphicFramePr>
          <p:cNvPr id="9" name="表格 22"/>
          <p:cNvGraphicFramePr>
            <a:graphicFrameLocks noGrp="1"/>
          </p:cNvGraphicFramePr>
          <p:nvPr>
            <p:extLst>
              <p:ext uri="{D42A27DB-BD31-4B8C-83A1-F6EECF244321}">
                <p14:modId xmlns:p14="http://schemas.microsoft.com/office/powerpoint/2010/main" val="1502186148"/>
              </p:ext>
            </p:extLst>
          </p:nvPr>
        </p:nvGraphicFramePr>
        <p:xfrm>
          <a:off x="440272" y="4912960"/>
          <a:ext cx="8308440" cy="1036320"/>
        </p:xfrm>
        <a:graphic>
          <a:graphicData uri="http://schemas.openxmlformats.org/drawingml/2006/table">
            <a:tbl>
              <a:tblPr firstRow="1" firstCol="1" bandRow="1">
                <a:tableStyleId>{7DF18680-E054-41AD-8BC1-D1AEF772440D}</a:tableStyleId>
              </a:tblPr>
              <a:tblGrid>
                <a:gridCol w="1342980"/>
                <a:gridCol w="1342980"/>
                <a:gridCol w="1124496"/>
                <a:gridCol w="1124496"/>
                <a:gridCol w="1124496"/>
                <a:gridCol w="1124496"/>
                <a:gridCol w="1124496"/>
              </a:tblGrid>
              <a:tr h="0">
                <a:tc rowSpan="3">
                  <a:txBody>
                    <a:bodyPr/>
                    <a:lstStyle/>
                    <a:p>
                      <a:pPr algn="ctr">
                        <a:spcAft>
                          <a:spcPts val="0"/>
                        </a:spcAft>
                      </a:pPr>
                      <a:r>
                        <a:rPr lang="en-US" sz="1400" kern="0" dirty="0">
                          <a:effectLst/>
                        </a:rPr>
                        <a:t>Application</a:t>
                      </a:r>
                      <a:endParaRPr lang="zh-CN" sz="1400" kern="100" dirty="0">
                        <a:effectLst/>
                        <a:latin typeface="Calibri"/>
                        <a:ea typeface="宋体"/>
                        <a:cs typeface="Times New Roman"/>
                      </a:endParaRPr>
                    </a:p>
                  </a:txBody>
                  <a:tcPr marL="60317" marR="60317" marT="0" marB="0" anchor="ctr"/>
                </a:tc>
                <a:tc rowSpan="3">
                  <a:txBody>
                    <a:bodyPr/>
                    <a:lstStyle/>
                    <a:p>
                      <a:pPr algn="ctr">
                        <a:spcAft>
                          <a:spcPts val="0"/>
                        </a:spcAft>
                      </a:pPr>
                      <a:r>
                        <a:rPr lang="en-US" sz="1400" kern="0" dirty="0">
                          <a:effectLst/>
                        </a:rPr>
                        <a:t>Route shape</a:t>
                      </a:r>
                      <a:endParaRPr lang="zh-CN" sz="1400" kern="100" dirty="0">
                        <a:effectLst/>
                        <a:latin typeface="Calibri"/>
                        <a:ea typeface="宋体"/>
                        <a:cs typeface="Times New Roman"/>
                      </a:endParaRPr>
                    </a:p>
                  </a:txBody>
                  <a:tcPr marL="60317" marR="60317" marT="0" marB="0" anchor="ctr"/>
                </a:tc>
                <a:tc gridSpan="5">
                  <a:txBody>
                    <a:bodyPr/>
                    <a:lstStyle/>
                    <a:p>
                      <a:pPr algn="ctr">
                        <a:spcAft>
                          <a:spcPts val="0"/>
                        </a:spcAft>
                      </a:pPr>
                      <a:r>
                        <a:rPr lang="en-US" sz="1200" kern="0" dirty="0">
                          <a:effectLst/>
                        </a:rPr>
                        <a:t>Scenarios</a:t>
                      </a:r>
                      <a:endParaRPr lang="zh-CN" sz="1200" kern="100" dirty="0">
                        <a:effectLst/>
                        <a:latin typeface="Calibri"/>
                        <a:ea typeface="宋体"/>
                        <a:cs typeface="Times New Roman"/>
                      </a:endParaRPr>
                    </a:p>
                  </a:txBody>
                  <a:tcPr marL="60317" marR="6031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gridSpan="5">
                  <a:txBody>
                    <a:bodyPr/>
                    <a:lstStyle/>
                    <a:p>
                      <a:pPr algn="ctr">
                        <a:spcAft>
                          <a:spcPts val="0"/>
                        </a:spcAft>
                      </a:pPr>
                      <a:r>
                        <a:rPr lang="en-US" sz="1400" kern="0" dirty="0">
                          <a:effectLst/>
                        </a:rPr>
                        <a:t>Outdoor</a:t>
                      </a:r>
                      <a:endParaRPr lang="zh-CN" sz="1400" kern="100" dirty="0">
                        <a:effectLst/>
                        <a:latin typeface="Calibri"/>
                        <a:ea typeface="宋体"/>
                        <a:cs typeface="Times New Roman"/>
                      </a:endParaRPr>
                    </a:p>
                  </a:txBody>
                  <a:tcPr marL="60317" marR="6031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kern="0" dirty="0">
                          <a:solidFill>
                            <a:schemeClr val="dk1"/>
                          </a:solidFill>
                          <a:effectLst/>
                          <a:latin typeface="+mn-lt"/>
                          <a:ea typeface="+mn-ea"/>
                          <a:cs typeface="+mn-cs"/>
                        </a:rPr>
                        <a:t>Urban </a:t>
                      </a:r>
                      <a:endParaRPr lang="zh-CN" sz="1400" kern="0" dirty="0">
                        <a:solidFill>
                          <a:schemeClr val="dk1"/>
                        </a:solidFill>
                        <a:effectLst/>
                        <a:latin typeface="+mn-lt"/>
                        <a:ea typeface="+mn-ea"/>
                        <a:cs typeface="+mn-cs"/>
                      </a:endParaRPr>
                    </a:p>
                  </a:txBody>
                  <a:tcPr marL="60317" marR="60317" marT="0" marB="0" anchor="ctr"/>
                </a:tc>
                <a:tc>
                  <a:txBody>
                    <a:bodyPr/>
                    <a:lstStyle/>
                    <a:p>
                      <a:pPr algn="ctr">
                        <a:spcAft>
                          <a:spcPts val="0"/>
                        </a:spcAft>
                      </a:pPr>
                      <a:r>
                        <a:rPr lang="en-US" sz="1400" kern="0" dirty="0">
                          <a:effectLst/>
                        </a:rPr>
                        <a:t>Rural</a:t>
                      </a:r>
                      <a:endParaRPr lang="zh-CN" sz="1400" kern="100" dirty="0">
                        <a:effectLst/>
                        <a:latin typeface="Calibri"/>
                        <a:ea typeface="宋体"/>
                        <a:cs typeface="Times New Roman"/>
                      </a:endParaRPr>
                    </a:p>
                  </a:txBody>
                  <a:tcPr marL="60317" marR="60317" marT="0" marB="0" anchor="ctr"/>
                </a:tc>
                <a:tc>
                  <a:txBody>
                    <a:bodyPr/>
                    <a:lstStyle/>
                    <a:p>
                      <a:pPr algn="ctr">
                        <a:spcAft>
                          <a:spcPts val="0"/>
                        </a:spcAft>
                      </a:pPr>
                      <a:r>
                        <a:rPr lang="en-US" sz="1400" kern="0" dirty="0">
                          <a:effectLst/>
                        </a:rPr>
                        <a:t>Station</a:t>
                      </a:r>
                      <a:endParaRPr lang="zh-CN" sz="1400" kern="100" dirty="0">
                        <a:effectLst/>
                        <a:latin typeface="Calibri"/>
                        <a:ea typeface="宋体"/>
                        <a:cs typeface="Times New Roman"/>
                      </a:endParaRPr>
                    </a:p>
                  </a:txBody>
                  <a:tcPr marL="60317" marR="60317" marT="0" marB="0" anchor="ctr"/>
                </a:tc>
                <a:tc>
                  <a:txBody>
                    <a:bodyPr/>
                    <a:lstStyle/>
                    <a:p>
                      <a:pPr marL="0" algn="ctr" defTabSz="914400" rtl="0" eaLnBrk="1" latinLnBrk="0" hangingPunct="1">
                        <a:spcAft>
                          <a:spcPts val="0"/>
                        </a:spcAft>
                      </a:pPr>
                      <a:r>
                        <a:rPr lang="en-US" sz="1400" kern="0" dirty="0">
                          <a:solidFill>
                            <a:schemeClr val="dk1"/>
                          </a:solidFill>
                          <a:effectLst/>
                          <a:latin typeface="+mn-lt"/>
                          <a:ea typeface="+mn-ea"/>
                          <a:cs typeface="+mn-cs"/>
                        </a:rPr>
                        <a:t>Tunnel</a:t>
                      </a:r>
                      <a:endParaRPr lang="zh-CN" sz="1400" kern="0" dirty="0">
                        <a:solidFill>
                          <a:schemeClr val="dk1"/>
                        </a:solidFill>
                        <a:effectLst/>
                        <a:latin typeface="+mn-lt"/>
                        <a:ea typeface="+mn-ea"/>
                        <a:cs typeface="+mn-cs"/>
                      </a:endParaRPr>
                    </a:p>
                  </a:txBody>
                  <a:tcPr marL="60317" marR="60317" marT="0" marB="0" anchor="ctr"/>
                </a:tc>
                <a:tc>
                  <a:txBody>
                    <a:bodyPr/>
                    <a:lstStyle/>
                    <a:p>
                      <a:pPr algn="ctr">
                        <a:spcAft>
                          <a:spcPts val="0"/>
                        </a:spcAft>
                      </a:pPr>
                      <a:r>
                        <a:rPr lang="en-US" sz="1400" kern="0" dirty="0">
                          <a:effectLst/>
                        </a:rPr>
                        <a:t>Mountain</a:t>
                      </a:r>
                      <a:endParaRPr lang="zh-CN" sz="1400" kern="100" dirty="0">
                        <a:effectLst/>
                        <a:latin typeface="Calibri"/>
                        <a:ea typeface="宋体"/>
                        <a:cs typeface="Times New Roman"/>
                      </a:endParaRPr>
                    </a:p>
                  </a:txBody>
                  <a:tcPr marL="60317" marR="60317" marT="0" marB="0" anchor="ctr"/>
                </a:tc>
              </a:tr>
              <a:tr h="0">
                <a:tc rowSpan="2">
                  <a:txBody>
                    <a:bodyPr/>
                    <a:lstStyle/>
                    <a:p>
                      <a:pPr algn="ctr">
                        <a:spcAft>
                          <a:spcPts val="0"/>
                        </a:spcAft>
                      </a:pPr>
                      <a:r>
                        <a:rPr lang="en-US" sz="1400" kern="0">
                          <a:effectLst/>
                        </a:rPr>
                        <a:t>Railway</a:t>
                      </a:r>
                      <a:endParaRPr lang="zh-CN" sz="1400" kern="100">
                        <a:effectLst/>
                        <a:latin typeface="Calibri"/>
                        <a:ea typeface="宋体"/>
                        <a:cs typeface="Times New Roman"/>
                      </a:endParaRPr>
                    </a:p>
                  </a:txBody>
                  <a:tcPr marL="60317" marR="60317" marT="0" marB="0" anchor="ctr"/>
                </a:tc>
                <a:tc>
                  <a:txBody>
                    <a:bodyPr/>
                    <a:lstStyle/>
                    <a:p>
                      <a:pPr algn="ctr">
                        <a:spcAft>
                          <a:spcPts val="0"/>
                        </a:spcAft>
                      </a:pPr>
                      <a:r>
                        <a:rPr lang="en-US" sz="1400" kern="0">
                          <a:effectLst/>
                        </a:rPr>
                        <a:t>Straight</a:t>
                      </a:r>
                      <a:endParaRPr lang="zh-CN" sz="1400" kern="100">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endParaRPr lang="zh-CN" sz="1400" kern="100" dirty="0">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endParaRPr lang="zh-CN" sz="1400" kern="100" dirty="0">
                        <a:effectLst/>
                        <a:latin typeface="Calibri"/>
                        <a:ea typeface="宋体"/>
                        <a:cs typeface="Times New Roman"/>
                      </a:endParaRPr>
                    </a:p>
                  </a:txBody>
                  <a:tcPr marL="60317" marR="60317" marT="0" marB="0" anchor="ctr"/>
                </a:tc>
              </a:tr>
              <a:tr h="0">
                <a:tc vMerge="1">
                  <a:txBody>
                    <a:bodyPr/>
                    <a:lstStyle/>
                    <a:p>
                      <a:endParaRPr lang="zh-CN" altLang="en-US"/>
                    </a:p>
                  </a:txBody>
                  <a:tcPr/>
                </a:tc>
                <a:tc>
                  <a:txBody>
                    <a:bodyPr/>
                    <a:lstStyle/>
                    <a:p>
                      <a:pPr algn="ctr">
                        <a:spcAft>
                          <a:spcPts val="0"/>
                        </a:spcAft>
                      </a:pPr>
                      <a:r>
                        <a:rPr lang="en-US" sz="1400" kern="0">
                          <a:effectLst/>
                        </a:rPr>
                        <a:t>Curve</a:t>
                      </a:r>
                      <a:endParaRPr lang="zh-CN" sz="1400" kern="100">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rPr>
                        <a:t> </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r>
                        <a:rPr lang="en-US" sz="1400" kern="0">
                          <a:effectLst/>
                        </a:rPr>
                        <a:t> </a:t>
                      </a:r>
                      <a:endParaRPr lang="zh-CN" sz="1400" kern="100">
                        <a:effectLst/>
                        <a:latin typeface="Calibri"/>
                        <a:ea typeface="宋体"/>
                        <a:cs typeface="Times New Roman"/>
                      </a:endParaRPr>
                    </a:p>
                  </a:txBody>
                  <a:tcPr marL="60317" marR="60317" marT="0" marB="0" anchor="ctr"/>
                </a:tc>
                <a:tc>
                  <a:txBody>
                    <a:bodyPr/>
                    <a:lstStyle/>
                    <a:p>
                      <a:pPr algn="ctr">
                        <a:spcAft>
                          <a:spcPts val="0"/>
                        </a:spcAft>
                      </a:pPr>
                      <a:r>
                        <a:rPr lang="en-US" sz="1400" kern="0" dirty="0">
                          <a:solidFill>
                            <a:srgbClr val="FF0000"/>
                          </a:solidFill>
                          <a:effectLst/>
                          <a:sym typeface="Wingdings"/>
                        </a:rPr>
                        <a:t></a:t>
                      </a:r>
                      <a:endParaRPr lang="zh-CN" sz="1400" kern="100" dirty="0">
                        <a:solidFill>
                          <a:srgbClr val="FF0000"/>
                        </a:solidFill>
                        <a:effectLst/>
                        <a:latin typeface="Calibri"/>
                        <a:ea typeface="宋体"/>
                        <a:cs typeface="Times New Roman"/>
                      </a:endParaRPr>
                    </a:p>
                  </a:txBody>
                  <a:tcPr marL="60317" marR="60317" marT="0" marB="0" anchor="ctr"/>
                </a:tc>
                <a:tc>
                  <a:txBody>
                    <a:bodyPr/>
                    <a:lstStyle/>
                    <a:p>
                      <a:pPr algn="ctr">
                        <a:spcAft>
                          <a:spcPts val="0"/>
                        </a:spcAft>
                      </a:pPr>
                      <a:r>
                        <a:rPr lang="en-US" sz="1400" kern="0" dirty="0">
                          <a:effectLst/>
                        </a:rPr>
                        <a:t> </a:t>
                      </a:r>
                      <a:endParaRPr lang="zh-CN" sz="1400" kern="100" dirty="0">
                        <a:effectLst/>
                        <a:latin typeface="Calibri"/>
                        <a:ea typeface="宋体"/>
                        <a:cs typeface="Times New Roman"/>
                      </a:endParaRPr>
                    </a:p>
                  </a:txBody>
                  <a:tcPr marL="60317" marR="60317" marT="0" marB="0" anchor="ctr"/>
                </a:tc>
              </a:tr>
            </a:tbl>
          </a:graphicData>
        </a:graphic>
      </p:graphicFrame>
    </p:spTree>
    <p:extLst>
      <p:ext uri="{BB962C8B-B14F-4D97-AF65-F5344CB8AC3E}">
        <p14:creationId xmlns:p14="http://schemas.microsoft.com/office/powerpoint/2010/main" val="749468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6725</TotalTime>
  <Words>1160</Words>
  <Application>Microsoft Office PowerPoint</Application>
  <PresentationFormat>화면 슬라이드 쇼(4:3)</PresentationFormat>
  <Paragraphs>391</Paragraphs>
  <Slides>27</Slides>
  <Notes>2</Notes>
  <HiddenSlides>0</HiddenSlides>
  <MMClips>0</MMClips>
  <ScaleCrop>false</ScaleCrop>
  <HeadingPairs>
    <vt:vector size="8" baseType="variant">
      <vt:variant>
        <vt:lpstr>사용한 글꼴</vt:lpstr>
      </vt:variant>
      <vt:variant>
        <vt:i4>8</vt:i4>
      </vt:variant>
      <vt:variant>
        <vt:lpstr>테마</vt:lpstr>
      </vt:variant>
      <vt:variant>
        <vt:i4>1</vt:i4>
      </vt:variant>
      <vt:variant>
        <vt:lpstr>포함된 OLE 서버</vt:lpstr>
      </vt:variant>
      <vt:variant>
        <vt:i4>2</vt:i4>
      </vt:variant>
      <vt:variant>
        <vt:lpstr>슬라이드 제목</vt:lpstr>
      </vt:variant>
      <vt:variant>
        <vt:i4>27</vt:i4>
      </vt:variant>
    </vt:vector>
  </HeadingPairs>
  <TitlesOfParts>
    <vt:vector size="38" baseType="lpstr">
      <vt:lpstr>宋体</vt:lpstr>
      <vt:lpstr>굴림</vt:lpstr>
      <vt:lpstr>Malgun Gothic</vt:lpstr>
      <vt:lpstr>Malgun Gothic</vt:lpstr>
      <vt:lpstr>Arial</vt:lpstr>
      <vt:lpstr>Calibri</vt:lpstr>
      <vt:lpstr>Times New Roman</vt:lpstr>
      <vt:lpstr>Wingdings</vt:lpstr>
      <vt:lpstr>IEEE-P802_15</vt:lpstr>
      <vt:lpstr>Visio</vt:lpstr>
      <vt:lpstr>수식</vt:lpstr>
      <vt:lpstr>PowerPoint 프레젠테이션</vt:lpstr>
      <vt:lpstr>Contents</vt:lpstr>
      <vt:lpstr>Contents</vt:lpstr>
      <vt:lpstr>Objective</vt:lpstr>
      <vt:lpstr>Objective</vt:lpstr>
      <vt:lpstr>Objective</vt:lpstr>
      <vt:lpstr>Contents</vt:lpstr>
      <vt:lpstr>Simulation Configurations and Scenario Models</vt:lpstr>
      <vt:lpstr>Simulation Configurations and Scenario Models</vt:lpstr>
      <vt:lpstr>Simulation Configurations and Scenario Models</vt:lpstr>
      <vt:lpstr>Simulation Configurations and Scenario Models</vt:lpstr>
      <vt:lpstr>Simulation Configurations and Scenario Models</vt:lpstr>
      <vt:lpstr>Simulation Results</vt:lpstr>
      <vt:lpstr>Simulation Results</vt:lpstr>
      <vt:lpstr>Simulation Results</vt:lpstr>
      <vt:lpstr>Simulation Results</vt:lpstr>
      <vt:lpstr>Simulation Results</vt:lpstr>
      <vt:lpstr>Simulation Results</vt:lpstr>
      <vt:lpstr>Contents</vt:lpstr>
      <vt:lpstr>3GPP channel model overview</vt:lpstr>
      <vt:lpstr>3GPP channel model overview</vt:lpstr>
      <vt:lpstr>3GPP channel model overview</vt:lpstr>
      <vt:lpstr>3GPP channel model overview</vt:lpstr>
      <vt:lpstr>Contents</vt:lpstr>
      <vt:lpstr>Future plans</vt:lpstr>
      <vt:lpstr>References</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1391</cp:revision>
  <cp:lastPrinted>2016-03-11T10:04:44Z</cp:lastPrinted>
  <dcterms:created xsi:type="dcterms:W3CDTF">2014-12-23T02:01:48Z</dcterms:created>
  <dcterms:modified xsi:type="dcterms:W3CDTF">2017-03-13T15:26:54Z</dcterms:modified>
</cp:coreProperties>
</file>