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56" r:id="rId4"/>
    <p:sldId id="264" r:id="rId5"/>
    <p:sldId id="266" r:id="rId6"/>
    <p:sldId id="265" r:id="rId7"/>
    <p:sldId id="262"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6" d="100"/>
          <a:sy n="86" d="100"/>
        </p:scale>
        <p:origin x="126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B73FDC-E279-4AB9-84AB-6C1D3745FBC5}"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86505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B068860-1E97-432D-A604-03A04B23E270}"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7628371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B068860-1E97-432D-A604-03A04B23E270}" type="slidenum">
              <a:rPr lang="en-US" altLang="en-US" smtClean="0"/>
              <a:pPr/>
              <a:t>1</a:t>
            </a:fld>
            <a:endParaRPr lang="en-US" altLang="en-US"/>
          </a:p>
        </p:txBody>
      </p:sp>
    </p:spTree>
    <p:extLst>
      <p:ext uri="{BB962C8B-B14F-4D97-AF65-F5344CB8AC3E}">
        <p14:creationId xmlns:p14="http://schemas.microsoft.com/office/powerpoint/2010/main" val="165685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BAD032C-D43A-4B5F-9124-407C2FB62EC7}"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402481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BAD032C-D43A-4B5F-9124-407C2FB62EC7}"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58694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DBAD032C-D43A-4B5F-9124-407C2FB62EC7}"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029195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9123D8D-2178-41F9-B29A-4D6646251154}" type="slidenum">
              <a:rPr lang="en-US" altLang="en-US"/>
              <a:pPr/>
              <a:t>‹#›</a:t>
            </a:fld>
            <a:endParaRPr lang="en-US" altLang="en-US"/>
          </a:p>
        </p:txBody>
      </p:sp>
    </p:spTree>
    <p:extLst>
      <p:ext uri="{BB962C8B-B14F-4D97-AF65-F5344CB8AC3E}">
        <p14:creationId xmlns:p14="http://schemas.microsoft.com/office/powerpoint/2010/main" val="4051476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D3879642-A79D-4A1B-9333-00D408BFC5D5}" type="slidenum">
              <a:rPr lang="en-US" altLang="en-US"/>
              <a:pPr/>
              <a:t>‹#›</a:t>
            </a:fld>
            <a:endParaRPr lang="en-US" altLang="en-US"/>
          </a:p>
        </p:txBody>
      </p:sp>
    </p:spTree>
    <p:extLst>
      <p:ext uri="{BB962C8B-B14F-4D97-AF65-F5344CB8AC3E}">
        <p14:creationId xmlns:p14="http://schemas.microsoft.com/office/powerpoint/2010/main" val="20038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B31CEB-2770-486F-9D91-C0017718E96B}" type="slidenum">
              <a:rPr lang="en-US" altLang="en-US"/>
              <a:pPr/>
              <a:t>‹#›</a:t>
            </a:fld>
            <a:endParaRPr lang="en-US" altLang="en-US"/>
          </a:p>
        </p:txBody>
      </p:sp>
    </p:spTree>
    <p:extLst>
      <p:ext uri="{BB962C8B-B14F-4D97-AF65-F5344CB8AC3E}">
        <p14:creationId xmlns:p14="http://schemas.microsoft.com/office/powerpoint/2010/main" val="248727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DF98EF6-1A30-4827-A6DA-4A247C952268}" type="slidenum">
              <a:rPr lang="en-US" altLang="en-US"/>
              <a:pPr/>
              <a:t>‹#›</a:t>
            </a:fld>
            <a:endParaRPr lang="en-US" altLang="en-US"/>
          </a:p>
        </p:txBody>
      </p:sp>
    </p:spTree>
    <p:extLst>
      <p:ext uri="{BB962C8B-B14F-4D97-AF65-F5344CB8AC3E}">
        <p14:creationId xmlns:p14="http://schemas.microsoft.com/office/powerpoint/2010/main" val="61100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7548E9E-A898-420C-9548-16ACBD16B309}" type="slidenum">
              <a:rPr lang="en-US" altLang="en-US"/>
              <a:pPr/>
              <a:t>‹#›</a:t>
            </a:fld>
            <a:endParaRPr lang="en-US" altLang="en-US"/>
          </a:p>
        </p:txBody>
      </p:sp>
    </p:spTree>
    <p:extLst>
      <p:ext uri="{BB962C8B-B14F-4D97-AF65-F5344CB8AC3E}">
        <p14:creationId xmlns:p14="http://schemas.microsoft.com/office/powerpoint/2010/main" val="43745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Feb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1A56D5D-5CEC-42DF-8C69-87807017F4AC}" type="slidenum">
              <a:rPr lang="en-US" altLang="en-US"/>
              <a:pPr/>
              <a:t>‹#›</a:t>
            </a:fld>
            <a:endParaRPr lang="en-US" altLang="en-US"/>
          </a:p>
        </p:txBody>
      </p:sp>
    </p:spTree>
    <p:extLst>
      <p:ext uri="{BB962C8B-B14F-4D97-AF65-F5344CB8AC3E}">
        <p14:creationId xmlns:p14="http://schemas.microsoft.com/office/powerpoint/2010/main" val="325043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Feb 2017</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F77CF84D-A650-47CD-90A7-66DEC581381A}" type="slidenum">
              <a:rPr lang="en-US" altLang="en-US"/>
              <a:pPr/>
              <a:t>‹#›</a:t>
            </a:fld>
            <a:endParaRPr lang="en-US" altLang="en-US"/>
          </a:p>
        </p:txBody>
      </p:sp>
    </p:spTree>
    <p:extLst>
      <p:ext uri="{BB962C8B-B14F-4D97-AF65-F5344CB8AC3E}">
        <p14:creationId xmlns:p14="http://schemas.microsoft.com/office/powerpoint/2010/main" val="4058371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Feb 2017</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735E595B-9C49-4890-A3CB-814FE795B47D}" type="slidenum">
              <a:rPr lang="en-US" altLang="en-US"/>
              <a:pPr/>
              <a:t>‹#›</a:t>
            </a:fld>
            <a:endParaRPr lang="en-US" altLang="en-US"/>
          </a:p>
        </p:txBody>
      </p:sp>
    </p:spTree>
    <p:extLst>
      <p:ext uri="{BB962C8B-B14F-4D97-AF65-F5344CB8AC3E}">
        <p14:creationId xmlns:p14="http://schemas.microsoft.com/office/powerpoint/2010/main" val="315089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Feb 2017</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BC754FA1-6E32-4DED-92EC-24AE463BEAAD}" type="slidenum">
              <a:rPr lang="en-US" altLang="en-US"/>
              <a:pPr/>
              <a:t>‹#›</a:t>
            </a:fld>
            <a:endParaRPr lang="en-US" altLang="en-US"/>
          </a:p>
        </p:txBody>
      </p:sp>
    </p:spTree>
    <p:extLst>
      <p:ext uri="{BB962C8B-B14F-4D97-AF65-F5344CB8AC3E}">
        <p14:creationId xmlns:p14="http://schemas.microsoft.com/office/powerpoint/2010/main" val="372351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Feb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6F979CB-7056-4098-B179-17CB8463709B}" type="slidenum">
              <a:rPr lang="en-US" altLang="en-US"/>
              <a:pPr/>
              <a:t>‹#›</a:t>
            </a:fld>
            <a:endParaRPr lang="en-US" altLang="en-US"/>
          </a:p>
        </p:txBody>
      </p:sp>
    </p:spTree>
    <p:extLst>
      <p:ext uri="{BB962C8B-B14F-4D97-AF65-F5344CB8AC3E}">
        <p14:creationId xmlns:p14="http://schemas.microsoft.com/office/powerpoint/2010/main" val="46028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Feb 2017</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A52D965-5DA3-4D85-9ECF-97704D3C117B}" type="slidenum">
              <a:rPr lang="en-US" altLang="en-US"/>
              <a:pPr/>
              <a:t>‹#›</a:t>
            </a:fld>
            <a:endParaRPr lang="en-US" altLang="en-US"/>
          </a:p>
        </p:txBody>
      </p:sp>
    </p:spTree>
    <p:extLst>
      <p:ext uri="{BB962C8B-B14F-4D97-AF65-F5344CB8AC3E}">
        <p14:creationId xmlns:p14="http://schemas.microsoft.com/office/powerpoint/2010/main" val="65656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Feb 2017</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4EB05F8-C85C-47FC-BFB1-C173A6468BD2}" type="slidenum">
              <a:rPr lang="en-US" altLang="en-US"/>
              <a:pPr/>
              <a:t>‹#›</a:t>
            </a:fld>
            <a:endParaRPr lang="en-US" altLang="en-US"/>
          </a:p>
        </p:txBody>
      </p:sp>
      <p:sp>
        <p:nvSpPr>
          <p:cNvPr id="1031" name="Rectangle 7"/>
          <p:cNvSpPr>
            <a:spLocks noChangeArrowheads="1"/>
          </p:cNvSpPr>
          <p:nvPr/>
        </p:nvSpPr>
        <p:spPr bwMode="auto">
          <a:xfrm>
            <a:off x="3962400" y="394156"/>
            <a:ext cx="4495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802.15-17-116-00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Feb 2017</a:t>
            </a:r>
            <a:endParaRPr lang="en-US" altLang="en-US"/>
          </a:p>
        </p:txBody>
      </p:sp>
      <p:sp>
        <p:nvSpPr>
          <p:cNvPr id="5" name="Footer Placeholder 2"/>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3"/>
          <p:cNvSpPr>
            <a:spLocks noGrp="1"/>
          </p:cNvSpPr>
          <p:nvPr>
            <p:ph type="sldNum" sz="quarter" idx="12"/>
          </p:nvPr>
        </p:nvSpPr>
        <p:spPr/>
        <p:txBody>
          <a:bodyPr/>
          <a:lstStyle/>
          <a:p>
            <a:r>
              <a:rPr lang="en-US" altLang="en-US"/>
              <a:t>Slide </a:t>
            </a:r>
            <a:fld id="{32DC3FC7-D4CF-4F9E-A0B7-C311426E1D22}" type="slidenum">
              <a:rPr lang="en-US" altLang="en-US"/>
              <a:pPr/>
              <a:t>1</a:t>
            </a:fld>
            <a:endParaRPr lang="en-US" altLang="en-US"/>
          </a:p>
        </p:txBody>
      </p:sp>
      <p:sp>
        <p:nvSpPr>
          <p:cNvPr id="27651" name="Rectangle 3"/>
          <p:cNvSpPr>
            <a:spLocks noChangeArrowheads="1"/>
          </p:cNvSpPr>
          <p:nvPr/>
        </p:nvSpPr>
        <p:spPr bwMode="auto">
          <a:xfrm>
            <a:off x="1524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More thoughts on PIB configuration</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Feb 2017</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(Intel)</a:t>
            </a:r>
            <a:endParaRPr lang="en-US" altLang="en-US" sz="1600" dirty="0">
              <a:solidFill>
                <a:schemeClr val="tx2"/>
              </a:solidFill>
            </a:endParaRPr>
          </a:p>
          <a:p>
            <a:r>
              <a:rPr lang="en-US" altLang="en-US" sz="1600" dirty="0">
                <a:solidFill>
                  <a:schemeClr val="tx2"/>
                </a:solidFill>
              </a:rPr>
              <a:t>Address </a:t>
            </a:r>
            <a:endParaRPr lang="en-US" altLang="en-US" sz="1600" dirty="0" smtClean="0">
              <a:solidFill>
                <a:schemeClr val="tx2"/>
              </a:solidFill>
            </a:endParaRPr>
          </a:p>
          <a:p>
            <a:r>
              <a:rPr lang="en-US" altLang="en-US" sz="1600" dirty="0" smtClean="0">
                <a:solidFill>
                  <a:schemeClr val="tx2"/>
                </a:solidFill>
              </a:rPr>
              <a:t>E-Mail: richard.d.Roberts@intel.com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dirty="0" smtClean="0">
                <a:solidFill>
                  <a:schemeClr val="tx2"/>
                </a:solidFill>
              </a:rPr>
              <a:t>:</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endParaRPr lang="en-US" altLang="en-US" sz="1600" dirty="0" smtClean="0">
              <a:solidFill>
                <a:schemeClr val="tx2"/>
              </a:solidFill>
            </a:endParaRPr>
          </a:p>
          <a:p>
            <a:pPr>
              <a:spcBef>
                <a:spcPts val="600"/>
              </a:spcBef>
              <a:spcAft>
                <a:spcPts val="600"/>
              </a:spcAft>
            </a:pPr>
            <a:r>
              <a:rPr lang="en-US" altLang="en-US" sz="1600" b="1" dirty="0" smtClean="0">
                <a:solidFill>
                  <a:schemeClr val="tx2"/>
                </a:solidFill>
              </a:rPr>
              <a:t>Purpose</a:t>
            </a:r>
            <a:r>
              <a:rPr lang="en-US" altLang="en-US" sz="1600" b="1" dirty="0">
                <a:solidFill>
                  <a:schemeClr val="tx2"/>
                </a:solidFill>
              </a:rPr>
              <a:t>:</a:t>
            </a:r>
            <a:r>
              <a:rPr lang="en-US" altLang="en-US" sz="1600" dirty="0">
                <a:solidFill>
                  <a:schemeClr val="tx2"/>
                </a:solidFill>
              </a:rPr>
              <a:t>	</a:t>
            </a:r>
            <a:endParaRPr lang="en-US" altLang="en-US" sz="1600" dirty="0" smtClean="0">
              <a:solidFill>
                <a:schemeClr val="tx2"/>
              </a:solidFill>
            </a:endParaRPr>
          </a:p>
          <a:p>
            <a:pPr>
              <a:spcBef>
                <a:spcPts val="600"/>
              </a:spcBef>
              <a:spcAft>
                <a:spcPts val="600"/>
              </a:spcAft>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2</a:t>
            </a:fld>
            <a:endParaRPr lang="en-US" altLang="en-US"/>
          </a:p>
        </p:txBody>
      </p:sp>
      <p:sp>
        <p:nvSpPr>
          <p:cNvPr id="2" name="TextBox 1"/>
          <p:cNvSpPr txBox="1"/>
          <p:nvPr/>
        </p:nvSpPr>
        <p:spPr>
          <a:xfrm>
            <a:off x="685800" y="685800"/>
            <a:ext cx="7848600" cy="1015663"/>
          </a:xfrm>
          <a:prstGeom prst="rect">
            <a:avLst/>
          </a:prstGeom>
          <a:noFill/>
        </p:spPr>
        <p:txBody>
          <a:bodyPr wrap="square" rtlCol="0">
            <a:spAutoFit/>
          </a:bodyPr>
          <a:lstStyle/>
          <a:p>
            <a:r>
              <a:rPr lang="en-US" sz="2000" dirty="0" smtClean="0"/>
              <a:t>Configuring a frame is just a matter of generating a bit pattern series.  For example, consider the MAC frame as shown below where we have selected nominal field lengths for the variable length fields.</a:t>
            </a:r>
            <a:endParaRPr lang="en-US" sz="2000" dirty="0"/>
          </a:p>
        </p:txBody>
      </p:sp>
      <p:pic>
        <p:nvPicPr>
          <p:cNvPr id="3" name="Picture 2"/>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762000" y="1752600"/>
            <a:ext cx="7391400" cy="2237007"/>
          </a:xfrm>
          <a:prstGeom prst="rect">
            <a:avLst/>
          </a:prstGeom>
        </p:spPr>
      </p:pic>
      <p:sp>
        <p:nvSpPr>
          <p:cNvPr id="7" name="TextBox 6"/>
          <p:cNvSpPr txBox="1"/>
          <p:nvPr/>
        </p:nvSpPr>
        <p:spPr>
          <a:xfrm>
            <a:off x="2405390" y="2009001"/>
            <a:ext cx="261610" cy="276999"/>
          </a:xfrm>
          <a:prstGeom prst="rect">
            <a:avLst/>
          </a:prstGeom>
          <a:noFill/>
        </p:spPr>
        <p:txBody>
          <a:bodyPr wrap="none" rtlCol="0">
            <a:spAutoFit/>
          </a:bodyPr>
          <a:lstStyle/>
          <a:p>
            <a:r>
              <a:rPr lang="en-US" b="1" dirty="0" smtClean="0">
                <a:solidFill>
                  <a:srgbClr val="FF0000"/>
                </a:solidFill>
              </a:rPr>
              <a:t>2</a:t>
            </a:r>
            <a:endParaRPr lang="en-US" b="1" dirty="0">
              <a:solidFill>
                <a:srgbClr val="FF0000"/>
              </a:solidFill>
            </a:endParaRPr>
          </a:p>
        </p:txBody>
      </p:sp>
      <p:sp>
        <p:nvSpPr>
          <p:cNvPr id="10" name="TextBox 9"/>
          <p:cNvSpPr txBox="1"/>
          <p:nvPr/>
        </p:nvSpPr>
        <p:spPr>
          <a:xfrm>
            <a:off x="3167390" y="2009001"/>
            <a:ext cx="261610" cy="276999"/>
          </a:xfrm>
          <a:prstGeom prst="rect">
            <a:avLst/>
          </a:prstGeom>
          <a:noFill/>
        </p:spPr>
        <p:txBody>
          <a:bodyPr wrap="none" rtlCol="0">
            <a:spAutoFit/>
          </a:bodyPr>
          <a:lstStyle/>
          <a:p>
            <a:r>
              <a:rPr lang="en-US" b="1" dirty="0" smtClean="0">
                <a:solidFill>
                  <a:srgbClr val="FF0000"/>
                </a:solidFill>
              </a:rPr>
              <a:t>2</a:t>
            </a:r>
            <a:endParaRPr lang="en-US" b="1" dirty="0">
              <a:solidFill>
                <a:srgbClr val="FF0000"/>
              </a:solidFill>
            </a:endParaRPr>
          </a:p>
        </p:txBody>
      </p:sp>
      <p:sp>
        <p:nvSpPr>
          <p:cNvPr id="11" name="TextBox 10"/>
          <p:cNvSpPr txBox="1"/>
          <p:nvPr/>
        </p:nvSpPr>
        <p:spPr>
          <a:xfrm>
            <a:off x="3886200" y="2009001"/>
            <a:ext cx="261610" cy="276999"/>
          </a:xfrm>
          <a:prstGeom prst="rect">
            <a:avLst/>
          </a:prstGeom>
          <a:noFill/>
        </p:spPr>
        <p:txBody>
          <a:bodyPr wrap="none" rtlCol="0">
            <a:spAutoFit/>
          </a:bodyPr>
          <a:lstStyle/>
          <a:p>
            <a:r>
              <a:rPr lang="en-US" b="1" dirty="0" smtClean="0">
                <a:solidFill>
                  <a:srgbClr val="FF0000"/>
                </a:solidFill>
              </a:rPr>
              <a:t>2</a:t>
            </a:r>
            <a:endParaRPr lang="en-US" b="1" dirty="0">
              <a:solidFill>
                <a:srgbClr val="FF0000"/>
              </a:solidFill>
            </a:endParaRPr>
          </a:p>
        </p:txBody>
      </p:sp>
      <p:sp>
        <p:nvSpPr>
          <p:cNvPr id="12" name="TextBox 11"/>
          <p:cNvSpPr txBox="1"/>
          <p:nvPr/>
        </p:nvSpPr>
        <p:spPr>
          <a:xfrm>
            <a:off x="4538990" y="2009001"/>
            <a:ext cx="261610" cy="276999"/>
          </a:xfrm>
          <a:prstGeom prst="rect">
            <a:avLst/>
          </a:prstGeom>
          <a:noFill/>
        </p:spPr>
        <p:txBody>
          <a:bodyPr wrap="none" rtlCol="0">
            <a:spAutoFit/>
          </a:bodyPr>
          <a:lstStyle/>
          <a:p>
            <a:r>
              <a:rPr lang="en-US" b="1" dirty="0" smtClean="0">
                <a:solidFill>
                  <a:srgbClr val="FF0000"/>
                </a:solidFill>
              </a:rPr>
              <a:t>2</a:t>
            </a:r>
            <a:endParaRPr lang="en-US" b="1" dirty="0">
              <a:solidFill>
                <a:srgbClr val="FF0000"/>
              </a:solidFill>
            </a:endParaRPr>
          </a:p>
        </p:txBody>
      </p:sp>
      <p:sp>
        <p:nvSpPr>
          <p:cNvPr id="13" name="TextBox 12"/>
          <p:cNvSpPr txBox="1"/>
          <p:nvPr/>
        </p:nvSpPr>
        <p:spPr>
          <a:xfrm>
            <a:off x="5148590" y="2009001"/>
            <a:ext cx="261610" cy="276999"/>
          </a:xfrm>
          <a:prstGeom prst="rect">
            <a:avLst/>
          </a:prstGeom>
          <a:noFill/>
        </p:spPr>
        <p:txBody>
          <a:bodyPr wrap="none" rtlCol="0">
            <a:spAutoFit/>
          </a:bodyPr>
          <a:lstStyle/>
          <a:p>
            <a:r>
              <a:rPr lang="en-US" b="1" dirty="0" smtClean="0">
                <a:solidFill>
                  <a:srgbClr val="FF0000"/>
                </a:solidFill>
              </a:rPr>
              <a:t>3</a:t>
            </a:r>
            <a:endParaRPr lang="en-US" b="1" dirty="0">
              <a:solidFill>
                <a:srgbClr val="FF0000"/>
              </a:solidFill>
            </a:endParaRPr>
          </a:p>
        </p:txBody>
      </p:sp>
      <p:sp>
        <p:nvSpPr>
          <p:cNvPr id="14" name="TextBox 13"/>
          <p:cNvSpPr txBox="1"/>
          <p:nvPr/>
        </p:nvSpPr>
        <p:spPr>
          <a:xfrm>
            <a:off x="5758190" y="2009001"/>
            <a:ext cx="261610" cy="276999"/>
          </a:xfrm>
          <a:prstGeom prst="rect">
            <a:avLst/>
          </a:prstGeom>
          <a:noFill/>
        </p:spPr>
        <p:txBody>
          <a:bodyPr wrap="none" rtlCol="0">
            <a:spAutoFit/>
          </a:bodyPr>
          <a:lstStyle/>
          <a:p>
            <a:r>
              <a:rPr lang="en-US" b="1" dirty="0" smtClean="0">
                <a:solidFill>
                  <a:srgbClr val="FF0000"/>
                </a:solidFill>
              </a:rPr>
              <a:t>2</a:t>
            </a:r>
            <a:endParaRPr lang="en-US" b="1" dirty="0">
              <a:solidFill>
                <a:srgbClr val="FF0000"/>
              </a:solidFill>
            </a:endParaRPr>
          </a:p>
        </p:txBody>
      </p:sp>
      <p:sp>
        <p:nvSpPr>
          <p:cNvPr id="15" name="TextBox 14"/>
          <p:cNvSpPr txBox="1"/>
          <p:nvPr/>
        </p:nvSpPr>
        <p:spPr>
          <a:xfrm>
            <a:off x="6596390" y="2009001"/>
            <a:ext cx="261610" cy="276999"/>
          </a:xfrm>
          <a:prstGeom prst="rect">
            <a:avLst/>
          </a:prstGeom>
          <a:noFill/>
        </p:spPr>
        <p:txBody>
          <a:bodyPr wrap="none" rtlCol="0">
            <a:spAutoFit/>
          </a:bodyPr>
          <a:lstStyle/>
          <a:p>
            <a:r>
              <a:rPr lang="en-US" b="1" dirty="0" smtClean="0">
                <a:solidFill>
                  <a:srgbClr val="FF0000"/>
                </a:solidFill>
              </a:rPr>
              <a:t>5</a:t>
            </a:r>
            <a:endParaRPr lang="en-US" b="1" dirty="0">
              <a:solidFill>
                <a:srgbClr val="FF0000"/>
              </a:solidFill>
            </a:endParaRPr>
          </a:p>
        </p:txBody>
      </p:sp>
      <p:sp>
        <p:nvSpPr>
          <p:cNvPr id="16" name="TextBox 15"/>
          <p:cNvSpPr txBox="1"/>
          <p:nvPr/>
        </p:nvSpPr>
        <p:spPr>
          <a:xfrm>
            <a:off x="7053590" y="2009001"/>
            <a:ext cx="261610" cy="276999"/>
          </a:xfrm>
          <a:prstGeom prst="rect">
            <a:avLst/>
          </a:prstGeom>
          <a:noFill/>
        </p:spPr>
        <p:txBody>
          <a:bodyPr wrap="none" rtlCol="0">
            <a:spAutoFit/>
          </a:bodyPr>
          <a:lstStyle/>
          <a:p>
            <a:r>
              <a:rPr lang="en-US" b="1" dirty="0" smtClean="0">
                <a:solidFill>
                  <a:srgbClr val="FF0000"/>
                </a:solidFill>
              </a:rPr>
              <a:t>2</a:t>
            </a:r>
            <a:endParaRPr lang="en-US" b="1" dirty="0">
              <a:solidFill>
                <a:srgbClr val="FF0000"/>
              </a:solidFill>
            </a:endParaRPr>
          </a:p>
        </p:txBody>
      </p:sp>
      <p:sp>
        <p:nvSpPr>
          <p:cNvPr id="17" name="TextBox 16"/>
          <p:cNvSpPr txBox="1"/>
          <p:nvPr/>
        </p:nvSpPr>
        <p:spPr>
          <a:xfrm>
            <a:off x="685800" y="4013537"/>
            <a:ext cx="7848600" cy="1938992"/>
          </a:xfrm>
          <a:prstGeom prst="rect">
            <a:avLst/>
          </a:prstGeom>
          <a:noFill/>
        </p:spPr>
        <p:txBody>
          <a:bodyPr wrap="square" rtlCol="0">
            <a:spAutoFit/>
          </a:bodyPr>
          <a:lstStyle/>
          <a:p>
            <a:r>
              <a:rPr lang="en-US" sz="2000" dirty="0" smtClean="0"/>
              <a:t>This example MAC frame is represented by 21 octets, of which 2 octets are the actual payload.  The number of bits vary depending upon how the MAC frame is being configured.</a:t>
            </a:r>
          </a:p>
          <a:p>
            <a:endParaRPr lang="en-US" sz="2000" dirty="0"/>
          </a:p>
          <a:p>
            <a:r>
              <a:rPr lang="en-US" sz="2000" dirty="0" smtClean="0"/>
              <a:t>So if we viewed this MAC frame on a logic analyzer if would consider of a 168 bit sequence.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16E9EEA2-963C-440B-B71C-AEE6C208D8F2}" type="slidenum">
              <a:rPr lang="en-US" altLang="en-US"/>
              <a:pPr/>
              <a:t>3</a:t>
            </a:fld>
            <a:endParaRPr lang="en-US" altLang="en-US"/>
          </a:p>
        </p:txBody>
      </p:sp>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38200" y="1066800"/>
            <a:ext cx="7467600" cy="1900844"/>
          </a:xfrm>
          <a:prstGeom prst="rect">
            <a:avLst/>
          </a:prstGeom>
        </p:spPr>
      </p:pic>
      <p:sp>
        <p:nvSpPr>
          <p:cNvPr id="8" name="TextBox 7"/>
          <p:cNvSpPr txBox="1"/>
          <p:nvPr/>
        </p:nvSpPr>
        <p:spPr>
          <a:xfrm>
            <a:off x="685800" y="685800"/>
            <a:ext cx="7848600" cy="400110"/>
          </a:xfrm>
          <a:prstGeom prst="rect">
            <a:avLst/>
          </a:prstGeom>
          <a:noFill/>
        </p:spPr>
        <p:txBody>
          <a:bodyPr wrap="square" rtlCol="0">
            <a:spAutoFit/>
          </a:bodyPr>
          <a:lstStyle/>
          <a:p>
            <a:r>
              <a:rPr lang="en-US" sz="2000" dirty="0" smtClean="0"/>
              <a:t>Now consider the first field, the very import Frame Control Field.</a:t>
            </a:r>
            <a:endParaRPr lang="en-US" sz="2000" dirty="0"/>
          </a:p>
        </p:txBody>
      </p:sp>
      <p:sp>
        <p:nvSpPr>
          <p:cNvPr id="9" name="TextBox 8"/>
          <p:cNvSpPr txBox="1"/>
          <p:nvPr/>
        </p:nvSpPr>
        <p:spPr>
          <a:xfrm>
            <a:off x="609600" y="3022937"/>
            <a:ext cx="7848600" cy="1015663"/>
          </a:xfrm>
          <a:prstGeom prst="rect">
            <a:avLst/>
          </a:prstGeom>
          <a:noFill/>
        </p:spPr>
        <p:txBody>
          <a:bodyPr wrap="square" rtlCol="0">
            <a:spAutoFit/>
          </a:bodyPr>
          <a:lstStyle/>
          <a:p>
            <a:r>
              <a:rPr lang="en-US" sz="2000" dirty="0" smtClean="0"/>
              <a:t>The Frame Control Field is 16 bit long.  In Intel’s proposal, what goes into the PIB is a 16 bit pattern that represents the Frame Control Field as shown below.</a:t>
            </a:r>
            <a:endParaRPr lang="en-US" sz="2000" dirty="0"/>
          </a:p>
        </p:txBody>
      </p:sp>
      <p:pic>
        <p:nvPicPr>
          <p:cNvPr id="10" name="Picture 9"/>
          <p:cNvPicPr>
            <a:picLocks noChangeAspect="1"/>
          </p:cNvPicPr>
          <p:nvPr/>
        </p:nvPicPr>
        <p:blipFill rotWithShape="1">
          <a:blip r:embed="rId4"/>
          <a:srcRect l="24333" t="46296" r="22083" b="14000"/>
          <a:stretch/>
        </p:blipFill>
        <p:spPr>
          <a:xfrm>
            <a:off x="1524000" y="3886200"/>
            <a:ext cx="6019800" cy="250903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4</a:t>
            </a:fld>
            <a:endParaRPr lang="en-US" altLang="en-US"/>
          </a:p>
        </p:txBody>
      </p:sp>
      <p:pic>
        <p:nvPicPr>
          <p:cNvPr id="7" name="Picture 6"/>
          <p:cNvPicPr>
            <a:picLocks noChangeAspect="1"/>
          </p:cNvPicPr>
          <p:nvPr/>
        </p:nvPicPr>
        <p:blipFill rotWithShape="1">
          <a:blip r:embed="rId2"/>
          <a:srcRect l="24333" t="46296" r="22083" b="14000"/>
          <a:stretch/>
        </p:blipFill>
        <p:spPr>
          <a:xfrm>
            <a:off x="1295400" y="1441847"/>
            <a:ext cx="6019800" cy="2509030"/>
          </a:xfrm>
          <a:prstGeom prst="rect">
            <a:avLst/>
          </a:prstGeom>
        </p:spPr>
      </p:pic>
      <p:sp>
        <p:nvSpPr>
          <p:cNvPr id="8" name="TextBox 7"/>
          <p:cNvSpPr txBox="1"/>
          <p:nvPr/>
        </p:nvSpPr>
        <p:spPr>
          <a:xfrm>
            <a:off x="609600" y="685800"/>
            <a:ext cx="7848600" cy="707886"/>
          </a:xfrm>
          <a:prstGeom prst="rect">
            <a:avLst/>
          </a:prstGeom>
          <a:noFill/>
        </p:spPr>
        <p:txBody>
          <a:bodyPr wrap="square" rtlCol="0">
            <a:spAutoFit/>
          </a:bodyPr>
          <a:lstStyle/>
          <a:p>
            <a:r>
              <a:rPr lang="en-US" sz="2000" dirty="0" smtClean="0"/>
              <a:t>In fact each field in the MAC frame can be defined by a finite length bit sequence and it is this bit sequence that is passed via the PIB.</a:t>
            </a:r>
            <a:endParaRPr lang="en-US" sz="2000" dirty="0"/>
          </a:p>
        </p:txBody>
      </p:sp>
      <p:sp>
        <p:nvSpPr>
          <p:cNvPr id="9" name="TextBox 8"/>
          <p:cNvSpPr txBox="1"/>
          <p:nvPr/>
        </p:nvSpPr>
        <p:spPr>
          <a:xfrm>
            <a:off x="609600" y="4010561"/>
            <a:ext cx="7848600" cy="2246769"/>
          </a:xfrm>
          <a:prstGeom prst="rect">
            <a:avLst/>
          </a:prstGeom>
          <a:noFill/>
        </p:spPr>
        <p:txBody>
          <a:bodyPr wrap="square" rtlCol="0">
            <a:spAutoFit/>
          </a:bodyPr>
          <a:lstStyle/>
          <a:p>
            <a:r>
              <a:rPr lang="en-US" sz="2000" dirty="0" smtClean="0"/>
              <a:t>The question is “how do we define each bit of the field bit sequence”?</a:t>
            </a:r>
          </a:p>
          <a:p>
            <a:endParaRPr lang="en-US" sz="2000" dirty="0"/>
          </a:p>
          <a:p>
            <a:r>
              <a:rPr lang="en-US" sz="2000" dirty="0" smtClean="0"/>
              <a:t>The answer is each sub-field, of each MAC field, is defined in the text as referenced in the right hand column of the above table. </a:t>
            </a:r>
          </a:p>
          <a:p>
            <a:endParaRPr lang="en-US" sz="2000" dirty="0"/>
          </a:p>
          <a:p>
            <a:r>
              <a:rPr lang="en-US" sz="2000" dirty="0" smtClean="0"/>
              <a:t>The user generates the required bit sequence by reading the text and setting the bits accordingly.</a:t>
            </a:r>
            <a:endParaRPr lang="en-US" sz="2000" dirty="0"/>
          </a:p>
        </p:txBody>
      </p:sp>
    </p:spTree>
    <p:extLst>
      <p:ext uri="{BB962C8B-B14F-4D97-AF65-F5344CB8AC3E}">
        <p14:creationId xmlns:p14="http://schemas.microsoft.com/office/powerpoint/2010/main" val="2466289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16E9EEA2-963C-440B-B71C-AEE6C208D8F2}" type="slidenum">
              <a:rPr lang="en-US" altLang="en-US"/>
              <a:pPr/>
              <a:t>5</a:t>
            </a:fld>
            <a:endParaRPr lang="en-US" altLang="en-US"/>
          </a:p>
        </p:txBody>
      </p:sp>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38200" y="1066800"/>
            <a:ext cx="7467600" cy="1900844"/>
          </a:xfrm>
          <a:prstGeom prst="rect">
            <a:avLst/>
          </a:prstGeom>
        </p:spPr>
      </p:pic>
      <p:sp>
        <p:nvSpPr>
          <p:cNvPr id="8" name="TextBox 7"/>
          <p:cNvSpPr txBox="1"/>
          <p:nvPr/>
        </p:nvSpPr>
        <p:spPr>
          <a:xfrm>
            <a:off x="685800" y="685800"/>
            <a:ext cx="7848600" cy="400110"/>
          </a:xfrm>
          <a:prstGeom prst="rect">
            <a:avLst/>
          </a:prstGeom>
          <a:noFill/>
        </p:spPr>
        <p:txBody>
          <a:bodyPr wrap="square" rtlCol="0">
            <a:spAutoFit/>
          </a:bodyPr>
          <a:lstStyle/>
          <a:p>
            <a:r>
              <a:rPr lang="en-US" sz="2000" dirty="0" smtClean="0"/>
              <a:t>Now going back to the Frame Control Field.</a:t>
            </a:r>
            <a:endParaRPr lang="en-US" sz="2000" dirty="0"/>
          </a:p>
        </p:txBody>
      </p:sp>
      <p:sp>
        <p:nvSpPr>
          <p:cNvPr id="11" name="TextBox 10"/>
          <p:cNvSpPr txBox="1"/>
          <p:nvPr/>
        </p:nvSpPr>
        <p:spPr>
          <a:xfrm>
            <a:off x="762000" y="3124200"/>
            <a:ext cx="7848600" cy="1631216"/>
          </a:xfrm>
          <a:prstGeom prst="rect">
            <a:avLst/>
          </a:prstGeom>
          <a:noFill/>
        </p:spPr>
        <p:txBody>
          <a:bodyPr wrap="square" rtlCol="0">
            <a:spAutoFit/>
          </a:bodyPr>
          <a:lstStyle/>
          <a:p>
            <a:r>
              <a:rPr lang="en-US" sz="2000" dirty="0" smtClean="0"/>
              <a:t>The details of setting the bits are shown in clause 5.2.1.1 that includes sub-clauses 5.2.1.1.1 to 5.2.1.1.7.</a:t>
            </a:r>
          </a:p>
          <a:p>
            <a:endParaRPr lang="en-US" sz="2000" dirty="0"/>
          </a:p>
          <a:p>
            <a:r>
              <a:rPr lang="en-US" sz="2000" dirty="0" smtClean="0"/>
              <a:t>So let’s generate the bit pattern that would specify the Frame Control Field using the directions in Draft D1, clause 5.2.1.1 (see the next page).</a:t>
            </a:r>
            <a:endParaRPr lang="en-US" sz="2000" dirty="0"/>
          </a:p>
        </p:txBody>
      </p:sp>
    </p:spTree>
    <p:extLst>
      <p:ext uri="{BB962C8B-B14F-4D97-AF65-F5344CB8AC3E}">
        <p14:creationId xmlns:p14="http://schemas.microsoft.com/office/powerpoint/2010/main" val="3959765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16E9EEA2-963C-440B-B71C-AEE6C208D8F2}" type="slidenum">
              <a:rPr lang="en-US" altLang="en-US"/>
              <a:pPr/>
              <a:t>6</a:t>
            </a:fld>
            <a:endParaRPr lang="en-US" altLang="en-US"/>
          </a:p>
        </p:txBody>
      </p:sp>
      <p:sp>
        <p:nvSpPr>
          <p:cNvPr id="7" name="TextBox 6"/>
          <p:cNvSpPr txBox="1"/>
          <p:nvPr/>
        </p:nvSpPr>
        <p:spPr>
          <a:xfrm>
            <a:off x="685800" y="613112"/>
            <a:ext cx="7848600" cy="5940088"/>
          </a:xfrm>
          <a:prstGeom prst="rect">
            <a:avLst/>
          </a:prstGeom>
          <a:noFill/>
        </p:spPr>
        <p:txBody>
          <a:bodyPr wrap="square" rtlCol="0">
            <a:spAutoFit/>
          </a:bodyPr>
          <a:lstStyle/>
          <a:p>
            <a:r>
              <a:rPr lang="en-US" sz="2000" dirty="0" smtClean="0"/>
              <a:t>Now going back to the Frame Control Field, we can set the bits as follows:</a:t>
            </a:r>
          </a:p>
          <a:p>
            <a:endParaRPr lang="en-US" sz="2000" dirty="0"/>
          </a:p>
          <a:p>
            <a:r>
              <a:rPr lang="en-US" sz="2000" dirty="0" smtClean="0"/>
              <a:t>&lt;b0 b1&gt; = 00  (802.15.7 compliant) … clause 5.2.1.1.1</a:t>
            </a:r>
          </a:p>
          <a:p>
            <a:r>
              <a:rPr lang="en-US" sz="2000" dirty="0" smtClean="0"/>
              <a:t>&lt;b2 b3 b4 b5&gt; = x </a:t>
            </a:r>
            <a:r>
              <a:rPr lang="en-US" sz="2000" dirty="0" err="1" smtClean="0"/>
              <a:t>x</a:t>
            </a:r>
            <a:r>
              <a:rPr lang="en-US" sz="2000" dirty="0" smtClean="0"/>
              <a:t> </a:t>
            </a:r>
            <a:r>
              <a:rPr lang="en-US" sz="2000" dirty="0" err="1" smtClean="0"/>
              <a:t>x</a:t>
            </a:r>
            <a:r>
              <a:rPr lang="en-US" sz="2000" dirty="0" smtClean="0"/>
              <a:t> </a:t>
            </a:r>
            <a:r>
              <a:rPr lang="en-US" sz="2000" dirty="0" err="1" smtClean="0"/>
              <a:t>x</a:t>
            </a:r>
            <a:r>
              <a:rPr lang="en-US" sz="2000" dirty="0" smtClean="0"/>
              <a:t>  (reserved)</a:t>
            </a:r>
          </a:p>
          <a:p>
            <a:r>
              <a:rPr lang="en-US" sz="2000" dirty="0" smtClean="0"/>
              <a:t>&lt;b6 b7 b8&gt; = 001  (data frame)</a:t>
            </a:r>
            <a:r>
              <a:rPr lang="en-US" sz="2000" dirty="0"/>
              <a:t> … clause </a:t>
            </a:r>
            <a:r>
              <a:rPr lang="en-US" sz="2000" dirty="0" smtClean="0"/>
              <a:t>5.2.1.1.2</a:t>
            </a:r>
          </a:p>
          <a:p>
            <a:r>
              <a:rPr lang="en-US" sz="2000" dirty="0" smtClean="0"/>
              <a:t>&lt;b9&gt; = 0  </a:t>
            </a:r>
            <a:r>
              <a:rPr lang="en-US" sz="2000" dirty="0" smtClean="0"/>
              <a:t>(no </a:t>
            </a:r>
            <a:r>
              <a:rPr lang="en-US" sz="2000" dirty="0" smtClean="0"/>
              <a:t>MAC security)</a:t>
            </a:r>
            <a:r>
              <a:rPr lang="en-US" sz="2000" dirty="0"/>
              <a:t> … clause </a:t>
            </a:r>
            <a:r>
              <a:rPr lang="en-US" sz="2000" dirty="0" smtClean="0"/>
              <a:t>5.2.1.1.3</a:t>
            </a:r>
          </a:p>
          <a:p>
            <a:r>
              <a:rPr lang="en-US" sz="2000" dirty="0" smtClean="0"/>
              <a:t>&lt;b10&gt; = 0  (no more data)</a:t>
            </a:r>
            <a:r>
              <a:rPr lang="en-US" sz="2000" dirty="0"/>
              <a:t> … clause </a:t>
            </a:r>
            <a:r>
              <a:rPr lang="en-US" sz="2000" dirty="0" smtClean="0"/>
              <a:t>5.2.1.1.4</a:t>
            </a:r>
          </a:p>
          <a:p>
            <a:r>
              <a:rPr lang="en-US" sz="2000" dirty="0" smtClean="0"/>
              <a:t>&lt;b11&gt; = 0  (no ACK)</a:t>
            </a:r>
            <a:r>
              <a:rPr lang="en-US" sz="2000" dirty="0"/>
              <a:t> … clause </a:t>
            </a:r>
            <a:r>
              <a:rPr lang="en-US" sz="2000" dirty="0" smtClean="0"/>
              <a:t>5.2.1.1.5</a:t>
            </a:r>
          </a:p>
          <a:p>
            <a:r>
              <a:rPr lang="en-US" sz="2000" dirty="0" smtClean="0"/>
              <a:t>&lt;b12 b13&gt; = 01  (broadcast)</a:t>
            </a:r>
            <a:r>
              <a:rPr lang="en-US" sz="2000" dirty="0"/>
              <a:t> … clause </a:t>
            </a:r>
            <a:r>
              <a:rPr lang="en-US" sz="2000" dirty="0" smtClean="0"/>
              <a:t>5.2.1.1.6</a:t>
            </a:r>
          </a:p>
          <a:p>
            <a:r>
              <a:rPr lang="en-US" sz="2000" dirty="0" smtClean="0"/>
              <a:t>&lt;b14 b15&gt; = 01  (broadcast)</a:t>
            </a:r>
            <a:r>
              <a:rPr lang="en-US" sz="2000" dirty="0"/>
              <a:t> … clause </a:t>
            </a:r>
            <a:r>
              <a:rPr lang="en-US" sz="2000" dirty="0" smtClean="0"/>
              <a:t>5.2.1.1.7</a:t>
            </a:r>
          </a:p>
          <a:p>
            <a:endParaRPr lang="en-US" sz="2000" dirty="0"/>
          </a:p>
          <a:p>
            <a:r>
              <a:rPr lang="en-US" sz="2000" dirty="0" smtClean="0"/>
              <a:t>So this Frame Control Field would be a 16 bit sequence of …</a:t>
            </a:r>
          </a:p>
          <a:p>
            <a:pPr marL="800100" lvl="1" indent="-342900">
              <a:buFont typeface="Arial" panose="020B0604020202020204" pitchFamily="34" charset="0"/>
              <a:buChar char="•"/>
            </a:pPr>
            <a:r>
              <a:rPr lang="en-US" sz="2000" dirty="0" smtClean="0"/>
              <a:t>&lt;0 0 x </a:t>
            </a:r>
            <a:r>
              <a:rPr lang="en-US" sz="2000" dirty="0" err="1" smtClean="0"/>
              <a:t>x</a:t>
            </a:r>
            <a:r>
              <a:rPr lang="en-US" sz="2000" dirty="0" smtClean="0"/>
              <a:t> </a:t>
            </a:r>
            <a:r>
              <a:rPr lang="en-US" sz="2000" dirty="0" err="1" smtClean="0"/>
              <a:t>x</a:t>
            </a:r>
            <a:r>
              <a:rPr lang="en-US" sz="2000" dirty="0" smtClean="0"/>
              <a:t> </a:t>
            </a:r>
            <a:r>
              <a:rPr lang="en-US" sz="2000" dirty="0" err="1" smtClean="0"/>
              <a:t>x</a:t>
            </a:r>
            <a:r>
              <a:rPr lang="en-US" sz="2000" dirty="0" smtClean="0"/>
              <a:t> 0 0 1 0 0 0 0 1 0 1&gt;</a:t>
            </a:r>
          </a:p>
          <a:p>
            <a:pPr marL="800100" lvl="1" indent="-342900">
              <a:buFont typeface="Arial" panose="020B0604020202020204" pitchFamily="34" charset="0"/>
              <a:buChar char="•"/>
            </a:pPr>
            <a:endParaRPr lang="en-US" sz="2000" dirty="0"/>
          </a:p>
          <a:p>
            <a:r>
              <a:rPr lang="en-US" sz="2000" dirty="0" smtClean="0"/>
              <a:t>This 16 bit pattern would then be passed in the PIB.</a:t>
            </a:r>
          </a:p>
          <a:p>
            <a:endParaRPr lang="en-US" sz="2000" dirty="0"/>
          </a:p>
          <a:p>
            <a:r>
              <a:rPr lang="en-US" sz="2000" dirty="0">
                <a:latin typeface="+mj-lt"/>
                <a:cs typeface="Arial" panose="020B0604020202020204" pitchFamily="34" charset="0"/>
              </a:rPr>
              <a:t>What is NOT passed in the PIB is the sub-field values as represented in the sub-clauses of 5.2.1.1; that is, the PIB would not have an entry that specifically addressed each sub-clause of 5.2.1.1</a:t>
            </a:r>
            <a:r>
              <a:rPr lang="en-US" sz="2000" dirty="0" smtClean="0">
                <a:latin typeface="+mj-lt"/>
                <a:cs typeface="Arial" panose="020B0604020202020204" pitchFamily="34" charset="0"/>
              </a:rPr>
              <a:t>.</a:t>
            </a:r>
            <a:endParaRPr lang="en-US" sz="2000" dirty="0">
              <a:latin typeface="+mj-lt"/>
              <a:cs typeface="Arial" panose="020B0604020202020204" pitchFamily="34" charset="0"/>
            </a:endParaRPr>
          </a:p>
        </p:txBody>
      </p:sp>
    </p:spTree>
    <p:extLst>
      <p:ext uri="{BB962C8B-B14F-4D97-AF65-F5344CB8AC3E}">
        <p14:creationId xmlns:p14="http://schemas.microsoft.com/office/powerpoint/2010/main" val="3554768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Feb 2017</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7</a:t>
            </a:fld>
            <a:endParaRPr lang="en-US" altLang="en-US"/>
          </a:p>
        </p:txBody>
      </p:sp>
      <p:sp>
        <p:nvSpPr>
          <p:cNvPr id="2" name="TextBox 1"/>
          <p:cNvSpPr txBox="1"/>
          <p:nvPr/>
        </p:nvSpPr>
        <p:spPr>
          <a:xfrm>
            <a:off x="533400" y="685800"/>
            <a:ext cx="7924800" cy="707886"/>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So why bring this up?  I believe all the PIB needs for configuration </a:t>
            </a:r>
            <a:r>
              <a:rPr lang="en-US" sz="2000" dirty="0" smtClean="0">
                <a:latin typeface="Arial" panose="020B0604020202020204" pitchFamily="34" charset="0"/>
                <a:cs typeface="Arial" panose="020B0604020202020204" pitchFamily="34" charset="0"/>
              </a:rPr>
              <a:t>is an </a:t>
            </a:r>
            <a:r>
              <a:rPr lang="en-US" sz="2000" dirty="0" smtClean="0">
                <a:latin typeface="Arial" panose="020B0604020202020204" pitchFamily="34" charset="0"/>
                <a:cs typeface="Arial" panose="020B0604020202020204" pitchFamily="34" charset="0"/>
              </a:rPr>
              <a:t>entry for each of the frame fields.  An example is shown below.</a:t>
            </a:r>
          </a:p>
        </p:txBody>
      </p:sp>
      <p:pic>
        <p:nvPicPr>
          <p:cNvPr id="7" name="Picture 6"/>
          <p:cNvPicPr>
            <a:picLocks noChangeAspect="1"/>
          </p:cNvPicPr>
          <p:nvPr/>
        </p:nvPicPr>
        <p:blipFill rotWithShape="1">
          <a:blip r:embed="rId2"/>
          <a:srcRect l="24333" t="46296" r="22083" b="14000"/>
          <a:stretch/>
        </p:blipFill>
        <p:spPr>
          <a:xfrm>
            <a:off x="1524000" y="1529570"/>
            <a:ext cx="6019800" cy="2509030"/>
          </a:xfrm>
          <a:prstGeom prst="rect">
            <a:avLst/>
          </a:prstGeom>
        </p:spPr>
      </p:pic>
      <p:sp>
        <p:nvSpPr>
          <p:cNvPr id="8" name="TextBox 7"/>
          <p:cNvSpPr txBox="1"/>
          <p:nvPr/>
        </p:nvSpPr>
        <p:spPr>
          <a:xfrm>
            <a:off x="533400" y="4154031"/>
            <a:ext cx="7924800" cy="2246769"/>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One of the things I’m seeing, while doing the editing, is there is too much detail being put into the PIB that should actually be normative text in the standard; that is, specifically information on how to set the bits within the Frame Field can just be normative text and not actually be in the PIB.</a:t>
            </a:r>
          </a:p>
          <a:p>
            <a:endParaRPr lang="en-US" sz="2000" dirty="0">
              <a:latin typeface="Arial" panose="020B0604020202020204" pitchFamily="34" charset="0"/>
              <a:cs typeface="Arial" panose="020B0604020202020204" pitchFamily="34" charset="0"/>
            </a:endParaRPr>
          </a:p>
          <a:p>
            <a:pPr algn="ctr"/>
            <a:r>
              <a:rPr lang="en-US" sz="2000" dirty="0" smtClean="0">
                <a:latin typeface="Arial" panose="020B0604020202020204" pitchFamily="34" charset="0"/>
                <a:cs typeface="Arial" panose="020B0604020202020204" pitchFamily="34" charset="0"/>
              </a:rPr>
              <a:t>Just my opinion and observations!</a:t>
            </a:r>
          </a:p>
        </p:txBody>
      </p:sp>
    </p:spTree>
    <p:extLst>
      <p:ext uri="{BB962C8B-B14F-4D97-AF65-F5344CB8AC3E}">
        <p14:creationId xmlns:p14="http://schemas.microsoft.com/office/powerpoint/2010/main" val="766019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171</TotalTime>
  <Words>749</Words>
  <Application>Microsoft Office PowerPoint</Application>
  <PresentationFormat>On-screen Show (4:3)</PresentationFormat>
  <Paragraphs>94</Paragraphs>
  <Slides>7</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Roberts, Richard D</cp:lastModifiedBy>
  <cp:revision>26</cp:revision>
  <cp:lastPrinted>1998-02-10T13:28:06Z</cp:lastPrinted>
  <dcterms:created xsi:type="dcterms:W3CDTF">2016-11-05T13:21:33Z</dcterms:created>
  <dcterms:modified xsi:type="dcterms:W3CDTF">2017-02-06T22:48:18Z</dcterms:modified>
</cp:coreProperties>
</file>