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4"/>
  </p:notesMasterIdLst>
  <p:handoutMasterIdLst>
    <p:handoutMasterId r:id="rId45"/>
  </p:handout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309" r:id="rId14"/>
    <p:sldId id="271" r:id="rId15"/>
    <p:sldId id="272" r:id="rId16"/>
    <p:sldId id="273" r:id="rId17"/>
    <p:sldId id="289" r:id="rId18"/>
    <p:sldId id="274" r:id="rId19"/>
    <p:sldId id="275" r:id="rId20"/>
    <p:sldId id="276" r:id="rId21"/>
    <p:sldId id="277" r:id="rId22"/>
    <p:sldId id="278" r:id="rId23"/>
    <p:sldId id="287" r:id="rId24"/>
    <p:sldId id="290" r:id="rId25"/>
    <p:sldId id="298" r:id="rId26"/>
    <p:sldId id="299" r:id="rId27"/>
    <p:sldId id="301" r:id="rId28"/>
    <p:sldId id="302" r:id="rId29"/>
    <p:sldId id="303" r:id="rId30"/>
    <p:sldId id="304" r:id="rId31"/>
    <p:sldId id="305" r:id="rId32"/>
    <p:sldId id="306" r:id="rId33"/>
    <p:sldId id="307" r:id="rId34"/>
    <p:sldId id="308" r:id="rId35"/>
    <p:sldId id="288" r:id="rId36"/>
    <p:sldId id="282" r:id="rId37"/>
    <p:sldId id="283" r:id="rId38"/>
    <p:sldId id="284" r:id="rId39"/>
    <p:sldId id="285" r:id="rId40"/>
    <p:sldId id="286" r:id="rId41"/>
    <p:sldId id="280" r:id="rId42"/>
    <p:sldId id="281" r:id="rId4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032" autoAdjust="0"/>
    <p:restoredTop sz="97163" autoAdjust="0"/>
  </p:normalViewPr>
  <p:slideViewPr>
    <p:cSldViewPr>
      <p:cViewPr varScale="1">
        <p:scale>
          <a:sx n="104" d="100"/>
          <a:sy n="104" d="100"/>
        </p:scale>
        <p:origin x="2040" y="2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AEED6C2F-C191-4342-A3D7-75E675D87217}"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0109004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F746AB21-732E-A741-9515-6F947B91F97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7451149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t>doc.: IEEE 802.15-&lt;doc#&gt;</a:t>
            </a:r>
          </a:p>
        </p:txBody>
      </p:sp>
      <p:sp>
        <p:nvSpPr>
          <p:cNvPr id="5" name="Date Placeholder 4"/>
          <p:cNvSpPr>
            <a:spLocks noGrp="1"/>
          </p:cNvSpPr>
          <p:nvPr>
            <p:ph type="dt" idx="11"/>
          </p:nvPr>
        </p:nvSpPr>
        <p:spPr/>
        <p:txBody>
          <a:bodyPr/>
          <a:lstStyle/>
          <a:p>
            <a:r>
              <a:rPr lang="en-US"/>
              <a:t>&lt;month year&gt;</a:t>
            </a:r>
          </a:p>
        </p:txBody>
      </p:sp>
      <p:sp>
        <p:nvSpPr>
          <p:cNvPr id="6" name="Footer Placeholder 5"/>
          <p:cNvSpPr>
            <a:spLocks noGrp="1"/>
          </p:cNvSpPr>
          <p:nvPr>
            <p:ph type="ftr" sz="quarter" idx="12"/>
          </p:nvPr>
        </p:nvSpPr>
        <p:spPr/>
        <p:txBody>
          <a:bodyPr/>
          <a:lstStyle/>
          <a:p>
            <a:pPr lvl="4"/>
            <a:r>
              <a:rPr lang="en-US"/>
              <a:t>&lt;author&gt;, &lt;company&gt;</a:t>
            </a:r>
          </a:p>
        </p:txBody>
      </p:sp>
      <p:sp>
        <p:nvSpPr>
          <p:cNvPr id="7" name="Slide Number Placeholder 6"/>
          <p:cNvSpPr>
            <a:spLocks noGrp="1"/>
          </p:cNvSpPr>
          <p:nvPr>
            <p:ph type="sldNum" sz="quarter" idx="13"/>
          </p:nvPr>
        </p:nvSpPr>
        <p:spPr/>
        <p:txBody>
          <a:bodyPr/>
          <a:lstStyle/>
          <a:p>
            <a:r>
              <a:rPr lang="en-US"/>
              <a:t>Page </a:t>
            </a:r>
            <a:fld id="{F746AB21-732E-A741-9515-6F947B91F97B}" type="slidenum">
              <a:rPr lang="en-US" smtClean="0"/>
              <a:pPr/>
              <a:t>1</a:t>
            </a:fld>
            <a:endParaRPr lang="en-US"/>
          </a:p>
        </p:txBody>
      </p:sp>
    </p:spTree>
    <p:extLst>
      <p:ext uri="{BB962C8B-B14F-4D97-AF65-F5344CB8AC3E}">
        <p14:creationId xmlns:p14="http://schemas.microsoft.com/office/powerpoint/2010/main" val="36426251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21</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19</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21</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05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3</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19</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3</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4</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19</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4</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5</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19</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5</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40" tIns="46371" rIns="92740" bIns="46371"/>
          <a:lstStyle/>
          <a:p>
            <a:pPr defTabSz="914241"/>
            <a:r>
              <a:rPr lang="en-GB" dirty="0">
                <a:latin typeface="Times New Roman" charset="0"/>
                <a:ea typeface="ＭＳ Ｐゴシック" charset="0"/>
                <a:cs typeface="ＭＳ Ｐゴシック" charset="0"/>
              </a:rPr>
              <a:t>Common items</a:t>
            </a:r>
            <a:r>
              <a:rPr lang="en-GB" baseline="0" dirty="0">
                <a:latin typeface="Times New Roman" charset="0"/>
                <a:ea typeface="ＭＳ Ｐゴシック" charset="0"/>
                <a:cs typeface="ＭＳ Ｐゴシック" charset="0"/>
              </a:rPr>
              <a:t> are 1. destination address, 2. data to be sent</a:t>
            </a:r>
          </a:p>
          <a:p>
            <a:endParaRPr lang="en-GB" baseline="0" dirty="0">
              <a:latin typeface="Times New Roman" charset="0"/>
              <a:ea typeface="ＭＳ Ｐゴシック" charset="0"/>
              <a:cs typeface="ＭＳ Ｐゴシック" charset="0"/>
            </a:endParaRPr>
          </a:p>
          <a:p>
            <a:r>
              <a:rPr lang="en-GB" baseline="0" dirty="0">
                <a:latin typeface="Times New Roman" charset="0"/>
                <a:ea typeface="ＭＳ Ｐゴシック" charset="0"/>
                <a:cs typeface="ＭＳ Ｐゴシック" charset="0"/>
              </a:rPr>
              <a:t>15.12 proposal -&gt; </a:t>
            </a:r>
            <a:r>
              <a:rPr lang="en-GB" sz="1200" kern="1200" dirty="0">
                <a:solidFill>
                  <a:schemeClr val="tx1"/>
                </a:solidFill>
                <a:effectLst/>
                <a:latin typeface="Times New Roman" charset="0"/>
                <a:ea typeface="ＭＳ Ｐゴシック" charset="0"/>
                <a:cs typeface="+mn-cs"/>
              </a:rPr>
              <a:t>MD_DATA_REQ (</a:t>
            </a:r>
            <a:r>
              <a:rPr lang="en-GB" sz="1200" i="1" kern="1200" dirty="0" err="1">
                <a:solidFill>
                  <a:schemeClr val="tx1"/>
                </a:solidFill>
                <a:effectLst/>
                <a:latin typeface="Times New Roman" charset="0"/>
                <a:ea typeface="ＭＳ Ｐゴシック" charset="0"/>
                <a:cs typeface="+mn-cs"/>
              </a:rPr>
              <a:t>SrcAddr</a:t>
            </a:r>
            <a:r>
              <a:rPr lang="en-GB" sz="1200" kern="1200" dirty="0">
                <a:solidFill>
                  <a:schemeClr val="tx1"/>
                </a:solidFill>
                <a:effectLst/>
                <a:latin typeface="Times New Roman" charset="0"/>
                <a:ea typeface="ＭＳ Ｐゴシック" charset="0"/>
                <a:cs typeface="+mn-cs"/>
              </a:rPr>
              <a:t>,</a:t>
            </a:r>
            <a:r>
              <a:rPr lang="en-GB" sz="1200" i="1" kern="1200" dirty="0">
                <a:solidFill>
                  <a:schemeClr val="tx1"/>
                </a:solidFill>
                <a:effectLst/>
                <a:latin typeface="Times New Roman" charset="0"/>
                <a:ea typeface="ＭＳ Ｐゴシック" charset="0"/>
                <a:cs typeface="+mn-cs"/>
              </a:rPr>
              <a:t> </a:t>
            </a:r>
            <a:r>
              <a:rPr lang="en-GB" sz="1200" i="1" kern="1200" dirty="0" err="1">
                <a:solidFill>
                  <a:schemeClr val="tx1"/>
                </a:solidFill>
                <a:effectLst/>
                <a:latin typeface="Times New Roman" charset="0"/>
                <a:ea typeface="ＭＳ Ｐゴシック" charset="0"/>
                <a:cs typeface="+mn-cs"/>
              </a:rPr>
              <a:t>DstAddr</a:t>
            </a:r>
            <a:r>
              <a:rPr lang="en-GB" sz="1200" kern="1200" dirty="0">
                <a:solidFill>
                  <a:schemeClr val="tx1"/>
                </a:solidFill>
                <a:effectLst/>
                <a:latin typeface="Times New Roman" charset="0"/>
                <a:ea typeface="ＭＳ Ｐゴシック" charset="0"/>
                <a:cs typeface="+mn-cs"/>
              </a:rPr>
              <a:t>,</a:t>
            </a:r>
            <a:r>
              <a:rPr lang="en-GB" sz="1200" i="1" kern="1200" dirty="0">
                <a:solidFill>
                  <a:schemeClr val="tx1"/>
                </a:solidFill>
                <a:effectLst/>
                <a:latin typeface="Times New Roman" charset="0"/>
                <a:ea typeface="ＭＳ Ｐゴシック" charset="0"/>
                <a:cs typeface="+mn-cs"/>
              </a:rPr>
              <a:t> </a:t>
            </a:r>
            <a:r>
              <a:rPr lang="en-GB" sz="1200" i="1" kern="1200" dirty="0" err="1">
                <a:solidFill>
                  <a:schemeClr val="tx1"/>
                </a:solidFill>
                <a:effectLst/>
                <a:latin typeface="Times New Roman" charset="0"/>
                <a:ea typeface="ＭＳ Ｐゴシック" charset="0"/>
                <a:cs typeface="+mn-cs"/>
              </a:rPr>
              <a:t>msduLength</a:t>
            </a:r>
            <a:r>
              <a:rPr lang="en-GB" sz="1200" i="1" kern="1200" dirty="0">
                <a:solidFill>
                  <a:schemeClr val="tx1"/>
                </a:solidFill>
                <a:effectLst/>
                <a:latin typeface="Times New Roman" charset="0"/>
                <a:ea typeface="ＭＳ Ｐゴシック" charset="0"/>
                <a:cs typeface="+mn-cs"/>
              </a:rPr>
              <a:t>, </a:t>
            </a:r>
            <a:r>
              <a:rPr lang="en-GB" sz="1200" i="1" kern="1200" dirty="0" err="1">
                <a:solidFill>
                  <a:schemeClr val="tx1"/>
                </a:solidFill>
                <a:effectLst/>
                <a:latin typeface="Times New Roman" charset="0"/>
                <a:ea typeface="ＭＳ Ｐゴシック" charset="0"/>
                <a:cs typeface="+mn-cs"/>
              </a:rPr>
              <a:t>msdu</a:t>
            </a:r>
            <a:r>
              <a:rPr lang="en-GB" sz="1200" kern="1200" dirty="0">
                <a:solidFill>
                  <a:schemeClr val="tx1"/>
                </a:solidFill>
                <a:effectLst/>
                <a:latin typeface="Times New Roman" charset="0"/>
                <a:ea typeface="ＭＳ Ｐゴシック" charset="0"/>
                <a:cs typeface="+mn-cs"/>
              </a:rPr>
              <a:t>)</a:t>
            </a:r>
            <a:endParaRPr lang="en-US" sz="1200" kern="1200" dirty="0">
              <a:solidFill>
                <a:schemeClr val="tx1"/>
              </a:solidFill>
              <a:effectLst/>
              <a:latin typeface="Times New Roman" charset="0"/>
              <a:ea typeface="ＭＳ Ｐゴシック" charset="0"/>
              <a:cs typeface="+mn-cs"/>
            </a:endParaRPr>
          </a:p>
          <a:p>
            <a:r>
              <a:rPr lang="en-GB" sz="1200" kern="1200" dirty="0">
                <a:solidFill>
                  <a:schemeClr val="tx1"/>
                </a:solidFill>
                <a:effectLst/>
                <a:latin typeface="Times New Roman" charset="0"/>
                <a:ea typeface="ＭＳ Ｐゴシック" charset="0"/>
                <a:cs typeface="+mn-cs"/>
              </a:rPr>
              <a:t>Where:</a:t>
            </a:r>
            <a:endParaRPr lang="en-US" sz="1200" kern="1200" dirty="0">
              <a:solidFill>
                <a:schemeClr val="tx1"/>
              </a:solidFill>
              <a:effectLst/>
              <a:latin typeface="Times New Roman" charset="0"/>
              <a:ea typeface="ＭＳ Ｐゴシック" charset="0"/>
              <a:cs typeface="+mn-cs"/>
            </a:endParaRPr>
          </a:p>
          <a:p>
            <a:r>
              <a:rPr lang="en-GB" sz="1200" i="1" kern="1200" dirty="0" err="1">
                <a:solidFill>
                  <a:schemeClr val="tx1"/>
                </a:solidFill>
                <a:effectLst/>
                <a:latin typeface="Times New Roman" charset="0"/>
                <a:ea typeface="ＭＳ Ｐゴシック" charset="0"/>
                <a:cs typeface="+mn-cs"/>
              </a:rPr>
              <a:t>SrcAddr</a:t>
            </a:r>
            <a:r>
              <a:rPr lang="en-US" sz="1200" i="0" kern="1200" baseline="0" dirty="0">
                <a:solidFill>
                  <a:schemeClr val="tx1"/>
                </a:solidFill>
                <a:effectLst/>
                <a:latin typeface="Times New Roman" charset="0"/>
                <a:ea typeface="ＭＳ Ｐゴシック" charset="0"/>
                <a:cs typeface="+mn-cs"/>
              </a:rPr>
              <a:t> - </a:t>
            </a:r>
            <a:r>
              <a:rPr lang="en-GB" sz="1200" kern="1200" dirty="0">
                <a:solidFill>
                  <a:schemeClr val="tx1"/>
                </a:solidFill>
                <a:effectLst/>
                <a:latin typeface="Times New Roman" charset="0"/>
                <a:ea typeface="ＭＳ Ｐゴシック" charset="0"/>
                <a:cs typeface="+mn-cs"/>
              </a:rPr>
              <a:t>The unique (64-bit IEEE) address of the originator of the transmission. </a:t>
            </a:r>
            <a:endParaRPr lang="en-US" sz="1200" kern="1200" dirty="0">
              <a:solidFill>
                <a:schemeClr val="tx1"/>
              </a:solidFill>
              <a:effectLst/>
              <a:latin typeface="Times New Roman" charset="0"/>
              <a:ea typeface="ＭＳ Ｐゴシック" charset="0"/>
              <a:cs typeface="+mn-cs"/>
            </a:endParaRPr>
          </a:p>
          <a:p>
            <a:r>
              <a:rPr lang="en-GB" sz="1200" i="1" kern="1200" dirty="0" err="1">
                <a:solidFill>
                  <a:schemeClr val="tx1"/>
                </a:solidFill>
                <a:effectLst/>
                <a:latin typeface="Times New Roman" charset="0"/>
                <a:ea typeface="ＭＳ Ｐゴシック" charset="0"/>
                <a:cs typeface="+mn-cs"/>
              </a:rPr>
              <a:t>DstAddr</a:t>
            </a:r>
            <a:r>
              <a:rPr lang="en-US" sz="1200" i="0" kern="1200" baseline="0" dirty="0">
                <a:solidFill>
                  <a:schemeClr val="tx1"/>
                </a:solidFill>
                <a:effectLst/>
                <a:latin typeface="Times New Roman" charset="0"/>
                <a:ea typeface="ＭＳ Ｐゴシック" charset="0"/>
                <a:cs typeface="+mn-cs"/>
              </a:rPr>
              <a:t> - </a:t>
            </a:r>
            <a:r>
              <a:rPr lang="en-GB" sz="1200" kern="1200" dirty="0">
                <a:solidFill>
                  <a:schemeClr val="tx1"/>
                </a:solidFill>
                <a:effectLst/>
                <a:latin typeface="Times New Roman" charset="0"/>
                <a:ea typeface="ＭＳ Ｐゴシック" charset="0"/>
                <a:cs typeface="+mn-cs"/>
              </a:rPr>
              <a:t>The unique (64-bit IEEE) address of the intended recipient of the transmission.</a:t>
            </a:r>
            <a:endParaRPr lang="en-US" sz="1200" kern="1200" dirty="0">
              <a:solidFill>
                <a:schemeClr val="tx1"/>
              </a:solidFill>
              <a:effectLst/>
              <a:latin typeface="Times New Roman" charset="0"/>
              <a:ea typeface="ＭＳ Ｐゴシック" charset="0"/>
              <a:cs typeface="+mn-cs"/>
            </a:endParaRPr>
          </a:p>
          <a:p>
            <a:r>
              <a:rPr lang="en-GB" sz="1200" i="1" kern="1200" dirty="0" err="1">
                <a:solidFill>
                  <a:schemeClr val="tx1"/>
                </a:solidFill>
                <a:effectLst/>
                <a:latin typeface="Times New Roman" charset="0"/>
                <a:ea typeface="ＭＳ Ｐゴシック" charset="0"/>
                <a:cs typeface="+mn-cs"/>
              </a:rPr>
              <a:t>msduLength</a:t>
            </a:r>
            <a:r>
              <a:rPr lang="en-US" sz="1200" i="0" kern="1200" baseline="0" dirty="0">
                <a:solidFill>
                  <a:schemeClr val="tx1"/>
                </a:solidFill>
                <a:effectLst/>
                <a:latin typeface="Times New Roman" charset="0"/>
                <a:ea typeface="ＭＳ Ｐゴシック" charset="0"/>
                <a:cs typeface="+mn-cs"/>
              </a:rPr>
              <a:t> - </a:t>
            </a:r>
            <a:r>
              <a:rPr lang="en-GB" sz="1200" kern="1200" dirty="0">
                <a:solidFill>
                  <a:schemeClr val="tx1"/>
                </a:solidFill>
                <a:effectLst/>
                <a:latin typeface="Times New Roman" charset="0"/>
                <a:ea typeface="ＭＳ Ｐゴシック" charset="0"/>
                <a:cs typeface="+mn-cs"/>
              </a:rPr>
              <a:t>Length (number of octets) of the DPDU to transmit.</a:t>
            </a:r>
            <a:endParaRPr lang="en-US" sz="1200" kern="1200" dirty="0">
              <a:solidFill>
                <a:schemeClr val="tx1"/>
              </a:solidFill>
              <a:effectLst/>
              <a:latin typeface="Times New Roman" charset="0"/>
              <a:ea typeface="ＭＳ Ｐゴシック" charset="0"/>
              <a:cs typeface="+mn-cs"/>
            </a:endParaRPr>
          </a:p>
          <a:p>
            <a:r>
              <a:rPr lang="en-US" sz="1200" i="1" kern="1200" dirty="0">
                <a:solidFill>
                  <a:schemeClr val="tx1"/>
                </a:solidFill>
                <a:effectLst/>
                <a:latin typeface="Times New Roman" charset="0"/>
                <a:ea typeface="ＭＳ Ｐゴシック" charset="0"/>
                <a:cs typeface="+mn-cs"/>
              </a:rPr>
              <a:t>M</a:t>
            </a:r>
            <a:r>
              <a:rPr lang="en-GB" sz="1200" i="1" kern="1200" dirty="0" err="1">
                <a:solidFill>
                  <a:schemeClr val="tx1"/>
                </a:solidFill>
                <a:effectLst/>
                <a:latin typeface="Times New Roman" charset="0"/>
                <a:ea typeface="ＭＳ Ｐゴシック" charset="0"/>
                <a:cs typeface="+mn-cs"/>
              </a:rPr>
              <a:t>sdu</a:t>
            </a:r>
            <a:r>
              <a:rPr lang="en-US" sz="1200" i="0" kern="1200" baseline="0" dirty="0">
                <a:solidFill>
                  <a:schemeClr val="tx1"/>
                </a:solidFill>
                <a:effectLst/>
                <a:latin typeface="Times New Roman" charset="0"/>
                <a:ea typeface="ＭＳ Ｐゴシック" charset="0"/>
                <a:cs typeface="+mn-cs"/>
              </a:rPr>
              <a:t> - </a:t>
            </a:r>
            <a:r>
              <a:rPr lang="en-GB" sz="1200" kern="1200" dirty="0">
                <a:solidFill>
                  <a:schemeClr val="tx1"/>
                </a:solidFill>
                <a:effectLst/>
                <a:latin typeface="Times New Roman" charset="0"/>
                <a:ea typeface="ＭＳ Ｐゴシック" charset="0"/>
                <a:cs typeface="+mn-cs"/>
              </a:rPr>
              <a:t>A sequence of </a:t>
            </a:r>
            <a:r>
              <a:rPr lang="en-GB" sz="1200" i="1" kern="1200" dirty="0" err="1">
                <a:solidFill>
                  <a:schemeClr val="tx1"/>
                </a:solidFill>
                <a:effectLst/>
                <a:latin typeface="Times New Roman" charset="0"/>
                <a:ea typeface="ＭＳ Ｐゴシック" charset="0"/>
                <a:cs typeface="+mn-cs"/>
              </a:rPr>
              <a:t>msduLength</a:t>
            </a:r>
            <a:r>
              <a:rPr lang="en-US" sz="1200" i="0" kern="1200" baseline="0" dirty="0">
                <a:solidFill>
                  <a:schemeClr val="tx1"/>
                </a:solidFill>
                <a:effectLst/>
                <a:latin typeface="Times New Roman" charset="0"/>
                <a:ea typeface="ＭＳ Ｐゴシック" charset="0"/>
                <a:cs typeface="+mn-cs"/>
              </a:rPr>
              <a:t> </a:t>
            </a:r>
            <a:r>
              <a:rPr lang="en-GB" sz="1200" kern="1200" dirty="0">
                <a:solidFill>
                  <a:schemeClr val="tx1"/>
                </a:solidFill>
                <a:effectLst/>
                <a:latin typeface="Times New Roman" charset="0"/>
                <a:ea typeface="ＭＳ Ｐゴシック" charset="0"/>
                <a:cs typeface="+mn-cs"/>
              </a:rPr>
              <a:t>octets</a:t>
            </a:r>
            <a:r>
              <a:rPr lang="en-GB" sz="1200" kern="1200" baseline="0" dirty="0">
                <a:solidFill>
                  <a:schemeClr val="tx1"/>
                </a:solidFill>
                <a:effectLst/>
                <a:latin typeface="Times New Roman" charset="0"/>
                <a:ea typeface="ＭＳ Ｐゴシック" charset="0"/>
                <a:cs typeface="+mn-cs"/>
              </a:rPr>
              <a:t> </a:t>
            </a:r>
            <a:r>
              <a:rPr lang="en-GB" sz="1200" kern="1200" dirty="0">
                <a:solidFill>
                  <a:schemeClr val="tx1"/>
                </a:solidFill>
                <a:effectLst/>
                <a:latin typeface="Times New Roman" charset="0"/>
                <a:ea typeface="ＭＳ Ｐゴシック" charset="0"/>
                <a:cs typeface="+mn-cs"/>
              </a:rPr>
              <a:t>containing the DPDU to transmit.</a:t>
            </a:r>
            <a:endParaRPr lang="en-US" sz="1200" kern="1200" dirty="0">
              <a:solidFill>
                <a:schemeClr val="tx1"/>
              </a:solidFill>
              <a:effectLst/>
              <a:latin typeface="Times New Roman" charset="0"/>
              <a:ea typeface="ＭＳ Ｐゴシック" charset="0"/>
              <a:cs typeface="+mn-cs"/>
            </a:endParaRPr>
          </a:p>
        </p:txBody>
      </p:sp>
    </p:spTree>
    <p:extLst>
      <p:ext uri="{BB962C8B-B14F-4D97-AF65-F5344CB8AC3E}">
        <p14:creationId xmlns:p14="http://schemas.microsoft.com/office/powerpoint/2010/main" val="278722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7</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19</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7</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40" tIns="46371" rIns="92740" bIns="46371"/>
          <a:lstStyle/>
          <a:p>
            <a:pPr defTabSz="914241"/>
            <a:r>
              <a:rPr lang="en-GB" dirty="0">
                <a:latin typeface="Times New Roman" charset="0"/>
                <a:ea typeface="ＭＳ Ｐゴシック" charset="0"/>
                <a:cs typeface="ＭＳ Ｐゴシック" charset="0"/>
              </a:rPr>
              <a:t>The decomposition was</a:t>
            </a:r>
            <a:r>
              <a:rPr lang="en-GB" baseline="0" dirty="0">
                <a:latin typeface="Times New Roman" charset="0"/>
                <a:ea typeface="ＭＳ Ｐゴシック" charset="0"/>
                <a:cs typeface="ＭＳ Ｐゴシック" charset="0"/>
              </a:rPr>
              <a:t> derived from the following:</a:t>
            </a:r>
          </a:p>
          <a:p>
            <a:pPr marL="171450" indent="-171450" defTabSz="914241">
              <a:buFontTx/>
              <a:buChar char="-"/>
            </a:pPr>
            <a:r>
              <a:rPr lang="en-GB" baseline="0" dirty="0">
                <a:latin typeface="Times New Roman" charset="0"/>
                <a:ea typeface="ＭＳ Ｐゴシック" charset="0"/>
                <a:cs typeface="ＭＳ Ｐゴシック" charset="0"/>
              </a:rPr>
              <a:t>The top part (layer 3 interface to protocol modules) was defined in the 802 (architecture) standard</a:t>
            </a:r>
          </a:p>
          <a:p>
            <a:pPr marL="171450" indent="-171450" defTabSz="914241">
              <a:buFontTx/>
              <a:buChar char="-"/>
            </a:pPr>
            <a:r>
              <a:rPr lang="en-GB" baseline="0" dirty="0">
                <a:latin typeface="Times New Roman" charset="0"/>
                <a:ea typeface="ＭＳ Ｐゴシック" charset="0"/>
                <a:cs typeface="ＭＳ Ｐゴシック" charset="0"/>
              </a:rPr>
              <a:t>The bottom part (protocol modules to the MAC interface) was defined in the 802.15.9 (KMP) recommended practice</a:t>
            </a:r>
          </a:p>
          <a:p>
            <a:pPr marL="171450" indent="-171450" defTabSz="914241">
              <a:buFontTx/>
              <a:buChar char="-"/>
            </a:pPr>
            <a:r>
              <a:rPr lang="en-GB" baseline="0" dirty="0">
                <a:latin typeface="Times New Roman" charset="0"/>
                <a:ea typeface="ＭＳ Ｐゴシック" charset="0"/>
                <a:cs typeface="ＭＳ Ｐゴシック" charset="0"/>
              </a:rPr>
              <a:t>The MAC and PHY descriptions are defined in the 802.15.4 standard</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16</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19</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16</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40" tIns="46371" rIns="92740" bIns="46371"/>
          <a:lstStyle/>
          <a:p>
            <a:pPr defTabSz="914241"/>
            <a:r>
              <a:rPr lang="en-GB" dirty="0">
                <a:latin typeface="Times New Roman" charset="0"/>
                <a:ea typeface="ＭＳ Ｐゴシック" charset="0"/>
                <a:cs typeface="ＭＳ Ｐゴシック" charset="0"/>
              </a:rPr>
              <a:t>The discovery technique</a:t>
            </a:r>
            <a:r>
              <a:rPr lang="en-GB" baseline="0" dirty="0">
                <a:latin typeface="Times New Roman" charset="0"/>
                <a:ea typeface="ＭＳ Ｐゴシック" charset="0"/>
                <a:cs typeface="ＭＳ Ｐゴシック" charset="0"/>
              </a:rPr>
              <a:t> for IE non-capable described in this slide was intended to keep the query from interfering with any other higher layer protocol being used.  The discovery need not require the use of the security mechanism if the higher layer protocol filters on different 1</a:t>
            </a:r>
            <a:r>
              <a:rPr lang="en-GB" baseline="30000" dirty="0">
                <a:latin typeface="Times New Roman" charset="0"/>
                <a:ea typeface="ＭＳ Ｐゴシック" charset="0"/>
                <a:cs typeface="ＭＳ Ｐゴシック" charset="0"/>
              </a:rPr>
              <a:t>st</a:t>
            </a:r>
            <a:r>
              <a:rPr lang="en-GB" baseline="0" dirty="0">
                <a:latin typeface="Times New Roman" charset="0"/>
                <a:ea typeface="ＭＳ Ｐゴシック" charset="0"/>
                <a:cs typeface="ＭＳ Ｐゴシック" charset="0"/>
              </a:rPr>
              <a:t> and 2</a:t>
            </a:r>
            <a:r>
              <a:rPr lang="en-GB" baseline="30000" dirty="0">
                <a:latin typeface="Times New Roman" charset="0"/>
                <a:ea typeface="ＭＳ Ｐゴシック" charset="0"/>
                <a:cs typeface="ＭＳ Ｐゴシック" charset="0"/>
              </a:rPr>
              <a:t>nd</a:t>
            </a:r>
            <a:r>
              <a:rPr lang="en-GB" baseline="0" dirty="0">
                <a:latin typeface="Times New Roman" charset="0"/>
                <a:ea typeface="ＭＳ Ｐゴシック" charset="0"/>
                <a:cs typeface="ＭＳ Ｐゴシック" charset="0"/>
              </a:rPr>
              <a:t> payload octets. </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1595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17</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19</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17</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40" tIns="46371" rIns="92740" bIns="46371"/>
          <a:lstStyle/>
          <a:p>
            <a:pPr defTabSz="914241"/>
            <a:r>
              <a:rPr lang="en-GB" dirty="0">
                <a:latin typeface="Times New Roman" charset="0"/>
                <a:ea typeface="ＭＳ Ｐゴシック" charset="0"/>
                <a:cs typeface="ＭＳ Ｐゴシック" charset="0"/>
              </a:rPr>
              <a:t>The discovery technique</a:t>
            </a:r>
            <a:r>
              <a:rPr lang="en-GB" baseline="0" dirty="0">
                <a:latin typeface="Times New Roman" charset="0"/>
                <a:ea typeface="ＭＳ Ｐゴシック" charset="0"/>
                <a:cs typeface="ＭＳ Ｐゴシック" charset="0"/>
              </a:rPr>
              <a:t> for IE non-capable described in this slide was intended to keep the query from interfering with any other higher layer protocol being used.  The discovery need not require the use of the security mechanism if the higher layer protocol filters on different 1</a:t>
            </a:r>
            <a:r>
              <a:rPr lang="en-GB" baseline="30000" dirty="0">
                <a:latin typeface="Times New Roman" charset="0"/>
                <a:ea typeface="ＭＳ Ｐゴシック" charset="0"/>
                <a:cs typeface="ＭＳ Ｐゴシック" charset="0"/>
              </a:rPr>
              <a:t>st</a:t>
            </a:r>
            <a:r>
              <a:rPr lang="en-GB" baseline="0" dirty="0">
                <a:latin typeface="Times New Roman" charset="0"/>
                <a:ea typeface="ＭＳ Ｐゴシック" charset="0"/>
                <a:cs typeface="ＭＳ Ｐゴシック" charset="0"/>
              </a:rPr>
              <a:t> and 2</a:t>
            </a:r>
            <a:r>
              <a:rPr lang="en-GB" baseline="30000" dirty="0">
                <a:latin typeface="Times New Roman" charset="0"/>
                <a:ea typeface="ＭＳ Ｐゴシック" charset="0"/>
                <a:cs typeface="ＭＳ Ｐゴシック" charset="0"/>
              </a:rPr>
              <a:t>nd</a:t>
            </a:r>
            <a:r>
              <a:rPr lang="en-GB" baseline="0" dirty="0">
                <a:latin typeface="Times New Roman" charset="0"/>
                <a:ea typeface="ＭＳ Ｐゴシック" charset="0"/>
                <a:cs typeface="ＭＳ Ｐゴシック" charset="0"/>
              </a:rPr>
              <a:t> payload octets. </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15953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Since the ULI-6lo IE carries only 6LoWPAN datagrams, the 6LoWPAN protocol identifier</a:t>
            </a:r>
            <a:r>
              <a:rPr lang="en-US" baseline="0" dirty="0"/>
              <a:t> (0xA0ED) is elided.</a:t>
            </a:r>
            <a:endParaRPr lang="en-US" dirty="0"/>
          </a:p>
        </p:txBody>
      </p:sp>
      <p:sp>
        <p:nvSpPr>
          <p:cNvPr id="4" name="Header Placeholder 3"/>
          <p:cNvSpPr>
            <a:spLocks noGrp="1"/>
          </p:cNvSpPr>
          <p:nvPr>
            <p:ph type="hdr" sz="quarter" idx="10"/>
          </p:nvPr>
        </p:nvSpPr>
        <p:spPr/>
        <p:txBody>
          <a:bodyPr/>
          <a:lstStyle/>
          <a:p>
            <a:r>
              <a:rPr lang="en-US"/>
              <a:t>doc.: IEEE 802.15-&lt;doc#&gt;</a:t>
            </a:r>
          </a:p>
        </p:txBody>
      </p:sp>
      <p:sp>
        <p:nvSpPr>
          <p:cNvPr id="5" name="Date Placeholder 4"/>
          <p:cNvSpPr>
            <a:spLocks noGrp="1"/>
          </p:cNvSpPr>
          <p:nvPr>
            <p:ph type="dt" idx="11"/>
          </p:nvPr>
        </p:nvSpPr>
        <p:spPr/>
        <p:txBody>
          <a:bodyPr/>
          <a:lstStyle/>
          <a:p>
            <a:r>
              <a:rPr lang="en-US"/>
              <a:t>&lt;month year&gt;</a:t>
            </a:r>
          </a:p>
        </p:txBody>
      </p:sp>
      <p:sp>
        <p:nvSpPr>
          <p:cNvPr id="6" name="Footer Placeholder 5"/>
          <p:cNvSpPr>
            <a:spLocks noGrp="1"/>
          </p:cNvSpPr>
          <p:nvPr>
            <p:ph type="ftr" sz="quarter" idx="12"/>
          </p:nvPr>
        </p:nvSpPr>
        <p:spPr/>
        <p:txBody>
          <a:bodyPr/>
          <a:lstStyle/>
          <a:p>
            <a:pPr lvl="4"/>
            <a:r>
              <a:rPr lang="en-US"/>
              <a:t>&lt;author&gt;, &lt;company&gt;</a:t>
            </a:r>
          </a:p>
        </p:txBody>
      </p:sp>
      <p:sp>
        <p:nvSpPr>
          <p:cNvPr id="7" name="Slide Number Placeholder 6"/>
          <p:cNvSpPr>
            <a:spLocks noGrp="1"/>
          </p:cNvSpPr>
          <p:nvPr>
            <p:ph type="sldNum" sz="quarter" idx="13"/>
          </p:nvPr>
        </p:nvSpPr>
        <p:spPr/>
        <p:txBody>
          <a:bodyPr/>
          <a:lstStyle/>
          <a:p>
            <a:r>
              <a:rPr lang="en-US"/>
              <a:t>Page </a:t>
            </a:r>
            <a:fld id="{F746AB21-732E-A741-9515-6F947B91F97B}" type="slidenum">
              <a:rPr lang="en-US" smtClean="0"/>
              <a:pPr/>
              <a:t>18</a:t>
            </a:fld>
            <a:endParaRPr lang="en-US"/>
          </a:p>
        </p:txBody>
      </p:sp>
    </p:spTree>
    <p:extLst>
      <p:ext uri="{BB962C8B-B14F-4D97-AF65-F5344CB8AC3E}">
        <p14:creationId xmlns:p14="http://schemas.microsoft.com/office/powerpoint/2010/main" val="3962860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marL="0" marR="0" indent="0" algn="l" defTabSz="933450" rtl="0" eaLnBrk="0" fontAlgn="base" latinLnBrk="0" hangingPunct="0">
              <a:lnSpc>
                <a:spcPct val="100000"/>
              </a:lnSpc>
              <a:spcBef>
                <a:spcPct val="30000"/>
              </a:spcBef>
              <a:spcAft>
                <a:spcPct val="0"/>
              </a:spcAft>
              <a:buClrTx/>
              <a:buSzTx/>
              <a:buFontTx/>
              <a:buNone/>
              <a:tabLst/>
              <a:defRPr/>
            </a:pPr>
            <a:r>
              <a:rPr lang="en-US" noProof="0" dirty="0"/>
              <a:t>As stated earlier, th</a:t>
            </a:r>
            <a:r>
              <a:rPr lang="en-US" noProof="0" dirty="0">
                <a:latin typeface="Times New Roman" charset="0"/>
                <a:ea typeface="ＭＳ Ｐゴシック" charset="0"/>
                <a:cs typeface="ＭＳ Ｐゴシック" charset="0"/>
              </a:rPr>
              <a:t>e discovery technique</a:t>
            </a:r>
            <a:r>
              <a:rPr lang="en-US" baseline="0" noProof="0" dirty="0">
                <a:latin typeface="Times New Roman" charset="0"/>
                <a:ea typeface="ＭＳ Ｐゴシック" charset="0"/>
                <a:cs typeface="ＭＳ Ｐゴシック" charset="0"/>
              </a:rPr>
              <a:t> for IE non-capable described in this slide was intended to keep the query from interfering with any other higher layer protocol being used.  The discovery need not require the use of the security mechanism if the higher layer protocol filters on different 1</a:t>
            </a:r>
            <a:r>
              <a:rPr lang="en-US" baseline="30000" noProof="0" dirty="0">
                <a:latin typeface="Times New Roman" charset="0"/>
                <a:ea typeface="ＭＳ Ｐゴシック" charset="0"/>
                <a:cs typeface="ＭＳ Ｐゴシック" charset="0"/>
              </a:rPr>
              <a:t>st</a:t>
            </a:r>
            <a:r>
              <a:rPr lang="en-US" baseline="0" noProof="0" dirty="0">
                <a:latin typeface="Times New Roman" charset="0"/>
                <a:ea typeface="ＭＳ Ｐゴシック" charset="0"/>
                <a:cs typeface="ＭＳ Ｐゴシック" charset="0"/>
              </a:rPr>
              <a:t> and 2</a:t>
            </a:r>
            <a:r>
              <a:rPr lang="en-US" baseline="30000" noProof="0" dirty="0">
                <a:latin typeface="Times New Roman" charset="0"/>
                <a:ea typeface="ＭＳ Ｐゴシック" charset="0"/>
                <a:cs typeface="ＭＳ Ｐゴシック" charset="0"/>
              </a:rPr>
              <a:t>nd</a:t>
            </a:r>
            <a:r>
              <a:rPr lang="en-US" baseline="0" noProof="0" dirty="0">
                <a:latin typeface="Times New Roman" charset="0"/>
                <a:ea typeface="ＭＳ Ｐゴシック" charset="0"/>
                <a:cs typeface="ＭＳ Ｐゴシック" charset="0"/>
              </a:rPr>
              <a:t> payload octets. </a:t>
            </a:r>
            <a:endParaRPr lang="en-US" noProof="0" dirty="0">
              <a:latin typeface="Times New Roman" charset="0"/>
              <a:ea typeface="ＭＳ Ｐゴシック" charset="0"/>
              <a:cs typeface="ＭＳ Ｐゴシック" charset="0"/>
            </a:endParaRPr>
          </a:p>
        </p:txBody>
      </p:sp>
      <p:sp>
        <p:nvSpPr>
          <p:cNvPr id="4" name="Header Placeholder 3"/>
          <p:cNvSpPr>
            <a:spLocks noGrp="1"/>
          </p:cNvSpPr>
          <p:nvPr>
            <p:ph type="hdr" sz="quarter" idx="10"/>
          </p:nvPr>
        </p:nvSpPr>
        <p:spPr/>
        <p:txBody>
          <a:bodyPr/>
          <a:lstStyle/>
          <a:p>
            <a:r>
              <a:rPr lang="en-US"/>
              <a:t>doc.: IEEE 802.15-&lt;doc#&gt;</a:t>
            </a:r>
          </a:p>
        </p:txBody>
      </p:sp>
      <p:sp>
        <p:nvSpPr>
          <p:cNvPr id="5" name="Date Placeholder 4"/>
          <p:cNvSpPr>
            <a:spLocks noGrp="1"/>
          </p:cNvSpPr>
          <p:nvPr>
            <p:ph type="dt" idx="11"/>
          </p:nvPr>
        </p:nvSpPr>
        <p:spPr/>
        <p:txBody>
          <a:bodyPr/>
          <a:lstStyle/>
          <a:p>
            <a:r>
              <a:rPr lang="en-US"/>
              <a:t>&lt;month year&gt;</a:t>
            </a:r>
          </a:p>
        </p:txBody>
      </p:sp>
      <p:sp>
        <p:nvSpPr>
          <p:cNvPr id="6" name="Footer Placeholder 5"/>
          <p:cNvSpPr>
            <a:spLocks noGrp="1"/>
          </p:cNvSpPr>
          <p:nvPr>
            <p:ph type="ftr" sz="quarter" idx="12"/>
          </p:nvPr>
        </p:nvSpPr>
        <p:spPr/>
        <p:txBody>
          <a:bodyPr/>
          <a:lstStyle/>
          <a:p>
            <a:pPr lvl="4"/>
            <a:r>
              <a:rPr lang="en-US"/>
              <a:t>&lt;author&gt;, &lt;company&gt;</a:t>
            </a:r>
          </a:p>
        </p:txBody>
      </p:sp>
      <p:sp>
        <p:nvSpPr>
          <p:cNvPr id="7" name="Slide Number Placeholder 6"/>
          <p:cNvSpPr>
            <a:spLocks noGrp="1"/>
          </p:cNvSpPr>
          <p:nvPr>
            <p:ph type="sldNum" sz="quarter" idx="13"/>
          </p:nvPr>
        </p:nvSpPr>
        <p:spPr/>
        <p:txBody>
          <a:bodyPr/>
          <a:lstStyle/>
          <a:p>
            <a:r>
              <a:rPr lang="en-US"/>
              <a:t>Page </a:t>
            </a:r>
            <a:fld id="{F746AB21-732E-A741-9515-6F947B91F97B}" type="slidenum">
              <a:rPr lang="en-US" smtClean="0"/>
              <a:pPr/>
              <a:t>19</a:t>
            </a:fld>
            <a:endParaRPr lang="en-US"/>
          </a:p>
        </p:txBody>
      </p:sp>
    </p:spTree>
    <p:extLst>
      <p:ext uri="{BB962C8B-B14F-4D97-AF65-F5344CB8AC3E}">
        <p14:creationId xmlns:p14="http://schemas.microsoft.com/office/powerpoint/2010/main" val="1578809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t>&lt;March 2019&gt;</a:t>
            </a:r>
          </a:p>
        </p:txBody>
      </p:sp>
      <p:sp>
        <p:nvSpPr>
          <p:cNvPr id="5" name="Footer Placeholder 4"/>
          <p:cNvSpPr>
            <a:spLocks noGrp="1"/>
          </p:cNvSpPr>
          <p:nvPr>
            <p:ph type="ftr" sz="quarter" idx="11"/>
          </p:nvPr>
        </p:nvSpPr>
        <p:spPr/>
        <p:txBody>
          <a:bodyPr/>
          <a:lstStyle>
            <a:lvl1pPr>
              <a:defRPr/>
            </a:lvl1pPr>
          </a:lstStyle>
          <a:p>
            <a:r>
              <a:rPr lang="en-US"/>
              <a:t>&lt;Pat Kinney&gt;, &lt;Kinney Consulting&gt;</a:t>
            </a:r>
          </a:p>
        </p:txBody>
      </p:sp>
      <p:sp>
        <p:nvSpPr>
          <p:cNvPr id="6" name="Slide Number Placeholder 5"/>
          <p:cNvSpPr>
            <a:spLocks noGrp="1"/>
          </p:cNvSpPr>
          <p:nvPr>
            <p:ph type="sldNum" sz="quarter" idx="12"/>
          </p:nvPr>
        </p:nvSpPr>
        <p:spPr/>
        <p:txBody>
          <a:bodyPr/>
          <a:lstStyle>
            <a:lvl1pPr>
              <a:defRPr/>
            </a:lvl1pPr>
          </a:lstStyle>
          <a:p>
            <a:r>
              <a:rPr lang="en-US"/>
              <a:t>Slide </a:t>
            </a:r>
            <a:fld id="{77CF4697-C497-4F48-AF29-6F86E5F7EA8D}" type="slidenum">
              <a:rPr lang="en-US"/>
              <a:pPr/>
              <a:t>‹#›</a:t>
            </a:fld>
            <a:endParaRPr lang="en-US"/>
          </a:p>
        </p:txBody>
      </p:sp>
    </p:spTree>
    <p:extLst>
      <p:ext uri="{BB962C8B-B14F-4D97-AF65-F5344CB8AC3E}">
        <p14:creationId xmlns:p14="http://schemas.microsoft.com/office/powerpoint/2010/main" val="3811025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&lt;March 2019&gt;</a:t>
            </a:r>
          </a:p>
        </p:txBody>
      </p:sp>
      <p:sp>
        <p:nvSpPr>
          <p:cNvPr id="5" name="Footer Placeholder 4"/>
          <p:cNvSpPr>
            <a:spLocks noGrp="1"/>
          </p:cNvSpPr>
          <p:nvPr>
            <p:ph type="ftr" sz="quarter" idx="11"/>
          </p:nvPr>
        </p:nvSpPr>
        <p:spPr/>
        <p:txBody>
          <a:bodyPr/>
          <a:lstStyle>
            <a:lvl1pPr>
              <a:defRPr/>
            </a:lvl1pPr>
          </a:lstStyle>
          <a:p>
            <a:r>
              <a:rPr lang="en-US"/>
              <a:t>&lt;Pat Kinney&gt;, &lt;Kinney Consulting&gt;</a:t>
            </a:r>
          </a:p>
        </p:txBody>
      </p:sp>
      <p:sp>
        <p:nvSpPr>
          <p:cNvPr id="6" name="Slide Number Placeholder 5"/>
          <p:cNvSpPr>
            <a:spLocks noGrp="1"/>
          </p:cNvSpPr>
          <p:nvPr>
            <p:ph type="sldNum" sz="quarter" idx="12"/>
          </p:nvPr>
        </p:nvSpPr>
        <p:spPr/>
        <p:txBody>
          <a:bodyPr/>
          <a:lstStyle>
            <a:lvl1pPr>
              <a:defRPr/>
            </a:lvl1pPr>
          </a:lstStyle>
          <a:p>
            <a:r>
              <a:rPr lang="en-US"/>
              <a:t>Slide </a:t>
            </a:r>
            <a:fld id="{1A5E76EA-11EF-874D-A7E2-295EC9E07CD8}" type="slidenum">
              <a:rPr lang="en-US"/>
              <a:pPr/>
              <a:t>‹#›</a:t>
            </a:fld>
            <a:endParaRPr lang="en-US"/>
          </a:p>
        </p:txBody>
      </p:sp>
    </p:spTree>
    <p:extLst>
      <p:ext uri="{BB962C8B-B14F-4D97-AF65-F5344CB8AC3E}">
        <p14:creationId xmlns:p14="http://schemas.microsoft.com/office/powerpoint/2010/main" val="4153265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&lt;March 2019&gt;</a:t>
            </a:r>
          </a:p>
        </p:txBody>
      </p:sp>
      <p:sp>
        <p:nvSpPr>
          <p:cNvPr id="5" name="Footer Placeholder 4"/>
          <p:cNvSpPr>
            <a:spLocks noGrp="1"/>
          </p:cNvSpPr>
          <p:nvPr>
            <p:ph type="ftr" sz="quarter" idx="11"/>
          </p:nvPr>
        </p:nvSpPr>
        <p:spPr/>
        <p:txBody>
          <a:bodyPr/>
          <a:lstStyle>
            <a:lvl1pPr>
              <a:defRPr/>
            </a:lvl1pPr>
          </a:lstStyle>
          <a:p>
            <a:r>
              <a:rPr lang="en-US"/>
              <a:t>&lt;Pat Kinney&gt;, &lt;Kinney Consulting&gt;</a:t>
            </a:r>
          </a:p>
        </p:txBody>
      </p:sp>
      <p:sp>
        <p:nvSpPr>
          <p:cNvPr id="6" name="Slide Number Placeholder 5"/>
          <p:cNvSpPr>
            <a:spLocks noGrp="1"/>
          </p:cNvSpPr>
          <p:nvPr>
            <p:ph type="sldNum" sz="quarter" idx="12"/>
          </p:nvPr>
        </p:nvSpPr>
        <p:spPr/>
        <p:txBody>
          <a:bodyPr/>
          <a:lstStyle>
            <a:lvl1pPr>
              <a:defRPr/>
            </a:lvl1pPr>
          </a:lstStyle>
          <a:p>
            <a:r>
              <a:rPr lang="en-US"/>
              <a:t>Slide </a:t>
            </a:r>
            <a:fld id="{FDA4C098-7FB6-3743-9859-CDE3B893CADB}" type="slidenum">
              <a:rPr lang="en-US"/>
              <a:pPr/>
              <a:t>‹#›</a:t>
            </a:fld>
            <a:endParaRPr lang="en-US"/>
          </a:p>
        </p:txBody>
      </p:sp>
    </p:spTree>
    <p:extLst>
      <p:ext uri="{BB962C8B-B14F-4D97-AF65-F5344CB8AC3E}">
        <p14:creationId xmlns:p14="http://schemas.microsoft.com/office/powerpoint/2010/main" val="218270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&lt;March 2019&gt;</a:t>
            </a:r>
          </a:p>
        </p:txBody>
      </p:sp>
      <p:sp>
        <p:nvSpPr>
          <p:cNvPr id="5" name="Footer Placeholder 4"/>
          <p:cNvSpPr>
            <a:spLocks noGrp="1"/>
          </p:cNvSpPr>
          <p:nvPr>
            <p:ph type="ftr" sz="quarter" idx="11"/>
          </p:nvPr>
        </p:nvSpPr>
        <p:spPr/>
        <p:txBody>
          <a:bodyPr/>
          <a:lstStyle>
            <a:lvl1pPr>
              <a:defRPr/>
            </a:lvl1pPr>
          </a:lstStyle>
          <a:p>
            <a:r>
              <a:rPr lang="en-US"/>
              <a:t>&lt;Pat Kinney&gt;, &lt;Kinney Consulting&gt;</a:t>
            </a:r>
          </a:p>
        </p:txBody>
      </p:sp>
      <p:sp>
        <p:nvSpPr>
          <p:cNvPr id="6" name="Slide Number Placeholder 5"/>
          <p:cNvSpPr>
            <a:spLocks noGrp="1"/>
          </p:cNvSpPr>
          <p:nvPr>
            <p:ph type="sldNum" sz="quarter" idx="12"/>
          </p:nvPr>
        </p:nvSpPr>
        <p:spPr/>
        <p:txBody>
          <a:bodyPr/>
          <a:lstStyle>
            <a:lvl1pPr>
              <a:defRPr/>
            </a:lvl1pPr>
          </a:lstStyle>
          <a:p>
            <a:r>
              <a:rPr lang="en-US"/>
              <a:t>Slide </a:t>
            </a:r>
            <a:fld id="{70337B2E-2ECE-C749-8163-8E953C7317DE}" type="slidenum">
              <a:rPr lang="en-US"/>
              <a:pPr/>
              <a:t>‹#›</a:t>
            </a:fld>
            <a:endParaRPr lang="en-US"/>
          </a:p>
        </p:txBody>
      </p:sp>
    </p:spTree>
    <p:extLst>
      <p:ext uri="{BB962C8B-B14F-4D97-AF65-F5344CB8AC3E}">
        <p14:creationId xmlns:p14="http://schemas.microsoft.com/office/powerpoint/2010/main" val="4098264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t>&lt;March 2019&gt;</a:t>
            </a:r>
          </a:p>
        </p:txBody>
      </p:sp>
      <p:sp>
        <p:nvSpPr>
          <p:cNvPr id="5" name="Footer Placeholder 4"/>
          <p:cNvSpPr>
            <a:spLocks noGrp="1"/>
          </p:cNvSpPr>
          <p:nvPr>
            <p:ph type="ftr" sz="quarter" idx="11"/>
          </p:nvPr>
        </p:nvSpPr>
        <p:spPr/>
        <p:txBody>
          <a:bodyPr/>
          <a:lstStyle>
            <a:lvl1pPr>
              <a:defRPr/>
            </a:lvl1pPr>
          </a:lstStyle>
          <a:p>
            <a:r>
              <a:rPr lang="en-US"/>
              <a:t>&lt;Pat Kinney&gt;, &lt;Kinney Consulting&gt;</a:t>
            </a:r>
          </a:p>
        </p:txBody>
      </p:sp>
      <p:sp>
        <p:nvSpPr>
          <p:cNvPr id="6" name="Slide Number Placeholder 5"/>
          <p:cNvSpPr>
            <a:spLocks noGrp="1"/>
          </p:cNvSpPr>
          <p:nvPr>
            <p:ph type="sldNum" sz="quarter" idx="12"/>
          </p:nvPr>
        </p:nvSpPr>
        <p:spPr/>
        <p:txBody>
          <a:bodyPr/>
          <a:lstStyle>
            <a:lvl1pPr>
              <a:defRPr/>
            </a:lvl1pPr>
          </a:lstStyle>
          <a:p>
            <a:r>
              <a:rPr lang="en-US"/>
              <a:t>Slide </a:t>
            </a:r>
            <a:fld id="{846B26F2-1FF0-4243-BE31-1FDC0EC4B2FD}" type="slidenum">
              <a:rPr lang="en-US"/>
              <a:pPr/>
              <a:t>‹#›</a:t>
            </a:fld>
            <a:endParaRPr lang="en-US"/>
          </a:p>
        </p:txBody>
      </p:sp>
    </p:spTree>
    <p:extLst>
      <p:ext uri="{BB962C8B-B14F-4D97-AF65-F5344CB8AC3E}">
        <p14:creationId xmlns:p14="http://schemas.microsoft.com/office/powerpoint/2010/main" val="3038490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t>&lt;March 2019&gt;</a:t>
            </a:r>
          </a:p>
        </p:txBody>
      </p:sp>
      <p:sp>
        <p:nvSpPr>
          <p:cNvPr id="6" name="Footer Placeholder 5"/>
          <p:cNvSpPr>
            <a:spLocks noGrp="1"/>
          </p:cNvSpPr>
          <p:nvPr>
            <p:ph type="ftr" sz="quarter" idx="11"/>
          </p:nvPr>
        </p:nvSpPr>
        <p:spPr/>
        <p:txBody>
          <a:bodyPr/>
          <a:lstStyle>
            <a:lvl1pPr>
              <a:defRPr/>
            </a:lvl1pPr>
          </a:lstStyle>
          <a:p>
            <a:r>
              <a:rPr lang="en-US"/>
              <a:t>&lt;Pat Kinney&gt;, &lt;Kinney Consulting&gt;</a:t>
            </a:r>
          </a:p>
        </p:txBody>
      </p:sp>
      <p:sp>
        <p:nvSpPr>
          <p:cNvPr id="7" name="Slide Number Placeholder 6"/>
          <p:cNvSpPr>
            <a:spLocks noGrp="1"/>
          </p:cNvSpPr>
          <p:nvPr>
            <p:ph type="sldNum" sz="quarter" idx="12"/>
          </p:nvPr>
        </p:nvSpPr>
        <p:spPr/>
        <p:txBody>
          <a:bodyPr/>
          <a:lstStyle>
            <a:lvl1pPr>
              <a:defRPr/>
            </a:lvl1pPr>
          </a:lstStyle>
          <a:p>
            <a:r>
              <a:rPr lang="en-US"/>
              <a:t>Slide </a:t>
            </a:r>
            <a:fld id="{C1EFD3BA-B082-7C4E-8EB0-1DC3704652C2}" type="slidenum">
              <a:rPr lang="en-US"/>
              <a:pPr/>
              <a:t>‹#›</a:t>
            </a:fld>
            <a:endParaRPr lang="en-US"/>
          </a:p>
        </p:txBody>
      </p:sp>
    </p:spTree>
    <p:extLst>
      <p:ext uri="{BB962C8B-B14F-4D97-AF65-F5344CB8AC3E}">
        <p14:creationId xmlns:p14="http://schemas.microsoft.com/office/powerpoint/2010/main" val="640577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t>&lt;March 2019&gt;</a:t>
            </a:r>
          </a:p>
        </p:txBody>
      </p:sp>
      <p:sp>
        <p:nvSpPr>
          <p:cNvPr id="8" name="Footer Placeholder 7"/>
          <p:cNvSpPr>
            <a:spLocks noGrp="1"/>
          </p:cNvSpPr>
          <p:nvPr>
            <p:ph type="ftr" sz="quarter" idx="11"/>
          </p:nvPr>
        </p:nvSpPr>
        <p:spPr/>
        <p:txBody>
          <a:bodyPr/>
          <a:lstStyle>
            <a:lvl1pPr>
              <a:defRPr/>
            </a:lvl1pPr>
          </a:lstStyle>
          <a:p>
            <a:r>
              <a:rPr lang="en-US"/>
              <a:t>&lt;Pat Kinney&gt;, &lt;Kinney Consulting&gt;</a:t>
            </a:r>
          </a:p>
        </p:txBody>
      </p:sp>
      <p:sp>
        <p:nvSpPr>
          <p:cNvPr id="9" name="Slide Number Placeholder 8"/>
          <p:cNvSpPr>
            <a:spLocks noGrp="1"/>
          </p:cNvSpPr>
          <p:nvPr>
            <p:ph type="sldNum" sz="quarter" idx="12"/>
          </p:nvPr>
        </p:nvSpPr>
        <p:spPr/>
        <p:txBody>
          <a:bodyPr/>
          <a:lstStyle>
            <a:lvl1pPr>
              <a:defRPr/>
            </a:lvl1pPr>
          </a:lstStyle>
          <a:p>
            <a:r>
              <a:rPr lang="en-US"/>
              <a:t>Slide </a:t>
            </a:r>
            <a:fld id="{0D701183-511E-FF48-93A3-C5C0EE78265A}" type="slidenum">
              <a:rPr lang="en-US"/>
              <a:pPr/>
              <a:t>‹#›</a:t>
            </a:fld>
            <a:endParaRPr lang="en-US"/>
          </a:p>
        </p:txBody>
      </p:sp>
    </p:spTree>
    <p:extLst>
      <p:ext uri="{BB962C8B-B14F-4D97-AF65-F5344CB8AC3E}">
        <p14:creationId xmlns:p14="http://schemas.microsoft.com/office/powerpoint/2010/main" val="1132833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t>&lt;March 2019&gt;</a:t>
            </a:r>
          </a:p>
        </p:txBody>
      </p:sp>
      <p:sp>
        <p:nvSpPr>
          <p:cNvPr id="4" name="Footer Placeholder 3"/>
          <p:cNvSpPr>
            <a:spLocks noGrp="1"/>
          </p:cNvSpPr>
          <p:nvPr>
            <p:ph type="ftr" sz="quarter" idx="11"/>
          </p:nvPr>
        </p:nvSpPr>
        <p:spPr/>
        <p:txBody>
          <a:bodyPr/>
          <a:lstStyle>
            <a:lvl1pPr>
              <a:defRPr/>
            </a:lvl1pPr>
          </a:lstStyle>
          <a:p>
            <a:r>
              <a:rPr lang="en-US"/>
              <a:t>&lt;Pat Kinney&gt;, &lt;Kinney Consulting&gt;</a:t>
            </a:r>
          </a:p>
        </p:txBody>
      </p:sp>
      <p:sp>
        <p:nvSpPr>
          <p:cNvPr id="5" name="Slide Number Placeholder 4"/>
          <p:cNvSpPr>
            <a:spLocks noGrp="1"/>
          </p:cNvSpPr>
          <p:nvPr>
            <p:ph type="sldNum" sz="quarter" idx="12"/>
          </p:nvPr>
        </p:nvSpPr>
        <p:spPr/>
        <p:txBody>
          <a:bodyPr/>
          <a:lstStyle>
            <a:lvl1pPr>
              <a:defRPr/>
            </a:lvl1pPr>
          </a:lstStyle>
          <a:p>
            <a:r>
              <a:rPr lang="en-US"/>
              <a:t>Slide </a:t>
            </a:r>
            <a:fld id="{65F23BF8-4CBF-2049-A669-C90FBE300608}" type="slidenum">
              <a:rPr lang="en-US"/>
              <a:pPr/>
              <a:t>‹#›</a:t>
            </a:fld>
            <a:endParaRPr lang="en-US"/>
          </a:p>
        </p:txBody>
      </p:sp>
    </p:spTree>
    <p:extLst>
      <p:ext uri="{BB962C8B-B14F-4D97-AF65-F5344CB8AC3E}">
        <p14:creationId xmlns:p14="http://schemas.microsoft.com/office/powerpoint/2010/main" val="4209406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&lt;March 2019&gt;</a:t>
            </a:r>
          </a:p>
        </p:txBody>
      </p:sp>
      <p:sp>
        <p:nvSpPr>
          <p:cNvPr id="3" name="Footer Placeholder 2"/>
          <p:cNvSpPr>
            <a:spLocks noGrp="1"/>
          </p:cNvSpPr>
          <p:nvPr>
            <p:ph type="ftr" sz="quarter" idx="11"/>
          </p:nvPr>
        </p:nvSpPr>
        <p:spPr/>
        <p:txBody>
          <a:bodyPr/>
          <a:lstStyle>
            <a:lvl1pPr>
              <a:defRPr/>
            </a:lvl1pPr>
          </a:lstStyle>
          <a:p>
            <a:r>
              <a:rPr lang="en-US"/>
              <a:t>&lt;Pat Kinney&gt;, &lt;Kinney Consulting&gt;</a:t>
            </a:r>
          </a:p>
        </p:txBody>
      </p:sp>
      <p:sp>
        <p:nvSpPr>
          <p:cNvPr id="4" name="Slide Number Placeholder 3"/>
          <p:cNvSpPr>
            <a:spLocks noGrp="1"/>
          </p:cNvSpPr>
          <p:nvPr>
            <p:ph type="sldNum" sz="quarter" idx="12"/>
          </p:nvPr>
        </p:nvSpPr>
        <p:spPr/>
        <p:txBody>
          <a:bodyPr/>
          <a:lstStyle>
            <a:lvl1pPr>
              <a:defRPr/>
            </a:lvl1pPr>
          </a:lstStyle>
          <a:p>
            <a:r>
              <a:rPr lang="en-US"/>
              <a:t>Slide </a:t>
            </a:r>
            <a:fld id="{60949EC9-91CC-F44E-AFBC-D9AA52244D19}" type="slidenum">
              <a:rPr lang="en-US"/>
              <a:pPr/>
              <a:t>‹#›</a:t>
            </a:fld>
            <a:endParaRPr lang="en-US"/>
          </a:p>
        </p:txBody>
      </p:sp>
    </p:spTree>
    <p:extLst>
      <p:ext uri="{BB962C8B-B14F-4D97-AF65-F5344CB8AC3E}">
        <p14:creationId xmlns:p14="http://schemas.microsoft.com/office/powerpoint/2010/main" val="2434618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&lt;March 2019&gt;</a:t>
            </a:r>
          </a:p>
        </p:txBody>
      </p:sp>
      <p:sp>
        <p:nvSpPr>
          <p:cNvPr id="6" name="Footer Placeholder 5"/>
          <p:cNvSpPr>
            <a:spLocks noGrp="1"/>
          </p:cNvSpPr>
          <p:nvPr>
            <p:ph type="ftr" sz="quarter" idx="11"/>
          </p:nvPr>
        </p:nvSpPr>
        <p:spPr/>
        <p:txBody>
          <a:bodyPr/>
          <a:lstStyle>
            <a:lvl1pPr>
              <a:defRPr/>
            </a:lvl1pPr>
          </a:lstStyle>
          <a:p>
            <a:r>
              <a:rPr lang="en-US"/>
              <a:t>&lt;Pat Kinney&gt;, &lt;Kinney Consulting&gt;</a:t>
            </a:r>
          </a:p>
        </p:txBody>
      </p:sp>
      <p:sp>
        <p:nvSpPr>
          <p:cNvPr id="7" name="Slide Number Placeholder 6"/>
          <p:cNvSpPr>
            <a:spLocks noGrp="1"/>
          </p:cNvSpPr>
          <p:nvPr>
            <p:ph type="sldNum" sz="quarter" idx="12"/>
          </p:nvPr>
        </p:nvSpPr>
        <p:spPr/>
        <p:txBody>
          <a:bodyPr/>
          <a:lstStyle>
            <a:lvl1pPr>
              <a:defRPr/>
            </a:lvl1pPr>
          </a:lstStyle>
          <a:p>
            <a:r>
              <a:rPr lang="en-US"/>
              <a:t>Slide </a:t>
            </a:r>
            <a:fld id="{6AA4EAD3-E286-8E4D-9D21-2C0331DBFE52}" type="slidenum">
              <a:rPr lang="en-US"/>
              <a:pPr/>
              <a:t>‹#›</a:t>
            </a:fld>
            <a:endParaRPr lang="en-US"/>
          </a:p>
        </p:txBody>
      </p:sp>
    </p:spTree>
    <p:extLst>
      <p:ext uri="{BB962C8B-B14F-4D97-AF65-F5344CB8AC3E}">
        <p14:creationId xmlns:p14="http://schemas.microsoft.com/office/powerpoint/2010/main" val="3186512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&lt;March 2019&gt;</a:t>
            </a:r>
          </a:p>
        </p:txBody>
      </p:sp>
      <p:sp>
        <p:nvSpPr>
          <p:cNvPr id="6" name="Footer Placeholder 5"/>
          <p:cNvSpPr>
            <a:spLocks noGrp="1"/>
          </p:cNvSpPr>
          <p:nvPr>
            <p:ph type="ftr" sz="quarter" idx="11"/>
          </p:nvPr>
        </p:nvSpPr>
        <p:spPr/>
        <p:txBody>
          <a:bodyPr/>
          <a:lstStyle>
            <a:lvl1pPr>
              <a:defRPr/>
            </a:lvl1pPr>
          </a:lstStyle>
          <a:p>
            <a:r>
              <a:rPr lang="en-US"/>
              <a:t>&lt;Pat Kinney&gt;, &lt;Kinney Consulting&gt;</a:t>
            </a:r>
          </a:p>
        </p:txBody>
      </p:sp>
      <p:sp>
        <p:nvSpPr>
          <p:cNvPr id="7" name="Slide Number Placeholder 6"/>
          <p:cNvSpPr>
            <a:spLocks noGrp="1"/>
          </p:cNvSpPr>
          <p:nvPr>
            <p:ph type="sldNum" sz="quarter" idx="12"/>
          </p:nvPr>
        </p:nvSpPr>
        <p:spPr/>
        <p:txBody>
          <a:bodyPr/>
          <a:lstStyle>
            <a:lvl1pPr>
              <a:defRPr/>
            </a:lvl1pPr>
          </a:lstStyle>
          <a:p>
            <a:r>
              <a:rPr lang="en-US"/>
              <a:t>Slide </a:t>
            </a:r>
            <a:fld id="{847B1493-2775-484B-AA60-9573222B4F4C}" type="slidenum">
              <a:rPr lang="en-US"/>
              <a:pPr/>
              <a:t>‹#›</a:t>
            </a:fld>
            <a:endParaRPr lang="en-US"/>
          </a:p>
        </p:txBody>
      </p:sp>
    </p:spTree>
    <p:extLst>
      <p:ext uri="{BB962C8B-B14F-4D97-AF65-F5344CB8AC3E}">
        <p14:creationId xmlns:p14="http://schemas.microsoft.com/office/powerpoint/2010/main" val="3613967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a:t>&lt;March 2019&gt;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a:t>&lt;Pat Kinney&gt;, &lt;Kinney Consulting&gt;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dirty="0"/>
              <a:t>Slide </a:t>
            </a:r>
            <a:fld id="{A2BB3581-45F7-BF4B-828C-0B7C879F703B}" type="slidenum">
              <a:rPr lang="en-US"/>
              <a:pPr/>
              <a:t>‹#›</a:t>
            </a:fld>
            <a:endParaRPr lang="en-US"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marL="60325" lvl="4" indent="0" algn="r"/>
            <a:r>
              <a:rPr lang="en-US" sz="1400" b="1" dirty="0"/>
              <a:t>doc.: IEEE 802.15-&lt;15-17-0113-10-0012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image" Target="../media/image13.emf"/><Relationship Id="rId13" Type="http://schemas.openxmlformats.org/officeDocument/2006/relationships/image" Target="../media/image18.emf"/><Relationship Id="rId3" Type="http://schemas.openxmlformats.org/officeDocument/2006/relationships/image" Target="../media/image8.emf"/><Relationship Id="rId7" Type="http://schemas.openxmlformats.org/officeDocument/2006/relationships/image" Target="../media/image12.emf"/><Relationship Id="rId12" Type="http://schemas.openxmlformats.org/officeDocument/2006/relationships/image" Target="../media/image17.emf"/><Relationship Id="rId2" Type="http://schemas.openxmlformats.org/officeDocument/2006/relationships/image" Target="../media/image7.emf"/><Relationship Id="rId1" Type="http://schemas.openxmlformats.org/officeDocument/2006/relationships/slideLayout" Target="../slideLayouts/slideLayout6.xml"/><Relationship Id="rId6" Type="http://schemas.openxmlformats.org/officeDocument/2006/relationships/image" Target="../media/image11.emf"/><Relationship Id="rId11" Type="http://schemas.openxmlformats.org/officeDocument/2006/relationships/image" Target="../media/image16.emf"/><Relationship Id="rId5" Type="http://schemas.openxmlformats.org/officeDocument/2006/relationships/image" Target="../media/image10.emf"/><Relationship Id="rId10" Type="http://schemas.openxmlformats.org/officeDocument/2006/relationships/image" Target="../media/image15.emf"/><Relationship Id="rId4" Type="http://schemas.openxmlformats.org/officeDocument/2006/relationships/image" Target="../media/image9.emf"/><Relationship Id="rId9" Type="http://schemas.openxmlformats.org/officeDocument/2006/relationships/image" Target="../media/image14.emf"/></Relationships>
</file>

<file path=ppt/slides/_rels/slide39.xml.rels><?xml version="1.0" encoding="UTF-8" standalone="yes"?>
<Relationships xmlns="http://schemas.openxmlformats.org/package/2006/relationships"><Relationship Id="rId8" Type="http://schemas.openxmlformats.org/officeDocument/2006/relationships/image" Target="../media/image23.emf"/><Relationship Id="rId3" Type="http://schemas.openxmlformats.org/officeDocument/2006/relationships/image" Target="../media/image10.emf"/><Relationship Id="rId7" Type="http://schemas.openxmlformats.org/officeDocument/2006/relationships/image" Target="../media/image22.emf"/><Relationship Id="rId2" Type="http://schemas.openxmlformats.org/officeDocument/2006/relationships/image" Target="../media/image9.emf"/><Relationship Id="rId1" Type="http://schemas.openxmlformats.org/officeDocument/2006/relationships/slideLayout" Target="../slideLayouts/slideLayout6.xml"/><Relationship Id="rId6" Type="http://schemas.openxmlformats.org/officeDocument/2006/relationships/image" Target="../media/image21.emf"/><Relationship Id="rId5" Type="http://schemas.openxmlformats.org/officeDocument/2006/relationships/image" Target="../media/image20.emf"/><Relationship Id="rId10" Type="http://schemas.openxmlformats.org/officeDocument/2006/relationships/image" Target="../media/image8.emf"/><Relationship Id="rId4" Type="http://schemas.openxmlformats.org/officeDocument/2006/relationships/image" Target="../media/image19.emf"/><Relationship Id="rId9" Type="http://schemas.openxmlformats.org/officeDocument/2006/relationships/image" Target="../media/image7.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t>&lt;March 2019&gt;</a:t>
            </a:r>
            <a:endParaRPr lang="en-US" dirty="0"/>
          </a:p>
        </p:txBody>
      </p:sp>
      <p:sp>
        <p:nvSpPr>
          <p:cNvPr id="5" name="Footer Placeholder 2"/>
          <p:cNvSpPr>
            <a:spLocks noGrp="1"/>
          </p:cNvSpPr>
          <p:nvPr>
            <p:ph type="ftr" sz="quarter" idx="11"/>
          </p:nvPr>
        </p:nvSpPr>
        <p:spPr/>
        <p:txBody>
          <a:bodyPr/>
          <a:lstStyle/>
          <a:p>
            <a:r>
              <a:rPr lang="en-US"/>
              <a:t>&lt;Pat Kinney&gt;, &lt;Kinney Consulting&gt;</a:t>
            </a:r>
            <a:endParaRPr lang="en-US" dirty="0"/>
          </a:p>
        </p:txBody>
      </p:sp>
      <p:sp>
        <p:nvSpPr>
          <p:cNvPr id="6" name="Slide Number Placeholder 3"/>
          <p:cNvSpPr>
            <a:spLocks noGrp="1"/>
          </p:cNvSpPr>
          <p:nvPr>
            <p:ph type="sldNum" sz="quarter" idx="12"/>
          </p:nvPr>
        </p:nvSpPr>
        <p:spPr/>
        <p:txBody>
          <a:bodyPr/>
          <a:lstStyle/>
          <a:p>
            <a:r>
              <a:rPr lang="en-US"/>
              <a:t>Slide </a:t>
            </a:r>
            <a:fld id="{81DCEC2F-1CD8-2343-A522-EC795ACB4F85}" type="slidenum">
              <a:rPr lang="en-US"/>
              <a:pPr/>
              <a:t>1</a:t>
            </a:fld>
            <a:endParaRPr lang="en-US"/>
          </a:p>
        </p:txBody>
      </p:sp>
      <p:sp>
        <p:nvSpPr>
          <p:cNvPr id="27651" name="Rectangle 3"/>
          <p:cNvSpPr>
            <a:spLocks noChangeArrowheads="1"/>
          </p:cNvSpPr>
          <p:nvPr/>
        </p:nvSpPr>
        <p:spPr bwMode="auto">
          <a:xfrm>
            <a:off x="152400" y="609600"/>
            <a:ext cx="8991600" cy="45243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a:solidFill>
                  <a:srgbClr val="FF0000"/>
                </a:solidFill>
              </a:rPr>
              <a:t>802.15.12 </a:t>
            </a:r>
            <a:r>
              <a:rPr lang="mr-IN" sz="1600" dirty="0">
                <a:solidFill>
                  <a:srgbClr val="FF0000"/>
                </a:solidFill>
              </a:rPr>
              <a:t>–</a:t>
            </a:r>
            <a:r>
              <a:rPr lang="en-US" sz="1600" dirty="0">
                <a:solidFill>
                  <a:srgbClr val="FF0000"/>
                </a:solidFill>
              </a:rPr>
              <a:t> Conceptual Overview</a:t>
            </a:r>
            <a:r>
              <a:rPr lang="en-US" sz="1600" dirty="0">
                <a:solidFill>
                  <a:schemeClr val="tx2"/>
                </a:solidFill>
              </a:rPr>
              <a:t>]	</a:t>
            </a:r>
          </a:p>
          <a:p>
            <a:r>
              <a:rPr lang="en-US" sz="1600" b="1" dirty="0">
                <a:solidFill>
                  <a:schemeClr val="tx2"/>
                </a:solidFill>
              </a:rPr>
              <a:t>Date Submitted: </a:t>
            </a:r>
            <a:r>
              <a:rPr lang="en-US" sz="1600" dirty="0">
                <a:solidFill>
                  <a:schemeClr val="tx2"/>
                </a:solidFill>
              </a:rPr>
              <a:t>[</a:t>
            </a:r>
            <a:r>
              <a:rPr lang="en-US" sz="1600" dirty="0">
                <a:solidFill>
                  <a:srgbClr val="FF0000"/>
                </a:solidFill>
              </a:rPr>
              <a:t>7 November 2017</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a:solidFill>
                  <a:srgbClr val="FF0000"/>
                </a:solidFill>
              </a:rPr>
              <a:t>Pat Kinney</a:t>
            </a:r>
            <a:r>
              <a:rPr lang="en-US" sz="1600" dirty="0">
                <a:solidFill>
                  <a:schemeClr val="tx2"/>
                </a:solidFill>
              </a:rPr>
              <a:t>], Company: [</a:t>
            </a:r>
            <a:r>
              <a:rPr lang="en-US" sz="1600" dirty="0">
                <a:solidFill>
                  <a:srgbClr val="FF0000"/>
                </a:solidFill>
              </a:rPr>
              <a:t>Kinney Consulting</a:t>
            </a:r>
            <a:r>
              <a:rPr lang="en-US" sz="1600" dirty="0">
                <a:solidFill>
                  <a:schemeClr val="tx2"/>
                </a:solidFill>
              </a:rPr>
              <a:t>]</a:t>
            </a:r>
          </a:p>
          <a:p>
            <a:r>
              <a:rPr lang="en-US" sz="1600" dirty="0">
                <a:solidFill>
                  <a:schemeClr val="tx2"/>
                </a:solidFill>
              </a:rPr>
              <a:t>Address [</a:t>
            </a:r>
            <a:r>
              <a:rPr lang="en-US" sz="1600" dirty="0">
                <a:solidFill>
                  <a:srgbClr val="FF0000"/>
                </a:solidFill>
              </a:rPr>
              <a:t>Chicago area, IL, USA</a:t>
            </a:r>
            <a:r>
              <a:rPr lang="en-US" sz="1600" dirty="0">
                <a:solidFill>
                  <a:schemeClr val="tx2"/>
                </a:solidFill>
              </a:rPr>
              <a:t>]</a:t>
            </a:r>
          </a:p>
          <a:p>
            <a:r>
              <a:rPr lang="en-US" sz="1600" dirty="0">
                <a:solidFill>
                  <a:schemeClr val="tx2"/>
                </a:solidFill>
              </a:rPr>
              <a:t>Voice: [</a:t>
            </a:r>
            <a:r>
              <a:rPr lang="en-US" sz="1600" dirty="0">
                <a:solidFill>
                  <a:srgbClr val="FF0000"/>
                </a:solidFill>
              </a:rPr>
              <a:t>+1.847.960.3715</a:t>
            </a:r>
            <a:r>
              <a:rPr lang="en-US" sz="1600" dirty="0">
                <a:solidFill>
                  <a:schemeClr val="tx2"/>
                </a:solidFill>
              </a:rPr>
              <a:t>], E-Mail: [</a:t>
            </a:r>
            <a:r>
              <a:rPr lang="en-US" sz="1600" dirty="0" err="1">
                <a:solidFill>
                  <a:srgbClr val="FF0000"/>
                </a:solidFill>
              </a:rPr>
              <a:t>pat.kinney@kinneyconsultingllc.com</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a:solidFill>
                  <a:srgbClr val="FF0000"/>
                </a:solidFill>
              </a:rPr>
              <a:t>Information on IEEE 802.15.12 for IETF coordination effort</a:t>
            </a:r>
            <a:r>
              <a:rPr lang="en-US" sz="1600" dirty="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a:solidFill>
                  <a:srgbClr val="FF0000"/>
                </a:solidFill>
              </a:rPr>
              <a:t>High Level Overview of current state of IEEE 802.15.12</a:t>
            </a:r>
            <a:r>
              <a:rPr lang="en-US" sz="1600" dirty="0">
                <a:solidFill>
                  <a:schemeClr val="tx2"/>
                </a:solidFill>
              </a:rPr>
              <a:t>]</a:t>
            </a: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a:solidFill>
                  <a:srgbClr val="FF0000"/>
                </a:solidFill>
              </a:rPr>
              <a:t>For informational purposes only</a:t>
            </a:r>
            <a:r>
              <a:rPr lang="en-US" sz="1600" dirty="0">
                <a:solidFill>
                  <a:schemeClr val="tx2"/>
                </a:solidFill>
              </a:rPr>
              <a:t>]</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066800" y="304800"/>
            <a:ext cx="6172200" cy="1143000"/>
          </a:xfrm>
        </p:spPr>
        <p:txBody>
          <a:bodyPr>
            <a:normAutofit/>
          </a:bodyPr>
          <a:lstStyle/>
          <a:p>
            <a:r>
              <a:rPr lang="en-US" b="1" dirty="0">
                <a:solidFill>
                  <a:srgbClr val="000000"/>
                </a:solidFill>
                <a:ea typeface="Lucida Grande"/>
                <a:cs typeface="Lucida Grande"/>
              </a:rPr>
              <a:t>802.15.12 </a:t>
            </a:r>
            <a:r>
              <a:rPr lang="en-US" b="1" dirty="0"/>
              <a:t>Protocol Modules</a:t>
            </a:r>
            <a:endParaRPr lang="en-US" dirty="0">
              <a:latin typeface="Arial" charset="0"/>
            </a:endParaRPr>
          </a:p>
        </p:txBody>
      </p:sp>
      <p:sp>
        <p:nvSpPr>
          <p:cNvPr id="10243" name="Rectangle 1027"/>
          <p:cNvSpPr>
            <a:spLocks noGrp="1" noChangeArrowheads="1"/>
          </p:cNvSpPr>
          <p:nvPr>
            <p:ph type="body" idx="1"/>
          </p:nvPr>
        </p:nvSpPr>
        <p:spPr>
          <a:xfrm>
            <a:off x="152400" y="1143000"/>
            <a:ext cx="8991600" cy="5257800"/>
          </a:xfrm>
        </p:spPr>
        <p:txBody>
          <a:bodyPr/>
          <a:lstStyle/>
          <a:p>
            <a:pPr marL="60325" lvl="1" indent="0">
              <a:buNone/>
            </a:pPr>
            <a:r>
              <a:rPr lang="en-US" sz="2400" b="1" dirty="0">
                <a:solidFill>
                  <a:srgbClr val="000000"/>
                </a:solidFill>
                <a:latin typeface="Arial" charset="0"/>
              </a:rPr>
              <a:t>Purpose: </a:t>
            </a:r>
          </a:p>
          <a:p>
            <a:pPr marL="506413" lvl="1" indent="-342900">
              <a:buClr>
                <a:srgbClr val="FF0000"/>
              </a:buClr>
              <a:buFont typeface="Wingdings" charset="2"/>
              <a:buChar char="q"/>
            </a:pPr>
            <a:r>
              <a:rPr lang="en-US" sz="1900" dirty="0">
                <a:latin typeface="Arial" charset="0"/>
              </a:rPr>
              <a:t>Formats messages from the higher layer SAP into the appropriate 802.15.4 primitive requests, e.g. MCPS-DATA.request, for the intended 802.15.4 SAP, or to the appropriate format for the intended protocol module.</a:t>
            </a:r>
          </a:p>
          <a:p>
            <a:pPr marL="506413" lvl="1" indent="-342900">
              <a:buClr>
                <a:srgbClr val="FF0000"/>
              </a:buClr>
              <a:buFont typeface="Wingdings" charset="2"/>
              <a:buChar char="q"/>
            </a:pPr>
            <a:r>
              <a:rPr lang="en-US" sz="1900" dirty="0">
                <a:latin typeface="Arial" charset="0"/>
              </a:rPr>
              <a:t>Responds to primitives from an 802.15.4 SAP in an appropriate manner such as sending the MPDU from a MCPS-DATA.indication to the appropriate higher layer SAP, or reacting to a confirm.</a:t>
            </a:r>
          </a:p>
          <a:p>
            <a:pPr marL="506413" lvl="1" indent="-342900">
              <a:buClr>
                <a:srgbClr val="FF0000"/>
              </a:buClr>
              <a:buFont typeface="Wingdings" charset="2"/>
              <a:buChar char="q"/>
            </a:pPr>
            <a:r>
              <a:rPr lang="en-US" sz="1900" dirty="0">
                <a:latin typeface="Arial" charset="0"/>
              </a:rPr>
              <a:t>Configures the necessary parameters of the 802.15.4 device for the intended operation such as network operation.</a:t>
            </a:r>
          </a:p>
          <a:p>
            <a:pPr marL="3175" lvl="1" indent="0">
              <a:buNone/>
            </a:pPr>
            <a:r>
              <a:rPr lang="en-US" sz="2400" b="1" dirty="0">
                <a:solidFill>
                  <a:srgbClr val="000000"/>
                </a:solidFill>
                <a:latin typeface="Arial" charset="0"/>
              </a:rPr>
              <a:t>Overview</a:t>
            </a:r>
          </a:p>
          <a:p>
            <a:pPr marL="506413" lvl="1" indent="-342900">
              <a:buClr>
                <a:srgbClr val="FF0000"/>
              </a:buClr>
              <a:buFont typeface="Wingdings" charset="2"/>
              <a:buChar char="q"/>
            </a:pPr>
            <a:r>
              <a:rPr lang="en-US" sz="1900" dirty="0">
                <a:solidFill>
                  <a:srgbClr val="000000"/>
                </a:solidFill>
                <a:latin typeface="Arial" charset="0"/>
              </a:rPr>
              <a:t>The Protocol Module acts as an intelligent interface from the higher layer SAP to the 802.15.4 SAP.</a:t>
            </a:r>
          </a:p>
          <a:p>
            <a:pPr marL="506413" lvl="1" indent="-342900">
              <a:buClr>
                <a:srgbClr val="FF0000"/>
              </a:buClr>
              <a:buFont typeface="Wingdings" charset="2"/>
              <a:buChar char="q"/>
            </a:pPr>
            <a:r>
              <a:rPr lang="en-US" sz="1900" dirty="0">
                <a:solidFill>
                  <a:srgbClr val="000000"/>
                </a:solidFill>
                <a:latin typeface="Arial" charset="0"/>
              </a:rPr>
              <a:t>The Protocol Module works with the PDE and MMI to allow an 802.15.4 device to handle multiple higher level applications.</a:t>
            </a:r>
          </a:p>
          <a:p>
            <a:pPr marL="506413" lvl="1" indent="-342900">
              <a:buClr>
                <a:srgbClr val="FF0000"/>
              </a:buClr>
              <a:buFont typeface="Wingdings" charset="2"/>
              <a:buChar char="q"/>
            </a:pPr>
            <a:r>
              <a:rPr lang="en-US" sz="1900" dirty="0">
                <a:solidFill>
                  <a:srgbClr val="000000"/>
                </a:solidFill>
                <a:latin typeface="Arial" charset="0"/>
              </a:rPr>
              <a:t>There are three mandatory protocol modules: Management Protocol, </a:t>
            </a:r>
            <a:r>
              <a:rPr lang="en-US" sz="1900" dirty="0" err="1">
                <a:solidFill>
                  <a:srgbClr val="000000"/>
                </a:solidFill>
                <a:latin typeface="Arial" charset="0"/>
              </a:rPr>
              <a:t>PassThru</a:t>
            </a:r>
            <a:r>
              <a:rPr lang="en-US" sz="1900" dirty="0">
                <a:solidFill>
                  <a:srgbClr val="000000"/>
                </a:solidFill>
                <a:latin typeface="Arial" charset="0"/>
              </a:rPr>
              <a:t> (PTM), and Key Management Protocol (KMP).</a:t>
            </a:r>
          </a:p>
        </p:txBody>
      </p:sp>
      <p:sp>
        <p:nvSpPr>
          <p:cNvPr id="2" name="Date Placeholder 1"/>
          <p:cNvSpPr>
            <a:spLocks noGrp="1"/>
          </p:cNvSpPr>
          <p:nvPr>
            <p:ph type="dt" sz="half" idx="10"/>
          </p:nvPr>
        </p:nvSpPr>
        <p:spPr/>
        <p:txBody>
          <a:bodyPr/>
          <a:lstStyle/>
          <a:p>
            <a:r>
              <a:rPr lang="en-US"/>
              <a:t>&lt;March 2019&gt;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a:t>Slide </a:t>
            </a:r>
            <a:fld id="{70337B2E-2ECE-C749-8163-8E953C7317DE}" type="slidenum">
              <a:rPr lang="en-US" smtClean="0"/>
              <a:pPr/>
              <a:t>10</a:t>
            </a:fld>
            <a:endParaRPr lang="en-US"/>
          </a:p>
        </p:txBody>
      </p:sp>
    </p:spTree>
    <p:extLst>
      <p:ext uri="{BB962C8B-B14F-4D97-AF65-F5344CB8AC3E}">
        <p14:creationId xmlns:p14="http://schemas.microsoft.com/office/powerpoint/2010/main" val="1928570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normAutofit/>
          </a:bodyPr>
          <a:lstStyle/>
          <a:p>
            <a:r>
              <a:rPr lang="en-US" b="1" dirty="0">
                <a:solidFill>
                  <a:srgbClr val="000000"/>
                </a:solidFill>
                <a:ea typeface="Lucida Grande"/>
                <a:cs typeface="Lucida Grande"/>
              </a:rPr>
              <a:t>802.15.12 Mandatory Protocol Modules</a:t>
            </a:r>
            <a:endParaRPr lang="en-US" sz="2400" dirty="0">
              <a:latin typeface="Arial" charset="0"/>
            </a:endParaRPr>
          </a:p>
        </p:txBody>
      </p:sp>
      <p:sp>
        <p:nvSpPr>
          <p:cNvPr id="10243" name="Rectangle 1027"/>
          <p:cNvSpPr>
            <a:spLocks noGrp="1" noChangeArrowheads="1"/>
          </p:cNvSpPr>
          <p:nvPr>
            <p:ph type="body" idx="1"/>
          </p:nvPr>
        </p:nvSpPr>
        <p:spPr>
          <a:xfrm>
            <a:off x="228600" y="1371600"/>
            <a:ext cx="8686800" cy="5334000"/>
          </a:xfrm>
        </p:spPr>
        <p:txBody>
          <a:bodyPr/>
          <a:lstStyle/>
          <a:p>
            <a:pPr marL="0" indent="0">
              <a:buNone/>
            </a:pPr>
            <a:r>
              <a:rPr lang="en-US" sz="2400" b="1" dirty="0">
                <a:latin typeface="Arial" charset="0"/>
              </a:rPr>
              <a:t>Management protocol module (MPM) </a:t>
            </a:r>
            <a:r>
              <a:rPr lang="en-US" sz="2400" dirty="0">
                <a:latin typeface="Arial" charset="0"/>
              </a:rPr>
              <a:t>provides: </a:t>
            </a:r>
          </a:p>
          <a:p>
            <a:pPr>
              <a:buFont typeface="Arial"/>
              <a:buChar char="•"/>
            </a:pPr>
            <a:r>
              <a:rPr lang="en-US" sz="2000" dirty="0">
                <a:latin typeface="Arial" charset="0"/>
              </a:rPr>
              <a:t>Provides for:</a:t>
            </a:r>
          </a:p>
          <a:p>
            <a:pPr marL="857250" lvl="1" indent="-457200">
              <a:buFont typeface="Arial"/>
              <a:buChar char="•"/>
            </a:pPr>
            <a:r>
              <a:rPr lang="en-US" sz="1600" dirty="0">
                <a:latin typeface="Arial" charset="0"/>
              </a:rPr>
              <a:t>Setting up the PAN and installing configuration parameters into 15.4 MAC/PHY</a:t>
            </a:r>
          </a:p>
          <a:p>
            <a:pPr marL="857250" lvl="1" indent="-457200">
              <a:buFont typeface="Arial"/>
              <a:buChar char="•"/>
            </a:pPr>
            <a:r>
              <a:rPr lang="en-US" sz="1600" dirty="0">
                <a:latin typeface="Arial" charset="0"/>
              </a:rPr>
              <a:t>Assigning short addresses</a:t>
            </a:r>
          </a:p>
          <a:p>
            <a:pPr marL="857250" lvl="1" indent="-457200">
              <a:buFont typeface="Arial"/>
              <a:buChar char="•"/>
            </a:pPr>
            <a:r>
              <a:rPr lang="en-US" sz="1600" dirty="0">
                <a:latin typeface="Arial" charset="0"/>
              </a:rPr>
              <a:t>PAN discovery and joining PANs</a:t>
            </a:r>
          </a:p>
          <a:p>
            <a:pPr marL="857250" lvl="1" indent="-457200">
              <a:buFont typeface="Arial"/>
              <a:buChar char="•"/>
            </a:pPr>
            <a:r>
              <a:rPr lang="en-US" sz="1600" dirty="0">
                <a:latin typeface="Arial" charset="0"/>
              </a:rPr>
              <a:t>Enabling energy saving operations/modes</a:t>
            </a:r>
          </a:p>
          <a:p>
            <a:pPr marL="857250" lvl="1" indent="-457200">
              <a:buFont typeface="Arial"/>
              <a:buChar char="•"/>
            </a:pPr>
            <a:r>
              <a:rPr lang="en-US" sz="1600" dirty="0">
                <a:latin typeface="Arial" charset="0"/>
              </a:rPr>
              <a:t>Configuring other protocol modules using Profile IDs</a:t>
            </a:r>
          </a:p>
          <a:p>
            <a:pPr marL="455613" lvl="1" indent="-455613">
              <a:buNone/>
            </a:pPr>
            <a:r>
              <a:rPr lang="en-US" sz="1800" i="1" dirty="0"/>
              <a:t>Note: ULI Profile IDs, used to identify the module configuration, may need to be assigned by the 802.15 ANA for common profiles such as ULI device discovery, etc.  However, proprietary configurations will be vendor specific</a:t>
            </a:r>
            <a:r>
              <a:rPr lang="en-US" sz="1800" i="1" dirty="0">
                <a:latin typeface="Arial" charset="0"/>
              </a:rPr>
              <a:t>.  See 15-17-0050 for more information on ULI Profiles.</a:t>
            </a:r>
          </a:p>
          <a:p>
            <a:pPr marL="457200" indent="-457200">
              <a:buFont typeface="+mj-lt"/>
              <a:buAutoNum type="arabicPeriod"/>
            </a:pPr>
            <a:r>
              <a:rPr lang="en-US" sz="2000" dirty="0">
                <a:latin typeface="Arial" charset="0"/>
              </a:rPr>
              <a:t>Provides network device monitoring or management.  The monitoring function defines managed objects to provide device monitoring metrics to a higher layer application.  The management function uses data collected from the device to optimize the device’s configuration for better spectral use.</a:t>
            </a:r>
          </a:p>
        </p:txBody>
      </p:sp>
      <p:sp>
        <p:nvSpPr>
          <p:cNvPr id="2" name="Date Placeholder 1"/>
          <p:cNvSpPr>
            <a:spLocks noGrp="1"/>
          </p:cNvSpPr>
          <p:nvPr>
            <p:ph type="dt" sz="half" idx="10"/>
          </p:nvPr>
        </p:nvSpPr>
        <p:spPr/>
        <p:txBody>
          <a:bodyPr/>
          <a:lstStyle/>
          <a:p>
            <a:r>
              <a:rPr lang="en-US"/>
              <a:t>&lt;March 2019&gt;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a:t>Slide </a:t>
            </a:r>
            <a:fld id="{70337B2E-2ECE-C749-8163-8E953C7317DE}" type="slidenum">
              <a:rPr lang="en-US" smtClean="0"/>
              <a:pPr/>
              <a:t>11</a:t>
            </a:fld>
            <a:endParaRPr lang="en-US"/>
          </a:p>
        </p:txBody>
      </p:sp>
    </p:spTree>
    <p:extLst>
      <p:ext uri="{BB962C8B-B14F-4D97-AF65-F5344CB8AC3E}">
        <p14:creationId xmlns:p14="http://schemas.microsoft.com/office/powerpoint/2010/main" val="3886610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457200"/>
            <a:ext cx="8686800" cy="1143000"/>
          </a:xfrm>
        </p:spPr>
        <p:txBody>
          <a:bodyPr>
            <a:normAutofit/>
          </a:bodyPr>
          <a:lstStyle/>
          <a:p>
            <a:r>
              <a:rPr lang="en-US" b="1" dirty="0">
                <a:solidFill>
                  <a:srgbClr val="000000"/>
                </a:solidFill>
                <a:ea typeface="Lucida Grande"/>
                <a:cs typeface="Lucida Grande"/>
              </a:rPr>
              <a:t>802.15.12 Mandatory Protocol Modules</a:t>
            </a:r>
            <a:endParaRPr lang="en-US" sz="2400" dirty="0">
              <a:latin typeface="Arial" charset="0"/>
            </a:endParaRPr>
          </a:p>
        </p:txBody>
      </p:sp>
      <p:sp>
        <p:nvSpPr>
          <p:cNvPr id="10243" name="Rectangle 1027"/>
          <p:cNvSpPr>
            <a:spLocks noGrp="1" noChangeArrowheads="1"/>
          </p:cNvSpPr>
          <p:nvPr>
            <p:ph type="body" idx="1"/>
          </p:nvPr>
        </p:nvSpPr>
        <p:spPr>
          <a:xfrm>
            <a:off x="228600" y="1600200"/>
            <a:ext cx="8686800" cy="5029200"/>
          </a:xfrm>
        </p:spPr>
        <p:txBody>
          <a:bodyPr/>
          <a:lstStyle/>
          <a:p>
            <a:pPr marL="0" indent="0">
              <a:buNone/>
            </a:pPr>
            <a:r>
              <a:rPr lang="en-US" sz="2400" b="1" dirty="0"/>
              <a:t>PassThru Module (PTM) </a:t>
            </a:r>
            <a:r>
              <a:rPr lang="en-US" sz="2400" dirty="0"/>
              <a:t>has the following functions:</a:t>
            </a:r>
          </a:p>
          <a:p>
            <a:pPr marL="457200" indent="-457200">
              <a:buFont typeface="+mj-lt"/>
              <a:buAutoNum type="arabicPeriod"/>
            </a:pPr>
            <a:r>
              <a:rPr lang="en-US" sz="2200" dirty="0"/>
              <a:t>Provides a conduit between the MMI and the PDE</a:t>
            </a:r>
          </a:p>
          <a:p>
            <a:pPr marL="857250" lvl="1" indent="-457200">
              <a:buFont typeface="Wingdings" charset="2"/>
              <a:buChar char="q"/>
            </a:pPr>
            <a:r>
              <a:rPr lang="en-US" sz="1800" dirty="0"/>
              <a:t>Allows applications/functions above the ULI to transparently access the 802.15.4 device</a:t>
            </a:r>
          </a:p>
          <a:p>
            <a:pPr marL="857250" lvl="1" indent="-457200">
              <a:buFont typeface="Wingdings" charset="2"/>
              <a:buChar char="q"/>
            </a:pPr>
            <a:r>
              <a:rPr lang="en-US" sz="1800" dirty="0"/>
              <a:t>Allows data from MCPS-SAP to be sent directly to those applications/functions above the ULI not using other protocol modules</a:t>
            </a:r>
          </a:p>
          <a:p>
            <a:pPr marL="457200" indent="-457200">
              <a:buFont typeface="+mj-lt"/>
              <a:buAutoNum type="arabicPeriod"/>
            </a:pPr>
            <a:r>
              <a:rPr lang="en-US" sz="2200" dirty="0"/>
              <a:t>Allows legacy applications/functions (non-ULI capable) to be compatible with ULI devices </a:t>
            </a:r>
          </a:p>
          <a:p>
            <a:pPr marL="457200" indent="-457200">
              <a:buFont typeface="+mj-lt"/>
              <a:buAutoNum type="arabicPeriod"/>
            </a:pPr>
            <a:r>
              <a:rPr lang="en-US" sz="2200" dirty="0"/>
              <a:t>Responds to primitives (i.e. MCPS.DATA.confirm and MCPS.DATA.indication) delivered via the data SAP, such as passing the MPDU to a higher layer function</a:t>
            </a:r>
          </a:p>
        </p:txBody>
      </p:sp>
      <p:sp>
        <p:nvSpPr>
          <p:cNvPr id="2" name="Date Placeholder 1"/>
          <p:cNvSpPr>
            <a:spLocks noGrp="1"/>
          </p:cNvSpPr>
          <p:nvPr>
            <p:ph type="dt" sz="half" idx="10"/>
          </p:nvPr>
        </p:nvSpPr>
        <p:spPr/>
        <p:txBody>
          <a:bodyPr/>
          <a:lstStyle/>
          <a:p>
            <a:r>
              <a:rPr lang="en-US"/>
              <a:t>&lt;March 2019&gt;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a:t>Slide </a:t>
            </a:r>
            <a:fld id="{70337B2E-2ECE-C749-8163-8E953C7317DE}" type="slidenum">
              <a:rPr lang="en-US" smtClean="0"/>
              <a:pPr/>
              <a:t>12</a:t>
            </a:fld>
            <a:endParaRPr lang="en-US"/>
          </a:p>
        </p:txBody>
      </p:sp>
    </p:spTree>
    <p:extLst>
      <p:ext uri="{BB962C8B-B14F-4D97-AF65-F5344CB8AC3E}">
        <p14:creationId xmlns:p14="http://schemas.microsoft.com/office/powerpoint/2010/main" val="1631529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457200"/>
            <a:ext cx="8686800" cy="1143000"/>
          </a:xfrm>
        </p:spPr>
        <p:txBody>
          <a:bodyPr>
            <a:normAutofit/>
          </a:bodyPr>
          <a:lstStyle/>
          <a:p>
            <a:r>
              <a:rPr lang="en-US" b="1" dirty="0">
                <a:solidFill>
                  <a:srgbClr val="000000"/>
                </a:solidFill>
                <a:ea typeface="Lucida Grande"/>
                <a:cs typeface="Lucida Grande"/>
              </a:rPr>
              <a:t>802.15.12 Mandatory Protocol Modules</a:t>
            </a:r>
            <a:endParaRPr lang="en-US" sz="2400" dirty="0">
              <a:latin typeface="Arial" charset="0"/>
            </a:endParaRPr>
          </a:p>
        </p:txBody>
      </p:sp>
      <p:sp>
        <p:nvSpPr>
          <p:cNvPr id="10243" name="Rectangle 1027"/>
          <p:cNvSpPr>
            <a:spLocks noGrp="1" noChangeArrowheads="1"/>
          </p:cNvSpPr>
          <p:nvPr>
            <p:ph type="body" idx="1"/>
          </p:nvPr>
        </p:nvSpPr>
        <p:spPr>
          <a:xfrm>
            <a:off x="228600" y="1600200"/>
            <a:ext cx="8686800" cy="5029200"/>
          </a:xfrm>
        </p:spPr>
        <p:txBody>
          <a:bodyPr/>
          <a:lstStyle/>
          <a:p>
            <a:pPr>
              <a:buClr>
                <a:srgbClr val="FF0000"/>
              </a:buClr>
              <a:buFont typeface="Wingdings" charset="2"/>
              <a:buChar char="q"/>
            </a:pPr>
            <a:r>
              <a:rPr lang="en-US" sz="2400" b="1" dirty="0">
                <a:latin typeface="Arial" charset="0"/>
              </a:rPr>
              <a:t>802.15.9 (KMP) </a:t>
            </a:r>
            <a:r>
              <a:rPr lang="en-US" sz="2400" dirty="0"/>
              <a:t>provides a methodology to enable key management by providing a transport for key management protocols outside the application layers. </a:t>
            </a:r>
          </a:p>
        </p:txBody>
      </p:sp>
      <p:sp>
        <p:nvSpPr>
          <p:cNvPr id="2" name="Date Placeholder 1"/>
          <p:cNvSpPr>
            <a:spLocks noGrp="1"/>
          </p:cNvSpPr>
          <p:nvPr>
            <p:ph type="dt" sz="half" idx="10"/>
          </p:nvPr>
        </p:nvSpPr>
        <p:spPr/>
        <p:txBody>
          <a:bodyPr/>
          <a:lstStyle/>
          <a:p>
            <a:r>
              <a:rPr lang="en-US"/>
              <a:t>&lt;March 2019&gt;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a:t>Slide </a:t>
            </a:r>
            <a:fld id="{70337B2E-2ECE-C749-8163-8E953C7317DE}" type="slidenum">
              <a:rPr lang="en-US" smtClean="0"/>
              <a:pPr/>
              <a:t>13</a:t>
            </a:fld>
            <a:endParaRPr lang="en-US"/>
          </a:p>
        </p:txBody>
      </p:sp>
    </p:spTree>
    <p:extLst>
      <p:ext uri="{BB962C8B-B14F-4D97-AF65-F5344CB8AC3E}">
        <p14:creationId xmlns:p14="http://schemas.microsoft.com/office/powerpoint/2010/main" val="2883630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533400"/>
            <a:ext cx="8686800" cy="1143000"/>
          </a:xfrm>
        </p:spPr>
        <p:txBody>
          <a:bodyPr>
            <a:normAutofit/>
          </a:bodyPr>
          <a:lstStyle/>
          <a:p>
            <a:r>
              <a:rPr lang="en-US" b="1" dirty="0">
                <a:solidFill>
                  <a:srgbClr val="000000"/>
                </a:solidFill>
                <a:ea typeface="Lucida Grande"/>
                <a:cs typeface="Lucida Grande"/>
              </a:rPr>
              <a:t>802.15.12 Optional Protocol Modules</a:t>
            </a:r>
            <a:endParaRPr lang="en-US" dirty="0">
              <a:latin typeface="Arial" charset="0"/>
            </a:endParaRPr>
          </a:p>
        </p:txBody>
      </p:sp>
      <p:sp>
        <p:nvSpPr>
          <p:cNvPr id="10243" name="Rectangle 1027"/>
          <p:cNvSpPr>
            <a:spLocks noGrp="1" noChangeArrowheads="1"/>
          </p:cNvSpPr>
          <p:nvPr>
            <p:ph type="body" idx="1"/>
          </p:nvPr>
        </p:nvSpPr>
        <p:spPr>
          <a:xfrm>
            <a:off x="228600" y="1752600"/>
            <a:ext cx="8610600" cy="4419600"/>
          </a:xfrm>
        </p:spPr>
        <p:txBody>
          <a:bodyPr/>
          <a:lstStyle/>
          <a:p>
            <a:pPr>
              <a:buClr>
                <a:srgbClr val="FF0000"/>
              </a:buClr>
              <a:buFont typeface="Wingdings" charset="2"/>
              <a:buChar char="q"/>
            </a:pPr>
            <a:r>
              <a:rPr lang="en-US" sz="2000" b="1" dirty="0">
                <a:latin typeface="Arial" charset="0"/>
              </a:rPr>
              <a:t>802.1X</a:t>
            </a:r>
            <a:r>
              <a:rPr lang="en-US" sz="2000" dirty="0">
                <a:latin typeface="Arial" charset="0"/>
              </a:rPr>
              <a:t> provides authentication, authorization, and cryptographic key agreement mechanisms to support secure communication between end stations connected to 802 networks.</a:t>
            </a:r>
            <a:endParaRPr lang="en-US" sz="2000" dirty="0">
              <a:solidFill>
                <a:schemeClr val="bg2"/>
              </a:solidFill>
              <a:latin typeface="Arial" charset="0"/>
            </a:endParaRPr>
          </a:p>
          <a:p>
            <a:pPr>
              <a:buClr>
                <a:srgbClr val="FF0000"/>
              </a:buClr>
              <a:buFont typeface="Wingdings" charset="2"/>
              <a:buChar char="q"/>
            </a:pPr>
            <a:r>
              <a:rPr lang="en-US" sz="2000" b="1" dirty="0">
                <a:latin typeface="Arial" charset="0"/>
              </a:rPr>
              <a:t>802.15.10 (L2R</a:t>
            </a:r>
            <a:r>
              <a:rPr lang="en-US" sz="2000" dirty="0">
                <a:latin typeface="Arial" charset="0"/>
              </a:rPr>
              <a:t>) </a:t>
            </a:r>
            <a:r>
              <a:rPr lang="en-US" sz="2000" dirty="0"/>
              <a:t>provides the following functions: topology construction, L2R mesh discovery/join/update/recovery, hop-by-hop retransmission, unicast/multicast/broadcast routing, data concatenation, short address assignment, and security</a:t>
            </a:r>
          </a:p>
          <a:p>
            <a:pPr>
              <a:buClr>
                <a:srgbClr val="FF0000"/>
              </a:buClr>
              <a:buFont typeface="Wingdings" charset="2"/>
              <a:buChar char="q"/>
            </a:pPr>
            <a:r>
              <a:rPr lang="en-US" sz="2000" b="1" dirty="0">
                <a:latin typeface="Arial" charset="0"/>
              </a:rPr>
              <a:t>6LoWPAN</a:t>
            </a:r>
            <a:r>
              <a:rPr lang="en-US" sz="2000" dirty="0">
                <a:latin typeface="Arial" charset="0"/>
              </a:rPr>
              <a:t> </a:t>
            </a:r>
            <a:r>
              <a:rPr lang="en-US" sz="2000" dirty="0"/>
              <a:t>provides the function of MAC frame modification into a frame format for transmission of IPv6 packets and the method of forming IPv6 link-local addresses and </a:t>
            </a:r>
            <a:r>
              <a:rPr lang="en-US" sz="2000" dirty="0" err="1"/>
              <a:t>statelessly</a:t>
            </a:r>
            <a:r>
              <a:rPr lang="en-US" sz="2000" dirty="0"/>
              <a:t> autoconfigured addresses on IEEE 802.15.4 networks.  Additional functions include a header compression scheme using shared context and provisions for packet delivery in IEEE 802.15.4 mesh networks. </a:t>
            </a:r>
          </a:p>
        </p:txBody>
      </p:sp>
      <p:sp>
        <p:nvSpPr>
          <p:cNvPr id="2" name="Date Placeholder 1"/>
          <p:cNvSpPr>
            <a:spLocks noGrp="1"/>
          </p:cNvSpPr>
          <p:nvPr>
            <p:ph type="dt" sz="half" idx="10"/>
          </p:nvPr>
        </p:nvSpPr>
        <p:spPr/>
        <p:txBody>
          <a:bodyPr/>
          <a:lstStyle/>
          <a:p>
            <a:r>
              <a:rPr lang="en-US"/>
              <a:t>&lt;March 2019&gt;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a:t>Slide </a:t>
            </a:r>
            <a:fld id="{70337B2E-2ECE-C749-8163-8E953C7317DE}" type="slidenum">
              <a:rPr lang="en-US" smtClean="0"/>
              <a:pPr/>
              <a:t>14</a:t>
            </a:fld>
            <a:endParaRPr lang="en-US"/>
          </a:p>
        </p:txBody>
      </p:sp>
    </p:spTree>
    <p:extLst>
      <p:ext uri="{BB962C8B-B14F-4D97-AF65-F5344CB8AC3E}">
        <p14:creationId xmlns:p14="http://schemas.microsoft.com/office/powerpoint/2010/main" val="27210977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457200"/>
            <a:ext cx="8686800" cy="1143000"/>
          </a:xfrm>
        </p:spPr>
        <p:txBody>
          <a:bodyPr>
            <a:normAutofit/>
          </a:bodyPr>
          <a:lstStyle/>
          <a:p>
            <a:r>
              <a:rPr lang="en-US" b="1" dirty="0">
                <a:solidFill>
                  <a:srgbClr val="000000"/>
                </a:solidFill>
                <a:ea typeface="Lucida Grande"/>
                <a:cs typeface="Lucida Grande"/>
              </a:rPr>
              <a:t>802.15.12 Optional Protocol Modules</a:t>
            </a:r>
            <a:endParaRPr lang="en-US" dirty="0">
              <a:latin typeface="Arial" charset="0"/>
            </a:endParaRPr>
          </a:p>
        </p:txBody>
      </p:sp>
      <p:sp>
        <p:nvSpPr>
          <p:cNvPr id="10243" name="Rectangle 1027"/>
          <p:cNvSpPr>
            <a:spLocks noGrp="1" noChangeArrowheads="1"/>
          </p:cNvSpPr>
          <p:nvPr>
            <p:ph type="body" idx="1"/>
          </p:nvPr>
        </p:nvSpPr>
        <p:spPr>
          <a:xfrm>
            <a:off x="228600" y="1447800"/>
            <a:ext cx="8686800" cy="4876800"/>
          </a:xfrm>
        </p:spPr>
        <p:txBody>
          <a:bodyPr/>
          <a:lstStyle/>
          <a:p>
            <a:pPr>
              <a:buClr>
                <a:srgbClr val="FF0000"/>
              </a:buClr>
              <a:buFont typeface="Wingdings" charset="2"/>
              <a:buChar char="q"/>
            </a:pPr>
            <a:r>
              <a:rPr lang="en-US" sz="2000" b="1" dirty="0">
                <a:latin typeface="Arial" charset="0"/>
              </a:rPr>
              <a:t>6tisch</a:t>
            </a:r>
            <a:r>
              <a:rPr lang="en-US" sz="2000" dirty="0">
                <a:latin typeface="Arial" charset="0"/>
              </a:rPr>
              <a:t> functions as an </a:t>
            </a:r>
            <a:r>
              <a:rPr lang="en-US" sz="2000" dirty="0"/>
              <a:t>abstraction of an IP link over the TSCH mode of the MAC sublayer by providing network formation and maintenance, multi-hop topology,  assign time source neighbor, resource management, dataflow control, scheduling mechanisms, and security.</a:t>
            </a:r>
          </a:p>
          <a:p>
            <a:pPr>
              <a:buClr>
                <a:srgbClr val="FF0000"/>
              </a:buClr>
              <a:buFont typeface="Wingdings" charset="2"/>
              <a:buChar char="q"/>
            </a:pPr>
            <a:r>
              <a:rPr lang="en-US" sz="2000" b="1" dirty="0"/>
              <a:t>Ranging and Location Support (RLS): </a:t>
            </a:r>
            <a:r>
              <a:rPr lang="en-US" sz="2000" dirty="0"/>
              <a:t>includes mechanisms for both passive gathering of location enabling information (from the MAC/PHY) and active messaging supporting two-way ranging (and other localization methods), and provides a higher layer application such as a location solver with the location enabling information or with a TOF estimate derived from this.</a:t>
            </a:r>
            <a:endParaRPr lang="en-US" sz="2000" dirty="0">
              <a:latin typeface="Arial" charset="0"/>
            </a:endParaRPr>
          </a:p>
        </p:txBody>
      </p:sp>
      <p:sp>
        <p:nvSpPr>
          <p:cNvPr id="2" name="Date Placeholder 1"/>
          <p:cNvSpPr>
            <a:spLocks noGrp="1"/>
          </p:cNvSpPr>
          <p:nvPr>
            <p:ph type="dt" sz="half" idx="10"/>
          </p:nvPr>
        </p:nvSpPr>
        <p:spPr/>
        <p:txBody>
          <a:bodyPr/>
          <a:lstStyle/>
          <a:p>
            <a:r>
              <a:rPr lang="en-US"/>
              <a:t>&lt;March 2019&gt;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a:t>Slide </a:t>
            </a:r>
            <a:fld id="{70337B2E-2ECE-C749-8163-8E953C7317DE}" type="slidenum">
              <a:rPr lang="en-US" smtClean="0"/>
              <a:pPr/>
              <a:t>15</a:t>
            </a:fld>
            <a:endParaRPr lang="en-US"/>
          </a:p>
        </p:txBody>
      </p:sp>
    </p:spTree>
    <p:extLst>
      <p:ext uri="{BB962C8B-B14F-4D97-AF65-F5344CB8AC3E}">
        <p14:creationId xmlns:p14="http://schemas.microsoft.com/office/powerpoint/2010/main" val="38830203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16</a:t>
            </a:fld>
            <a:endParaRPr lang="en-US" dirty="0"/>
          </a:p>
        </p:txBody>
      </p:sp>
      <p:sp>
        <p:nvSpPr>
          <p:cNvPr id="21509" name="Rectangle 2"/>
          <p:cNvSpPr>
            <a:spLocks noGrp="1" noChangeArrowheads="1"/>
          </p:cNvSpPr>
          <p:nvPr>
            <p:ph type="title" idx="4294967295"/>
          </p:nvPr>
        </p:nvSpPr>
        <p:spPr>
          <a:xfrm>
            <a:off x="-101600" y="533400"/>
            <a:ext cx="9220200" cy="990600"/>
          </a:xfrm>
        </p:spPr>
        <p:txBody>
          <a:bodyPr/>
          <a:lstStyle/>
          <a:p>
            <a:pPr lvl="2"/>
            <a:r>
              <a:rPr lang="en-US" sz="3200" b="1" dirty="0">
                <a:latin typeface="Times New Roman" charset="0"/>
                <a:ea typeface="ＭＳ Ｐゴシック" charset="0"/>
                <a:cs typeface="ＭＳ Ｐゴシック" charset="0"/>
              </a:rPr>
              <a:t>802.15.12 ULI-Device Discovery Techniques</a:t>
            </a: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152400" y="1600200"/>
            <a:ext cx="8839200" cy="4708981"/>
          </a:xfrm>
          <a:prstGeom prst="rect">
            <a:avLst/>
          </a:prstGeom>
          <a:noFill/>
        </p:spPr>
        <p:txBody>
          <a:bodyPr wrap="square" numCol="1" rtlCol="0">
            <a:spAutoFit/>
          </a:bodyPr>
          <a:lstStyle/>
          <a:p>
            <a:pPr>
              <a:buClr>
                <a:schemeClr val="tx1"/>
              </a:buClr>
            </a:pPr>
            <a:r>
              <a:rPr lang="en-US" sz="2000" dirty="0">
                <a:solidFill>
                  <a:srgbClr val="000000"/>
                </a:solidFill>
                <a:ea typeface="Lucida Grande"/>
                <a:cs typeface="Lucida Grande"/>
              </a:rPr>
              <a:t>To be able to determine how a message is to be transmitted from the 802.15.4 device, the 802.15.12 ULI will create and populate a table indicating devices that are ULI capable and IE capable.</a:t>
            </a:r>
          </a:p>
          <a:p>
            <a:pPr>
              <a:buClr>
                <a:schemeClr val="tx1"/>
              </a:buClr>
            </a:pPr>
            <a:endParaRPr lang="en-US" sz="2000" b="1" dirty="0">
              <a:solidFill>
                <a:srgbClr val="000000"/>
              </a:solidFill>
              <a:ea typeface="Lucida Grande"/>
              <a:cs typeface="Lucida Grande"/>
            </a:endParaRPr>
          </a:p>
          <a:p>
            <a:pPr>
              <a:buClr>
                <a:schemeClr val="tx1"/>
              </a:buClr>
            </a:pPr>
            <a:r>
              <a:rPr lang="en-US" sz="2000" b="1" dirty="0">
                <a:solidFill>
                  <a:srgbClr val="000000"/>
                </a:solidFill>
                <a:ea typeface="Lucida Grande"/>
                <a:cs typeface="Lucida Grande"/>
              </a:rPr>
              <a:t>ULI capable: IE capable</a:t>
            </a:r>
          </a:p>
          <a:p>
            <a:pPr marL="569913" indent="-115888">
              <a:buClr>
                <a:srgbClr val="FF0000"/>
              </a:buClr>
              <a:buFont typeface="Wingdings" charset="2"/>
              <a:buChar char="q"/>
            </a:pPr>
            <a:r>
              <a:rPr lang="en-US" sz="2000" b="1" dirty="0">
                <a:solidFill>
                  <a:srgbClr val="000000"/>
                </a:solidFill>
                <a:ea typeface="Lucida Grande"/>
                <a:cs typeface="Lucida Grande"/>
              </a:rPr>
              <a:t>  </a:t>
            </a:r>
            <a:r>
              <a:rPr lang="en-US" sz="2000" dirty="0"/>
              <a:t>Reserved for use with devices using 15.4e-2012, or 15.4-2015</a:t>
            </a:r>
          </a:p>
          <a:p>
            <a:pPr marL="800100" lvl="1" indent="-342900">
              <a:buClr>
                <a:srgbClr val="FF0000"/>
              </a:buClr>
              <a:buFont typeface="Wingdings" charset="2"/>
              <a:buChar char="q"/>
            </a:pPr>
            <a:r>
              <a:rPr lang="en-US" sz="2000" dirty="0"/>
              <a:t>Payload IE, sent out with defined discovery payload</a:t>
            </a:r>
          </a:p>
          <a:p>
            <a:pPr marL="800100" lvl="1" indent="-342900">
              <a:buClr>
                <a:srgbClr val="FF0000"/>
              </a:buClr>
              <a:buFont typeface="Wingdings" charset="2"/>
              <a:buChar char="q"/>
            </a:pPr>
            <a:r>
              <a:rPr lang="en-US" sz="2000" dirty="0"/>
              <a:t>Devices not understanding this IE will reject the IE with no ill effects</a:t>
            </a:r>
          </a:p>
          <a:p>
            <a:pPr marL="800100" lvl="1" indent="-342900">
              <a:buClr>
                <a:srgbClr val="FF0000"/>
              </a:buClr>
              <a:buFont typeface="Wingdings" charset="2"/>
              <a:buChar char="q"/>
            </a:pPr>
            <a:r>
              <a:rPr lang="en-US" sz="2000" dirty="0"/>
              <a:t>Devices with 802.15.12 ULI will receive the IE and respond appropriately</a:t>
            </a:r>
          </a:p>
          <a:p>
            <a:pPr marL="800100" lvl="1" indent="-342900">
              <a:buClr>
                <a:schemeClr val="tx1"/>
              </a:buClr>
              <a:buFont typeface="Wingdings" charset="2"/>
              <a:buChar char="q"/>
            </a:pPr>
            <a:endParaRPr lang="en-US" sz="2000" dirty="0"/>
          </a:p>
          <a:p>
            <a:pPr>
              <a:buClr>
                <a:schemeClr val="tx1"/>
              </a:buClr>
            </a:pPr>
            <a:r>
              <a:rPr lang="en-US" sz="2000" b="1" dirty="0"/>
              <a:t>ULI capable: IE non-capable</a:t>
            </a:r>
          </a:p>
          <a:p>
            <a:pPr marL="800100" lvl="1" indent="-342900">
              <a:buClr>
                <a:srgbClr val="FF0000"/>
              </a:buClr>
              <a:buFont typeface="Wingdings" charset="2"/>
              <a:buChar char="q"/>
            </a:pPr>
            <a:r>
              <a:rPr lang="en-US" sz="2000" dirty="0"/>
              <a:t>Reserved for use with devices using older firmware (</a:t>
            </a:r>
            <a:r>
              <a:rPr lang="en-US" sz="2000" u="sng" dirty="0"/>
              <a:t>&lt;</a:t>
            </a:r>
            <a:r>
              <a:rPr lang="en-US" sz="2000" dirty="0"/>
              <a:t> 2011), i.e. no IEs</a:t>
            </a:r>
          </a:p>
          <a:p>
            <a:pPr marL="800100" lvl="1" indent="-342900">
              <a:buClr>
                <a:srgbClr val="FF0000"/>
              </a:buClr>
              <a:buFont typeface="Wingdings" charset="2"/>
              <a:buChar char="q"/>
            </a:pPr>
            <a:r>
              <a:rPr lang="en-US" sz="2000" dirty="0"/>
              <a:t>Defined discovery payload is sent using security with a well known ULI key</a:t>
            </a:r>
          </a:p>
          <a:p>
            <a:pPr marL="800100" lvl="1" indent="-342900">
              <a:buClr>
                <a:srgbClr val="FF0000"/>
              </a:buClr>
              <a:buFont typeface="Wingdings" charset="2"/>
              <a:buChar char="q"/>
            </a:pPr>
            <a:r>
              <a:rPr lang="en-US" sz="2000" dirty="0"/>
              <a:t>Devices not knowing this key will  reject packet with no ill effects</a:t>
            </a:r>
          </a:p>
          <a:p>
            <a:pPr marL="800100" lvl="1" indent="-342900">
              <a:buClr>
                <a:srgbClr val="FF0000"/>
              </a:buClr>
              <a:buFont typeface="Wingdings" charset="2"/>
              <a:buChar char="q"/>
            </a:pPr>
            <a:r>
              <a:rPr lang="en-US" sz="2000" dirty="0"/>
              <a:t>Devices with 802.15.12 ULI will decrypt payload and respond appropriately</a:t>
            </a:r>
          </a:p>
        </p:txBody>
      </p:sp>
      <p:sp>
        <p:nvSpPr>
          <p:cNvPr id="2" name="Date Placeholder 1"/>
          <p:cNvSpPr>
            <a:spLocks noGrp="1"/>
          </p:cNvSpPr>
          <p:nvPr>
            <p:ph type="dt" sz="half" idx="10"/>
          </p:nvPr>
        </p:nvSpPr>
        <p:spPr/>
        <p:txBody>
          <a:bodyPr/>
          <a:lstStyle/>
          <a:p>
            <a:r>
              <a:rPr lang="en-US"/>
              <a:t>&lt;March 2019&gt;</a:t>
            </a:r>
          </a:p>
        </p:txBody>
      </p:sp>
      <p:sp>
        <p:nvSpPr>
          <p:cNvPr id="4" name="Footer Placeholder 3"/>
          <p:cNvSpPr>
            <a:spLocks noGrp="1"/>
          </p:cNvSpPr>
          <p:nvPr>
            <p:ph type="ftr" sz="quarter" idx="11"/>
          </p:nvPr>
        </p:nvSpPr>
        <p:spPr/>
        <p:txBody>
          <a:bodyPr/>
          <a:lstStyle/>
          <a:p>
            <a:r>
              <a:rPr lang="en-US"/>
              <a:t>&lt;Pat Kinney&gt;, &lt;Kinney Consulting&gt;</a:t>
            </a:r>
          </a:p>
        </p:txBody>
      </p:sp>
      <p:sp>
        <p:nvSpPr>
          <p:cNvPr id="5" name="Slide Number Placeholder 4"/>
          <p:cNvSpPr>
            <a:spLocks noGrp="1"/>
          </p:cNvSpPr>
          <p:nvPr>
            <p:ph type="sldNum" sz="quarter" idx="12"/>
          </p:nvPr>
        </p:nvSpPr>
        <p:spPr/>
        <p:txBody>
          <a:bodyPr/>
          <a:lstStyle/>
          <a:p>
            <a:r>
              <a:rPr lang="en-US"/>
              <a:t>Slide </a:t>
            </a:r>
            <a:fld id="{60949EC9-91CC-F44E-AFBC-D9AA52244D19}" type="slidenum">
              <a:rPr lang="en-US" smtClean="0"/>
              <a:pPr/>
              <a:t>16</a:t>
            </a:fld>
            <a:endParaRPr lang="en-US"/>
          </a:p>
        </p:txBody>
      </p:sp>
    </p:spTree>
    <p:extLst>
      <p:ext uri="{BB962C8B-B14F-4D97-AF65-F5344CB8AC3E}">
        <p14:creationId xmlns:p14="http://schemas.microsoft.com/office/powerpoint/2010/main" val="38422853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17</a:t>
            </a:fld>
            <a:endParaRPr lang="en-US" dirty="0"/>
          </a:p>
        </p:txBody>
      </p:sp>
      <p:sp>
        <p:nvSpPr>
          <p:cNvPr id="21509" name="Rectangle 2"/>
          <p:cNvSpPr>
            <a:spLocks noGrp="1" noChangeArrowheads="1"/>
          </p:cNvSpPr>
          <p:nvPr>
            <p:ph type="title" idx="4294967295"/>
          </p:nvPr>
        </p:nvSpPr>
        <p:spPr>
          <a:xfrm>
            <a:off x="-35560" y="304800"/>
            <a:ext cx="9220200" cy="990600"/>
          </a:xfrm>
        </p:spPr>
        <p:txBody>
          <a:bodyPr/>
          <a:lstStyle/>
          <a:p>
            <a:pPr lvl="2"/>
            <a:r>
              <a:rPr lang="en-US" sz="3200" b="1" dirty="0">
                <a:latin typeface="Times New Roman" charset="0"/>
                <a:ea typeface="ＭＳ Ｐゴシック" charset="0"/>
                <a:cs typeface="ＭＳ Ｐゴシック" charset="0"/>
              </a:rPr>
              <a:t>802.15.12 ULI-Device Discovery</a:t>
            </a: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152400" y="1066800"/>
            <a:ext cx="8839200" cy="4862870"/>
          </a:xfrm>
          <a:prstGeom prst="rect">
            <a:avLst/>
          </a:prstGeom>
          <a:noFill/>
        </p:spPr>
        <p:txBody>
          <a:bodyPr wrap="square" numCol="1" rtlCol="0">
            <a:spAutoFit/>
          </a:bodyPr>
          <a:lstStyle/>
          <a:p>
            <a:pPr>
              <a:buClr>
                <a:schemeClr val="tx1"/>
              </a:buClr>
            </a:pPr>
            <a:r>
              <a:rPr lang="en-US" sz="2000" dirty="0">
                <a:solidFill>
                  <a:srgbClr val="000000"/>
                </a:solidFill>
                <a:ea typeface="Lucida Grande"/>
                <a:cs typeface="Lucida Grande"/>
              </a:rPr>
              <a:t>The following information shall be included in the IE’s payload:</a:t>
            </a:r>
            <a:endParaRPr lang="en-US" sz="2000" b="1" dirty="0">
              <a:solidFill>
                <a:srgbClr val="000000"/>
              </a:solidFill>
              <a:ea typeface="Lucida Grande"/>
              <a:cs typeface="Lucida Grande"/>
            </a:endParaRPr>
          </a:p>
          <a:p>
            <a:pPr lvl="1">
              <a:buClr>
                <a:srgbClr val="FF0000"/>
              </a:buClr>
            </a:pPr>
            <a:r>
              <a:rPr lang="en-US" sz="2000" b="1" dirty="0"/>
              <a:t>U</a:t>
            </a:r>
            <a:r>
              <a:rPr lang="en-US" sz="1800" b="1" dirty="0"/>
              <a:t>LI IE, sent out for discovery of behavior and services, includes</a:t>
            </a:r>
          </a:p>
          <a:p>
            <a:pPr marL="804863" indent="-347663">
              <a:buClr>
                <a:srgbClr val="FF0000"/>
              </a:buClr>
              <a:buFont typeface="Wingdings" charset="2"/>
              <a:buChar char="q"/>
            </a:pPr>
            <a:r>
              <a:rPr lang="en-US" sz="1800" dirty="0">
                <a:solidFill>
                  <a:srgbClr val="000000"/>
                </a:solidFill>
                <a:ea typeface="Lucida Grande"/>
                <a:cs typeface="Lucida Grande"/>
              </a:rPr>
              <a:t>Discovery ID</a:t>
            </a:r>
          </a:p>
          <a:p>
            <a:pPr marL="804863" indent="-347663">
              <a:buClr>
                <a:srgbClr val="FF0000"/>
              </a:buClr>
              <a:buFont typeface="Wingdings" charset="2"/>
              <a:buChar char="q"/>
            </a:pPr>
            <a:r>
              <a:rPr lang="en-US" sz="1800" dirty="0">
                <a:solidFill>
                  <a:srgbClr val="000000"/>
                </a:solidFill>
                <a:ea typeface="Lucida Grande"/>
                <a:cs typeface="Lucida Grande"/>
              </a:rPr>
              <a:t>Extended address</a:t>
            </a:r>
          </a:p>
          <a:p>
            <a:pPr marL="804863" indent="-347663">
              <a:buClr>
                <a:srgbClr val="FF0000"/>
              </a:buClr>
              <a:buFont typeface="Wingdings" charset="2"/>
              <a:buChar char="q"/>
            </a:pPr>
            <a:r>
              <a:rPr lang="en-US" sz="1800" dirty="0">
                <a:solidFill>
                  <a:srgbClr val="000000"/>
                </a:solidFill>
                <a:ea typeface="Lucida Grande"/>
                <a:cs typeface="Lucida Grande"/>
              </a:rPr>
              <a:t>PAN ID</a:t>
            </a:r>
          </a:p>
          <a:p>
            <a:pPr marL="804863" indent="-347663">
              <a:buClr>
                <a:srgbClr val="FF0000"/>
              </a:buClr>
              <a:buFont typeface="Wingdings" charset="2"/>
              <a:buChar char="q"/>
            </a:pPr>
            <a:r>
              <a:rPr lang="en-US" sz="1800" dirty="0">
                <a:solidFill>
                  <a:srgbClr val="000000"/>
                </a:solidFill>
                <a:ea typeface="Lucida Grande"/>
                <a:cs typeface="Lucida Grande"/>
              </a:rPr>
              <a:t>Maximum frame size</a:t>
            </a:r>
          </a:p>
          <a:p>
            <a:pPr marL="804863" indent="-347663">
              <a:buClr>
                <a:srgbClr val="FF0000"/>
              </a:buClr>
              <a:buFont typeface="Wingdings" charset="2"/>
              <a:buChar char="q"/>
            </a:pPr>
            <a:r>
              <a:rPr lang="en-US" sz="1800" dirty="0">
                <a:solidFill>
                  <a:srgbClr val="000000"/>
                </a:solidFill>
                <a:ea typeface="Lucida Grande"/>
                <a:cs typeface="Lucida Grande"/>
              </a:rPr>
              <a:t>Optional Protocol Modules present</a:t>
            </a:r>
          </a:p>
          <a:p>
            <a:pPr marL="804863" indent="-347663">
              <a:buClr>
                <a:srgbClr val="FF0000"/>
              </a:buClr>
              <a:buFont typeface="Wingdings" charset="2"/>
              <a:buChar char="q"/>
            </a:pPr>
            <a:r>
              <a:rPr lang="en-US" sz="1800" dirty="0">
                <a:solidFill>
                  <a:srgbClr val="000000"/>
                </a:solidFill>
                <a:ea typeface="Lucida Grande"/>
                <a:cs typeface="Lucida Grande"/>
              </a:rPr>
              <a:t>ULI Applications and stacks SAPs </a:t>
            </a:r>
          </a:p>
          <a:p>
            <a:pPr marL="804863" indent="-347663">
              <a:buClr>
                <a:srgbClr val="FF0000"/>
              </a:buClr>
              <a:buFont typeface="Wingdings" charset="2"/>
              <a:buChar char="q"/>
            </a:pPr>
            <a:r>
              <a:rPr lang="en-US" sz="1800" dirty="0">
                <a:solidFill>
                  <a:srgbClr val="000000"/>
                </a:solidFill>
                <a:ea typeface="Lucida Grande"/>
                <a:cs typeface="Lucida Grande"/>
              </a:rPr>
              <a:t>Neighbor Table (Y/N)</a:t>
            </a:r>
            <a:endParaRPr lang="en-US" sz="1800" dirty="0"/>
          </a:p>
          <a:p>
            <a:pPr lvl="1">
              <a:buClr>
                <a:srgbClr val="FF0000"/>
              </a:buClr>
            </a:pPr>
            <a:r>
              <a:rPr lang="en-US" sz="1800" b="1" dirty="0"/>
              <a:t>ULI IE, reply with defined discovery payload</a:t>
            </a:r>
          </a:p>
          <a:p>
            <a:pPr marL="804863" indent="-347663">
              <a:buClr>
                <a:srgbClr val="FF0000"/>
              </a:buClr>
              <a:buFont typeface="Wingdings" charset="2"/>
              <a:buChar char="q"/>
            </a:pPr>
            <a:r>
              <a:rPr lang="en-US" sz="1800" dirty="0">
                <a:solidFill>
                  <a:srgbClr val="000000"/>
                </a:solidFill>
                <a:ea typeface="Lucida Grande"/>
                <a:cs typeface="Lucida Grande"/>
              </a:rPr>
              <a:t>Reply to Discovery ID</a:t>
            </a:r>
          </a:p>
          <a:p>
            <a:pPr marL="804863" indent="-347663">
              <a:buClr>
                <a:srgbClr val="FF0000"/>
              </a:buClr>
              <a:buFont typeface="Wingdings" charset="2"/>
              <a:buChar char="q"/>
            </a:pPr>
            <a:r>
              <a:rPr lang="en-US" sz="1800" dirty="0">
                <a:solidFill>
                  <a:srgbClr val="000000"/>
                </a:solidFill>
                <a:ea typeface="Lucida Grande"/>
                <a:cs typeface="Lucida Grande"/>
              </a:rPr>
              <a:t>Extended address</a:t>
            </a:r>
          </a:p>
          <a:p>
            <a:pPr marL="804863" indent="-347663">
              <a:buClr>
                <a:srgbClr val="FF0000"/>
              </a:buClr>
              <a:buFont typeface="Wingdings" charset="2"/>
              <a:buChar char="q"/>
            </a:pPr>
            <a:r>
              <a:rPr lang="en-US" sz="1800" dirty="0">
                <a:solidFill>
                  <a:srgbClr val="000000"/>
                </a:solidFill>
                <a:ea typeface="Lucida Grande"/>
                <a:cs typeface="Lucida Grande"/>
              </a:rPr>
              <a:t>PAN ID</a:t>
            </a:r>
          </a:p>
          <a:p>
            <a:pPr marL="804863" indent="-347663">
              <a:buClr>
                <a:srgbClr val="FF0000"/>
              </a:buClr>
              <a:buFont typeface="Wingdings" charset="2"/>
              <a:buChar char="q"/>
            </a:pPr>
            <a:r>
              <a:rPr lang="en-US" sz="1800" dirty="0">
                <a:solidFill>
                  <a:srgbClr val="000000"/>
                </a:solidFill>
                <a:ea typeface="Lucida Grande"/>
                <a:cs typeface="Lucida Grande"/>
              </a:rPr>
              <a:t>Maximum frame size</a:t>
            </a:r>
          </a:p>
          <a:p>
            <a:pPr marL="804863" indent="-347663">
              <a:buClr>
                <a:srgbClr val="FF0000"/>
              </a:buClr>
              <a:buFont typeface="Wingdings" charset="2"/>
              <a:buChar char="q"/>
            </a:pPr>
            <a:r>
              <a:rPr lang="en-US" sz="1800" dirty="0">
                <a:solidFill>
                  <a:srgbClr val="000000"/>
                </a:solidFill>
                <a:ea typeface="Lucida Grande"/>
                <a:cs typeface="Lucida Grande"/>
              </a:rPr>
              <a:t>Optional Protocol Modules present</a:t>
            </a:r>
          </a:p>
          <a:p>
            <a:pPr marL="804863" indent="-347663">
              <a:buClr>
                <a:srgbClr val="FF0000"/>
              </a:buClr>
              <a:buFont typeface="Wingdings" charset="2"/>
              <a:buChar char="q"/>
            </a:pPr>
            <a:r>
              <a:rPr lang="en-US" sz="1800" dirty="0">
                <a:solidFill>
                  <a:srgbClr val="000000"/>
                </a:solidFill>
                <a:ea typeface="Lucida Grande"/>
                <a:cs typeface="Lucida Grande"/>
              </a:rPr>
              <a:t>Applications and stacks above ULI</a:t>
            </a:r>
          </a:p>
          <a:p>
            <a:pPr marL="804863" indent="-347663">
              <a:buClr>
                <a:srgbClr val="FF0000"/>
              </a:buClr>
              <a:buFont typeface="Wingdings" charset="2"/>
              <a:buChar char="q"/>
            </a:pPr>
            <a:r>
              <a:rPr lang="en-US" sz="1800" dirty="0">
                <a:solidFill>
                  <a:srgbClr val="000000"/>
                </a:solidFill>
                <a:ea typeface="Lucida Grande"/>
                <a:cs typeface="Lucida Grande"/>
              </a:rPr>
              <a:t>Neighbor Table (Y/N)</a:t>
            </a:r>
          </a:p>
        </p:txBody>
      </p:sp>
      <p:sp>
        <p:nvSpPr>
          <p:cNvPr id="2" name="Date Placeholder 1"/>
          <p:cNvSpPr>
            <a:spLocks noGrp="1"/>
          </p:cNvSpPr>
          <p:nvPr>
            <p:ph type="dt" sz="half" idx="10"/>
          </p:nvPr>
        </p:nvSpPr>
        <p:spPr/>
        <p:txBody>
          <a:bodyPr/>
          <a:lstStyle/>
          <a:p>
            <a:r>
              <a:rPr lang="en-US"/>
              <a:t>&lt;March 2019&gt;</a:t>
            </a:r>
          </a:p>
        </p:txBody>
      </p:sp>
      <p:sp>
        <p:nvSpPr>
          <p:cNvPr id="4" name="Footer Placeholder 3"/>
          <p:cNvSpPr>
            <a:spLocks noGrp="1"/>
          </p:cNvSpPr>
          <p:nvPr>
            <p:ph type="ftr" sz="quarter" idx="11"/>
          </p:nvPr>
        </p:nvSpPr>
        <p:spPr/>
        <p:txBody>
          <a:bodyPr/>
          <a:lstStyle/>
          <a:p>
            <a:r>
              <a:rPr lang="en-US"/>
              <a:t>&lt;Pat Kinney&gt;, &lt;Kinney Consulting&gt;</a:t>
            </a:r>
          </a:p>
        </p:txBody>
      </p:sp>
      <p:sp>
        <p:nvSpPr>
          <p:cNvPr id="5" name="Slide Number Placeholder 4"/>
          <p:cNvSpPr>
            <a:spLocks noGrp="1"/>
          </p:cNvSpPr>
          <p:nvPr>
            <p:ph type="sldNum" sz="quarter" idx="12"/>
          </p:nvPr>
        </p:nvSpPr>
        <p:spPr/>
        <p:txBody>
          <a:bodyPr/>
          <a:lstStyle/>
          <a:p>
            <a:r>
              <a:rPr lang="en-US"/>
              <a:t>Slide </a:t>
            </a:r>
            <a:fld id="{60949EC9-91CC-F44E-AFBC-D9AA52244D19}" type="slidenum">
              <a:rPr lang="en-US" smtClean="0"/>
              <a:pPr/>
              <a:t>17</a:t>
            </a:fld>
            <a:endParaRPr lang="en-US"/>
          </a:p>
        </p:txBody>
      </p:sp>
    </p:spTree>
    <p:extLst>
      <p:ext uri="{BB962C8B-B14F-4D97-AF65-F5344CB8AC3E}">
        <p14:creationId xmlns:p14="http://schemas.microsoft.com/office/powerpoint/2010/main" val="38217127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3435" y="609600"/>
            <a:ext cx="8686800" cy="1143000"/>
          </a:xfrm>
        </p:spPr>
        <p:txBody>
          <a:bodyPr>
            <a:normAutofit fontScale="90000"/>
          </a:bodyPr>
          <a:lstStyle/>
          <a:p>
            <a:r>
              <a:rPr lang="en-US" b="1" dirty="0">
                <a:solidFill>
                  <a:srgbClr val="000000"/>
                </a:solidFill>
                <a:ea typeface="Lucida Grande"/>
                <a:cs typeface="Lucida Grande"/>
              </a:rPr>
              <a:t>802.15.12 Header construction:</a:t>
            </a:r>
            <a:br>
              <a:rPr lang="en-US" b="1" dirty="0">
                <a:solidFill>
                  <a:srgbClr val="000000"/>
                </a:solidFill>
                <a:ea typeface="Lucida Grande"/>
                <a:cs typeface="Lucida Grande"/>
              </a:rPr>
            </a:br>
            <a:r>
              <a:rPr lang="en-US" b="1" dirty="0">
                <a:solidFill>
                  <a:srgbClr val="000000"/>
                </a:solidFill>
                <a:ea typeface="Lucida Grande"/>
                <a:cs typeface="Lucida Grande"/>
              </a:rPr>
              <a:t>IE Devices</a:t>
            </a:r>
            <a:endParaRPr lang="en-US" dirty="0">
              <a:latin typeface="Arial" charset="0"/>
            </a:endParaRPr>
          </a:p>
        </p:txBody>
      </p:sp>
      <p:sp>
        <p:nvSpPr>
          <p:cNvPr id="10243" name="Rectangle 1027"/>
          <p:cNvSpPr>
            <a:spLocks noGrp="1" noChangeArrowheads="1"/>
          </p:cNvSpPr>
          <p:nvPr>
            <p:ph type="body" idx="1"/>
          </p:nvPr>
        </p:nvSpPr>
        <p:spPr>
          <a:xfrm>
            <a:off x="76200" y="1981200"/>
            <a:ext cx="8839200" cy="4343400"/>
          </a:xfrm>
        </p:spPr>
        <p:txBody>
          <a:bodyPr/>
          <a:lstStyle/>
          <a:p>
            <a:pPr marL="0" indent="0">
              <a:buNone/>
            </a:pPr>
            <a:r>
              <a:rPr lang="en-US" sz="2000" b="1" dirty="0"/>
              <a:t>ULI-6lo IE ID (dedicated to 6LoWPAN traffic) </a:t>
            </a:r>
          </a:p>
          <a:p>
            <a:pPr lvl="1">
              <a:buClr>
                <a:srgbClr val="FF0000"/>
              </a:buClr>
              <a:buFont typeface="Wingdings" charset="2"/>
              <a:buChar char="q"/>
            </a:pPr>
            <a:r>
              <a:rPr lang="en-US" sz="1600" dirty="0"/>
              <a:t>ULI-6lo IE ID = total IE length (11 bits) =0bxxxxxxxxxxx, 0b01??, 0b1</a:t>
            </a:r>
          </a:p>
          <a:p>
            <a:pPr lvl="1">
              <a:buClr>
                <a:srgbClr val="FF0000"/>
              </a:buClr>
              <a:buFont typeface="Wingdings" charset="2"/>
              <a:buChar char="q"/>
            </a:pPr>
            <a:r>
              <a:rPr lang="en-US" sz="1600" dirty="0"/>
              <a:t>No Protocol Identifier is required, resulting in a total overhead of 2 octets</a:t>
            </a:r>
          </a:p>
          <a:p>
            <a:pPr marL="0" indent="0">
              <a:buNone/>
            </a:pPr>
            <a:r>
              <a:rPr lang="en-US" sz="2000" b="1" dirty="0"/>
              <a:t>MPX IE (used for all non-6LoWPAN traffic):</a:t>
            </a:r>
          </a:p>
          <a:p>
            <a:pPr lvl="1">
              <a:buClr>
                <a:srgbClr val="FF0000"/>
              </a:buClr>
              <a:buFont typeface="Wingdings" charset="2"/>
              <a:buChar char="q"/>
            </a:pPr>
            <a:r>
              <a:rPr lang="en-US" sz="1600" dirty="0"/>
              <a:t>Defined in 802.15.9, MPX IE ID = total IE length (11 bits)=0bxxxxxxxxxxx, 0b0011, 0b1</a:t>
            </a:r>
          </a:p>
          <a:p>
            <a:pPr lvl="1">
              <a:buClr>
                <a:srgbClr val="FF0000"/>
              </a:buClr>
              <a:buFont typeface="Wingdings" charset="2"/>
              <a:buChar char="q"/>
            </a:pPr>
            <a:r>
              <a:rPr lang="en-US" sz="1600" dirty="0"/>
              <a:t>MPX IE has a length field of 2 octets, followed by a transaction control field of 1 octet, followed by a Protocol </a:t>
            </a:r>
            <a:r>
              <a:rPr lang="en-US" sz="1600"/>
              <a:t>Identifierfield </a:t>
            </a:r>
            <a:r>
              <a:rPr lang="en-US" sz="1600" dirty="0"/>
              <a:t>of 2 octets for a total overhead of 5 octets</a:t>
            </a:r>
          </a:p>
          <a:p>
            <a:pPr lvl="1">
              <a:buClr>
                <a:srgbClr val="FF0000"/>
              </a:buClr>
              <a:buFont typeface="Wingdings" charset="2"/>
              <a:buChar char="q"/>
            </a:pPr>
            <a:r>
              <a:rPr lang="en-US" sz="1600" dirty="0"/>
              <a:t>For the special case where the dispatch code is &lt; 0x001f, the 2-octet Dispatch code is elided, resulting in a total overhead of 3 octets</a:t>
            </a:r>
          </a:p>
          <a:p>
            <a:pPr marL="0" lvl="1" indent="0">
              <a:buNone/>
            </a:pPr>
            <a:r>
              <a:rPr lang="en-US" sz="2000" dirty="0"/>
              <a:t>Note: Protocol Identifiers:</a:t>
            </a:r>
          </a:p>
          <a:p>
            <a:pPr marL="685800" lvl="2" indent="-342900">
              <a:buClr>
                <a:srgbClr val="FF0000"/>
              </a:buClr>
              <a:buFont typeface="Wingdings" charset="2"/>
              <a:buChar char="q"/>
            </a:pPr>
            <a:r>
              <a:rPr lang="en-US" sz="1600" dirty="0"/>
              <a:t>EtherType values are &gt; 0x0600</a:t>
            </a:r>
          </a:p>
          <a:p>
            <a:pPr marL="685800" lvl="2" indent="-342900">
              <a:buClr>
                <a:srgbClr val="FF0000"/>
              </a:buClr>
              <a:buFont typeface="Wingdings" charset="2"/>
              <a:buChar char="q"/>
            </a:pPr>
            <a:r>
              <a:rPr lang="en-US" sz="1600" dirty="0"/>
              <a:t>Dispatch values assigned by 802.15 ANA are </a:t>
            </a:r>
            <a:r>
              <a:rPr lang="en-US" sz="1600" u="sng" dirty="0"/>
              <a:t>&lt;</a:t>
            </a:r>
            <a:r>
              <a:rPr lang="en-US" sz="1600" dirty="0"/>
              <a:t> 0x4FF </a:t>
            </a:r>
          </a:p>
          <a:p>
            <a:pPr marL="685800" lvl="2" indent="-342900">
              <a:buClr>
                <a:srgbClr val="FF0000"/>
              </a:buClr>
              <a:buFont typeface="Wingdings" charset="2"/>
              <a:buChar char="q"/>
            </a:pPr>
            <a:r>
              <a:rPr lang="en-US" sz="1600" dirty="0"/>
              <a:t>Vendor specific values will be set to 0x565 followed by a 3-octet OUI for that vendor</a:t>
            </a:r>
            <a:endParaRPr lang="en-US" sz="2000" dirty="0"/>
          </a:p>
          <a:p>
            <a:endParaRPr lang="en-US" sz="2000" dirty="0"/>
          </a:p>
        </p:txBody>
      </p:sp>
      <p:sp>
        <p:nvSpPr>
          <p:cNvPr id="2" name="Date Placeholder 1"/>
          <p:cNvSpPr>
            <a:spLocks noGrp="1"/>
          </p:cNvSpPr>
          <p:nvPr>
            <p:ph type="dt" sz="half" idx="10"/>
          </p:nvPr>
        </p:nvSpPr>
        <p:spPr/>
        <p:txBody>
          <a:bodyPr/>
          <a:lstStyle/>
          <a:p>
            <a:r>
              <a:rPr lang="en-US"/>
              <a:t>&lt;March 2019&gt;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a:t>Slide </a:t>
            </a:r>
            <a:fld id="{70337B2E-2ECE-C749-8163-8E953C7317DE}" type="slidenum">
              <a:rPr lang="en-US" smtClean="0"/>
              <a:pPr/>
              <a:t>18</a:t>
            </a:fld>
            <a:endParaRPr lang="en-US"/>
          </a:p>
        </p:txBody>
      </p:sp>
    </p:spTree>
    <p:extLst>
      <p:ext uri="{BB962C8B-B14F-4D97-AF65-F5344CB8AC3E}">
        <p14:creationId xmlns:p14="http://schemas.microsoft.com/office/powerpoint/2010/main" val="23919356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685800"/>
            <a:ext cx="8686800" cy="1143000"/>
          </a:xfrm>
        </p:spPr>
        <p:txBody>
          <a:bodyPr>
            <a:normAutofit fontScale="90000"/>
          </a:bodyPr>
          <a:lstStyle/>
          <a:p>
            <a:r>
              <a:rPr lang="en-US" b="1" dirty="0">
                <a:solidFill>
                  <a:srgbClr val="000000"/>
                </a:solidFill>
                <a:ea typeface="Lucida Grande"/>
                <a:cs typeface="Lucida Grande"/>
              </a:rPr>
              <a:t>802.15.12 Header construction:</a:t>
            </a:r>
            <a:br>
              <a:rPr lang="en-US" b="1" dirty="0">
                <a:solidFill>
                  <a:srgbClr val="000000"/>
                </a:solidFill>
                <a:ea typeface="Lucida Grande"/>
                <a:cs typeface="Lucida Grande"/>
              </a:rPr>
            </a:br>
            <a:r>
              <a:rPr lang="en-US" b="1" dirty="0">
                <a:solidFill>
                  <a:srgbClr val="000000"/>
                </a:solidFill>
                <a:ea typeface="Lucida Grande"/>
                <a:cs typeface="Lucida Grande"/>
              </a:rPr>
              <a:t>Non-IE devices</a:t>
            </a:r>
            <a:endParaRPr lang="en-US" dirty="0">
              <a:latin typeface="Arial" charset="0"/>
            </a:endParaRPr>
          </a:p>
        </p:txBody>
      </p:sp>
      <p:sp>
        <p:nvSpPr>
          <p:cNvPr id="10243" name="Rectangle 1027"/>
          <p:cNvSpPr>
            <a:spLocks noGrp="1" noChangeArrowheads="1"/>
          </p:cNvSpPr>
          <p:nvPr>
            <p:ph type="body" idx="1"/>
          </p:nvPr>
        </p:nvSpPr>
        <p:spPr>
          <a:xfrm>
            <a:off x="152400" y="1752600"/>
            <a:ext cx="8686800" cy="4648200"/>
          </a:xfrm>
        </p:spPr>
        <p:txBody>
          <a:bodyPr/>
          <a:lstStyle/>
          <a:p>
            <a:pPr marL="0" lvl="1" indent="0">
              <a:buNone/>
            </a:pPr>
            <a:r>
              <a:rPr lang="en-US" sz="2000" b="1" dirty="0"/>
              <a:t>Non-IE devices </a:t>
            </a:r>
          </a:p>
          <a:p>
            <a:pPr marL="520700" lvl="1" indent="-342900">
              <a:buClr>
                <a:srgbClr val="FF0000"/>
              </a:buClr>
              <a:buFont typeface="Wingdings" charset="2"/>
              <a:buChar char="q"/>
            </a:pPr>
            <a:r>
              <a:rPr lang="en-US" sz="2000" dirty="0"/>
              <a:t>1</a:t>
            </a:r>
            <a:r>
              <a:rPr lang="en-US" sz="2000" baseline="30000" dirty="0"/>
              <a:t>st</a:t>
            </a:r>
            <a:r>
              <a:rPr lang="en-US" sz="2000" dirty="0"/>
              <a:t> payload octet is set to 0xff in accordance with 6LoWPAN Paging Dispatch</a:t>
            </a:r>
          </a:p>
          <a:p>
            <a:pPr marL="520700" lvl="1" indent="-342900">
              <a:buClr>
                <a:srgbClr val="FF0000"/>
              </a:buClr>
              <a:buFont typeface="Wingdings" charset="2"/>
              <a:buChar char="q"/>
            </a:pPr>
            <a:r>
              <a:rPr lang="en-US" sz="2000" dirty="0"/>
              <a:t>2</a:t>
            </a:r>
            <a:r>
              <a:rPr lang="en-US" sz="2000" baseline="30000" dirty="0"/>
              <a:t>nd</a:t>
            </a:r>
            <a:r>
              <a:rPr lang="en-US" sz="2000" dirty="0"/>
              <a:t> payload octet denotes page 15 and will be defined in the future</a:t>
            </a:r>
          </a:p>
          <a:p>
            <a:pPr marL="520700" lvl="1" indent="-342900">
              <a:buClr>
                <a:srgbClr val="FF0000"/>
              </a:buClr>
              <a:buFont typeface="Wingdings" charset="2"/>
              <a:buChar char="q"/>
            </a:pPr>
            <a:r>
              <a:rPr lang="en-US" sz="2000" dirty="0"/>
              <a:t>3</a:t>
            </a:r>
            <a:r>
              <a:rPr lang="en-US" sz="2000" baseline="30000" dirty="0"/>
              <a:t>rd</a:t>
            </a:r>
            <a:r>
              <a:rPr lang="en-US" sz="2000" dirty="0"/>
              <a:t> and 4</a:t>
            </a:r>
            <a:r>
              <a:rPr lang="en-US" sz="2000" baseline="30000" dirty="0"/>
              <a:t>th</a:t>
            </a:r>
            <a:r>
              <a:rPr lang="en-US" sz="2000" dirty="0"/>
              <a:t> payload octets denote the Protocol Identifier </a:t>
            </a:r>
          </a:p>
          <a:p>
            <a:pPr marL="520700" lvl="1" indent="-342900">
              <a:buClr>
                <a:srgbClr val="FF0000"/>
              </a:buClr>
              <a:buFont typeface="Wingdings" charset="2"/>
              <a:buChar char="q"/>
            </a:pPr>
            <a:r>
              <a:rPr lang="en-US" sz="2000" dirty="0"/>
              <a:t>Non-IE device discovery can use the security mechanism with a “well known” key to effect a discovery ULI packet that will not disturb non-ULI devices.  Those 802.15.4 devices not responding to this discovery packet could be assumed to be non-ULI (multiple discovery packets should be sent since a packet may not be received)</a:t>
            </a:r>
          </a:p>
          <a:p>
            <a:pPr marL="0" lvl="1" indent="0">
              <a:buNone/>
            </a:pPr>
            <a:r>
              <a:rPr lang="en-US" sz="2000" dirty="0"/>
              <a:t>Note: Protocol Identifiers:</a:t>
            </a:r>
          </a:p>
          <a:p>
            <a:pPr marL="685800" lvl="2" indent="-342900">
              <a:buClr>
                <a:srgbClr val="FF0000"/>
              </a:buClr>
              <a:buFont typeface="Wingdings" charset="2"/>
              <a:buChar char="q"/>
            </a:pPr>
            <a:r>
              <a:rPr lang="en-US" sz="1600" dirty="0"/>
              <a:t>EtherType values are &gt; 0x0600</a:t>
            </a:r>
          </a:p>
          <a:p>
            <a:pPr marL="685800" lvl="2" indent="-342900">
              <a:buClr>
                <a:srgbClr val="FF0000"/>
              </a:buClr>
              <a:buFont typeface="Wingdings" charset="2"/>
              <a:buChar char="q"/>
            </a:pPr>
            <a:r>
              <a:rPr lang="en-US" sz="1600" dirty="0"/>
              <a:t>Dispatch values assigned by 802.15 ANA are </a:t>
            </a:r>
            <a:r>
              <a:rPr lang="en-US" sz="1600" u="sng" dirty="0"/>
              <a:t>&lt;</a:t>
            </a:r>
            <a:r>
              <a:rPr lang="en-US" sz="1600" dirty="0"/>
              <a:t> 0x4FF </a:t>
            </a:r>
          </a:p>
          <a:p>
            <a:pPr marL="685800" lvl="2" indent="-342900">
              <a:buClr>
                <a:srgbClr val="FF0000"/>
              </a:buClr>
              <a:buFont typeface="Wingdings" charset="2"/>
              <a:buChar char="q"/>
            </a:pPr>
            <a:r>
              <a:rPr lang="en-US" sz="1600" dirty="0"/>
              <a:t>Vendor specific values will be set to 0x565 followed by a 3-octet OUI for that vendor</a:t>
            </a:r>
            <a:endParaRPr lang="en-US" sz="2000" dirty="0"/>
          </a:p>
        </p:txBody>
      </p:sp>
      <p:sp>
        <p:nvSpPr>
          <p:cNvPr id="2" name="Date Placeholder 1"/>
          <p:cNvSpPr>
            <a:spLocks noGrp="1"/>
          </p:cNvSpPr>
          <p:nvPr>
            <p:ph type="dt" sz="half" idx="10"/>
          </p:nvPr>
        </p:nvSpPr>
        <p:spPr/>
        <p:txBody>
          <a:bodyPr/>
          <a:lstStyle/>
          <a:p>
            <a:r>
              <a:rPr lang="en-US"/>
              <a:t>&lt;March 2019&gt;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dirty="0"/>
              <a:t>Slide </a:t>
            </a:r>
            <a:fld id="{70337B2E-2ECE-C749-8163-8E953C7317DE}" type="slidenum">
              <a:rPr lang="en-US" smtClean="0"/>
              <a:pPr/>
              <a:t>19</a:t>
            </a:fld>
            <a:endParaRPr lang="en-US" dirty="0"/>
          </a:p>
        </p:txBody>
      </p:sp>
    </p:spTree>
    <p:extLst>
      <p:ext uri="{BB962C8B-B14F-4D97-AF65-F5344CB8AC3E}">
        <p14:creationId xmlns:p14="http://schemas.microsoft.com/office/powerpoint/2010/main" val="2829136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802.15.12</a:t>
            </a:r>
          </a:p>
        </p:txBody>
      </p:sp>
      <p:sp>
        <p:nvSpPr>
          <p:cNvPr id="3" name="Subtitle 2"/>
          <p:cNvSpPr>
            <a:spLocks noGrp="1"/>
          </p:cNvSpPr>
          <p:nvPr>
            <p:ph type="subTitle" idx="1"/>
          </p:nvPr>
        </p:nvSpPr>
        <p:spPr/>
        <p:txBody>
          <a:bodyPr/>
          <a:lstStyle/>
          <a:p>
            <a:r>
              <a:rPr lang="en-US" dirty="0"/>
              <a:t>Conceptual Overview</a:t>
            </a:r>
          </a:p>
        </p:txBody>
      </p:sp>
      <p:sp>
        <p:nvSpPr>
          <p:cNvPr id="4" name="Date Placeholder 3"/>
          <p:cNvSpPr>
            <a:spLocks noGrp="1"/>
          </p:cNvSpPr>
          <p:nvPr>
            <p:ph type="dt" sz="half" idx="10"/>
          </p:nvPr>
        </p:nvSpPr>
        <p:spPr/>
        <p:txBody>
          <a:bodyPr/>
          <a:lstStyle/>
          <a:p>
            <a:r>
              <a:rPr lang="en-US"/>
              <a:t>&lt;March 2019&gt;</a:t>
            </a:r>
          </a:p>
        </p:txBody>
      </p:sp>
      <p:sp>
        <p:nvSpPr>
          <p:cNvPr id="5" name="Footer Placeholder 4"/>
          <p:cNvSpPr>
            <a:spLocks noGrp="1"/>
          </p:cNvSpPr>
          <p:nvPr>
            <p:ph type="ftr" sz="quarter" idx="11"/>
          </p:nvPr>
        </p:nvSpPr>
        <p:spPr/>
        <p:txBody>
          <a:bodyPr/>
          <a:lstStyle/>
          <a:p>
            <a:r>
              <a:rPr lang="en-US"/>
              <a:t>&lt;Pat Kinney&gt;, &lt;Kinney Consulting&gt;</a:t>
            </a:r>
          </a:p>
        </p:txBody>
      </p:sp>
      <p:sp>
        <p:nvSpPr>
          <p:cNvPr id="6" name="Slide Number Placeholder 5"/>
          <p:cNvSpPr>
            <a:spLocks noGrp="1"/>
          </p:cNvSpPr>
          <p:nvPr>
            <p:ph type="sldNum" sz="quarter" idx="12"/>
          </p:nvPr>
        </p:nvSpPr>
        <p:spPr/>
        <p:txBody>
          <a:bodyPr/>
          <a:lstStyle/>
          <a:p>
            <a:r>
              <a:rPr lang="en-US"/>
              <a:t>Slide </a:t>
            </a:r>
            <a:fld id="{77CF4697-C497-4F48-AF29-6F86E5F7EA8D}" type="slidenum">
              <a:rPr lang="en-US" smtClean="0"/>
              <a:pPr/>
              <a:t>2</a:t>
            </a:fld>
            <a:endParaRPr lang="en-US"/>
          </a:p>
        </p:txBody>
      </p:sp>
    </p:spTree>
    <p:extLst>
      <p:ext uri="{BB962C8B-B14F-4D97-AF65-F5344CB8AC3E}">
        <p14:creationId xmlns:p14="http://schemas.microsoft.com/office/powerpoint/2010/main" val="32665835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81000"/>
            <a:ext cx="8686800" cy="1143000"/>
          </a:xfrm>
        </p:spPr>
        <p:txBody>
          <a:bodyPr>
            <a:normAutofit fontScale="90000"/>
          </a:bodyPr>
          <a:lstStyle/>
          <a:p>
            <a:r>
              <a:rPr lang="en-US" b="1" dirty="0">
                <a:solidFill>
                  <a:srgbClr val="000000"/>
                </a:solidFill>
                <a:ea typeface="Lucida Grande"/>
                <a:cs typeface="Lucida Grande"/>
              </a:rPr>
              <a:t>Examples of Frame Construction with 802.15.12</a:t>
            </a:r>
            <a:endParaRPr lang="en-US" dirty="0">
              <a:latin typeface="Arial" charset="0"/>
            </a:endParaRPr>
          </a:p>
        </p:txBody>
      </p:sp>
      <p:sp>
        <p:nvSpPr>
          <p:cNvPr id="10243" name="Rectangle 1027"/>
          <p:cNvSpPr>
            <a:spLocks noGrp="1" noChangeArrowheads="1"/>
          </p:cNvSpPr>
          <p:nvPr>
            <p:ph type="body" idx="1"/>
          </p:nvPr>
        </p:nvSpPr>
        <p:spPr>
          <a:xfrm>
            <a:off x="152400" y="1295400"/>
            <a:ext cx="8839200" cy="5257800"/>
          </a:xfrm>
        </p:spPr>
        <p:txBody>
          <a:bodyPr/>
          <a:lstStyle/>
          <a:p>
            <a:pPr marL="342900" lvl="1" indent="-342900">
              <a:buClr>
                <a:srgbClr val="FF0000"/>
              </a:buClr>
              <a:buFont typeface="Wingdings" charset="2"/>
              <a:buChar char="q"/>
            </a:pPr>
            <a:r>
              <a:rPr lang="en-US" sz="2000" dirty="0"/>
              <a:t>The basic assumptions for the following examples of data frames are:</a:t>
            </a:r>
          </a:p>
          <a:p>
            <a:pPr marL="685800" lvl="2" indent="-342900">
              <a:buClr>
                <a:srgbClr val="FF0000"/>
              </a:buClr>
              <a:buFont typeface="Wingdings" charset="2"/>
              <a:buChar char="q"/>
            </a:pPr>
            <a:r>
              <a:rPr lang="en-US" sz="1600" dirty="0"/>
              <a:t>2-octet frame control,</a:t>
            </a:r>
          </a:p>
          <a:p>
            <a:pPr marL="685800" lvl="2" indent="-342900">
              <a:buClr>
                <a:srgbClr val="FF0000"/>
              </a:buClr>
              <a:buFont typeface="Wingdings" charset="2"/>
              <a:buChar char="q"/>
            </a:pPr>
            <a:r>
              <a:rPr lang="en-US" sz="1600" dirty="0"/>
              <a:t>1-octet sequence number,</a:t>
            </a:r>
          </a:p>
          <a:p>
            <a:pPr marL="685800" lvl="2" indent="-342900">
              <a:buClr>
                <a:srgbClr val="FF0000"/>
              </a:buClr>
              <a:buFont typeface="Wingdings" charset="2"/>
              <a:buChar char="q"/>
            </a:pPr>
            <a:r>
              <a:rPr lang="en-US" sz="1600" dirty="0"/>
              <a:t>2-octet origination and 2-octet destination short addresses,</a:t>
            </a:r>
          </a:p>
          <a:p>
            <a:pPr marL="685800" lvl="2" indent="-342900">
              <a:buClr>
                <a:srgbClr val="FF0000"/>
              </a:buClr>
              <a:buFont typeface="Wingdings" charset="2"/>
              <a:buChar char="q"/>
            </a:pPr>
            <a:r>
              <a:rPr lang="en-US" sz="1600" dirty="0"/>
              <a:t>2-octet PAN ID, origination and destination devices in same PAN, source PAN ID elided,</a:t>
            </a:r>
          </a:p>
          <a:p>
            <a:pPr marL="685800" lvl="2" indent="-342900">
              <a:buClr>
                <a:srgbClr val="FF0000"/>
              </a:buClr>
              <a:buFont typeface="Wingdings" charset="2"/>
              <a:buChar char="q"/>
            </a:pPr>
            <a:r>
              <a:rPr lang="en-US" sz="1600" dirty="0"/>
              <a:t>6-octet auxiliary security header,</a:t>
            </a:r>
          </a:p>
          <a:p>
            <a:pPr marL="685800" lvl="2" indent="-342900">
              <a:buClr>
                <a:srgbClr val="FF0000"/>
              </a:buClr>
              <a:buFont typeface="Wingdings" charset="2"/>
              <a:buChar char="q"/>
            </a:pPr>
            <a:r>
              <a:rPr lang="en-US" sz="1600" dirty="0"/>
              <a:t>No header IEs,</a:t>
            </a:r>
          </a:p>
          <a:p>
            <a:pPr marL="685800" lvl="2" indent="-342900">
              <a:buClr>
                <a:srgbClr val="FF0000"/>
              </a:buClr>
              <a:buFont typeface="Wingdings" charset="2"/>
              <a:buChar char="q"/>
            </a:pPr>
            <a:r>
              <a:rPr lang="en-US" sz="1600" dirty="0"/>
              <a:t>4-octet security MIC,</a:t>
            </a:r>
          </a:p>
          <a:p>
            <a:pPr marL="685800" lvl="2" indent="-342900">
              <a:buClr>
                <a:srgbClr val="FF0000"/>
              </a:buClr>
              <a:buFont typeface="Wingdings" charset="2"/>
              <a:buChar char="q"/>
            </a:pPr>
            <a:r>
              <a:rPr lang="en-US" sz="1600" dirty="0"/>
              <a:t>2-octet Frame Check Sequence.</a:t>
            </a:r>
          </a:p>
          <a:p>
            <a:pPr marL="342900" lvl="1" indent="-342900">
              <a:buClr>
                <a:srgbClr val="FF0000"/>
              </a:buClr>
              <a:buFont typeface="Wingdings" charset="2"/>
              <a:buChar char="q"/>
            </a:pPr>
            <a:r>
              <a:rPr lang="en-US" sz="2000" dirty="0"/>
              <a:t>Three examples of 802.15.4 data frames using 802.15.12 are shown in the following figures 3 and 4.  The examples are:</a:t>
            </a:r>
          </a:p>
          <a:p>
            <a:pPr marL="685800" lvl="2" indent="-342900">
              <a:buClr>
                <a:srgbClr val="FF0000"/>
              </a:buClr>
              <a:buFont typeface="Wingdings" charset="2"/>
              <a:buChar char="q"/>
            </a:pPr>
            <a:r>
              <a:rPr lang="en-US" sz="1600" dirty="0">
                <a:hlinkClick r:id="rId2" action="ppaction://hlinksldjump"/>
              </a:rPr>
              <a:t>Figure 3 </a:t>
            </a:r>
            <a:r>
              <a:rPr lang="en-US" sz="1600" dirty="0"/>
              <a:t>- 802.15.4 devices are not IE capable, hence the ULI message is in the payload</a:t>
            </a:r>
          </a:p>
          <a:p>
            <a:pPr marL="685800" lvl="2" indent="-342900">
              <a:buClr>
                <a:srgbClr val="FF0000"/>
              </a:buClr>
              <a:buFont typeface="Wingdings" charset="2"/>
              <a:buChar char="q"/>
            </a:pPr>
            <a:r>
              <a:rPr lang="en-US" sz="1600" dirty="0"/>
              <a:t>Figure 4 </a:t>
            </a:r>
            <a:r>
              <a:rPr lang="mr-IN" sz="1600" dirty="0"/>
              <a:t>–</a:t>
            </a:r>
            <a:r>
              <a:rPr lang="en-US" sz="1600" dirty="0"/>
              <a:t> 802.15.4 devices are IE capable, hence ULI message is in an IE</a:t>
            </a:r>
          </a:p>
          <a:p>
            <a:pPr marL="1028700" lvl="3" indent="-342900">
              <a:buClr>
                <a:srgbClr val="FF0000"/>
              </a:buClr>
              <a:buFont typeface="Wingdings" charset="2"/>
              <a:buChar char="q"/>
            </a:pPr>
            <a:r>
              <a:rPr lang="en-US" sz="1600" dirty="0">
                <a:hlinkClick r:id="" action="ppaction://hlinkshowjump?jump=nextslide"/>
              </a:rPr>
              <a:t>Figure 4a</a:t>
            </a:r>
            <a:r>
              <a:rPr lang="mr-IN" sz="1600" dirty="0"/>
              <a:t>–</a:t>
            </a:r>
            <a:r>
              <a:rPr lang="en-US" sz="1600" dirty="0"/>
              <a:t> MPX IE used for all non-6LoWPAN messages</a:t>
            </a:r>
          </a:p>
          <a:p>
            <a:pPr marL="1028700" lvl="3" indent="-342900">
              <a:buClr>
                <a:srgbClr val="FF0000"/>
              </a:buClr>
              <a:buFont typeface="Wingdings" charset="2"/>
              <a:buChar char="q"/>
            </a:pPr>
            <a:r>
              <a:rPr lang="en-US" sz="1600" dirty="0">
                <a:hlinkClick r:id="" action="ppaction://hlinkshowjump?jump=nextslide"/>
              </a:rPr>
              <a:t>Figure 4b</a:t>
            </a:r>
            <a:r>
              <a:rPr lang="mr-IN" sz="1600" dirty="0"/>
              <a:t>–</a:t>
            </a:r>
            <a:r>
              <a:rPr lang="en-US" sz="1600" dirty="0"/>
              <a:t> ULI IE used only for 6LoWPAN messages</a:t>
            </a:r>
          </a:p>
        </p:txBody>
      </p:sp>
      <p:sp>
        <p:nvSpPr>
          <p:cNvPr id="2" name="Date Placeholder 1"/>
          <p:cNvSpPr>
            <a:spLocks noGrp="1"/>
          </p:cNvSpPr>
          <p:nvPr>
            <p:ph type="dt" sz="half" idx="10"/>
          </p:nvPr>
        </p:nvSpPr>
        <p:spPr/>
        <p:txBody>
          <a:bodyPr/>
          <a:lstStyle/>
          <a:p>
            <a:r>
              <a:rPr lang="en-US"/>
              <a:t>&lt;March 2019&gt;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a:t>Slide </a:t>
            </a:r>
            <a:fld id="{70337B2E-2ECE-C749-8163-8E953C7317DE}" type="slidenum">
              <a:rPr lang="en-US" smtClean="0"/>
              <a:pPr/>
              <a:t>20</a:t>
            </a:fld>
            <a:endParaRPr lang="en-US"/>
          </a:p>
        </p:txBody>
      </p:sp>
    </p:spTree>
    <p:extLst>
      <p:ext uri="{BB962C8B-B14F-4D97-AF65-F5344CB8AC3E}">
        <p14:creationId xmlns:p14="http://schemas.microsoft.com/office/powerpoint/2010/main" val="12915780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21</a:t>
            </a:fld>
            <a:endParaRPr lang="en-US" dirty="0"/>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2" name="TextBox 1"/>
          <p:cNvSpPr txBox="1"/>
          <p:nvPr/>
        </p:nvSpPr>
        <p:spPr>
          <a:xfrm>
            <a:off x="1524000" y="3581400"/>
            <a:ext cx="964527" cy="338554"/>
          </a:xfrm>
          <a:prstGeom prst="rect">
            <a:avLst/>
          </a:prstGeom>
          <a:noFill/>
        </p:spPr>
        <p:txBody>
          <a:bodyPr wrap="none" rtlCol="0">
            <a:spAutoFit/>
          </a:bodyPr>
          <a:lstStyle/>
          <a:p>
            <a:r>
              <a:rPr lang="en-US" sz="1600" b="1" dirty="0"/>
              <a:t>Figure 4a</a:t>
            </a:r>
          </a:p>
        </p:txBody>
      </p:sp>
      <p:sp>
        <p:nvSpPr>
          <p:cNvPr id="10" name="TextBox 9"/>
          <p:cNvSpPr txBox="1"/>
          <p:nvPr/>
        </p:nvSpPr>
        <p:spPr>
          <a:xfrm>
            <a:off x="1600200" y="1524000"/>
            <a:ext cx="864339" cy="338554"/>
          </a:xfrm>
          <a:prstGeom prst="rect">
            <a:avLst/>
          </a:prstGeom>
          <a:noFill/>
        </p:spPr>
        <p:txBody>
          <a:bodyPr wrap="none" rtlCol="0">
            <a:spAutoFit/>
          </a:bodyPr>
          <a:lstStyle/>
          <a:p>
            <a:r>
              <a:rPr lang="en-US" sz="1600" b="1" dirty="0"/>
              <a:t>Figure 3</a:t>
            </a:r>
          </a:p>
        </p:txBody>
      </p:sp>
      <p:sp>
        <p:nvSpPr>
          <p:cNvPr id="11" name="TextBox 10"/>
          <p:cNvSpPr txBox="1"/>
          <p:nvPr/>
        </p:nvSpPr>
        <p:spPr>
          <a:xfrm>
            <a:off x="4724400" y="3581400"/>
            <a:ext cx="973343" cy="338554"/>
          </a:xfrm>
          <a:prstGeom prst="rect">
            <a:avLst/>
          </a:prstGeom>
          <a:noFill/>
        </p:spPr>
        <p:txBody>
          <a:bodyPr wrap="none" rtlCol="0">
            <a:spAutoFit/>
          </a:bodyPr>
          <a:lstStyle/>
          <a:p>
            <a:r>
              <a:rPr lang="en-US" sz="1600" b="1" dirty="0"/>
              <a:t>Figure 4b</a:t>
            </a:r>
          </a:p>
        </p:txBody>
      </p:sp>
      <p:pic>
        <p:nvPicPr>
          <p:cNvPr id="3" name="Picture 2"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308943"/>
            <a:ext cx="9060452" cy="4876800"/>
          </a:xfrm>
          <a:prstGeom prst="rect">
            <a:avLst/>
          </a:prstGeom>
        </p:spPr>
      </p:pic>
      <p:sp>
        <p:nvSpPr>
          <p:cNvPr id="4" name="Date Placeholder 3"/>
          <p:cNvSpPr>
            <a:spLocks noGrp="1"/>
          </p:cNvSpPr>
          <p:nvPr>
            <p:ph type="dt" sz="half" idx="10"/>
          </p:nvPr>
        </p:nvSpPr>
        <p:spPr/>
        <p:txBody>
          <a:bodyPr/>
          <a:lstStyle/>
          <a:p>
            <a:r>
              <a:rPr lang="en-US"/>
              <a:t>&lt;March 2019&gt;</a:t>
            </a:r>
          </a:p>
        </p:txBody>
      </p:sp>
      <p:sp>
        <p:nvSpPr>
          <p:cNvPr id="5" name="Footer Placeholder 4"/>
          <p:cNvSpPr>
            <a:spLocks noGrp="1"/>
          </p:cNvSpPr>
          <p:nvPr>
            <p:ph type="ftr" sz="quarter" idx="11"/>
          </p:nvPr>
        </p:nvSpPr>
        <p:spPr/>
        <p:txBody>
          <a:bodyPr/>
          <a:lstStyle/>
          <a:p>
            <a:r>
              <a:rPr lang="en-US"/>
              <a:t>&lt;Pat Kinney&gt;, &lt;Kinney Consulting&gt;</a:t>
            </a:r>
          </a:p>
        </p:txBody>
      </p:sp>
      <p:sp>
        <p:nvSpPr>
          <p:cNvPr id="6" name="Slide Number Placeholder 5"/>
          <p:cNvSpPr>
            <a:spLocks noGrp="1"/>
          </p:cNvSpPr>
          <p:nvPr>
            <p:ph type="sldNum" sz="quarter" idx="12"/>
          </p:nvPr>
        </p:nvSpPr>
        <p:spPr/>
        <p:txBody>
          <a:bodyPr/>
          <a:lstStyle/>
          <a:p>
            <a:r>
              <a:rPr lang="en-US"/>
              <a:t>Slide </a:t>
            </a:r>
            <a:fld id="{60949EC9-91CC-F44E-AFBC-D9AA52244D19}" type="slidenum">
              <a:rPr lang="en-US" smtClean="0"/>
              <a:pPr/>
              <a:t>21</a:t>
            </a:fld>
            <a:endParaRPr lang="en-US"/>
          </a:p>
        </p:txBody>
      </p:sp>
    </p:spTree>
    <p:extLst>
      <p:ext uri="{BB962C8B-B14F-4D97-AF65-F5344CB8AC3E}">
        <p14:creationId xmlns:p14="http://schemas.microsoft.com/office/powerpoint/2010/main" val="278625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533400"/>
            <a:ext cx="8686800" cy="1143000"/>
          </a:xfrm>
        </p:spPr>
        <p:txBody>
          <a:bodyPr>
            <a:normAutofit fontScale="90000"/>
          </a:bodyPr>
          <a:lstStyle/>
          <a:p>
            <a:r>
              <a:rPr lang="en-US" b="1" dirty="0">
                <a:solidFill>
                  <a:srgbClr val="000000"/>
                </a:solidFill>
                <a:ea typeface="Lucida Grande"/>
                <a:cs typeface="Lucida Grande"/>
              </a:rPr>
              <a:t>Examples of IP Packet Construction using 802.15.12</a:t>
            </a:r>
            <a:endParaRPr lang="en-US" dirty="0">
              <a:latin typeface="Arial" charset="0"/>
            </a:endParaRPr>
          </a:p>
        </p:txBody>
      </p:sp>
      <p:sp>
        <p:nvSpPr>
          <p:cNvPr id="10243" name="Rectangle 1027"/>
          <p:cNvSpPr>
            <a:spLocks noGrp="1" noChangeArrowheads="1"/>
          </p:cNvSpPr>
          <p:nvPr>
            <p:ph type="body" idx="1"/>
          </p:nvPr>
        </p:nvSpPr>
        <p:spPr>
          <a:xfrm>
            <a:off x="152400" y="1752600"/>
            <a:ext cx="8686800" cy="5257800"/>
          </a:xfrm>
        </p:spPr>
        <p:txBody>
          <a:bodyPr/>
          <a:lstStyle/>
          <a:p>
            <a:pPr marL="342900" lvl="1" indent="-342900">
              <a:buClr>
                <a:srgbClr val="FF0000"/>
              </a:buClr>
              <a:buFont typeface="Wingdings" charset="2"/>
              <a:buChar char="q"/>
            </a:pPr>
            <a:r>
              <a:rPr lang="en-US" sz="2000" dirty="0">
                <a:hlinkClick r:id="rId2" action="ppaction://hlinksldjump"/>
              </a:rPr>
              <a:t>Figure 5</a:t>
            </a:r>
            <a:r>
              <a:rPr lang="en-US" sz="2000" dirty="0"/>
              <a:t> shows six examples of IP packets using 802.15.12:</a:t>
            </a:r>
          </a:p>
          <a:p>
            <a:pPr marL="685800" lvl="2" indent="-342900">
              <a:buClr>
                <a:srgbClr val="FF0000"/>
              </a:buClr>
              <a:buFont typeface="Wingdings" charset="2"/>
              <a:buChar char="q"/>
            </a:pPr>
            <a:r>
              <a:rPr lang="en-US" sz="1600" dirty="0"/>
              <a:t>IE messaging of non-compressed UDP/IPv6</a:t>
            </a:r>
          </a:p>
          <a:p>
            <a:pPr marL="685800" lvl="2" indent="-342900">
              <a:buClr>
                <a:srgbClr val="FF0000"/>
              </a:buClr>
              <a:buFont typeface="Wingdings" charset="2"/>
              <a:buChar char="q"/>
            </a:pPr>
            <a:r>
              <a:rPr lang="en-US" sz="1600" dirty="0"/>
              <a:t>IE messaging of non-compressed UDP/IPv4</a:t>
            </a:r>
          </a:p>
          <a:p>
            <a:pPr marL="685800" lvl="2" indent="-342900">
              <a:buClr>
                <a:srgbClr val="FF0000"/>
              </a:buClr>
              <a:buFont typeface="Wingdings" charset="2"/>
              <a:buChar char="q"/>
            </a:pPr>
            <a:r>
              <a:rPr lang="en-US" sz="1600" dirty="0"/>
              <a:t>IE messaging of compressed UDP/IPv6 using 6LoWPAN</a:t>
            </a:r>
          </a:p>
          <a:p>
            <a:pPr marL="685800" lvl="2" indent="-342900">
              <a:buClr>
                <a:srgbClr val="FF0000"/>
              </a:buClr>
              <a:buFont typeface="Wingdings" charset="2"/>
              <a:buChar char="q"/>
            </a:pPr>
            <a:r>
              <a:rPr lang="en-US" sz="1600" dirty="0"/>
              <a:t>Non-IE messaging of non-compressed UDP/IPv6</a:t>
            </a:r>
          </a:p>
          <a:p>
            <a:pPr marL="685800" lvl="2" indent="-342900">
              <a:buClr>
                <a:srgbClr val="FF0000"/>
              </a:buClr>
              <a:buFont typeface="Wingdings" charset="2"/>
              <a:buChar char="q"/>
            </a:pPr>
            <a:r>
              <a:rPr lang="en-US" sz="1600" dirty="0"/>
              <a:t>Non-IE messaging of non-compressed UDP/IPv4</a:t>
            </a:r>
          </a:p>
          <a:p>
            <a:pPr marL="685800" lvl="2" indent="-342900">
              <a:buClr>
                <a:srgbClr val="FF0000"/>
              </a:buClr>
              <a:buFont typeface="Wingdings" charset="2"/>
              <a:buChar char="q"/>
            </a:pPr>
            <a:r>
              <a:rPr lang="en-US" sz="1600" dirty="0"/>
              <a:t>Non-IE messaging of compressed UDP/IPv6 using 6LoWPAN</a:t>
            </a:r>
          </a:p>
          <a:p>
            <a:pPr marL="342900" lvl="1" indent="-342900">
              <a:buClr>
                <a:srgbClr val="FF0000"/>
              </a:buClr>
              <a:buFont typeface="Wingdings" charset="2"/>
              <a:buChar char="q"/>
            </a:pPr>
            <a:r>
              <a:rPr lang="en-US" sz="2000" dirty="0"/>
              <a:t>All examples use the basic assumptions for frame construction from the previous Frame Construction examples resulting in a 21-octet MAC overhead</a:t>
            </a:r>
          </a:p>
          <a:p>
            <a:pPr marL="342900" lvl="1" indent="-342900">
              <a:buClr>
                <a:srgbClr val="FF0000"/>
              </a:buClr>
              <a:buFont typeface="Wingdings" charset="2"/>
              <a:buChar char="q"/>
            </a:pPr>
            <a:r>
              <a:rPr lang="en-US" sz="2000" dirty="0"/>
              <a:t>The 6LoWPAN examples are for non-fragmented, no mesh; yielding a 3-octet overhead</a:t>
            </a:r>
          </a:p>
          <a:p>
            <a:pPr marL="342900" lvl="1" indent="-342900">
              <a:buClr>
                <a:srgbClr val="FF0000"/>
              </a:buClr>
              <a:buFont typeface="Wingdings" charset="2"/>
              <a:buChar char="q"/>
            </a:pPr>
            <a:r>
              <a:rPr lang="en-US" sz="2000" dirty="0"/>
              <a:t>As indicated, the total (MAC + ULI + IP + UDP) header lengths for the six examples range from 26 octets to 74 octets</a:t>
            </a:r>
          </a:p>
        </p:txBody>
      </p:sp>
      <p:sp>
        <p:nvSpPr>
          <p:cNvPr id="2" name="Date Placeholder 1"/>
          <p:cNvSpPr>
            <a:spLocks noGrp="1"/>
          </p:cNvSpPr>
          <p:nvPr>
            <p:ph type="dt" sz="half" idx="10"/>
          </p:nvPr>
        </p:nvSpPr>
        <p:spPr/>
        <p:txBody>
          <a:bodyPr/>
          <a:lstStyle/>
          <a:p>
            <a:r>
              <a:rPr lang="en-US"/>
              <a:t>&lt;March 2019&gt;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a:t>Slide </a:t>
            </a:r>
            <a:fld id="{70337B2E-2ECE-C749-8163-8E953C7317DE}" type="slidenum">
              <a:rPr lang="en-US" smtClean="0"/>
              <a:pPr/>
              <a:t>22</a:t>
            </a:fld>
            <a:endParaRPr lang="en-US"/>
          </a:p>
        </p:txBody>
      </p:sp>
    </p:spTree>
    <p:extLst>
      <p:ext uri="{BB962C8B-B14F-4D97-AF65-F5344CB8AC3E}">
        <p14:creationId xmlns:p14="http://schemas.microsoft.com/office/powerpoint/2010/main" val="12260683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381000"/>
            <a:ext cx="8686800" cy="846744"/>
          </a:xfrm>
        </p:spPr>
        <p:txBody>
          <a:bodyPr/>
          <a:lstStyle/>
          <a:p>
            <a:r>
              <a:rPr lang="en-US" sz="3200" b="1" dirty="0">
                <a:solidFill>
                  <a:srgbClr val="000000"/>
                </a:solidFill>
                <a:ea typeface="Lucida Grande"/>
                <a:cs typeface="Lucida Grande"/>
              </a:rPr>
              <a:t>Packet Construction - </a:t>
            </a:r>
            <a:r>
              <a:rPr lang="en-US" sz="2400" b="1" dirty="0">
                <a:solidFill>
                  <a:srgbClr val="000000"/>
                </a:solidFill>
                <a:ea typeface="Lucida Grande"/>
                <a:cs typeface="Lucida Grande"/>
              </a:rPr>
              <a:t>Figure 5</a:t>
            </a:r>
            <a:endParaRPr lang="en-US" sz="2400" dirty="0">
              <a:latin typeface="Arial" charset="0"/>
            </a:endParaRPr>
          </a:p>
        </p:txBody>
      </p:sp>
      <p:sp>
        <p:nvSpPr>
          <p:cNvPr id="3" name="Date Placeholder 2"/>
          <p:cNvSpPr>
            <a:spLocks noGrp="1"/>
          </p:cNvSpPr>
          <p:nvPr>
            <p:ph type="dt" sz="half" idx="10"/>
          </p:nvPr>
        </p:nvSpPr>
        <p:spPr/>
        <p:txBody>
          <a:bodyPr/>
          <a:lstStyle/>
          <a:p>
            <a:r>
              <a:rPr lang="en-US"/>
              <a:t>&lt;March 2019&gt;</a:t>
            </a:r>
          </a:p>
        </p:txBody>
      </p:sp>
      <p:sp>
        <p:nvSpPr>
          <p:cNvPr id="4" name="Footer Placeholder 3"/>
          <p:cNvSpPr>
            <a:spLocks noGrp="1"/>
          </p:cNvSpPr>
          <p:nvPr>
            <p:ph type="ftr" sz="quarter" idx="11"/>
          </p:nvPr>
        </p:nvSpPr>
        <p:spPr/>
        <p:txBody>
          <a:bodyPr/>
          <a:lstStyle/>
          <a:p>
            <a:r>
              <a:rPr lang="en-US"/>
              <a:t>&lt;Pat Kinney&gt;, &lt;Kinney Consulting&gt;</a:t>
            </a:r>
          </a:p>
        </p:txBody>
      </p:sp>
      <p:sp>
        <p:nvSpPr>
          <p:cNvPr id="5" name="Slide Number Placeholder 4"/>
          <p:cNvSpPr>
            <a:spLocks noGrp="1"/>
          </p:cNvSpPr>
          <p:nvPr>
            <p:ph type="sldNum" sz="quarter" idx="12"/>
          </p:nvPr>
        </p:nvSpPr>
        <p:spPr/>
        <p:txBody>
          <a:bodyPr/>
          <a:lstStyle/>
          <a:p>
            <a:r>
              <a:rPr lang="en-US"/>
              <a:t>Slide </a:t>
            </a:r>
            <a:fld id="{70337B2E-2ECE-C749-8163-8E953C7317DE}" type="slidenum">
              <a:rPr lang="en-US" smtClean="0"/>
              <a:pPr/>
              <a:t>23</a:t>
            </a:fld>
            <a:endParaRPr lang="en-US"/>
          </a:p>
        </p:txBody>
      </p:sp>
      <p:pic>
        <p:nvPicPr>
          <p:cNvPr id="7" name="Picture 6" descr="ULI_Packet Figure.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066800"/>
            <a:ext cx="7239000" cy="5436204"/>
          </a:xfrm>
          <a:prstGeom prst="rect">
            <a:avLst/>
          </a:prstGeom>
        </p:spPr>
      </p:pic>
    </p:spTree>
    <p:extLst>
      <p:ext uri="{BB962C8B-B14F-4D97-AF65-F5344CB8AC3E}">
        <p14:creationId xmlns:p14="http://schemas.microsoft.com/office/powerpoint/2010/main" val="2237552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772400" cy="1066800"/>
          </a:xfrm>
        </p:spPr>
        <p:txBody>
          <a:bodyPr/>
          <a:lstStyle/>
          <a:p>
            <a:r>
              <a:rPr lang="en-US" dirty="0"/>
              <a:t>Profiles</a:t>
            </a:r>
          </a:p>
        </p:txBody>
      </p:sp>
      <p:sp>
        <p:nvSpPr>
          <p:cNvPr id="3" name="Content Placeholder 2"/>
          <p:cNvSpPr>
            <a:spLocks noGrp="1"/>
          </p:cNvSpPr>
          <p:nvPr>
            <p:ph idx="1"/>
          </p:nvPr>
        </p:nvSpPr>
        <p:spPr>
          <a:xfrm>
            <a:off x="228600" y="1219200"/>
            <a:ext cx="8763000" cy="5105400"/>
          </a:xfrm>
        </p:spPr>
        <p:txBody>
          <a:bodyPr/>
          <a:lstStyle/>
          <a:p>
            <a:r>
              <a:rPr lang="en-US" sz="2100" dirty="0"/>
              <a:t>Purpose:  A ULI profile is a set of necessary configuration parameters required by the ULI’s PDE, MMI, and protocol module(s) along with the 802.15.4 MAC and PHY for operation.  </a:t>
            </a:r>
          </a:p>
          <a:p>
            <a:r>
              <a:rPr lang="en-US" sz="2100" dirty="0"/>
              <a:t>Description: The ULI profile mechanism should use Yang modeling.</a:t>
            </a:r>
          </a:p>
          <a:p>
            <a:r>
              <a:rPr lang="en-US" sz="2100" dirty="0"/>
              <a:t>Overview:  One advantage of profiles is the reduction of parameters in the data request. For example, while the MCPS-</a:t>
            </a:r>
            <a:r>
              <a:rPr lang="en-US" sz="2100" dirty="0" err="1"/>
              <a:t>DATA.request</a:t>
            </a:r>
            <a:r>
              <a:rPr lang="en-US" sz="2100" dirty="0"/>
              <a:t> has 28 parameters, the PDE Data request has only 5 parameters: </a:t>
            </a:r>
          </a:p>
          <a:p>
            <a:pPr marL="457200" indent="0">
              <a:buNone/>
            </a:pPr>
            <a:r>
              <a:rPr lang="en-US" sz="2100" dirty="0"/>
              <a:t>PDE-</a:t>
            </a:r>
            <a:r>
              <a:rPr lang="en-US" sz="2100" dirty="0" err="1"/>
              <a:t>DATA.request</a:t>
            </a:r>
            <a:r>
              <a:rPr lang="en-US" sz="2100" dirty="0"/>
              <a:t>	(</a:t>
            </a:r>
          </a:p>
          <a:p>
            <a:pPr marL="0" indent="0">
              <a:buNone/>
            </a:pPr>
            <a:r>
              <a:rPr lang="en-US" sz="2100" dirty="0"/>
              <a:t>				</a:t>
            </a:r>
            <a:r>
              <a:rPr lang="en-US" sz="2100" dirty="0" err="1"/>
              <a:t>DstAddr</a:t>
            </a:r>
            <a:r>
              <a:rPr lang="en-US" sz="2100" dirty="0"/>
              <a:t>, </a:t>
            </a:r>
          </a:p>
          <a:p>
            <a:pPr marL="0" indent="0">
              <a:buNone/>
            </a:pPr>
            <a:r>
              <a:rPr lang="en-US" sz="2100" dirty="0"/>
              <a:t>				</a:t>
            </a:r>
            <a:r>
              <a:rPr lang="en-US" sz="2100" dirty="0" err="1"/>
              <a:t>DstProtocolId</a:t>
            </a:r>
            <a:r>
              <a:rPr lang="en-US" sz="2100" dirty="0"/>
              <a:t>,</a:t>
            </a:r>
          </a:p>
          <a:p>
            <a:pPr marL="0" indent="0">
              <a:buNone/>
            </a:pPr>
            <a:r>
              <a:rPr lang="en-US" sz="2100" dirty="0"/>
              <a:t>				</a:t>
            </a:r>
            <a:r>
              <a:rPr lang="en-US" sz="2100" dirty="0" err="1"/>
              <a:t>ProfileId</a:t>
            </a:r>
            <a:r>
              <a:rPr lang="en-US" sz="2100" dirty="0"/>
              <a:t>,</a:t>
            </a:r>
          </a:p>
          <a:p>
            <a:pPr marL="0" indent="0">
              <a:buNone/>
            </a:pPr>
            <a:r>
              <a:rPr lang="en-US" sz="2100" dirty="0"/>
              <a:t>				</a:t>
            </a:r>
            <a:r>
              <a:rPr lang="en-US" sz="2100" dirty="0" err="1"/>
              <a:t>PdeData</a:t>
            </a:r>
            <a:r>
              <a:rPr lang="en-US" sz="2100" dirty="0"/>
              <a:t>, </a:t>
            </a:r>
            <a:br>
              <a:rPr lang="en-US" sz="2100" dirty="0"/>
            </a:br>
            <a:r>
              <a:rPr lang="en-US" sz="2100" dirty="0"/>
              <a:t>				Handle</a:t>
            </a:r>
            <a:br>
              <a:rPr lang="en-US" sz="2100" dirty="0"/>
            </a:br>
            <a:r>
              <a:rPr lang="en-US" sz="2100" dirty="0"/>
              <a:t>				)</a:t>
            </a:r>
          </a:p>
        </p:txBody>
      </p:sp>
      <p:sp>
        <p:nvSpPr>
          <p:cNvPr id="4" name="Date Placeholder 3"/>
          <p:cNvSpPr>
            <a:spLocks noGrp="1"/>
          </p:cNvSpPr>
          <p:nvPr>
            <p:ph type="dt" sz="half" idx="10"/>
          </p:nvPr>
        </p:nvSpPr>
        <p:spPr/>
        <p:txBody>
          <a:bodyPr/>
          <a:lstStyle/>
          <a:p>
            <a:r>
              <a:rPr lang="en-US"/>
              <a:t>&lt;March 2019&gt;</a:t>
            </a:r>
          </a:p>
        </p:txBody>
      </p:sp>
      <p:sp>
        <p:nvSpPr>
          <p:cNvPr id="5" name="Footer Placeholder 4"/>
          <p:cNvSpPr>
            <a:spLocks noGrp="1"/>
          </p:cNvSpPr>
          <p:nvPr>
            <p:ph type="ftr" sz="quarter" idx="11"/>
          </p:nvPr>
        </p:nvSpPr>
        <p:spPr/>
        <p:txBody>
          <a:bodyPr/>
          <a:lstStyle/>
          <a:p>
            <a:r>
              <a:rPr lang="en-US"/>
              <a:t>&lt;Pat Kinney&gt;, &lt;Kinney Consulting&gt;</a:t>
            </a:r>
          </a:p>
        </p:txBody>
      </p:sp>
      <p:sp>
        <p:nvSpPr>
          <p:cNvPr id="6" name="Slide Number Placeholder 5"/>
          <p:cNvSpPr>
            <a:spLocks noGrp="1"/>
          </p:cNvSpPr>
          <p:nvPr>
            <p:ph type="sldNum" sz="quarter" idx="12"/>
          </p:nvPr>
        </p:nvSpPr>
        <p:spPr/>
        <p:txBody>
          <a:bodyPr/>
          <a:lstStyle/>
          <a:p>
            <a:r>
              <a:rPr lang="en-US"/>
              <a:t>Slide </a:t>
            </a:r>
            <a:fld id="{70337B2E-2ECE-C749-8163-8E953C7317DE}" type="slidenum">
              <a:rPr lang="en-US" smtClean="0"/>
              <a:pPr/>
              <a:t>24</a:t>
            </a:fld>
            <a:endParaRPr lang="en-US"/>
          </a:p>
        </p:txBody>
      </p:sp>
    </p:spTree>
    <p:extLst>
      <p:ext uri="{BB962C8B-B14F-4D97-AF65-F5344CB8AC3E}">
        <p14:creationId xmlns:p14="http://schemas.microsoft.com/office/powerpoint/2010/main" val="11738025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Example 1</a:t>
            </a:r>
          </a:p>
        </p:txBody>
      </p:sp>
      <p:sp>
        <p:nvSpPr>
          <p:cNvPr id="47" name="TextShape 2"/>
          <p:cNvSpPr txBox="1"/>
          <p:nvPr/>
        </p:nvSpPr>
        <p:spPr>
          <a:xfrm>
            <a:off x="685800" y="1981080"/>
            <a:ext cx="8077200" cy="4446000"/>
          </a:xfrm>
          <a:prstGeom prst="rect">
            <a:avLst/>
          </a:prstGeom>
          <a:noFill/>
          <a:ln>
            <a:noFill/>
          </a:ln>
        </p:spPr>
        <p:txBody>
          <a:bodyPr lIns="92160" tIns="46080" rIns="92160" bIns="46080">
            <a:normAutofit/>
          </a:bodyPr>
          <a:lstStyle/>
          <a:p>
            <a:pPr marL="342720" indent="-342720">
              <a:spcBef>
                <a:spcPts val="799"/>
              </a:spcBef>
              <a:buClr>
                <a:srgbClr val="000000"/>
              </a:buClr>
              <a:buFont typeface="Arial"/>
              <a:buChar char="•"/>
            </a:pPr>
            <a:r>
              <a:rPr lang="en-US" sz="2400" b="0" strike="noStrike" spc="-1" dirty="0">
                <a:solidFill>
                  <a:srgbClr val="000000"/>
                </a:solidFill>
                <a:uFill>
                  <a:solidFill>
                    <a:srgbClr val="FFFFFF"/>
                  </a:solidFill>
                </a:uFill>
                <a:latin typeface="Arial"/>
              </a:rPr>
              <a:t>Sending one IPv6 packet using O-QPSK on 2.4 MHz band using channel 1. </a:t>
            </a:r>
          </a:p>
          <a:p>
            <a:pPr marL="342720" indent="-342720">
              <a:spcBef>
                <a:spcPts val="799"/>
              </a:spcBef>
              <a:buClr>
                <a:srgbClr val="000000"/>
              </a:buClr>
              <a:buFont typeface="Arial"/>
              <a:buChar char="•"/>
            </a:pPr>
            <a:r>
              <a:rPr lang="en-US" sz="2400" b="0" strike="noStrike" spc="-1" dirty="0">
                <a:solidFill>
                  <a:srgbClr val="000000"/>
                </a:solidFill>
                <a:uFill>
                  <a:solidFill>
                    <a:srgbClr val="FFFFFF"/>
                  </a:solidFill>
                </a:uFill>
                <a:latin typeface="Arial"/>
              </a:rPr>
              <a:t>Use the Pan Id of 0x1234.</a:t>
            </a:r>
          </a:p>
          <a:p>
            <a:pPr marL="342720" indent="-342720">
              <a:spcBef>
                <a:spcPts val="799"/>
              </a:spcBef>
              <a:buClr>
                <a:srgbClr val="000000"/>
              </a:buClr>
              <a:buFont typeface="Arial"/>
              <a:buChar char="•"/>
            </a:pPr>
            <a:r>
              <a:rPr lang="en-US" sz="2400" spc="-1" dirty="0">
                <a:solidFill>
                  <a:srgbClr val="000000"/>
                </a:solidFill>
                <a:uFill>
                  <a:solidFill>
                    <a:srgbClr val="FFFFFF"/>
                  </a:solidFill>
                </a:uFill>
                <a:latin typeface="Arial"/>
              </a:rPr>
              <a:t>In this example, the </a:t>
            </a:r>
            <a:r>
              <a:rPr lang="en-US" sz="2400" b="0" strike="noStrike" spc="-1" dirty="0">
                <a:solidFill>
                  <a:srgbClr val="000000"/>
                </a:solidFill>
                <a:uFill>
                  <a:solidFill>
                    <a:srgbClr val="FFFFFF"/>
                  </a:solidFill>
                </a:uFill>
                <a:latin typeface="Arial"/>
              </a:rPr>
              <a:t>packet is without security</a:t>
            </a:r>
          </a:p>
        </p:txBody>
      </p:sp>
      <p:sp>
        <p:nvSpPr>
          <p:cNvPr id="2" name="Date Placeholder 1">
            <a:extLst>
              <a:ext uri="{FF2B5EF4-FFF2-40B4-BE49-F238E27FC236}">
                <a16:creationId xmlns:a16="http://schemas.microsoft.com/office/drawing/2014/main" id="{82CCB941-4DA4-CB40-B981-AEEFE87659D5}"/>
              </a:ext>
            </a:extLst>
          </p:cNvPr>
          <p:cNvSpPr>
            <a:spLocks noGrp="1"/>
          </p:cNvSpPr>
          <p:nvPr>
            <p:ph type="dt" sz="half" idx="10"/>
          </p:nvPr>
        </p:nvSpPr>
        <p:spPr/>
        <p:txBody>
          <a:bodyPr/>
          <a:lstStyle/>
          <a:p>
            <a:r>
              <a:rPr lang="en-US"/>
              <a:t>&lt;March 2019&gt;</a:t>
            </a:r>
          </a:p>
        </p:txBody>
      </p:sp>
      <p:sp>
        <p:nvSpPr>
          <p:cNvPr id="3" name="Footer Placeholder 2">
            <a:extLst>
              <a:ext uri="{FF2B5EF4-FFF2-40B4-BE49-F238E27FC236}">
                <a16:creationId xmlns:a16="http://schemas.microsoft.com/office/drawing/2014/main" id="{E91B9572-5AD9-8240-9505-AE00E7A18E1A}"/>
              </a:ext>
            </a:extLst>
          </p:cNvPr>
          <p:cNvSpPr>
            <a:spLocks noGrp="1"/>
          </p:cNvSpPr>
          <p:nvPr>
            <p:ph type="ftr" sz="quarter" idx="11"/>
          </p:nvPr>
        </p:nvSpPr>
        <p:spPr/>
        <p:txBody>
          <a:bodyPr/>
          <a:lstStyle/>
          <a:p>
            <a:r>
              <a:rPr lang="en-US"/>
              <a:t>&lt;Pat Kinney&gt;, &lt;Kinney Consulting&gt;</a:t>
            </a:r>
          </a:p>
        </p:txBody>
      </p:sp>
      <p:sp>
        <p:nvSpPr>
          <p:cNvPr id="4" name="Slide Number Placeholder 3">
            <a:extLst>
              <a:ext uri="{FF2B5EF4-FFF2-40B4-BE49-F238E27FC236}">
                <a16:creationId xmlns:a16="http://schemas.microsoft.com/office/drawing/2014/main" id="{13FA3387-1AD6-6946-A0A2-6D4FA768F989}"/>
              </a:ext>
            </a:extLst>
          </p:cNvPr>
          <p:cNvSpPr>
            <a:spLocks noGrp="1"/>
          </p:cNvSpPr>
          <p:nvPr>
            <p:ph type="sldNum" sz="quarter" idx="12"/>
          </p:nvPr>
        </p:nvSpPr>
        <p:spPr/>
        <p:txBody>
          <a:bodyPr/>
          <a:lstStyle/>
          <a:p>
            <a:r>
              <a:rPr lang="en-US"/>
              <a:t>Slide </a:t>
            </a:r>
            <a:fld id="{70337B2E-2ECE-C749-8163-8E953C7317DE}" type="slidenum">
              <a:rPr lang="en-US" smtClean="0"/>
              <a:pPr/>
              <a:t>25</a:t>
            </a:fld>
            <a:endParaRPr lang="en-US"/>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Creating PHY &amp; MAC configuration</a:t>
            </a:r>
          </a:p>
        </p:txBody>
      </p:sp>
      <p:sp>
        <p:nvSpPr>
          <p:cNvPr id="49" name="TextShape 2"/>
          <p:cNvSpPr txBox="1"/>
          <p:nvPr/>
        </p:nvSpPr>
        <p:spPr>
          <a:xfrm>
            <a:off x="228600" y="1676400"/>
            <a:ext cx="8686800" cy="4446000"/>
          </a:xfrm>
          <a:prstGeom prst="rect">
            <a:avLst/>
          </a:prstGeom>
          <a:noFill/>
          <a:ln>
            <a:noFill/>
          </a:ln>
        </p:spPr>
        <p:txBody>
          <a:bodyPr lIns="92160" tIns="46080" rIns="92160" bIns="46080">
            <a:normAutofit lnSpcReduction="10000"/>
          </a:bodyPr>
          <a:lstStyle/>
          <a:p>
            <a:pPr marL="342720" indent="-342720">
              <a:spcBef>
                <a:spcPts val="600"/>
              </a:spcBef>
              <a:buClr>
                <a:srgbClr val="000000"/>
              </a:buClr>
              <a:buFont typeface="Arial"/>
              <a:buChar char="•"/>
            </a:pPr>
            <a:r>
              <a:rPr lang="en-US" sz="2200" b="0" strike="noStrike" spc="-1" dirty="0">
                <a:solidFill>
                  <a:srgbClr val="000000"/>
                </a:solidFill>
                <a:uFill>
                  <a:solidFill>
                    <a:srgbClr val="FFFFFF"/>
                  </a:solidFill>
                </a:uFill>
                <a:latin typeface="Arial"/>
              </a:rPr>
              <a:t>First we need to create configuration data for the PHY &amp; MAC layer, i.e., something we can give to the PDE-MGMT-CREATE. The configuration could be Yang or some other format.</a:t>
            </a:r>
          </a:p>
          <a:p>
            <a:pPr>
              <a:spcBef>
                <a:spcPts val="799"/>
              </a:spcBef>
            </a:pPr>
            <a:r>
              <a:rPr lang="en-US" sz="2200" spc="-1" dirty="0" err="1">
                <a:solidFill>
                  <a:srgbClr val="000000"/>
                </a:solidFill>
                <a:uFill>
                  <a:solidFill>
                    <a:srgbClr val="FFFFFF"/>
                  </a:solidFill>
                </a:uFill>
                <a:latin typeface="Arial"/>
              </a:rPr>
              <a:t>PdeMgmtData</a:t>
            </a:r>
            <a:r>
              <a:rPr lang="en-US" sz="2200" spc="-1" dirty="0">
                <a:solidFill>
                  <a:srgbClr val="000000"/>
                </a:solidFill>
                <a:uFill>
                  <a:solidFill>
                    <a:srgbClr val="FFFFFF"/>
                  </a:solidFill>
                </a:uFill>
                <a:latin typeface="Arial"/>
              </a:rPr>
              <a:t> = </a:t>
            </a:r>
          </a:p>
          <a:p>
            <a:pPr lvl="1">
              <a:spcBef>
                <a:spcPts val="697"/>
              </a:spcBef>
            </a:pPr>
            <a:r>
              <a:rPr lang="en-US" sz="2200" spc="-1" dirty="0">
                <a:solidFill>
                  <a:srgbClr val="000000"/>
                </a:solidFill>
                <a:uFill>
                  <a:solidFill>
                    <a:srgbClr val="FFFFFF"/>
                  </a:solidFill>
                </a:uFill>
                <a:latin typeface="Arial"/>
              </a:rPr>
              <a:t>pack(</a:t>
            </a:r>
          </a:p>
          <a:p>
            <a:pPr marL="857160" lvl="2">
              <a:spcBef>
                <a:spcPts val="598"/>
              </a:spcBef>
            </a:pPr>
            <a:r>
              <a:rPr lang="en-US" sz="2200" spc="-1" dirty="0" err="1">
                <a:solidFill>
                  <a:srgbClr val="000000"/>
                </a:solidFill>
                <a:uFill>
                  <a:solidFill>
                    <a:srgbClr val="FFFFFF"/>
                  </a:solidFill>
                </a:uFill>
                <a:latin typeface="Arial"/>
              </a:rPr>
              <a:t>Phy</a:t>
            </a:r>
            <a:r>
              <a:rPr lang="en-US" sz="2200" spc="-1" dirty="0">
                <a:solidFill>
                  <a:srgbClr val="000000"/>
                </a:solidFill>
                <a:uFill>
                  <a:solidFill>
                    <a:srgbClr val="FFFFFF"/>
                  </a:solidFill>
                </a:uFill>
                <a:latin typeface="Arial"/>
              </a:rPr>
              <a:t>: {</a:t>
            </a:r>
          </a:p>
          <a:p>
            <a:pPr marL="1199880" lvl="3">
              <a:spcBef>
                <a:spcPts val="499"/>
              </a:spcBef>
            </a:pPr>
            <a:r>
              <a:rPr lang="en-US" sz="2200" spc="-1" dirty="0">
                <a:solidFill>
                  <a:srgbClr val="000000"/>
                </a:solidFill>
                <a:uFill>
                  <a:solidFill>
                    <a:srgbClr val="FFFFFF"/>
                  </a:solidFill>
                </a:uFill>
                <a:latin typeface="Arial"/>
              </a:rPr>
              <a:t>Modulation: O-QPSK,</a:t>
            </a:r>
          </a:p>
          <a:p>
            <a:pPr marL="1199880" lvl="3">
              <a:spcBef>
                <a:spcPts val="499"/>
              </a:spcBef>
            </a:pPr>
            <a:r>
              <a:rPr lang="en-US" sz="2200" spc="-1" dirty="0" err="1">
                <a:solidFill>
                  <a:srgbClr val="000000"/>
                </a:solidFill>
                <a:uFill>
                  <a:solidFill>
                    <a:srgbClr val="FFFFFF"/>
                  </a:solidFill>
                </a:uFill>
                <a:latin typeface="Arial"/>
              </a:rPr>
              <a:t>Band_designator</a:t>
            </a:r>
            <a:r>
              <a:rPr lang="en-US" sz="2200" spc="-1" dirty="0">
                <a:solidFill>
                  <a:srgbClr val="000000"/>
                </a:solidFill>
                <a:uFill>
                  <a:solidFill>
                    <a:srgbClr val="FFFFFF"/>
                  </a:solidFill>
                </a:uFill>
                <a:latin typeface="Arial"/>
              </a:rPr>
              <a:t>: 2.4Ghz,</a:t>
            </a:r>
          </a:p>
          <a:p>
            <a:pPr marL="1199880" lvl="3">
              <a:spcBef>
                <a:spcPts val="499"/>
              </a:spcBef>
            </a:pPr>
            <a:r>
              <a:rPr lang="en-US" sz="2200" spc="-1" dirty="0">
                <a:solidFill>
                  <a:srgbClr val="000000"/>
                </a:solidFill>
                <a:uFill>
                  <a:solidFill>
                    <a:srgbClr val="FFFFFF"/>
                  </a:solidFill>
                </a:uFill>
                <a:latin typeface="Arial"/>
              </a:rPr>
              <a:t>Channel: 1 },</a:t>
            </a:r>
          </a:p>
          <a:p>
            <a:pPr marL="857160" lvl="2">
              <a:spcBef>
                <a:spcPts val="598"/>
              </a:spcBef>
            </a:pPr>
            <a:r>
              <a:rPr lang="en-US" sz="2200" spc="-1" dirty="0">
                <a:solidFill>
                  <a:srgbClr val="000000"/>
                </a:solidFill>
                <a:uFill>
                  <a:solidFill>
                    <a:srgbClr val="FFFFFF"/>
                  </a:solidFill>
                </a:uFill>
                <a:latin typeface="Arial"/>
              </a:rPr>
              <a:t>Mac: { </a:t>
            </a:r>
          </a:p>
          <a:p>
            <a:pPr marL="1199880" lvl="3">
              <a:spcBef>
                <a:spcPts val="499"/>
              </a:spcBef>
            </a:pPr>
            <a:r>
              <a:rPr lang="en-US" sz="2200" spc="-1" dirty="0" err="1">
                <a:solidFill>
                  <a:srgbClr val="000000"/>
                </a:solidFill>
                <a:uFill>
                  <a:solidFill>
                    <a:srgbClr val="FFFFFF"/>
                  </a:solidFill>
                </a:uFill>
                <a:latin typeface="Arial"/>
              </a:rPr>
              <a:t>Pan_Id</a:t>
            </a:r>
            <a:r>
              <a:rPr lang="en-US" sz="2200" spc="-1" dirty="0">
                <a:solidFill>
                  <a:srgbClr val="000000"/>
                </a:solidFill>
                <a:uFill>
                  <a:solidFill>
                    <a:srgbClr val="FFFFFF"/>
                  </a:solidFill>
                </a:uFill>
                <a:latin typeface="Arial"/>
              </a:rPr>
              <a:t>: 0x1234</a:t>
            </a:r>
          </a:p>
          <a:p>
            <a:pPr marL="857160" lvl="2">
              <a:spcBef>
                <a:spcPts val="598"/>
              </a:spcBef>
            </a:pPr>
            <a:r>
              <a:rPr lang="en-US" sz="2200" spc="-1" dirty="0">
                <a:solidFill>
                  <a:srgbClr val="000000"/>
                </a:solidFill>
                <a:uFill>
                  <a:solidFill>
                    <a:srgbClr val="FFFFFF"/>
                  </a:solidFill>
                </a:uFill>
                <a:latin typeface="Arial"/>
              </a:rPr>
              <a:t>})</a:t>
            </a:r>
          </a:p>
          <a:p>
            <a:pPr marL="342720" indent="-342720">
              <a:spcBef>
                <a:spcPts val="799"/>
              </a:spcBef>
              <a:buClr>
                <a:srgbClr val="000000"/>
              </a:buClr>
              <a:buFont typeface="Arial"/>
              <a:buChar char="•"/>
            </a:pPr>
            <a:endParaRPr lang="en-US" sz="3200" b="0" strike="noStrike" spc="-1" dirty="0">
              <a:solidFill>
                <a:srgbClr val="000000"/>
              </a:solidFill>
              <a:uFill>
                <a:solidFill>
                  <a:srgbClr val="FFFFFF"/>
                </a:solidFill>
              </a:uFill>
              <a:latin typeface="Arial"/>
            </a:endParaRPr>
          </a:p>
        </p:txBody>
      </p:sp>
      <p:sp>
        <p:nvSpPr>
          <p:cNvPr id="2" name="Date Placeholder 1">
            <a:extLst>
              <a:ext uri="{FF2B5EF4-FFF2-40B4-BE49-F238E27FC236}">
                <a16:creationId xmlns:a16="http://schemas.microsoft.com/office/drawing/2014/main" id="{6830AEF1-36E2-F948-B472-7D248F74B7B7}"/>
              </a:ext>
            </a:extLst>
          </p:cNvPr>
          <p:cNvSpPr>
            <a:spLocks noGrp="1"/>
          </p:cNvSpPr>
          <p:nvPr>
            <p:ph type="dt" sz="half" idx="10"/>
          </p:nvPr>
        </p:nvSpPr>
        <p:spPr/>
        <p:txBody>
          <a:bodyPr/>
          <a:lstStyle/>
          <a:p>
            <a:r>
              <a:rPr lang="en-US"/>
              <a:t>&lt;March 2019&gt;</a:t>
            </a:r>
          </a:p>
        </p:txBody>
      </p:sp>
      <p:sp>
        <p:nvSpPr>
          <p:cNvPr id="3" name="Footer Placeholder 2">
            <a:extLst>
              <a:ext uri="{FF2B5EF4-FFF2-40B4-BE49-F238E27FC236}">
                <a16:creationId xmlns:a16="http://schemas.microsoft.com/office/drawing/2014/main" id="{A66E7FA5-1731-7C45-9ED1-C13F8AE58C21}"/>
              </a:ext>
            </a:extLst>
          </p:cNvPr>
          <p:cNvSpPr>
            <a:spLocks noGrp="1"/>
          </p:cNvSpPr>
          <p:nvPr>
            <p:ph type="ftr" sz="quarter" idx="11"/>
          </p:nvPr>
        </p:nvSpPr>
        <p:spPr/>
        <p:txBody>
          <a:bodyPr/>
          <a:lstStyle/>
          <a:p>
            <a:r>
              <a:rPr lang="en-US"/>
              <a:t>&lt;Pat Kinney&gt;, &lt;Kinney Consulting&gt;</a:t>
            </a:r>
          </a:p>
        </p:txBody>
      </p:sp>
      <p:sp>
        <p:nvSpPr>
          <p:cNvPr id="4" name="Slide Number Placeholder 3">
            <a:extLst>
              <a:ext uri="{FF2B5EF4-FFF2-40B4-BE49-F238E27FC236}">
                <a16:creationId xmlns:a16="http://schemas.microsoft.com/office/drawing/2014/main" id="{5DA5CAFC-8A19-924C-B3FA-BDCFF4D50C7E}"/>
              </a:ext>
            </a:extLst>
          </p:cNvPr>
          <p:cNvSpPr>
            <a:spLocks noGrp="1"/>
          </p:cNvSpPr>
          <p:nvPr>
            <p:ph type="sldNum" sz="quarter" idx="12"/>
          </p:nvPr>
        </p:nvSpPr>
        <p:spPr/>
        <p:txBody>
          <a:bodyPr/>
          <a:lstStyle/>
          <a:p>
            <a:r>
              <a:rPr lang="en-US"/>
              <a:t>Slide </a:t>
            </a:r>
            <a:fld id="{70337B2E-2ECE-C749-8163-8E953C7317DE}" type="slidenum">
              <a:rPr lang="en-US" smtClean="0"/>
              <a:pPr/>
              <a:t>26</a:t>
            </a:fld>
            <a:endParaRPr lang="en-US"/>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dirty="0">
                <a:solidFill>
                  <a:srgbClr val="000000"/>
                </a:solidFill>
                <a:uFill>
                  <a:solidFill>
                    <a:srgbClr val="FFFFFF"/>
                  </a:solidFill>
                </a:uFill>
                <a:latin typeface="Times New Roman"/>
              </a:rPr>
              <a:t>Creating the Profile ID</a:t>
            </a:r>
          </a:p>
        </p:txBody>
      </p:sp>
      <p:sp>
        <p:nvSpPr>
          <p:cNvPr id="53" name="TextShape 2"/>
          <p:cNvSpPr txBox="1"/>
          <p:nvPr/>
        </p:nvSpPr>
        <p:spPr>
          <a:xfrm>
            <a:off x="228600" y="1676400"/>
            <a:ext cx="8534400" cy="4446000"/>
          </a:xfrm>
          <a:prstGeom prst="rect">
            <a:avLst/>
          </a:prstGeom>
          <a:noFill/>
          <a:ln>
            <a:noFill/>
          </a:ln>
        </p:spPr>
        <p:txBody>
          <a:bodyPr lIns="92160" tIns="46080" rIns="92160" bIns="46080">
            <a:normAutofit/>
          </a:bodyPr>
          <a:lstStyle/>
          <a:p>
            <a:pPr>
              <a:spcBef>
                <a:spcPts val="799"/>
              </a:spcBef>
              <a:buClr>
                <a:srgbClr val="000000"/>
              </a:buClr>
            </a:pPr>
            <a:r>
              <a:rPr lang="en-US" sz="2200" b="0" strike="noStrike" spc="-1" dirty="0">
                <a:solidFill>
                  <a:srgbClr val="000000"/>
                </a:solidFill>
                <a:uFill>
                  <a:solidFill>
                    <a:srgbClr val="FFFFFF"/>
                  </a:solidFill>
                </a:uFill>
                <a:latin typeface="Arial"/>
              </a:rPr>
              <a:t>Request the MPM to create a new profile, </a:t>
            </a:r>
            <a:r>
              <a:rPr lang="en-US" sz="2200" b="0" strike="noStrike" spc="-1" dirty="0" err="1">
                <a:solidFill>
                  <a:srgbClr val="000000"/>
                </a:solidFill>
                <a:uFill>
                  <a:solidFill>
                    <a:srgbClr val="FFFFFF"/>
                  </a:solidFill>
                </a:uFill>
                <a:latin typeface="Arial"/>
              </a:rPr>
              <a:t>ProfileId</a:t>
            </a:r>
            <a:r>
              <a:rPr lang="en-US" sz="2200" b="0" strike="noStrike" spc="-1" dirty="0">
                <a:solidFill>
                  <a:srgbClr val="000000"/>
                </a:solidFill>
                <a:uFill>
                  <a:solidFill>
                    <a:srgbClr val="FFFFFF"/>
                  </a:solidFill>
                </a:uFill>
                <a:latin typeface="Arial"/>
              </a:rPr>
              <a:t>, using the PDE-MGMT-</a:t>
            </a:r>
            <a:r>
              <a:rPr lang="en-US" sz="2200" b="0" strike="noStrike" spc="-1" dirty="0" err="1">
                <a:solidFill>
                  <a:srgbClr val="000000"/>
                </a:solidFill>
                <a:uFill>
                  <a:solidFill>
                    <a:srgbClr val="FFFFFF"/>
                  </a:solidFill>
                </a:uFill>
                <a:latin typeface="Arial"/>
              </a:rPr>
              <a:t>CREATE.request</a:t>
            </a:r>
            <a:r>
              <a:rPr lang="en-US" sz="2200" b="0" strike="noStrike" spc="-1" dirty="0">
                <a:solidFill>
                  <a:srgbClr val="000000"/>
                </a:solidFill>
                <a:uFill>
                  <a:solidFill>
                    <a:srgbClr val="FFFFFF"/>
                  </a:solidFill>
                </a:uFill>
                <a:latin typeface="Arial"/>
              </a:rPr>
              <a:t>, consisting of the MAC and PHY configuration data. </a:t>
            </a:r>
          </a:p>
          <a:p>
            <a:pPr marL="342720" indent="-342720">
              <a:spcBef>
                <a:spcPts val="799"/>
              </a:spcBef>
              <a:buClr>
                <a:srgbClr val="000000"/>
              </a:buClr>
              <a:buFont typeface="Arial"/>
              <a:buChar char="•"/>
            </a:pPr>
            <a:endParaRPr lang="en-US" sz="2200" b="0" strike="noStrike" spc="-1" dirty="0">
              <a:solidFill>
                <a:srgbClr val="000000"/>
              </a:solidFill>
              <a:uFill>
                <a:solidFill>
                  <a:srgbClr val="FFFFFF"/>
                </a:solidFill>
              </a:uFill>
              <a:latin typeface="Arial"/>
            </a:endParaRPr>
          </a:p>
          <a:p>
            <a:pPr marL="342720" indent="-342720">
              <a:spcBef>
                <a:spcPts val="799"/>
              </a:spcBef>
            </a:pPr>
            <a:r>
              <a:rPr lang="en-US" sz="2000" b="0" strike="noStrike" spc="-1" dirty="0">
                <a:solidFill>
                  <a:srgbClr val="000000"/>
                </a:solidFill>
                <a:uFill>
                  <a:solidFill>
                    <a:srgbClr val="FFFFFF"/>
                  </a:solidFill>
                </a:uFill>
                <a:latin typeface="Arial"/>
              </a:rPr>
              <a:t>PDE-MGMT-</a:t>
            </a:r>
            <a:r>
              <a:rPr lang="en-US" sz="2000" b="0" strike="noStrike" spc="-1" dirty="0" err="1">
                <a:solidFill>
                  <a:srgbClr val="000000"/>
                </a:solidFill>
                <a:uFill>
                  <a:solidFill>
                    <a:srgbClr val="FFFFFF"/>
                  </a:solidFill>
                </a:uFill>
                <a:latin typeface="Arial"/>
              </a:rPr>
              <a:t>CREATE.request</a:t>
            </a:r>
            <a:r>
              <a:rPr lang="en-US" sz="2000" b="0" strike="noStrike" spc="-1" dirty="0">
                <a:solidFill>
                  <a:srgbClr val="000000"/>
                </a:solidFill>
                <a:uFill>
                  <a:solidFill>
                    <a:srgbClr val="FFFFFF"/>
                  </a:solidFill>
                </a:uFill>
                <a:latin typeface="Arial"/>
              </a:rPr>
              <a:t>	(		</a:t>
            </a:r>
          </a:p>
          <a:p>
            <a:pPr marL="742680" lvl="1" indent="-285480">
              <a:spcBef>
                <a:spcPts val="697"/>
              </a:spcBef>
            </a:pPr>
            <a:r>
              <a:rPr lang="en-US" sz="2000" b="0" strike="noStrike" spc="-1" dirty="0">
                <a:solidFill>
                  <a:srgbClr val="000000"/>
                </a:solidFill>
                <a:uFill>
                  <a:solidFill>
                    <a:srgbClr val="FFFFFF"/>
                  </a:solidFill>
                </a:uFill>
                <a:latin typeface="Arial"/>
              </a:rPr>
              <a:t>					</a:t>
            </a:r>
            <a:r>
              <a:rPr lang="en-US" sz="2000" b="0" strike="noStrike" spc="-1" dirty="0" err="1">
                <a:solidFill>
                  <a:srgbClr val="000000"/>
                </a:solidFill>
                <a:uFill>
                  <a:solidFill>
                    <a:srgbClr val="FFFFFF"/>
                  </a:solidFill>
                </a:uFill>
                <a:latin typeface="Arial"/>
              </a:rPr>
              <a:t>PdeMgmtData</a:t>
            </a:r>
            <a:r>
              <a:rPr lang="en-US" sz="2000" b="0" strike="noStrike" spc="-1" dirty="0">
                <a:solidFill>
                  <a:srgbClr val="000000"/>
                </a:solidFill>
                <a:uFill>
                  <a:solidFill>
                    <a:srgbClr val="FFFFFF"/>
                  </a:solidFill>
                </a:uFill>
                <a:latin typeface="Arial"/>
              </a:rPr>
              <a:t>,	#configuration data</a:t>
            </a:r>
          </a:p>
          <a:p>
            <a:pPr marL="742680" lvl="1" indent="-285480">
              <a:spcBef>
                <a:spcPts val="697"/>
              </a:spcBef>
            </a:pPr>
            <a:r>
              <a:rPr lang="en-US" sz="2000" b="0" strike="noStrike" spc="-1" dirty="0">
                <a:solidFill>
                  <a:srgbClr val="000000"/>
                </a:solidFill>
                <a:uFill>
                  <a:solidFill>
                    <a:srgbClr val="FFFFFF"/>
                  </a:solidFill>
                </a:uFill>
                <a:latin typeface="Arial"/>
              </a:rPr>
              <a:t>					Handle</a:t>
            </a:r>
          </a:p>
          <a:p>
            <a:pPr marL="742680" lvl="1" indent="-285480">
              <a:spcBef>
                <a:spcPts val="697"/>
              </a:spcBef>
            </a:pPr>
            <a:r>
              <a:rPr lang="en-US" sz="2000" spc="-1" dirty="0">
                <a:solidFill>
                  <a:srgbClr val="000000"/>
                </a:solidFill>
                <a:uFill>
                  <a:solidFill>
                    <a:srgbClr val="FFFFFF"/>
                  </a:solidFill>
                </a:uFill>
                <a:latin typeface="Arial"/>
              </a:rPr>
              <a:t>					</a:t>
            </a:r>
            <a:r>
              <a:rPr lang="en-US" sz="2000" b="0" strike="noStrike" spc="-1" dirty="0">
                <a:solidFill>
                  <a:srgbClr val="000000"/>
                </a:solidFill>
                <a:uFill>
                  <a:solidFill>
                    <a:srgbClr val="FFFFFF"/>
                  </a:solidFill>
                </a:uFill>
                <a:latin typeface="Arial"/>
              </a:rPr>
              <a:t>)</a:t>
            </a:r>
          </a:p>
        </p:txBody>
      </p:sp>
      <p:sp>
        <p:nvSpPr>
          <p:cNvPr id="2" name="Date Placeholder 1">
            <a:extLst>
              <a:ext uri="{FF2B5EF4-FFF2-40B4-BE49-F238E27FC236}">
                <a16:creationId xmlns:a16="http://schemas.microsoft.com/office/drawing/2014/main" id="{C4142249-81B2-F24A-A509-7015D2F0AB9F}"/>
              </a:ext>
            </a:extLst>
          </p:cNvPr>
          <p:cNvSpPr>
            <a:spLocks noGrp="1"/>
          </p:cNvSpPr>
          <p:nvPr>
            <p:ph type="dt" sz="half" idx="10"/>
          </p:nvPr>
        </p:nvSpPr>
        <p:spPr/>
        <p:txBody>
          <a:bodyPr/>
          <a:lstStyle/>
          <a:p>
            <a:r>
              <a:rPr lang="en-US"/>
              <a:t>&lt;March 2019&gt;</a:t>
            </a:r>
          </a:p>
        </p:txBody>
      </p:sp>
      <p:sp>
        <p:nvSpPr>
          <p:cNvPr id="3" name="Footer Placeholder 2">
            <a:extLst>
              <a:ext uri="{FF2B5EF4-FFF2-40B4-BE49-F238E27FC236}">
                <a16:creationId xmlns:a16="http://schemas.microsoft.com/office/drawing/2014/main" id="{D70FED69-AB21-3347-BC8B-B20B1D7A598E}"/>
              </a:ext>
            </a:extLst>
          </p:cNvPr>
          <p:cNvSpPr>
            <a:spLocks noGrp="1"/>
          </p:cNvSpPr>
          <p:nvPr>
            <p:ph type="ftr" sz="quarter" idx="11"/>
          </p:nvPr>
        </p:nvSpPr>
        <p:spPr/>
        <p:txBody>
          <a:bodyPr/>
          <a:lstStyle/>
          <a:p>
            <a:r>
              <a:rPr lang="en-US"/>
              <a:t>&lt;Pat Kinney&gt;, &lt;Kinney Consulting&gt;</a:t>
            </a:r>
          </a:p>
        </p:txBody>
      </p:sp>
      <p:sp>
        <p:nvSpPr>
          <p:cNvPr id="4" name="Slide Number Placeholder 3">
            <a:extLst>
              <a:ext uri="{FF2B5EF4-FFF2-40B4-BE49-F238E27FC236}">
                <a16:creationId xmlns:a16="http://schemas.microsoft.com/office/drawing/2014/main" id="{2D98FD24-F461-BD46-934B-BF10A07BF56E}"/>
              </a:ext>
            </a:extLst>
          </p:cNvPr>
          <p:cNvSpPr>
            <a:spLocks noGrp="1"/>
          </p:cNvSpPr>
          <p:nvPr>
            <p:ph type="sldNum" sz="quarter" idx="12"/>
          </p:nvPr>
        </p:nvSpPr>
        <p:spPr/>
        <p:txBody>
          <a:bodyPr/>
          <a:lstStyle/>
          <a:p>
            <a:r>
              <a:rPr lang="en-US"/>
              <a:t>Slide </a:t>
            </a:r>
            <a:fld id="{70337B2E-2ECE-C749-8163-8E953C7317DE}" type="slidenum">
              <a:rPr lang="en-US" smtClean="0"/>
              <a:pPr/>
              <a:t>27</a:t>
            </a:fld>
            <a:endParaRPr lang="en-US"/>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dirty="0">
                <a:solidFill>
                  <a:srgbClr val="000000"/>
                </a:solidFill>
                <a:uFill>
                  <a:solidFill>
                    <a:srgbClr val="FFFFFF"/>
                  </a:solidFill>
                </a:uFill>
                <a:latin typeface="Times New Roman"/>
              </a:rPr>
              <a:t>Getting the </a:t>
            </a:r>
            <a:r>
              <a:rPr lang="en-US" sz="3600" b="0" strike="noStrike" spc="-1" dirty="0" err="1">
                <a:solidFill>
                  <a:srgbClr val="000000"/>
                </a:solidFill>
                <a:uFill>
                  <a:solidFill>
                    <a:srgbClr val="FFFFFF"/>
                  </a:solidFill>
                </a:uFill>
                <a:latin typeface="Times New Roman"/>
              </a:rPr>
              <a:t>ProfileId</a:t>
            </a:r>
            <a:r>
              <a:rPr lang="en-US" sz="3600" b="0" strike="noStrike" spc="-1" dirty="0">
                <a:solidFill>
                  <a:srgbClr val="000000"/>
                </a:solidFill>
                <a:uFill>
                  <a:solidFill>
                    <a:srgbClr val="FFFFFF"/>
                  </a:solidFill>
                </a:uFill>
                <a:latin typeface="Times New Roman"/>
              </a:rPr>
              <a:t> back</a:t>
            </a:r>
          </a:p>
        </p:txBody>
      </p:sp>
      <p:sp>
        <p:nvSpPr>
          <p:cNvPr id="55" name="TextShape 2"/>
          <p:cNvSpPr txBox="1"/>
          <p:nvPr/>
        </p:nvSpPr>
        <p:spPr>
          <a:xfrm>
            <a:off x="457200" y="1676400"/>
            <a:ext cx="8305800" cy="4446000"/>
          </a:xfrm>
          <a:prstGeom prst="rect">
            <a:avLst/>
          </a:prstGeom>
          <a:noFill/>
          <a:ln>
            <a:noFill/>
          </a:ln>
        </p:spPr>
        <p:txBody>
          <a:bodyPr lIns="92160" tIns="46080" rIns="92160" bIns="46080">
            <a:normAutofit/>
          </a:bodyPr>
          <a:lstStyle/>
          <a:p>
            <a:pPr marL="342720" indent="-342720">
              <a:spcBef>
                <a:spcPts val="799"/>
              </a:spcBef>
              <a:buClr>
                <a:srgbClr val="000000"/>
              </a:buClr>
              <a:buFont typeface="Arial"/>
              <a:buChar char="•"/>
            </a:pPr>
            <a:r>
              <a:rPr lang="en-US" sz="2400" b="0" strike="noStrike" spc="-1" dirty="0">
                <a:solidFill>
                  <a:srgbClr val="000000"/>
                </a:solidFill>
                <a:uFill>
                  <a:solidFill>
                    <a:srgbClr val="FFFFFF"/>
                  </a:solidFill>
                </a:uFill>
                <a:latin typeface="Arial"/>
              </a:rPr>
              <a:t>MPM will generate a new </a:t>
            </a:r>
            <a:r>
              <a:rPr lang="en-US" sz="2400" b="0" strike="noStrike" spc="-1" dirty="0" err="1">
                <a:solidFill>
                  <a:srgbClr val="000000"/>
                </a:solidFill>
                <a:uFill>
                  <a:solidFill>
                    <a:srgbClr val="FFFFFF"/>
                  </a:solidFill>
                </a:uFill>
                <a:latin typeface="Arial"/>
              </a:rPr>
              <a:t>Profile</a:t>
            </a:r>
            <a:r>
              <a:rPr lang="en-US" sz="2400" spc="-1" dirty="0" err="1">
                <a:solidFill>
                  <a:srgbClr val="000000"/>
                </a:solidFill>
                <a:uFill>
                  <a:solidFill>
                    <a:srgbClr val="FFFFFF"/>
                  </a:solidFill>
                </a:uFill>
                <a:latin typeface="Arial"/>
              </a:rPr>
              <a:t>I</a:t>
            </a:r>
            <a:r>
              <a:rPr lang="en-US" sz="2400" b="0" strike="noStrike" spc="-1" dirty="0" err="1">
                <a:solidFill>
                  <a:srgbClr val="000000"/>
                </a:solidFill>
                <a:uFill>
                  <a:solidFill>
                    <a:srgbClr val="FFFFFF"/>
                  </a:solidFill>
                </a:uFill>
                <a:latin typeface="Arial"/>
              </a:rPr>
              <a:t>d</a:t>
            </a:r>
            <a:r>
              <a:rPr lang="en-US" sz="2400" b="0" strike="noStrike" spc="-1" dirty="0">
                <a:solidFill>
                  <a:srgbClr val="000000"/>
                </a:solidFill>
                <a:uFill>
                  <a:solidFill>
                    <a:srgbClr val="FFFFFF"/>
                  </a:solidFill>
                </a:uFill>
                <a:latin typeface="Arial"/>
              </a:rPr>
              <a:t> and configure it using the configuration data given, and return that </a:t>
            </a:r>
            <a:r>
              <a:rPr lang="en-US" sz="2400" b="0" strike="noStrike" spc="-1" dirty="0" err="1">
                <a:solidFill>
                  <a:srgbClr val="000000"/>
                </a:solidFill>
                <a:uFill>
                  <a:solidFill>
                    <a:srgbClr val="FFFFFF"/>
                  </a:solidFill>
                </a:uFill>
                <a:latin typeface="Arial"/>
              </a:rPr>
              <a:t>ProfileId</a:t>
            </a:r>
            <a:r>
              <a:rPr lang="en-US" sz="2400" b="0" strike="noStrike" spc="-1" dirty="0">
                <a:solidFill>
                  <a:srgbClr val="000000"/>
                </a:solidFill>
                <a:uFill>
                  <a:solidFill>
                    <a:srgbClr val="FFFFFF"/>
                  </a:solidFill>
                </a:uFill>
                <a:latin typeface="Arial"/>
              </a:rPr>
              <a:t> to the upper layer</a:t>
            </a:r>
          </a:p>
          <a:p>
            <a:pPr marL="342720" indent="-342720">
              <a:spcBef>
                <a:spcPts val="799"/>
              </a:spcBef>
            </a:pPr>
            <a:endParaRPr lang="en-US" sz="2200" spc="-1" dirty="0">
              <a:solidFill>
                <a:srgbClr val="000000"/>
              </a:solidFill>
              <a:uFill>
                <a:solidFill>
                  <a:srgbClr val="FFFFFF"/>
                </a:solidFill>
              </a:uFill>
              <a:latin typeface="Arial"/>
            </a:endParaRPr>
          </a:p>
          <a:p>
            <a:pPr marL="342720" indent="-342720">
              <a:spcBef>
                <a:spcPts val="799"/>
              </a:spcBef>
            </a:pPr>
            <a:r>
              <a:rPr lang="en-US" sz="2200" b="0" strike="noStrike" spc="-1" dirty="0">
                <a:solidFill>
                  <a:srgbClr val="000000"/>
                </a:solidFill>
                <a:uFill>
                  <a:solidFill>
                    <a:srgbClr val="FFFFFF"/>
                  </a:solidFill>
                </a:uFill>
                <a:latin typeface="Arial"/>
              </a:rPr>
              <a:t>PDE-MGMT-</a:t>
            </a:r>
            <a:r>
              <a:rPr lang="en-US" sz="2200" b="0" strike="noStrike" spc="-1" dirty="0" err="1">
                <a:solidFill>
                  <a:srgbClr val="000000"/>
                </a:solidFill>
                <a:uFill>
                  <a:solidFill>
                    <a:srgbClr val="FFFFFF"/>
                  </a:solidFill>
                </a:uFill>
                <a:latin typeface="Arial"/>
              </a:rPr>
              <a:t>CREATE.confirm</a:t>
            </a:r>
            <a:r>
              <a:rPr lang="en-US" sz="2200" b="0" strike="noStrike" spc="-1" dirty="0">
                <a:solidFill>
                  <a:srgbClr val="000000"/>
                </a:solidFill>
                <a:uFill>
                  <a:solidFill>
                    <a:srgbClr val="FFFFFF"/>
                  </a:solidFill>
                </a:uFill>
                <a:latin typeface="Arial"/>
              </a:rPr>
              <a:t>	(</a:t>
            </a:r>
          </a:p>
          <a:p>
            <a:pPr marL="1085760" lvl="2" indent="-228600">
              <a:spcBef>
                <a:spcPts val="598"/>
              </a:spcBef>
            </a:pPr>
            <a:r>
              <a:rPr lang="en-US" sz="2200" spc="-1" dirty="0">
                <a:solidFill>
                  <a:srgbClr val="000000"/>
                </a:solidFill>
                <a:uFill>
                  <a:solidFill>
                    <a:srgbClr val="FFFFFF"/>
                  </a:solidFill>
                </a:uFill>
                <a:latin typeface="Arial"/>
              </a:rPr>
              <a:t>					</a:t>
            </a:r>
            <a:r>
              <a:rPr lang="en-US" sz="2200" spc="-1" dirty="0" err="1">
                <a:solidFill>
                  <a:srgbClr val="000000"/>
                </a:solidFill>
                <a:uFill>
                  <a:solidFill>
                    <a:srgbClr val="FFFFFF"/>
                  </a:solidFill>
                </a:uFill>
                <a:latin typeface="Arial"/>
              </a:rPr>
              <a:t>ProfileId</a:t>
            </a:r>
            <a:endParaRPr lang="en-US" sz="2200" spc="-1" dirty="0">
              <a:solidFill>
                <a:srgbClr val="000000"/>
              </a:solidFill>
              <a:uFill>
                <a:solidFill>
                  <a:srgbClr val="FFFFFF"/>
                </a:solidFill>
              </a:uFill>
              <a:latin typeface="Arial"/>
            </a:endParaRPr>
          </a:p>
          <a:p>
            <a:pPr marL="1085760" lvl="2" indent="-228600">
              <a:spcBef>
                <a:spcPts val="598"/>
              </a:spcBef>
            </a:pPr>
            <a:r>
              <a:rPr lang="en-US" sz="2200" spc="-1" dirty="0">
                <a:solidFill>
                  <a:srgbClr val="000000"/>
                </a:solidFill>
                <a:uFill>
                  <a:solidFill>
                    <a:srgbClr val="FFFFFF"/>
                  </a:solidFill>
                </a:uFill>
                <a:latin typeface="Arial"/>
              </a:rPr>
              <a:t>					Handle</a:t>
            </a:r>
            <a:r>
              <a:rPr lang="en-US" sz="2200" b="0" strike="noStrike" spc="-1" dirty="0">
                <a:solidFill>
                  <a:srgbClr val="000000"/>
                </a:solidFill>
                <a:uFill>
                  <a:solidFill>
                    <a:srgbClr val="FFFFFF"/>
                  </a:solidFill>
                </a:uFill>
                <a:latin typeface="Arial"/>
              </a:rPr>
              <a:t>,</a:t>
            </a:r>
          </a:p>
          <a:p>
            <a:pPr marL="1085760" lvl="2" indent="-228600">
              <a:spcBef>
                <a:spcPts val="598"/>
              </a:spcBef>
            </a:pPr>
            <a:r>
              <a:rPr lang="en-US" sz="2200" spc="-1" dirty="0">
                <a:solidFill>
                  <a:srgbClr val="000000"/>
                </a:solidFill>
                <a:uFill>
                  <a:solidFill>
                    <a:srgbClr val="FFFFFF"/>
                  </a:solidFill>
                </a:uFill>
                <a:latin typeface="Arial"/>
              </a:rPr>
              <a:t>					</a:t>
            </a:r>
            <a:r>
              <a:rPr lang="en-US" sz="2200" b="0" strike="noStrike" spc="-1" dirty="0">
                <a:solidFill>
                  <a:srgbClr val="000000"/>
                </a:solidFill>
                <a:uFill>
                  <a:solidFill>
                    <a:srgbClr val="FFFFFF"/>
                  </a:solidFill>
                </a:uFill>
                <a:latin typeface="Arial"/>
              </a:rPr>
              <a:t>)</a:t>
            </a:r>
          </a:p>
        </p:txBody>
      </p:sp>
      <p:sp>
        <p:nvSpPr>
          <p:cNvPr id="2" name="Date Placeholder 1">
            <a:extLst>
              <a:ext uri="{FF2B5EF4-FFF2-40B4-BE49-F238E27FC236}">
                <a16:creationId xmlns:a16="http://schemas.microsoft.com/office/drawing/2014/main" id="{596209AE-88EB-954B-81BE-ADA43B35C9D9}"/>
              </a:ext>
            </a:extLst>
          </p:cNvPr>
          <p:cNvSpPr>
            <a:spLocks noGrp="1"/>
          </p:cNvSpPr>
          <p:nvPr>
            <p:ph type="dt" sz="half" idx="10"/>
          </p:nvPr>
        </p:nvSpPr>
        <p:spPr/>
        <p:txBody>
          <a:bodyPr/>
          <a:lstStyle/>
          <a:p>
            <a:r>
              <a:rPr lang="en-US"/>
              <a:t>&lt;March 2019&gt;</a:t>
            </a:r>
          </a:p>
        </p:txBody>
      </p:sp>
      <p:sp>
        <p:nvSpPr>
          <p:cNvPr id="3" name="Footer Placeholder 2">
            <a:extLst>
              <a:ext uri="{FF2B5EF4-FFF2-40B4-BE49-F238E27FC236}">
                <a16:creationId xmlns:a16="http://schemas.microsoft.com/office/drawing/2014/main" id="{9D76793F-BE7E-BB46-8995-7469A76DB20C}"/>
              </a:ext>
            </a:extLst>
          </p:cNvPr>
          <p:cNvSpPr>
            <a:spLocks noGrp="1"/>
          </p:cNvSpPr>
          <p:nvPr>
            <p:ph type="ftr" sz="quarter" idx="11"/>
          </p:nvPr>
        </p:nvSpPr>
        <p:spPr/>
        <p:txBody>
          <a:bodyPr/>
          <a:lstStyle/>
          <a:p>
            <a:r>
              <a:rPr lang="en-US"/>
              <a:t>&lt;Pat Kinney&gt;, &lt;Kinney Consulting&gt;</a:t>
            </a:r>
          </a:p>
        </p:txBody>
      </p:sp>
      <p:sp>
        <p:nvSpPr>
          <p:cNvPr id="4" name="Slide Number Placeholder 3">
            <a:extLst>
              <a:ext uri="{FF2B5EF4-FFF2-40B4-BE49-F238E27FC236}">
                <a16:creationId xmlns:a16="http://schemas.microsoft.com/office/drawing/2014/main" id="{88954614-8E81-CE47-99B4-27EA15DC2BDA}"/>
              </a:ext>
            </a:extLst>
          </p:cNvPr>
          <p:cNvSpPr>
            <a:spLocks noGrp="1"/>
          </p:cNvSpPr>
          <p:nvPr>
            <p:ph type="sldNum" sz="quarter" idx="12"/>
          </p:nvPr>
        </p:nvSpPr>
        <p:spPr/>
        <p:txBody>
          <a:bodyPr/>
          <a:lstStyle/>
          <a:p>
            <a:r>
              <a:rPr lang="en-US"/>
              <a:t>Slide </a:t>
            </a:r>
            <a:fld id="{70337B2E-2ECE-C749-8163-8E953C7317DE}" type="slidenum">
              <a:rPr lang="en-US" smtClean="0"/>
              <a:pPr/>
              <a:t>28</a:t>
            </a:fld>
            <a:endParaRPr lang="en-US"/>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Sending packet</a:t>
            </a:r>
          </a:p>
        </p:txBody>
      </p:sp>
      <p:sp>
        <p:nvSpPr>
          <p:cNvPr id="57" name="TextShape 2"/>
          <p:cNvSpPr txBox="1"/>
          <p:nvPr/>
        </p:nvSpPr>
        <p:spPr>
          <a:xfrm>
            <a:off x="152400" y="1600200"/>
            <a:ext cx="8839200" cy="4674600"/>
          </a:xfrm>
          <a:prstGeom prst="rect">
            <a:avLst/>
          </a:prstGeom>
          <a:noFill/>
          <a:ln>
            <a:noFill/>
          </a:ln>
        </p:spPr>
        <p:txBody>
          <a:bodyPr lIns="92160" tIns="46080" rIns="92160" bIns="46080">
            <a:normAutofit/>
          </a:bodyPr>
          <a:lstStyle/>
          <a:p>
            <a:pPr>
              <a:spcBef>
                <a:spcPts val="799"/>
              </a:spcBef>
              <a:buClr>
                <a:srgbClr val="000000"/>
              </a:buClr>
            </a:pPr>
            <a:r>
              <a:rPr lang="en-US" sz="2400" b="0" strike="noStrike" spc="-1" dirty="0">
                <a:solidFill>
                  <a:srgbClr val="000000"/>
                </a:solidFill>
                <a:uFill>
                  <a:solidFill>
                    <a:srgbClr val="FFFFFF"/>
                  </a:solidFill>
                </a:uFill>
                <a:latin typeface="Arial"/>
              </a:rPr>
              <a:t>Having a </a:t>
            </a:r>
            <a:r>
              <a:rPr lang="en-US" sz="2400" b="0" strike="noStrike" spc="-1" dirty="0" err="1">
                <a:solidFill>
                  <a:srgbClr val="000000"/>
                </a:solidFill>
                <a:uFill>
                  <a:solidFill>
                    <a:srgbClr val="FFFFFF"/>
                  </a:solidFill>
                </a:uFill>
                <a:latin typeface="Arial"/>
              </a:rPr>
              <a:t>ProfileId</a:t>
            </a:r>
            <a:r>
              <a:rPr lang="en-US" sz="2400" b="0" strike="noStrike" spc="-1" dirty="0">
                <a:solidFill>
                  <a:srgbClr val="000000"/>
                </a:solidFill>
                <a:uFill>
                  <a:solidFill>
                    <a:srgbClr val="FFFFFF"/>
                  </a:solidFill>
                </a:uFill>
                <a:latin typeface="Arial"/>
              </a:rPr>
              <a:t> containing the PHY and MAC layer configurations, it can be used to send a packet to given destination.</a:t>
            </a:r>
          </a:p>
          <a:p>
            <a:pPr marL="342720" indent="-342720">
              <a:spcBef>
                <a:spcPts val="799"/>
              </a:spcBef>
            </a:pPr>
            <a:r>
              <a:rPr lang="en-US" sz="2400" b="0" strike="noStrike" spc="-1" dirty="0">
                <a:solidFill>
                  <a:srgbClr val="000000"/>
                </a:solidFill>
                <a:uFill>
                  <a:solidFill>
                    <a:srgbClr val="FFFFFF"/>
                  </a:solidFill>
                </a:uFill>
                <a:latin typeface="Arial"/>
              </a:rPr>
              <a:t>PDE-</a:t>
            </a:r>
            <a:r>
              <a:rPr lang="en-US" sz="2400" b="0" strike="noStrike" spc="-1" dirty="0" err="1">
                <a:solidFill>
                  <a:srgbClr val="000000"/>
                </a:solidFill>
                <a:uFill>
                  <a:solidFill>
                    <a:srgbClr val="FFFFFF"/>
                  </a:solidFill>
                </a:uFill>
                <a:latin typeface="Arial"/>
              </a:rPr>
              <a:t>DATA.request</a:t>
            </a:r>
            <a:r>
              <a:rPr lang="en-US" sz="2400" b="0" strike="noStrike" spc="-1" dirty="0">
                <a:solidFill>
                  <a:srgbClr val="000000"/>
                </a:solidFill>
                <a:uFill>
                  <a:solidFill>
                    <a:srgbClr val="FFFFFF"/>
                  </a:solidFill>
                </a:uFill>
                <a:latin typeface="Arial"/>
              </a:rPr>
              <a:t>	(</a:t>
            </a:r>
            <a:endParaRPr lang="en-US" sz="2400" spc="-1" dirty="0">
              <a:solidFill>
                <a:srgbClr val="000000"/>
              </a:solidFill>
              <a:uFill>
                <a:solidFill>
                  <a:srgbClr val="FFFFFF"/>
                </a:solidFill>
              </a:uFill>
              <a:latin typeface="Arial"/>
            </a:endParaRPr>
          </a:p>
          <a:p>
            <a:pPr marL="342720" indent="-342720">
              <a:spcBef>
                <a:spcPts val="799"/>
              </a:spcBef>
            </a:pPr>
            <a:r>
              <a:rPr lang="en-US" sz="2400" b="0" strike="noStrike" spc="-1" dirty="0">
                <a:solidFill>
                  <a:srgbClr val="000000"/>
                </a:solidFill>
                <a:uFill>
                  <a:solidFill>
                    <a:srgbClr val="FFFFFF"/>
                  </a:solidFill>
                </a:uFill>
                <a:latin typeface="Arial"/>
              </a:rPr>
              <a:t>				</a:t>
            </a:r>
            <a:r>
              <a:rPr lang="en-US" sz="2400" b="0" strike="noStrike" spc="-1" dirty="0" err="1">
                <a:solidFill>
                  <a:srgbClr val="000000"/>
                </a:solidFill>
                <a:uFill>
                  <a:solidFill>
                    <a:srgbClr val="FFFFFF"/>
                  </a:solidFill>
                </a:uFill>
                <a:latin typeface="Arial"/>
              </a:rPr>
              <a:t>Dst</a:t>
            </a:r>
            <a:r>
              <a:rPr lang="en-US" sz="2400" spc="-1" dirty="0" err="1">
                <a:solidFill>
                  <a:srgbClr val="000000"/>
                </a:solidFill>
                <a:uFill>
                  <a:solidFill>
                    <a:srgbClr val="FFFFFF"/>
                  </a:solidFill>
                </a:uFill>
                <a:latin typeface="Arial"/>
              </a:rPr>
              <a:t>Addr</a:t>
            </a:r>
            <a:r>
              <a:rPr lang="en-US" sz="2400" spc="-1" dirty="0">
                <a:solidFill>
                  <a:srgbClr val="000000"/>
                </a:solidFill>
                <a:uFill>
                  <a:solidFill>
                    <a:srgbClr val="FFFFFF"/>
                  </a:solidFill>
                </a:uFill>
                <a:latin typeface="Arial"/>
              </a:rPr>
              <a:t>,		# 0x123456789abcdef</a:t>
            </a:r>
            <a:endParaRPr lang="en-US" sz="2400" b="0" strike="noStrike" spc="-1" dirty="0">
              <a:solidFill>
                <a:srgbClr val="000000"/>
              </a:solidFill>
              <a:uFill>
                <a:solidFill>
                  <a:srgbClr val="FFFFFF"/>
                </a:solidFill>
              </a:uFill>
              <a:latin typeface="Arial"/>
            </a:endParaRPr>
          </a:p>
          <a:p>
            <a:pPr marL="742680" lvl="1" indent="-285480">
              <a:spcBef>
                <a:spcPts val="697"/>
              </a:spcBef>
            </a:pPr>
            <a:r>
              <a:rPr lang="en-US" sz="2400" b="0" strike="noStrike" spc="-1" dirty="0">
                <a:solidFill>
                  <a:srgbClr val="000000"/>
                </a:solidFill>
                <a:uFill>
                  <a:solidFill>
                    <a:srgbClr val="FFFFFF"/>
                  </a:solidFill>
                </a:uFill>
                <a:latin typeface="Arial"/>
              </a:rPr>
              <a:t>				</a:t>
            </a:r>
            <a:r>
              <a:rPr lang="en-US" sz="2400" b="0" strike="noStrike" spc="-1" dirty="0" err="1">
                <a:solidFill>
                  <a:srgbClr val="000000"/>
                </a:solidFill>
                <a:uFill>
                  <a:solidFill>
                    <a:srgbClr val="FFFFFF"/>
                  </a:solidFill>
                </a:uFill>
                <a:latin typeface="Arial"/>
              </a:rPr>
              <a:t>DstProtocolId</a:t>
            </a:r>
            <a:r>
              <a:rPr lang="en-US" sz="2400" b="0" strike="noStrike" spc="-1" dirty="0">
                <a:solidFill>
                  <a:srgbClr val="000000"/>
                </a:solidFill>
                <a:uFill>
                  <a:solidFill>
                    <a:srgbClr val="FFFFFF"/>
                  </a:solidFill>
                </a:uFill>
                <a:latin typeface="Arial"/>
              </a:rPr>
              <a:t>		# </a:t>
            </a:r>
            <a:r>
              <a:rPr lang="en-US" sz="2400" spc="-1" dirty="0">
                <a:solidFill>
                  <a:srgbClr val="000000"/>
                </a:solidFill>
                <a:uFill>
                  <a:solidFill>
                    <a:srgbClr val="FFFFFF"/>
                  </a:solidFill>
                </a:uFill>
                <a:latin typeface="Arial"/>
              </a:rPr>
              <a:t>0x86dd (IPv6</a:t>
            </a:r>
            <a:r>
              <a:rPr lang="en-US" sz="2400" b="0" strike="noStrike" spc="-1" dirty="0">
                <a:solidFill>
                  <a:srgbClr val="000000"/>
                </a:solidFill>
                <a:uFill>
                  <a:solidFill>
                    <a:srgbClr val="FFFFFF"/>
                  </a:solidFill>
                </a:uFill>
                <a:latin typeface="Arial"/>
              </a:rPr>
              <a:t>)</a:t>
            </a:r>
          </a:p>
          <a:p>
            <a:pPr marL="742680" lvl="1" indent="-285480">
              <a:spcBef>
                <a:spcPts val="697"/>
              </a:spcBef>
              <a:tabLst>
                <a:tab pos="2743200" algn="l"/>
              </a:tabLst>
            </a:pPr>
            <a:r>
              <a:rPr lang="en-US" sz="2400" b="0" strike="noStrike" spc="-1" dirty="0">
                <a:solidFill>
                  <a:srgbClr val="000000"/>
                </a:solidFill>
                <a:uFill>
                  <a:solidFill>
                    <a:srgbClr val="FFFFFF"/>
                  </a:solidFill>
                </a:uFill>
                <a:latin typeface="Arial"/>
              </a:rPr>
              <a:t>	</a:t>
            </a:r>
            <a:r>
              <a:rPr lang="en-US" sz="2400" spc="-1" dirty="0">
                <a:solidFill>
                  <a:srgbClr val="000000"/>
                </a:solidFill>
                <a:uFill>
                  <a:solidFill>
                    <a:srgbClr val="FFFFFF"/>
                  </a:solidFill>
                </a:uFill>
                <a:latin typeface="Arial"/>
              </a:rPr>
              <a:t>	</a:t>
            </a:r>
            <a:r>
              <a:rPr lang="en-US" sz="2400" b="0" strike="noStrike" spc="-1" dirty="0" err="1">
                <a:solidFill>
                  <a:srgbClr val="000000"/>
                </a:solidFill>
                <a:uFill>
                  <a:solidFill>
                    <a:srgbClr val="FFFFFF"/>
                  </a:solidFill>
                </a:uFill>
                <a:latin typeface="Arial"/>
              </a:rPr>
              <a:t>ProfileId</a:t>
            </a:r>
            <a:r>
              <a:rPr lang="en-US" sz="2400" b="0" strike="noStrike" spc="-1" dirty="0">
                <a:solidFill>
                  <a:srgbClr val="000000"/>
                </a:solidFill>
                <a:uFill>
                  <a:solidFill>
                    <a:srgbClr val="FFFFFF"/>
                  </a:solidFill>
                </a:uFill>
                <a:latin typeface="Arial"/>
              </a:rPr>
              <a:t>		#Configuration Info		</a:t>
            </a:r>
            <a:r>
              <a:rPr lang="en-US" sz="2400" b="0" strike="noStrike" spc="-1" dirty="0" err="1">
                <a:solidFill>
                  <a:srgbClr val="000000"/>
                </a:solidFill>
                <a:uFill>
                  <a:solidFill>
                    <a:srgbClr val="FFFFFF"/>
                  </a:solidFill>
                </a:uFill>
                <a:latin typeface="Arial"/>
              </a:rPr>
              <a:t>PdeData</a:t>
            </a:r>
            <a:r>
              <a:rPr lang="en-US" sz="2400" b="0" strike="noStrike" spc="-1" dirty="0">
                <a:solidFill>
                  <a:srgbClr val="000000"/>
                </a:solidFill>
                <a:uFill>
                  <a:solidFill>
                    <a:srgbClr val="FFFFFF"/>
                  </a:solidFill>
                </a:uFill>
                <a:latin typeface="Arial"/>
              </a:rPr>
              <a:t>		# IPv6 payload</a:t>
            </a:r>
          </a:p>
          <a:p>
            <a:pPr marL="742680" lvl="1" indent="-285480">
              <a:spcBef>
                <a:spcPts val="697"/>
              </a:spcBef>
            </a:pPr>
            <a:r>
              <a:rPr lang="en-US" sz="2400" b="0" strike="noStrike" spc="-1" dirty="0">
                <a:solidFill>
                  <a:srgbClr val="000000"/>
                </a:solidFill>
                <a:uFill>
                  <a:solidFill>
                    <a:srgbClr val="FFFFFF"/>
                  </a:solidFill>
                </a:uFill>
                <a:latin typeface="Arial"/>
              </a:rPr>
              <a:t>				Handle</a:t>
            </a:r>
          </a:p>
          <a:p>
            <a:pPr marL="742680" lvl="1" indent="-285480">
              <a:spcBef>
                <a:spcPts val="697"/>
              </a:spcBef>
            </a:pPr>
            <a:r>
              <a:rPr lang="en-US" sz="2400" b="0" strike="noStrike" spc="-1" dirty="0">
                <a:solidFill>
                  <a:srgbClr val="000000"/>
                </a:solidFill>
                <a:uFill>
                  <a:solidFill>
                    <a:srgbClr val="FFFFFF"/>
                  </a:solidFill>
                </a:uFill>
                <a:latin typeface="Arial"/>
              </a:rPr>
              <a:t>				)</a:t>
            </a:r>
          </a:p>
        </p:txBody>
      </p:sp>
      <p:sp>
        <p:nvSpPr>
          <p:cNvPr id="2" name="Date Placeholder 1">
            <a:extLst>
              <a:ext uri="{FF2B5EF4-FFF2-40B4-BE49-F238E27FC236}">
                <a16:creationId xmlns:a16="http://schemas.microsoft.com/office/drawing/2014/main" id="{FAC20BD0-7324-9746-AF21-92D1C6D44263}"/>
              </a:ext>
            </a:extLst>
          </p:cNvPr>
          <p:cNvSpPr>
            <a:spLocks noGrp="1"/>
          </p:cNvSpPr>
          <p:nvPr>
            <p:ph type="dt" sz="half" idx="10"/>
          </p:nvPr>
        </p:nvSpPr>
        <p:spPr/>
        <p:txBody>
          <a:bodyPr/>
          <a:lstStyle/>
          <a:p>
            <a:r>
              <a:rPr lang="en-US"/>
              <a:t>&lt;March 2019&gt;</a:t>
            </a:r>
          </a:p>
        </p:txBody>
      </p:sp>
      <p:sp>
        <p:nvSpPr>
          <p:cNvPr id="3" name="Footer Placeholder 2">
            <a:extLst>
              <a:ext uri="{FF2B5EF4-FFF2-40B4-BE49-F238E27FC236}">
                <a16:creationId xmlns:a16="http://schemas.microsoft.com/office/drawing/2014/main" id="{10332DA5-6EFE-7544-A84A-3917531F646E}"/>
              </a:ext>
            </a:extLst>
          </p:cNvPr>
          <p:cNvSpPr>
            <a:spLocks noGrp="1"/>
          </p:cNvSpPr>
          <p:nvPr>
            <p:ph type="ftr" sz="quarter" idx="11"/>
          </p:nvPr>
        </p:nvSpPr>
        <p:spPr/>
        <p:txBody>
          <a:bodyPr/>
          <a:lstStyle/>
          <a:p>
            <a:r>
              <a:rPr lang="en-US"/>
              <a:t>&lt;Pat Kinney&gt;, &lt;Kinney Consulting&gt;</a:t>
            </a:r>
          </a:p>
        </p:txBody>
      </p:sp>
      <p:sp>
        <p:nvSpPr>
          <p:cNvPr id="4" name="Slide Number Placeholder 3">
            <a:extLst>
              <a:ext uri="{FF2B5EF4-FFF2-40B4-BE49-F238E27FC236}">
                <a16:creationId xmlns:a16="http://schemas.microsoft.com/office/drawing/2014/main" id="{F3FF46CA-351C-2C4E-892B-6356546C9FF1}"/>
              </a:ext>
            </a:extLst>
          </p:cNvPr>
          <p:cNvSpPr>
            <a:spLocks noGrp="1"/>
          </p:cNvSpPr>
          <p:nvPr>
            <p:ph type="sldNum" sz="quarter" idx="12"/>
          </p:nvPr>
        </p:nvSpPr>
        <p:spPr/>
        <p:txBody>
          <a:bodyPr/>
          <a:lstStyle/>
          <a:p>
            <a:r>
              <a:rPr lang="en-US"/>
              <a:t>Slide </a:t>
            </a:r>
            <a:fld id="{70337B2E-2ECE-C749-8163-8E953C7317DE}" type="slidenum">
              <a:rPr lang="en-US" smtClean="0"/>
              <a:pPr/>
              <a:t>29</a:t>
            </a:fld>
            <a:endParaRPr lang="en-US"/>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3</a:t>
            </a:fld>
            <a:endParaRPr lang="en-US" dirty="0"/>
          </a:p>
        </p:txBody>
      </p:sp>
      <p:sp>
        <p:nvSpPr>
          <p:cNvPr id="21509" name="Rectangle 2"/>
          <p:cNvSpPr>
            <a:spLocks noGrp="1" noChangeArrowheads="1"/>
          </p:cNvSpPr>
          <p:nvPr>
            <p:ph type="title" idx="4294967295"/>
          </p:nvPr>
        </p:nvSpPr>
        <p:spPr>
          <a:xfrm>
            <a:off x="152400" y="304800"/>
            <a:ext cx="8001000" cy="990600"/>
          </a:xfrm>
        </p:spPr>
        <p:txBody>
          <a:bodyPr/>
          <a:lstStyle/>
          <a:p>
            <a:r>
              <a:rPr lang="en-US" b="1" dirty="0">
                <a:solidFill>
                  <a:srgbClr val="000000"/>
                </a:solidFill>
                <a:ea typeface="Lucida Grande"/>
                <a:cs typeface="Lucida Grande"/>
              </a:rPr>
              <a:t>IEEE 802.15.12 Introduction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066800"/>
            <a:ext cx="8839200" cy="533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25400" y="914400"/>
            <a:ext cx="9042400" cy="5616924"/>
          </a:xfrm>
          <a:prstGeom prst="rect">
            <a:avLst/>
          </a:prstGeom>
          <a:noFill/>
        </p:spPr>
        <p:txBody>
          <a:bodyPr wrap="square" rtlCol="0">
            <a:spAutoFit/>
          </a:bodyPr>
          <a:lstStyle/>
          <a:p>
            <a:pPr>
              <a:buClr>
                <a:srgbClr val="FF0000"/>
              </a:buClr>
            </a:pPr>
            <a:r>
              <a:rPr lang="en-US" sz="2000" b="1" dirty="0"/>
              <a:t>Introduction</a:t>
            </a:r>
          </a:p>
          <a:p>
            <a:pPr marL="284163">
              <a:buClr>
                <a:srgbClr val="FF0000"/>
              </a:buClr>
            </a:pPr>
            <a:r>
              <a:rPr lang="en-US" sz="1800" dirty="0"/>
              <a:t>IEEE 802.15.12 performs many of the functions that an LLC would perform but adds additional functionality needed for IEEE 802.15.4 in areas such as configuration, higher layer protocol identity, fragmentation, harmonization of existing of other upper sublayer layer 2 protocols, and management of 802.15.4 devices.</a:t>
            </a:r>
          </a:p>
          <a:p>
            <a:pPr>
              <a:spcBef>
                <a:spcPts val="600"/>
              </a:spcBef>
              <a:buClr>
                <a:srgbClr val="FF0000"/>
              </a:buClr>
            </a:pPr>
            <a:r>
              <a:rPr lang="en-US" sz="2000" b="1" dirty="0"/>
              <a:t>Purpose</a:t>
            </a:r>
            <a:r>
              <a:rPr lang="en-US" sz="1800" b="1" dirty="0"/>
              <a:t>, to provide the following:</a:t>
            </a:r>
          </a:p>
          <a:p>
            <a:pPr marL="565150" indent="-285750">
              <a:buClr>
                <a:srgbClr val="FF0000"/>
              </a:buClr>
              <a:buFont typeface="Wingdings" charset="2"/>
              <a:buChar char="q"/>
            </a:pPr>
            <a:r>
              <a:rPr lang="en-US" sz="1800" b="1" dirty="0"/>
              <a:t>Reduction of the complexity in configuring and using the 802.15.4 device</a:t>
            </a:r>
          </a:p>
          <a:p>
            <a:pPr marL="914400" lvl="1" indent="-342900" defTabSz="800100">
              <a:buClr>
                <a:schemeClr val="tx1"/>
              </a:buClr>
              <a:buFont typeface="+mj-lt"/>
              <a:buAutoNum type="arabicPeriod"/>
            </a:pPr>
            <a:r>
              <a:rPr lang="en-US" sz="1600" b="1" dirty="0"/>
              <a:t>Complexity in configuring 802.15.4 </a:t>
            </a:r>
            <a:r>
              <a:rPr lang="en-US" sz="1600" dirty="0"/>
              <a:t>results from having to select one correct configuration given all possible combinations of the following: 8 MAC modes with 13 distinct MAC behaviors, 9 PHY modulation types with 4 distinct PHY behaviors and 40 PHY data rates, and 20 PHY bands with greater than 35,390 channels. </a:t>
            </a:r>
          </a:p>
          <a:p>
            <a:pPr marL="1314450" lvl="2" indent="-285750" defTabSz="800100">
              <a:buClr>
                <a:srgbClr val="FF0000"/>
              </a:buClr>
              <a:buFont typeface="Wingdings" charset="2"/>
              <a:buChar char="q"/>
            </a:pPr>
            <a:r>
              <a:rPr lang="en-US" sz="1600" dirty="0"/>
              <a:t>802.15.12 defines a management protocol module that provides configuration parameters to the 802.15.4 device.</a:t>
            </a:r>
          </a:p>
          <a:p>
            <a:pPr marL="914400" lvl="1" indent="-342900" defTabSz="800100">
              <a:buClr>
                <a:schemeClr val="tx1"/>
              </a:buClr>
              <a:buFont typeface="+mj-lt"/>
              <a:buAutoNum type="arabicPeriod"/>
            </a:pPr>
            <a:r>
              <a:rPr lang="en-US" sz="1600" b="1" dirty="0"/>
              <a:t>Complexity in the use of 802.15.4</a:t>
            </a:r>
            <a:r>
              <a:rPr lang="en-US" sz="1600" dirty="0"/>
              <a:t> to send messages is shown by a comparison with 802.3 and 802.11.  Ethernet (802.3) has 4 parameters in its data transmission primitive while 802.11 has 6.  However, the 802.15.4 data transmission primitive contains 28 parameters.  See </a:t>
            </a:r>
            <a:r>
              <a:rPr lang="en-US" sz="1600" dirty="0">
                <a:hlinkClick r:id="rId3" action="ppaction://hlinksldjump"/>
              </a:rPr>
              <a:t>Figure 1 </a:t>
            </a:r>
            <a:r>
              <a:rPr lang="en-US" sz="1600" dirty="0"/>
              <a:t>for more details.  Additionally, 802.15.4 uses a MAC address order that is contrary to 802-2014.</a:t>
            </a:r>
          </a:p>
          <a:p>
            <a:pPr marL="1314450" lvl="2" indent="-285750" defTabSz="800100">
              <a:buClr>
                <a:srgbClr val="FF0000"/>
              </a:buClr>
              <a:buFont typeface="Wingdings" charset="2"/>
              <a:buChar char="q"/>
            </a:pPr>
            <a:r>
              <a:rPr lang="en-US" sz="1600" dirty="0"/>
              <a:t>802.15.12 will define a ULI data transmission primitive with ~ 4 mandatory parameters that will generate an 802.15.4 MCPS primitive. </a:t>
            </a:r>
          </a:p>
          <a:p>
            <a:pPr marL="1314450" lvl="2" indent="-285750" defTabSz="800100">
              <a:buClr>
                <a:srgbClr val="FF0000"/>
              </a:buClr>
              <a:buFont typeface="Wingdings" charset="2"/>
              <a:buChar char="q"/>
            </a:pPr>
            <a:r>
              <a:rPr lang="en-US" sz="1600" dirty="0"/>
              <a:t>802.15.12 will provide an explicit description of the order of the 64-bit MAC address in the primitive</a:t>
            </a:r>
          </a:p>
        </p:txBody>
      </p:sp>
      <p:sp>
        <p:nvSpPr>
          <p:cNvPr id="3" name="Date Placeholder 2"/>
          <p:cNvSpPr>
            <a:spLocks noGrp="1"/>
          </p:cNvSpPr>
          <p:nvPr>
            <p:ph type="dt" sz="half" idx="10"/>
          </p:nvPr>
        </p:nvSpPr>
        <p:spPr/>
        <p:txBody>
          <a:bodyPr/>
          <a:lstStyle/>
          <a:p>
            <a:r>
              <a:rPr lang="en-US"/>
              <a:t>&lt;March 2019&gt;</a:t>
            </a:r>
          </a:p>
        </p:txBody>
      </p:sp>
      <p:sp>
        <p:nvSpPr>
          <p:cNvPr id="4" name="Footer Placeholder 3"/>
          <p:cNvSpPr>
            <a:spLocks noGrp="1"/>
          </p:cNvSpPr>
          <p:nvPr>
            <p:ph type="ftr" sz="quarter" idx="11"/>
          </p:nvPr>
        </p:nvSpPr>
        <p:spPr/>
        <p:txBody>
          <a:bodyPr/>
          <a:lstStyle/>
          <a:p>
            <a:r>
              <a:rPr lang="en-US"/>
              <a:t>&lt;Pat Kinney&gt;, &lt;Kinney Consulting&gt;</a:t>
            </a:r>
          </a:p>
        </p:txBody>
      </p:sp>
      <p:sp>
        <p:nvSpPr>
          <p:cNvPr id="5" name="Slide Number Placeholder 4"/>
          <p:cNvSpPr>
            <a:spLocks noGrp="1"/>
          </p:cNvSpPr>
          <p:nvPr>
            <p:ph type="sldNum" sz="quarter" idx="12"/>
          </p:nvPr>
        </p:nvSpPr>
        <p:spPr/>
        <p:txBody>
          <a:bodyPr/>
          <a:lstStyle/>
          <a:p>
            <a:r>
              <a:rPr lang="en-US"/>
              <a:t>Slide </a:t>
            </a:r>
            <a:fld id="{60949EC9-91CC-F44E-AFBC-D9AA52244D19}" type="slidenum">
              <a:rPr lang="en-US" smtClean="0"/>
              <a:pPr/>
              <a:t>3</a:t>
            </a:fld>
            <a:endParaRPr lang="en-US"/>
          </a:p>
        </p:txBody>
      </p:sp>
    </p:spTree>
    <p:extLst>
      <p:ext uri="{BB962C8B-B14F-4D97-AF65-F5344CB8AC3E}">
        <p14:creationId xmlns:p14="http://schemas.microsoft.com/office/powerpoint/2010/main" val="31765000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Example 2</a:t>
            </a:r>
          </a:p>
        </p:txBody>
      </p:sp>
      <p:sp>
        <p:nvSpPr>
          <p:cNvPr id="59" name="TextShape 2"/>
          <p:cNvSpPr txBox="1"/>
          <p:nvPr/>
        </p:nvSpPr>
        <p:spPr>
          <a:xfrm>
            <a:off x="685800" y="1981080"/>
            <a:ext cx="7831440" cy="1579320"/>
          </a:xfrm>
          <a:prstGeom prst="rect">
            <a:avLst/>
          </a:prstGeom>
          <a:noFill/>
          <a:ln>
            <a:noFill/>
          </a:ln>
        </p:spPr>
        <p:txBody>
          <a:bodyPr lIns="92160" tIns="46080" rIns="92160" bIns="46080">
            <a:normAutofit/>
          </a:bodyPr>
          <a:lstStyle/>
          <a:p>
            <a:pPr marL="342720" indent="-342720">
              <a:spcBef>
                <a:spcPts val="799"/>
              </a:spcBef>
              <a:buClr>
                <a:srgbClr val="000000"/>
              </a:buClr>
              <a:buFont typeface="Arial"/>
              <a:buChar char="•"/>
            </a:pPr>
            <a:r>
              <a:rPr lang="en-US" sz="3200" b="0" strike="noStrike" spc="-1">
                <a:solidFill>
                  <a:srgbClr val="000000"/>
                </a:solidFill>
                <a:uFill>
                  <a:solidFill>
                    <a:srgbClr val="FFFFFF"/>
                  </a:solidFill>
                </a:uFill>
                <a:latin typeface="Arial"/>
              </a:rPr>
              <a:t>Same as before, but now enable KMP using IKEv2, and PSK. </a:t>
            </a:r>
          </a:p>
        </p:txBody>
      </p:sp>
      <p:sp>
        <p:nvSpPr>
          <p:cNvPr id="2" name="Date Placeholder 1">
            <a:extLst>
              <a:ext uri="{FF2B5EF4-FFF2-40B4-BE49-F238E27FC236}">
                <a16:creationId xmlns:a16="http://schemas.microsoft.com/office/drawing/2014/main" id="{2B7EC258-ED62-9B44-94F7-4D3C5354452A}"/>
              </a:ext>
            </a:extLst>
          </p:cNvPr>
          <p:cNvSpPr>
            <a:spLocks noGrp="1"/>
          </p:cNvSpPr>
          <p:nvPr>
            <p:ph type="dt" sz="half" idx="10"/>
          </p:nvPr>
        </p:nvSpPr>
        <p:spPr/>
        <p:txBody>
          <a:bodyPr/>
          <a:lstStyle/>
          <a:p>
            <a:r>
              <a:rPr lang="en-US"/>
              <a:t>&lt;March 2019&gt;</a:t>
            </a:r>
          </a:p>
        </p:txBody>
      </p:sp>
      <p:sp>
        <p:nvSpPr>
          <p:cNvPr id="3" name="Footer Placeholder 2">
            <a:extLst>
              <a:ext uri="{FF2B5EF4-FFF2-40B4-BE49-F238E27FC236}">
                <a16:creationId xmlns:a16="http://schemas.microsoft.com/office/drawing/2014/main" id="{9CEAAD19-FFD3-D44F-9E46-BDFF90B715E1}"/>
              </a:ext>
            </a:extLst>
          </p:cNvPr>
          <p:cNvSpPr>
            <a:spLocks noGrp="1"/>
          </p:cNvSpPr>
          <p:nvPr>
            <p:ph type="ftr" sz="quarter" idx="11"/>
          </p:nvPr>
        </p:nvSpPr>
        <p:spPr/>
        <p:txBody>
          <a:bodyPr/>
          <a:lstStyle/>
          <a:p>
            <a:r>
              <a:rPr lang="en-US"/>
              <a:t>&lt;Pat Kinney&gt;, &lt;Kinney Consulting&gt;</a:t>
            </a:r>
          </a:p>
        </p:txBody>
      </p:sp>
      <p:sp>
        <p:nvSpPr>
          <p:cNvPr id="4" name="Slide Number Placeholder 3">
            <a:extLst>
              <a:ext uri="{FF2B5EF4-FFF2-40B4-BE49-F238E27FC236}">
                <a16:creationId xmlns:a16="http://schemas.microsoft.com/office/drawing/2014/main" id="{BE403DC1-0DE8-EA49-B40A-BF3EEB37E527}"/>
              </a:ext>
            </a:extLst>
          </p:cNvPr>
          <p:cNvSpPr>
            <a:spLocks noGrp="1"/>
          </p:cNvSpPr>
          <p:nvPr>
            <p:ph type="sldNum" sz="quarter" idx="12"/>
          </p:nvPr>
        </p:nvSpPr>
        <p:spPr/>
        <p:txBody>
          <a:bodyPr/>
          <a:lstStyle/>
          <a:p>
            <a:r>
              <a:rPr lang="en-US"/>
              <a:t>Slide </a:t>
            </a:r>
            <a:fld id="{70337B2E-2ECE-C749-8163-8E953C7317DE}" type="slidenum">
              <a:rPr lang="en-US" smtClean="0"/>
              <a:pPr/>
              <a:t>30</a:t>
            </a:fld>
            <a:endParaRPr lang="en-US"/>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Creating KMP configuration</a:t>
            </a:r>
          </a:p>
        </p:txBody>
      </p:sp>
      <p:sp>
        <p:nvSpPr>
          <p:cNvPr id="61" name="TextShape 2"/>
          <p:cNvSpPr txBox="1"/>
          <p:nvPr/>
        </p:nvSpPr>
        <p:spPr>
          <a:xfrm>
            <a:off x="685800" y="1981080"/>
            <a:ext cx="7772400" cy="4446000"/>
          </a:xfrm>
          <a:prstGeom prst="rect">
            <a:avLst/>
          </a:prstGeom>
          <a:noFill/>
          <a:ln>
            <a:noFill/>
          </a:ln>
        </p:spPr>
        <p:txBody>
          <a:bodyPr lIns="92160" tIns="46080" rIns="92160" bIns="46080">
            <a:normAutofit fontScale="92500" lnSpcReduction="20000"/>
          </a:bodyPr>
          <a:lstStyle/>
          <a:p>
            <a:pPr marL="342720" indent="-342720">
              <a:spcBef>
                <a:spcPts val="799"/>
              </a:spcBef>
            </a:pPr>
            <a:r>
              <a:rPr lang="en-US" sz="3200" b="0" strike="noStrike" spc="-1">
                <a:solidFill>
                  <a:srgbClr val="000000"/>
                </a:solidFill>
                <a:uFill>
                  <a:solidFill>
                    <a:srgbClr val="FFFFFF"/>
                  </a:solidFill>
                </a:uFill>
                <a:latin typeface="Arial"/>
              </a:rPr>
              <a:t>PdeMgmtKmpConfig = pack(</a:t>
            </a:r>
          </a:p>
          <a:p>
            <a:pPr marL="742680" lvl="1" indent="-285480">
              <a:spcBef>
                <a:spcPts val="697"/>
              </a:spcBef>
            </a:pPr>
            <a:r>
              <a:rPr lang="en-US" sz="2800" b="0" strike="noStrike" spc="-1">
                <a:solidFill>
                  <a:srgbClr val="000000"/>
                </a:solidFill>
                <a:uFill>
                  <a:solidFill>
                    <a:srgbClr val="FFFFFF"/>
                  </a:solidFill>
                </a:uFill>
                <a:latin typeface="Arial"/>
              </a:rPr>
              <a:t>Kmp: {</a:t>
            </a:r>
          </a:p>
          <a:p>
            <a:pPr marL="1085760" lvl="2" indent="-228600">
              <a:spcBef>
                <a:spcPts val="598"/>
              </a:spcBef>
            </a:pPr>
            <a:r>
              <a:rPr lang="en-US" sz="2400" b="0" strike="noStrike" spc="-1">
                <a:solidFill>
                  <a:srgbClr val="000000"/>
                </a:solidFill>
                <a:uFill>
                  <a:solidFill>
                    <a:srgbClr val="FFFFFF"/>
                  </a:solidFill>
                </a:uFill>
                <a:latin typeface="Arial"/>
              </a:rPr>
              <a:t>KmpProtocol: IKEv2,</a:t>
            </a:r>
          </a:p>
          <a:p>
            <a:pPr marL="1085760" lvl="2" indent="-228600">
              <a:spcBef>
                <a:spcPts val="598"/>
              </a:spcBef>
            </a:pPr>
            <a:r>
              <a:rPr lang="en-US" sz="2400" b="0" strike="noStrike" spc="-1">
                <a:solidFill>
                  <a:srgbClr val="000000"/>
                </a:solidFill>
                <a:uFill>
                  <a:solidFill>
                    <a:srgbClr val="FFFFFF"/>
                  </a:solidFill>
                </a:uFill>
                <a:latin typeface="Arial"/>
              </a:rPr>
              <a:t>PeerTable [ { # Host A</a:t>
            </a:r>
          </a:p>
          <a:p>
            <a:pPr marL="1428480" lvl="3" indent="-228600">
              <a:spcBef>
                <a:spcPts val="499"/>
              </a:spcBef>
            </a:pPr>
            <a:r>
              <a:rPr lang="en-US" sz="2000" b="0" strike="noStrike" spc="-1">
                <a:solidFill>
                  <a:srgbClr val="000000"/>
                </a:solidFill>
                <a:uFill>
                  <a:solidFill>
                    <a:srgbClr val="FFFFFF"/>
                  </a:solidFill>
                </a:uFill>
                <a:latin typeface="Arial"/>
              </a:rPr>
              <a:t>address: 0x123456789abcdef,</a:t>
            </a:r>
          </a:p>
          <a:p>
            <a:pPr marL="1428480" lvl="3" indent="-228600">
              <a:spcBef>
                <a:spcPts val="499"/>
              </a:spcBef>
            </a:pPr>
            <a:r>
              <a:rPr lang="en-US" sz="2000" b="0" strike="noStrike" spc="-1">
                <a:solidFill>
                  <a:srgbClr val="000000"/>
                </a:solidFill>
                <a:uFill>
                  <a:solidFill>
                    <a:srgbClr val="FFFFFF"/>
                  </a:solidFill>
                </a:uFill>
                <a:latin typeface="Arial"/>
              </a:rPr>
              <a:t>PSK: MakeMeTastyGoat</a:t>
            </a:r>
          </a:p>
          <a:p>
            <a:pPr marL="1085760" lvl="2" indent="-228600">
              <a:spcBef>
                <a:spcPts val="598"/>
              </a:spcBef>
            </a:pPr>
            <a:r>
              <a:rPr lang="en-US" sz="2400" b="0" strike="noStrike" spc="-1">
                <a:solidFill>
                  <a:srgbClr val="000000"/>
                </a:solidFill>
                <a:uFill>
                  <a:solidFill>
                    <a:srgbClr val="FFFFFF"/>
                  </a:solidFill>
                </a:uFill>
                <a:latin typeface="Arial"/>
              </a:rPr>
              <a:t>}, { # Another host</a:t>
            </a:r>
          </a:p>
          <a:p>
            <a:pPr marL="1428480" lvl="3" indent="-228600">
              <a:spcBef>
                <a:spcPts val="499"/>
              </a:spcBef>
            </a:pPr>
            <a:r>
              <a:rPr lang="en-US" sz="2000" b="0" strike="noStrike" spc="-1">
                <a:solidFill>
                  <a:srgbClr val="000000"/>
                </a:solidFill>
                <a:uFill>
                  <a:solidFill>
                    <a:srgbClr val="FFFFFF"/>
                  </a:solidFill>
                </a:uFill>
                <a:latin typeface="Arial"/>
              </a:rPr>
              <a:t>address: 0xac00000012345678,</a:t>
            </a:r>
          </a:p>
          <a:p>
            <a:pPr marL="1428480" lvl="3" indent="-228600">
              <a:spcBef>
                <a:spcPts val="499"/>
              </a:spcBef>
            </a:pPr>
            <a:r>
              <a:rPr lang="en-US" sz="2000" b="0" strike="noStrike" spc="-1">
                <a:solidFill>
                  <a:srgbClr val="000000"/>
                </a:solidFill>
                <a:uFill>
                  <a:solidFill>
                    <a:srgbClr val="FFFFFF"/>
                  </a:solidFill>
                </a:uFill>
                <a:latin typeface="Arial"/>
              </a:rPr>
              <a:t>PSK: Foobar</a:t>
            </a:r>
          </a:p>
          <a:p>
            <a:pPr marL="1085760" lvl="2" indent="-228600">
              <a:spcBef>
                <a:spcPts val="598"/>
              </a:spcBef>
            </a:pPr>
            <a:r>
              <a:rPr lang="en-US" sz="2400" b="0" strike="noStrike" spc="-1">
                <a:solidFill>
                  <a:srgbClr val="000000"/>
                </a:solidFill>
                <a:uFill>
                  <a:solidFill>
                    <a:srgbClr val="FFFFFF"/>
                  </a:solidFill>
                </a:uFill>
                <a:latin typeface="Arial"/>
              </a:rPr>
              <a:t>} ]</a:t>
            </a:r>
          </a:p>
          <a:p>
            <a:pPr marL="742680" lvl="1" indent="-285480">
              <a:spcBef>
                <a:spcPts val="697"/>
              </a:spcBef>
            </a:pPr>
            <a:r>
              <a:rPr lang="en-US" sz="2800" b="0" strike="noStrike" spc="-1">
                <a:solidFill>
                  <a:srgbClr val="000000"/>
                </a:solidFill>
                <a:uFill>
                  <a:solidFill>
                    <a:srgbClr val="FFFFFF"/>
                  </a:solidFill>
                </a:uFill>
                <a:latin typeface="Arial"/>
              </a:rPr>
              <a:t>})</a:t>
            </a:r>
          </a:p>
          <a:p>
            <a:pPr marL="742680" lvl="1" indent="-285480">
              <a:spcBef>
                <a:spcPts val="697"/>
              </a:spcBef>
            </a:pPr>
            <a:r>
              <a:rPr lang="en-US" sz="2800" b="0" strike="noStrike" spc="-1">
                <a:solidFill>
                  <a:srgbClr val="000000"/>
                </a:solidFill>
                <a:uFill>
                  <a:solidFill>
                    <a:srgbClr val="FFFFFF"/>
                  </a:solidFill>
                </a:uFill>
                <a:latin typeface="Arial"/>
              </a:rPr>
              <a:t> </a:t>
            </a:r>
          </a:p>
        </p:txBody>
      </p:sp>
      <p:sp>
        <p:nvSpPr>
          <p:cNvPr id="2" name="Date Placeholder 1">
            <a:extLst>
              <a:ext uri="{FF2B5EF4-FFF2-40B4-BE49-F238E27FC236}">
                <a16:creationId xmlns:a16="http://schemas.microsoft.com/office/drawing/2014/main" id="{33AE8782-DD6E-5F47-AE33-AA79D9CFE973}"/>
              </a:ext>
            </a:extLst>
          </p:cNvPr>
          <p:cNvSpPr>
            <a:spLocks noGrp="1"/>
          </p:cNvSpPr>
          <p:nvPr>
            <p:ph type="dt" sz="half" idx="10"/>
          </p:nvPr>
        </p:nvSpPr>
        <p:spPr/>
        <p:txBody>
          <a:bodyPr/>
          <a:lstStyle/>
          <a:p>
            <a:r>
              <a:rPr lang="en-US"/>
              <a:t>&lt;March 2019&gt;</a:t>
            </a:r>
          </a:p>
        </p:txBody>
      </p:sp>
      <p:sp>
        <p:nvSpPr>
          <p:cNvPr id="3" name="Footer Placeholder 2">
            <a:extLst>
              <a:ext uri="{FF2B5EF4-FFF2-40B4-BE49-F238E27FC236}">
                <a16:creationId xmlns:a16="http://schemas.microsoft.com/office/drawing/2014/main" id="{2DF1FC45-71A9-F84A-AFFF-EFDD8FE69943}"/>
              </a:ext>
            </a:extLst>
          </p:cNvPr>
          <p:cNvSpPr>
            <a:spLocks noGrp="1"/>
          </p:cNvSpPr>
          <p:nvPr>
            <p:ph type="ftr" sz="quarter" idx="11"/>
          </p:nvPr>
        </p:nvSpPr>
        <p:spPr/>
        <p:txBody>
          <a:bodyPr/>
          <a:lstStyle/>
          <a:p>
            <a:r>
              <a:rPr lang="en-US"/>
              <a:t>&lt;Pat Kinney&gt;, &lt;Kinney Consulting&gt;</a:t>
            </a:r>
          </a:p>
        </p:txBody>
      </p:sp>
      <p:sp>
        <p:nvSpPr>
          <p:cNvPr id="4" name="Slide Number Placeholder 3">
            <a:extLst>
              <a:ext uri="{FF2B5EF4-FFF2-40B4-BE49-F238E27FC236}">
                <a16:creationId xmlns:a16="http://schemas.microsoft.com/office/drawing/2014/main" id="{FB4C4B12-4651-3F4F-BBDB-47F5EDD5B490}"/>
              </a:ext>
            </a:extLst>
          </p:cNvPr>
          <p:cNvSpPr>
            <a:spLocks noGrp="1"/>
          </p:cNvSpPr>
          <p:nvPr>
            <p:ph type="sldNum" sz="quarter" idx="12"/>
          </p:nvPr>
        </p:nvSpPr>
        <p:spPr/>
        <p:txBody>
          <a:bodyPr/>
          <a:lstStyle/>
          <a:p>
            <a:r>
              <a:rPr lang="en-US"/>
              <a:t>Slide </a:t>
            </a:r>
            <a:fld id="{70337B2E-2ECE-C749-8163-8E953C7317DE}" type="slidenum">
              <a:rPr lang="en-US" smtClean="0"/>
              <a:pPr/>
              <a:t>31</a:t>
            </a:fld>
            <a:endParaRPr lang="en-US"/>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Shape 1"/>
          <p:cNvSpPr txBox="1"/>
          <p:nvPr/>
        </p:nvSpPr>
        <p:spPr>
          <a:xfrm>
            <a:off x="685800" y="624240"/>
            <a:ext cx="7772400" cy="118980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Now create new profile for KMP</a:t>
            </a:r>
            <a:br/>
            <a:endParaRPr lang="en-US" sz="3600" b="0" strike="noStrike" spc="-1">
              <a:solidFill>
                <a:srgbClr val="000000"/>
              </a:solidFill>
              <a:uFill>
                <a:solidFill>
                  <a:srgbClr val="FFFFFF"/>
                </a:solidFill>
              </a:uFill>
              <a:latin typeface="Times New Roman"/>
            </a:endParaRPr>
          </a:p>
        </p:txBody>
      </p:sp>
      <p:sp>
        <p:nvSpPr>
          <p:cNvPr id="63" name="TextShape 2"/>
          <p:cNvSpPr txBox="1"/>
          <p:nvPr/>
        </p:nvSpPr>
        <p:spPr>
          <a:xfrm>
            <a:off x="228600" y="1752600"/>
            <a:ext cx="8839200" cy="4446000"/>
          </a:xfrm>
          <a:prstGeom prst="rect">
            <a:avLst/>
          </a:prstGeom>
          <a:noFill/>
          <a:ln>
            <a:noFill/>
          </a:ln>
        </p:spPr>
        <p:txBody>
          <a:bodyPr lIns="92160" tIns="46080" rIns="92160" bIns="46080">
            <a:normAutofit/>
          </a:bodyPr>
          <a:lstStyle/>
          <a:p>
            <a:pPr marL="342720" indent="-342720">
              <a:spcBef>
                <a:spcPts val="799"/>
              </a:spcBef>
              <a:tabLst>
                <a:tab pos="4054475" algn="l"/>
              </a:tabLst>
            </a:pPr>
            <a:r>
              <a:rPr lang="en-US" sz="2200" b="0" strike="noStrike" spc="-1" dirty="0">
                <a:solidFill>
                  <a:srgbClr val="000000"/>
                </a:solidFill>
                <a:uFill>
                  <a:solidFill>
                    <a:srgbClr val="FFFFFF"/>
                  </a:solidFill>
                </a:uFill>
                <a:latin typeface="Arial"/>
              </a:rPr>
              <a:t>PDE-MGMT-</a:t>
            </a:r>
            <a:r>
              <a:rPr lang="en-US" sz="2200" b="0" strike="noStrike" spc="-1" dirty="0" err="1">
                <a:solidFill>
                  <a:srgbClr val="000000"/>
                </a:solidFill>
                <a:uFill>
                  <a:solidFill>
                    <a:srgbClr val="FFFFFF"/>
                  </a:solidFill>
                </a:uFill>
                <a:latin typeface="Arial"/>
              </a:rPr>
              <a:t>CREATE.request</a:t>
            </a:r>
            <a:r>
              <a:rPr lang="en-US" sz="2200" b="0" strike="noStrike" spc="-1" dirty="0">
                <a:solidFill>
                  <a:srgbClr val="000000"/>
                </a:solidFill>
                <a:uFill>
                  <a:solidFill>
                    <a:srgbClr val="FFFFFF"/>
                  </a:solidFill>
                </a:uFill>
                <a:latin typeface="Arial"/>
              </a:rPr>
              <a:t>	(</a:t>
            </a:r>
            <a:r>
              <a:rPr lang="en-US" sz="2200" spc="-1" dirty="0">
                <a:solidFill>
                  <a:srgbClr val="000000"/>
                </a:solidFill>
                <a:uFill>
                  <a:solidFill>
                    <a:srgbClr val="FFFFFF"/>
                  </a:solidFill>
                </a:uFill>
                <a:latin typeface="Arial"/>
              </a:rPr>
              <a:t>				</a:t>
            </a:r>
            <a:r>
              <a:rPr lang="en-US" sz="2200" b="0" strike="noStrike" spc="-1" dirty="0" err="1">
                <a:solidFill>
                  <a:srgbClr val="000000"/>
                </a:solidFill>
                <a:uFill>
                  <a:solidFill>
                    <a:srgbClr val="FFFFFF"/>
                  </a:solidFill>
                </a:uFill>
                <a:latin typeface="Arial"/>
              </a:rPr>
              <a:t>PdeMgmtData</a:t>
            </a:r>
            <a:r>
              <a:rPr lang="en-US" sz="2200" b="0" strike="noStrike" spc="-1" dirty="0">
                <a:solidFill>
                  <a:srgbClr val="000000"/>
                </a:solidFill>
                <a:uFill>
                  <a:solidFill>
                    <a:srgbClr val="FFFFFF"/>
                  </a:solidFill>
                </a:uFill>
                <a:latin typeface="Arial"/>
              </a:rPr>
              <a:t>, 	#KMP </a:t>
            </a:r>
            <a:r>
              <a:rPr lang="en-US" sz="2200" b="0" strike="noStrike" spc="-1" dirty="0" err="1">
                <a:solidFill>
                  <a:srgbClr val="000000"/>
                </a:solidFill>
                <a:uFill>
                  <a:solidFill>
                    <a:srgbClr val="FFFFFF"/>
                  </a:solidFill>
                </a:uFill>
                <a:latin typeface="Arial"/>
              </a:rPr>
              <a:t>config</a:t>
            </a:r>
            <a:r>
              <a:rPr lang="en-US" sz="2200" b="0" strike="noStrike" spc="-1" dirty="0">
                <a:solidFill>
                  <a:srgbClr val="000000"/>
                </a:solidFill>
                <a:uFill>
                  <a:solidFill>
                    <a:srgbClr val="FFFFFF"/>
                  </a:solidFill>
                </a:uFill>
                <a:latin typeface="Arial"/>
              </a:rPr>
              <a:t> data</a:t>
            </a:r>
          </a:p>
          <a:p>
            <a:pPr marL="742680" lvl="1" indent="-285480">
              <a:spcBef>
                <a:spcPts val="697"/>
              </a:spcBef>
              <a:tabLst>
                <a:tab pos="4054475" algn="l"/>
              </a:tabLst>
            </a:pPr>
            <a:r>
              <a:rPr lang="en-US" sz="2200" b="0" strike="noStrike" spc="-1" dirty="0">
                <a:solidFill>
                  <a:srgbClr val="000000"/>
                </a:solidFill>
                <a:uFill>
                  <a:solidFill>
                    <a:srgbClr val="FFFFFF"/>
                  </a:solidFill>
                </a:uFill>
                <a:latin typeface="Arial"/>
              </a:rPr>
              <a:t>		Handle</a:t>
            </a:r>
          </a:p>
          <a:p>
            <a:pPr marL="742680" lvl="1" indent="-285480">
              <a:spcBef>
                <a:spcPts val="697"/>
              </a:spcBef>
              <a:tabLst>
                <a:tab pos="4054475" algn="l"/>
              </a:tabLst>
            </a:pPr>
            <a:r>
              <a:rPr lang="en-US" sz="2200" spc="-1" dirty="0">
                <a:solidFill>
                  <a:srgbClr val="000000"/>
                </a:solidFill>
                <a:uFill>
                  <a:solidFill>
                    <a:srgbClr val="FFFFFF"/>
                  </a:solidFill>
                </a:uFill>
                <a:latin typeface="Arial"/>
              </a:rPr>
              <a:t>		</a:t>
            </a:r>
            <a:r>
              <a:rPr lang="en-US" sz="2200" b="0" strike="noStrike" spc="-1" dirty="0">
                <a:solidFill>
                  <a:srgbClr val="000000"/>
                </a:solidFill>
                <a:uFill>
                  <a:solidFill>
                    <a:srgbClr val="FFFFFF"/>
                  </a:solidFill>
                </a:uFill>
                <a:latin typeface="Arial"/>
              </a:rPr>
              <a:t>)</a:t>
            </a:r>
          </a:p>
          <a:p>
            <a:pPr marL="742680" lvl="1" indent="-285480">
              <a:spcBef>
                <a:spcPts val="697"/>
              </a:spcBef>
            </a:pPr>
            <a:endParaRPr lang="en-US" sz="2200" b="0" strike="noStrike" spc="-1" dirty="0">
              <a:solidFill>
                <a:srgbClr val="000000"/>
              </a:solidFill>
              <a:uFill>
                <a:solidFill>
                  <a:srgbClr val="FFFFFF"/>
                </a:solidFill>
              </a:uFill>
              <a:latin typeface="Arial"/>
            </a:endParaRPr>
          </a:p>
          <a:p>
            <a:pPr marL="342720" indent="-342720">
              <a:spcBef>
                <a:spcPts val="799"/>
              </a:spcBef>
            </a:pPr>
            <a:r>
              <a:rPr lang="en-US" sz="2200" b="0" strike="noStrike" spc="-1" dirty="0">
                <a:solidFill>
                  <a:srgbClr val="000000"/>
                </a:solidFill>
                <a:uFill>
                  <a:solidFill>
                    <a:srgbClr val="FFFFFF"/>
                  </a:solidFill>
                </a:uFill>
                <a:latin typeface="Arial"/>
              </a:rPr>
              <a:t>PDE-MGMT-</a:t>
            </a:r>
            <a:r>
              <a:rPr lang="en-US" sz="2200" b="0" strike="noStrike" spc="-1" dirty="0" err="1">
                <a:solidFill>
                  <a:srgbClr val="000000"/>
                </a:solidFill>
                <a:uFill>
                  <a:solidFill>
                    <a:srgbClr val="FFFFFF"/>
                  </a:solidFill>
                </a:uFill>
                <a:latin typeface="Arial"/>
              </a:rPr>
              <a:t>CREATE.confirm</a:t>
            </a:r>
            <a:r>
              <a:rPr lang="en-US" sz="2200" b="0" strike="noStrike" spc="-1" dirty="0">
                <a:solidFill>
                  <a:srgbClr val="000000"/>
                </a:solidFill>
                <a:uFill>
                  <a:solidFill>
                    <a:srgbClr val="FFFFFF"/>
                  </a:solidFill>
                </a:uFill>
                <a:latin typeface="Arial"/>
              </a:rPr>
              <a:t>	)</a:t>
            </a:r>
          </a:p>
          <a:p>
            <a:pPr marL="342720" indent="-342720">
              <a:spcBef>
                <a:spcPts val="799"/>
              </a:spcBef>
            </a:pPr>
            <a:r>
              <a:rPr lang="en-US" sz="2200" spc="-1" dirty="0">
                <a:solidFill>
                  <a:srgbClr val="000000"/>
                </a:solidFill>
                <a:uFill>
                  <a:solidFill>
                    <a:srgbClr val="FFFFFF"/>
                  </a:solidFill>
                </a:uFill>
                <a:latin typeface="Arial"/>
              </a:rPr>
              <a:t>						</a:t>
            </a:r>
            <a:r>
              <a:rPr lang="en-US" sz="2200" b="0" strike="noStrike" spc="-1" dirty="0" err="1">
                <a:solidFill>
                  <a:srgbClr val="000000"/>
                </a:solidFill>
                <a:uFill>
                  <a:solidFill>
                    <a:srgbClr val="FFFFFF"/>
                  </a:solidFill>
                </a:uFill>
                <a:latin typeface="Arial"/>
              </a:rPr>
              <a:t>ProfileId</a:t>
            </a:r>
            <a:r>
              <a:rPr lang="en-US" sz="2200" b="0" strike="noStrike" spc="-1" dirty="0">
                <a:solidFill>
                  <a:srgbClr val="000000"/>
                </a:solidFill>
                <a:uFill>
                  <a:solidFill>
                    <a:srgbClr val="FFFFFF"/>
                  </a:solidFill>
                </a:uFill>
                <a:latin typeface="Arial"/>
              </a:rPr>
              <a:t>,	#KMP profile</a:t>
            </a:r>
            <a:endParaRPr lang="en-US" sz="2200" spc="-1" dirty="0">
              <a:solidFill>
                <a:srgbClr val="000000"/>
              </a:solidFill>
              <a:uFill>
                <a:solidFill>
                  <a:srgbClr val="FFFFFF"/>
                </a:solidFill>
              </a:uFill>
              <a:latin typeface="Arial"/>
            </a:endParaRPr>
          </a:p>
          <a:p>
            <a:pPr marL="1085760" lvl="2" indent="-228600">
              <a:spcBef>
                <a:spcPts val="598"/>
              </a:spcBef>
            </a:pPr>
            <a:r>
              <a:rPr lang="en-US" sz="2200" b="0" strike="noStrike" spc="-1" dirty="0">
                <a:solidFill>
                  <a:srgbClr val="000000"/>
                </a:solidFill>
                <a:uFill>
                  <a:solidFill>
                    <a:srgbClr val="FFFFFF"/>
                  </a:solidFill>
                </a:uFill>
                <a:latin typeface="Arial"/>
              </a:rPr>
              <a:t>				</a:t>
            </a:r>
            <a:r>
              <a:rPr lang="en-US" sz="2200" spc="-1" dirty="0">
                <a:solidFill>
                  <a:srgbClr val="000000"/>
                </a:solidFill>
                <a:uFill>
                  <a:solidFill>
                    <a:srgbClr val="FFFFFF"/>
                  </a:solidFill>
                </a:uFill>
                <a:latin typeface="Arial"/>
              </a:rPr>
              <a:t>	Handle,</a:t>
            </a:r>
          </a:p>
          <a:p>
            <a:pPr marL="1085760" lvl="2" indent="-228600">
              <a:spcBef>
                <a:spcPts val="598"/>
              </a:spcBef>
            </a:pPr>
            <a:r>
              <a:rPr lang="en-US" sz="2200" b="0" strike="noStrike" spc="-1" dirty="0">
                <a:solidFill>
                  <a:srgbClr val="000000"/>
                </a:solidFill>
                <a:uFill>
                  <a:solidFill>
                    <a:srgbClr val="FFFFFF"/>
                  </a:solidFill>
                </a:uFill>
                <a:latin typeface="Arial"/>
              </a:rPr>
              <a:t>					)</a:t>
            </a:r>
          </a:p>
        </p:txBody>
      </p:sp>
      <p:sp>
        <p:nvSpPr>
          <p:cNvPr id="2" name="Date Placeholder 1">
            <a:extLst>
              <a:ext uri="{FF2B5EF4-FFF2-40B4-BE49-F238E27FC236}">
                <a16:creationId xmlns:a16="http://schemas.microsoft.com/office/drawing/2014/main" id="{F8E2D041-C8DF-7A43-BB05-36905FFB5586}"/>
              </a:ext>
            </a:extLst>
          </p:cNvPr>
          <p:cNvSpPr>
            <a:spLocks noGrp="1"/>
          </p:cNvSpPr>
          <p:nvPr>
            <p:ph type="dt" sz="half" idx="10"/>
          </p:nvPr>
        </p:nvSpPr>
        <p:spPr/>
        <p:txBody>
          <a:bodyPr/>
          <a:lstStyle/>
          <a:p>
            <a:r>
              <a:rPr lang="en-US"/>
              <a:t>&lt;March 2019&gt;</a:t>
            </a:r>
          </a:p>
        </p:txBody>
      </p:sp>
      <p:sp>
        <p:nvSpPr>
          <p:cNvPr id="3" name="Footer Placeholder 2">
            <a:extLst>
              <a:ext uri="{FF2B5EF4-FFF2-40B4-BE49-F238E27FC236}">
                <a16:creationId xmlns:a16="http://schemas.microsoft.com/office/drawing/2014/main" id="{C8C46D82-5943-CA44-B897-283754CD4A44}"/>
              </a:ext>
            </a:extLst>
          </p:cNvPr>
          <p:cNvSpPr>
            <a:spLocks noGrp="1"/>
          </p:cNvSpPr>
          <p:nvPr>
            <p:ph type="ftr" sz="quarter" idx="11"/>
          </p:nvPr>
        </p:nvSpPr>
        <p:spPr/>
        <p:txBody>
          <a:bodyPr/>
          <a:lstStyle/>
          <a:p>
            <a:r>
              <a:rPr lang="en-US"/>
              <a:t>&lt;Pat Kinney&gt;, &lt;Kinney Consulting&gt;</a:t>
            </a:r>
          </a:p>
        </p:txBody>
      </p:sp>
      <p:sp>
        <p:nvSpPr>
          <p:cNvPr id="4" name="Slide Number Placeholder 3">
            <a:extLst>
              <a:ext uri="{FF2B5EF4-FFF2-40B4-BE49-F238E27FC236}">
                <a16:creationId xmlns:a16="http://schemas.microsoft.com/office/drawing/2014/main" id="{A8354E8C-0068-F24D-8DDF-6AAB5B289208}"/>
              </a:ext>
            </a:extLst>
          </p:cNvPr>
          <p:cNvSpPr>
            <a:spLocks noGrp="1"/>
          </p:cNvSpPr>
          <p:nvPr>
            <p:ph type="sldNum" sz="quarter" idx="12"/>
          </p:nvPr>
        </p:nvSpPr>
        <p:spPr/>
        <p:txBody>
          <a:bodyPr/>
          <a:lstStyle/>
          <a:p>
            <a:r>
              <a:rPr lang="en-US"/>
              <a:t>Slide </a:t>
            </a:r>
            <a:fld id="{70337B2E-2ECE-C749-8163-8E953C7317DE}" type="slidenum">
              <a:rPr lang="en-US" smtClean="0"/>
              <a:pPr/>
              <a:t>32</a:t>
            </a:fld>
            <a:endParaRPr lang="en-US"/>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Combine two profiles</a:t>
            </a:r>
          </a:p>
        </p:txBody>
      </p:sp>
      <p:sp>
        <p:nvSpPr>
          <p:cNvPr id="65" name="TextShape 2"/>
          <p:cNvSpPr txBox="1"/>
          <p:nvPr/>
        </p:nvSpPr>
        <p:spPr>
          <a:xfrm>
            <a:off x="685800" y="1981080"/>
            <a:ext cx="8153400" cy="4446000"/>
          </a:xfrm>
          <a:prstGeom prst="rect">
            <a:avLst/>
          </a:prstGeom>
          <a:noFill/>
          <a:ln>
            <a:noFill/>
          </a:ln>
        </p:spPr>
        <p:txBody>
          <a:bodyPr lIns="92160" tIns="46080" rIns="92160" bIns="46080">
            <a:normAutofit/>
          </a:bodyPr>
          <a:lstStyle/>
          <a:p>
            <a:pPr marL="342720" indent="-342720">
              <a:spcBef>
                <a:spcPts val="799"/>
              </a:spcBef>
            </a:pPr>
            <a:r>
              <a:rPr lang="en-US" sz="2000" b="0" strike="noStrike" spc="-1" dirty="0">
                <a:solidFill>
                  <a:srgbClr val="000000"/>
                </a:solidFill>
                <a:uFill>
                  <a:solidFill>
                    <a:srgbClr val="FFFFFF"/>
                  </a:solidFill>
                </a:uFill>
                <a:latin typeface="Arial"/>
              </a:rPr>
              <a:t>PDE-MGMT-</a:t>
            </a:r>
            <a:r>
              <a:rPr lang="en-US" sz="2000" b="0" strike="noStrike" spc="-1" dirty="0" err="1">
                <a:solidFill>
                  <a:srgbClr val="000000"/>
                </a:solidFill>
                <a:uFill>
                  <a:solidFill>
                    <a:srgbClr val="FFFFFF"/>
                  </a:solidFill>
                </a:uFill>
                <a:latin typeface="Arial"/>
              </a:rPr>
              <a:t>COMBINE.request</a:t>
            </a:r>
            <a:r>
              <a:rPr lang="en-US" sz="2000" b="0" strike="noStrike" spc="-1" dirty="0">
                <a:solidFill>
                  <a:srgbClr val="000000"/>
                </a:solidFill>
                <a:uFill>
                  <a:solidFill>
                    <a:srgbClr val="FFFFFF"/>
                  </a:solidFill>
                </a:uFill>
                <a:latin typeface="Arial"/>
              </a:rPr>
              <a:t>	(</a:t>
            </a:r>
          </a:p>
          <a:p>
            <a:pPr marL="742680" lvl="1" indent="-285480">
              <a:spcBef>
                <a:spcPts val="697"/>
              </a:spcBef>
            </a:pPr>
            <a:r>
              <a:rPr lang="en-US" sz="2000" b="0" strike="noStrike" spc="-1" dirty="0">
                <a:solidFill>
                  <a:srgbClr val="000000"/>
                </a:solidFill>
                <a:uFill>
                  <a:solidFill>
                    <a:srgbClr val="FFFFFF"/>
                  </a:solidFill>
                </a:uFill>
                <a:latin typeface="Arial"/>
              </a:rPr>
              <a:t>					</a:t>
            </a:r>
            <a:r>
              <a:rPr lang="en-US" sz="2000" b="0" strike="noStrike" spc="-1" dirty="0" err="1">
                <a:solidFill>
                  <a:srgbClr val="000000"/>
                </a:solidFill>
                <a:uFill>
                  <a:solidFill>
                    <a:srgbClr val="FFFFFF"/>
                  </a:solidFill>
                </a:uFill>
                <a:latin typeface="Arial"/>
              </a:rPr>
              <a:t>ProfileIdList</a:t>
            </a:r>
            <a:r>
              <a:rPr lang="en-US" sz="2000" b="0" strike="noStrike" spc="-1" dirty="0">
                <a:solidFill>
                  <a:srgbClr val="000000"/>
                </a:solidFill>
                <a:uFill>
                  <a:solidFill>
                    <a:srgbClr val="FFFFFF"/>
                  </a:solidFill>
                </a:uFill>
                <a:latin typeface="Arial"/>
              </a:rPr>
              <a:t>,</a:t>
            </a:r>
            <a:endParaRPr lang="en-US" sz="2000" spc="-1" dirty="0">
              <a:solidFill>
                <a:srgbClr val="000000"/>
              </a:solidFill>
              <a:uFill>
                <a:solidFill>
                  <a:srgbClr val="FFFFFF"/>
                </a:solidFill>
              </a:uFill>
              <a:latin typeface="Arial"/>
            </a:endParaRPr>
          </a:p>
          <a:p>
            <a:pPr marL="742680" lvl="1" indent="-285480">
              <a:spcBef>
                <a:spcPts val="697"/>
              </a:spcBef>
            </a:pPr>
            <a:r>
              <a:rPr lang="en-US" sz="2000" b="0" strike="noStrike" spc="-1" dirty="0">
                <a:solidFill>
                  <a:srgbClr val="000000"/>
                </a:solidFill>
                <a:uFill>
                  <a:solidFill>
                    <a:srgbClr val="FFFFFF"/>
                  </a:solidFill>
                </a:uFill>
                <a:latin typeface="Arial"/>
              </a:rPr>
              <a:t>					Handle)</a:t>
            </a:r>
          </a:p>
          <a:p>
            <a:pPr marL="742680" lvl="1" indent="-285480">
              <a:spcBef>
                <a:spcPts val="697"/>
              </a:spcBef>
            </a:pPr>
            <a:endParaRPr lang="en-US" sz="2000" b="0" strike="noStrike" spc="-1" dirty="0">
              <a:solidFill>
                <a:srgbClr val="000000"/>
              </a:solidFill>
              <a:uFill>
                <a:solidFill>
                  <a:srgbClr val="FFFFFF"/>
                </a:solidFill>
              </a:uFill>
              <a:latin typeface="Arial"/>
            </a:endParaRPr>
          </a:p>
          <a:p>
            <a:pPr marL="342720" indent="-342720">
              <a:spcBef>
                <a:spcPts val="799"/>
              </a:spcBef>
            </a:pPr>
            <a:r>
              <a:rPr lang="en-US" sz="2000" b="0" strike="noStrike" spc="-1" dirty="0">
                <a:solidFill>
                  <a:srgbClr val="000000"/>
                </a:solidFill>
                <a:uFill>
                  <a:solidFill>
                    <a:srgbClr val="FFFFFF"/>
                  </a:solidFill>
                </a:uFill>
                <a:latin typeface="Arial"/>
              </a:rPr>
              <a:t>PDE-MGMT-</a:t>
            </a:r>
            <a:r>
              <a:rPr lang="en-US" sz="2000" b="0" strike="noStrike" spc="-1" dirty="0" err="1">
                <a:solidFill>
                  <a:srgbClr val="000000"/>
                </a:solidFill>
                <a:uFill>
                  <a:solidFill>
                    <a:srgbClr val="FFFFFF"/>
                  </a:solidFill>
                </a:uFill>
                <a:latin typeface="Arial"/>
              </a:rPr>
              <a:t>COMBINE.confirm</a:t>
            </a:r>
            <a:r>
              <a:rPr lang="en-US" sz="2000" b="0" strike="noStrike" spc="-1" dirty="0">
                <a:solidFill>
                  <a:srgbClr val="000000"/>
                </a:solidFill>
                <a:uFill>
                  <a:solidFill>
                    <a:srgbClr val="FFFFFF"/>
                  </a:solidFill>
                </a:uFill>
                <a:latin typeface="Arial"/>
              </a:rPr>
              <a:t>	(</a:t>
            </a:r>
          </a:p>
          <a:p>
            <a:pPr marL="1085760" lvl="2" indent="-228600">
              <a:spcBef>
                <a:spcPts val="598"/>
              </a:spcBef>
            </a:pPr>
            <a:r>
              <a:rPr lang="en-US" sz="2000" b="0" strike="noStrike" spc="-1" dirty="0">
                <a:solidFill>
                  <a:srgbClr val="000000"/>
                </a:solidFill>
                <a:uFill>
                  <a:solidFill>
                    <a:srgbClr val="FFFFFF"/>
                  </a:solidFill>
                </a:uFill>
                <a:latin typeface="Arial"/>
              </a:rPr>
              <a:t>				Handle,</a:t>
            </a:r>
          </a:p>
          <a:p>
            <a:pPr marL="1085760" lvl="2" indent="-228600">
              <a:spcBef>
                <a:spcPts val="598"/>
              </a:spcBef>
            </a:pPr>
            <a:r>
              <a:rPr lang="en-US" sz="2000" spc="-1" dirty="0">
                <a:solidFill>
                  <a:srgbClr val="000000"/>
                </a:solidFill>
                <a:uFill>
                  <a:solidFill>
                    <a:srgbClr val="FFFFFF"/>
                  </a:solidFill>
                </a:uFill>
                <a:latin typeface="Arial"/>
              </a:rPr>
              <a:t>				</a:t>
            </a:r>
            <a:r>
              <a:rPr lang="en-US" sz="2000" b="0" strike="noStrike" spc="-1" dirty="0" err="1">
                <a:solidFill>
                  <a:srgbClr val="000000"/>
                </a:solidFill>
                <a:uFill>
                  <a:solidFill>
                    <a:srgbClr val="FFFFFF"/>
                  </a:solidFill>
                </a:uFill>
                <a:latin typeface="Arial"/>
              </a:rPr>
              <a:t>ProfileId</a:t>
            </a:r>
            <a:endParaRPr lang="en-US" sz="2000" b="0" strike="noStrike" spc="-1" dirty="0">
              <a:solidFill>
                <a:srgbClr val="000000"/>
              </a:solidFill>
              <a:uFill>
                <a:solidFill>
                  <a:srgbClr val="FFFFFF"/>
                </a:solidFill>
              </a:uFill>
              <a:latin typeface="Arial"/>
            </a:endParaRPr>
          </a:p>
          <a:p>
            <a:pPr marL="1085760" lvl="2" indent="-228600">
              <a:spcBef>
                <a:spcPts val="598"/>
              </a:spcBef>
            </a:pPr>
            <a:r>
              <a:rPr lang="en-US" sz="2000" spc="-1" dirty="0">
                <a:solidFill>
                  <a:srgbClr val="000000"/>
                </a:solidFill>
                <a:uFill>
                  <a:solidFill>
                    <a:srgbClr val="FFFFFF"/>
                  </a:solidFill>
                </a:uFill>
                <a:latin typeface="Arial"/>
              </a:rPr>
              <a:t>				Status</a:t>
            </a:r>
          </a:p>
          <a:p>
            <a:pPr marL="1085760" lvl="2" indent="-228600">
              <a:spcBef>
                <a:spcPts val="598"/>
              </a:spcBef>
            </a:pPr>
            <a:r>
              <a:rPr lang="en-US" sz="2000" b="0" strike="noStrike" spc="-1" dirty="0">
                <a:solidFill>
                  <a:srgbClr val="000000"/>
                </a:solidFill>
                <a:uFill>
                  <a:solidFill>
                    <a:srgbClr val="FFFFFF"/>
                  </a:solidFill>
                </a:uFill>
                <a:latin typeface="Arial"/>
              </a:rPr>
              <a:t>				)</a:t>
            </a:r>
          </a:p>
        </p:txBody>
      </p:sp>
      <p:sp>
        <p:nvSpPr>
          <p:cNvPr id="2" name="Date Placeholder 1">
            <a:extLst>
              <a:ext uri="{FF2B5EF4-FFF2-40B4-BE49-F238E27FC236}">
                <a16:creationId xmlns:a16="http://schemas.microsoft.com/office/drawing/2014/main" id="{80A5F6FE-61DD-154D-9CD3-604D8472E370}"/>
              </a:ext>
            </a:extLst>
          </p:cNvPr>
          <p:cNvSpPr>
            <a:spLocks noGrp="1"/>
          </p:cNvSpPr>
          <p:nvPr>
            <p:ph type="dt" sz="half" idx="10"/>
          </p:nvPr>
        </p:nvSpPr>
        <p:spPr/>
        <p:txBody>
          <a:bodyPr/>
          <a:lstStyle/>
          <a:p>
            <a:r>
              <a:rPr lang="en-US"/>
              <a:t>&lt;March 2019&gt;</a:t>
            </a:r>
          </a:p>
        </p:txBody>
      </p:sp>
      <p:sp>
        <p:nvSpPr>
          <p:cNvPr id="3" name="Footer Placeholder 2">
            <a:extLst>
              <a:ext uri="{FF2B5EF4-FFF2-40B4-BE49-F238E27FC236}">
                <a16:creationId xmlns:a16="http://schemas.microsoft.com/office/drawing/2014/main" id="{61F8A489-3D7A-F146-85C6-408D4125CF83}"/>
              </a:ext>
            </a:extLst>
          </p:cNvPr>
          <p:cNvSpPr>
            <a:spLocks noGrp="1"/>
          </p:cNvSpPr>
          <p:nvPr>
            <p:ph type="ftr" sz="quarter" idx="11"/>
          </p:nvPr>
        </p:nvSpPr>
        <p:spPr/>
        <p:txBody>
          <a:bodyPr/>
          <a:lstStyle/>
          <a:p>
            <a:r>
              <a:rPr lang="en-US"/>
              <a:t>&lt;Pat Kinney&gt;, &lt;Kinney Consulting&gt;</a:t>
            </a:r>
          </a:p>
        </p:txBody>
      </p:sp>
      <p:sp>
        <p:nvSpPr>
          <p:cNvPr id="4" name="Slide Number Placeholder 3">
            <a:extLst>
              <a:ext uri="{FF2B5EF4-FFF2-40B4-BE49-F238E27FC236}">
                <a16:creationId xmlns:a16="http://schemas.microsoft.com/office/drawing/2014/main" id="{E9EF3269-AD85-5D40-8C58-9ED065D6D53A}"/>
              </a:ext>
            </a:extLst>
          </p:cNvPr>
          <p:cNvSpPr>
            <a:spLocks noGrp="1"/>
          </p:cNvSpPr>
          <p:nvPr>
            <p:ph type="sldNum" sz="quarter" idx="12"/>
          </p:nvPr>
        </p:nvSpPr>
        <p:spPr/>
        <p:txBody>
          <a:bodyPr/>
          <a:lstStyle/>
          <a:p>
            <a:r>
              <a:rPr lang="en-US"/>
              <a:t>Slide </a:t>
            </a:r>
            <a:fld id="{70337B2E-2ECE-C749-8163-8E953C7317DE}" type="slidenum">
              <a:rPr lang="en-US" smtClean="0"/>
              <a:pPr/>
              <a:t>33</a:t>
            </a:fld>
            <a:endParaRPr lang="en-US"/>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Sending packet</a:t>
            </a:r>
          </a:p>
        </p:txBody>
      </p:sp>
      <p:sp>
        <p:nvSpPr>
          <p:cNvPr id="67" name="TextShape 2"/>
          <p:cNvSpPr txBox="1"/>
          <p:nvPr/>
        </p:nvSpPr>
        <p:spPr>
          <a:xfrm>
            <a:off x="304800" y="1524000"/>
            <a:ext cx="8610600" cy="4446000"/>
          </a:xfrm>
          <a:prstGeom prst="rect">
            <a:avLst/>
          </a:prstGeom>
          <a:noFill/>
          <a:ln>
            <a:noFill/>
          </a:ln>
        </p:spPr>
        <p:txBody>
          <a:bodyPr lIns="92160" tIns="46080" rIns="92160" bIns="46080">
            <a:normAutofit/>
          </a:bodyPr>
          <a:lstStyle/>
          <a:p>
            <a:pPr>
              <a:spcBef>
                <a:spcPts val="799"/>
              </a:spcBef>
              <a:buClr>
                <a:srgbClr val="000000"/>
              </a:buClr>
            </a:pPr>
            <a:r>
              <a:rPr lang="en-US" sz="2000" b="0" strike="noStrike" spc="-1" dirty="0">
                <a:solidFill>
                  <a:srgbClr val="000000"/>
                </a:solidFill>
                <a:uFill>
                  <a:solidFill>
                    <a:srgbClr val="FFFFFF"/>
                  </a:solidFill>
                </a:uFill>
                <a:latin typeface="Arial"/>
              </a:rPr>
              <a:t>Now we have the profile id containing all the PHY, MAC and KMP entity settings, so we can use it to send packet to given destination.</a:t>
            </a:r>
          </a:p>
          <a:p>
            <a:pPr marL="342720" indent="-342720">
              <a:spcBef>
                <a:spcPts val="799"/>
              </a:spcBef>
            </a:pPr>
            <a:r>
              <a:rPr lang="en-US" sz="2000" b="0" strike="noStrike" spc="-1" dirty="0">
                <a:solidFill>
                  <a:srgbClr val="000000"/>
                </a:solidFill>
                <a:uFill>
                  <a:solidFill>
                    <a:srgbClr val="FFFFFF"/>
                  </a:solidFill>
                </a:uFill>
                <a:latin typeface="Arial"/>
              </a:rPr>
              <a:t>PDE-</a:t>
            </a:r>
            <a:r>
              <a:rPr lang="en-US" sz="2000" b="0" strike="noStrike" spc="-1" dirty="0" err="1">
                <a:solidFill>
                  <a:srgbClr val="000000"/>
                </a:solidFill>
                <a:uFill>
                  <a:solidFill>
                    <a:srgbClr val="FFFFFF"/>
                  </a:solidFill>
                </a:uFill>
                <a:latin typeface="Arial"/>
              </a:rPr>
              <a:t>DATA.request</a:t>
            </a:r>
            <a:r>
              <a:rPr lang="en-US" sz="2000" b="0" strike="noStrike" spc="-1" dirty="0">
                <a:solidFill>
                  <a:srgbClr val="000000"/>
                </a:solidFill>
                <a:uFill>
                  <a:solidFill>
                    <a:srgbClr val="FFFFFF"/>
                  </a:solidFill>
                </a:uFill>
                <a:latin typeface="Arial"/>
              </a:rPr>
              <a:t>	(</a:t>
            </a:r>
          </a:p>
          <a:p>
            <a:pPr marL="742680" lvl="1" indent="-285480">
              <a:spcBef>
                <a:spcPts val="697"/>
              </a:spcBef>
            </a:pPr>
            <a:r>
              <a:rPr lang="en-US" sz="2000" b="0" strike="noStrike" spc="-1" dirty="0">
                <a:solidFill>
                  <a:srgbClr val="000000"/>
                </a:solidFill>
                <a:uFill>
                  <a:solidFill>
                    <a:srgbClr val="FFFFFF"/>
                  </a:solidFill>
                </a:uFill>
                <a:latin typeface="Arial"/>
              </a:rPr>
              <a:t>				0x123456789abcdef,	# </a:t>
            </a:r>
            <a:r>
              <a:rPr lang="en-US" sz="2000" b="0" strike="noStrike" spc="-1" dirty="0" err="1">
                <a:solidFill>
                  <a:srgbClr val="000000"/>
                </a:solidFill>
                <a:uFill>
                  <a:solidFill>
                    <a:srgbClr val="FFFFFF"/>
                  </a:solidFill>
                </a:uFill>
                <a:latin typeface="Arial"/>
              </a:rPr>
              <a:t>Dst</a:t>
            </a:r>
            <a:r>
              <a:rPr lang="en-US" sz="2000" b="0" strike="noStrike" spc="-1" dirty="0">
                <a:solidFill>
                  <a:srgbClr val="000000"/>
                </a:solidFill>
                <a:uFill>
                  <a:solidFill>
                    <a:srgbClr val="FFFFFF"/>
                  </a:solidFill>
                </a:uFill>
                <a:latin typeface="Arial"/>
              </a:rPr>
              <a:t> Address</a:t>
            </a:r>
          </a:p>
          <a:p>
            <a:pPr marL="742680" lvl="1" indent="-285480">
              <a:spcBef>
                <a:spcPts val="697"/>
              </a:spcBef>
            </a:pPr>
            <a:r>
              <a:rPr lang="en-US" sz="2000" b="0" strike="noStrike" spc="-1" dirty="0">
                <a:solidFill>
                  <a:srgbClr val="000000"/>
                </a:solidFill>
                <a:uFill>
                  <a:solidFill>
                    <a:srgbClr val="FFFFFF"/>
                  </a:solidFill>
                </a:uFill>
                <a:latin typeface="Arial"/>
              </a:rPr>
              <a:t>				0x86dd,			# IPv6 Ethertype</a:t>
            </a:r>
          </a:p>
          <a:p>
            <a:pPr marL="742680" lvl="1" indent="-285480">
              <a:spcBef>
                <a:spcPts val="697"/>
              </a:spcBef>
            </a:pPr>
            <a:r>
              <a:rPr lang="en-US" sz="2000" b="0" strike="noStrike" spc="-1" dirty="0">
                <a:solidFill>
                  <a:srgbClr val="000000"/>
                </a:solidFill>
                <a:uFill>
                  <a:solidFill>
                    <a:srgbClr val="FFFFFF"/>
                  </a:solidFill>
                </a:uFill>
                <a:latin typeface="Arial"/>
              </a:rPr>
              <a:t>				</a:t>
            </a:r>
            <a:r>
              <a:rPr lang="en-US" sz="2000" b="0" strike="noStrike" spc="-1" dirty="0" err="1">
                <a:solidFill>
                  <a:srgbClr val="000000"/>
                </a:solidFill>
                <a:uFill>
                  <a:solidFill>
                    <a:srgbClr val="FFFFFF"/>
                  </a:solidFill>
                </a:uFill>
                <a:latin typeface="Arial"/>
              </a:rPr>
              <a:t>ProfileId</a:t>
            </a:r>
            <a:r>
              <a:rPr lang="en-US" sz="2000" b="0" strike="noStrike" spc="-1" dirty="0">
                <a:solidFill>
                  <a:srgbClr val="000000"/>
                </a:solidFill>
                <a:uFill>
                  <a:solidFill>
                    <a:srgbClr val="FFFFFF"/>
                  </a:solidFill>
                </a:uFill>
                <a:latin typeface="Arial"/>
              </a:rPr>
              <a:t>,		# Profile id to use</a:t>
            </a:r>
          </a:p>
          <a:p>
            <a:pPr marL="742680" lvl="1" indent="-285480">
              <a:spcBef>
                <a:spcPts val="697"/>
              </a:spcBef>
            </a:pPr>
            <a:r>
              <a:rPr lang="en-US" sz="2000" b="0" strike="noStrike" spc="-1" dirty="0">
                <a:solidFill>
                  <a:srgbClr val="000000"/>
                </a:solidFill>
                <a:uFill>
                  <a:solidFill>
                    <a:srgbClr val="FFFFFF"/>
                  </a:solidFill>
                </a:uFill>
                <a:latin typeface="Arial"/>
              </a:rPr>
              <a:t>				</a:t>
            </a:r>
            <a:r>
              <a:rPr lang="en-US" sz="2000" b="0" strike="noStrike" spc="-1" dirty="0" err="1">
                <a:solidFill>
                  <a:srgbClr val="000000"/>
                </a:solidFill>
                <a:uFill>
                  <a:solidFill>
                    <a:srgbClr val="FFFFFF"/>
                  </a:solidFill>
                </a:uFill>
                <a:latin typeface="Arial"/>
              </a:rPr>
              <a:t>PdeData</a:t>
            </a:r>
            <a:r>
              <a:rPr lang="en-US" sz="2000" b="0" strike="noStrike" spc="-1" dirty="0">
                <a:solidFill>
                  <a:srgbClr val="000000"/>
                </a:solidFill>
                <a:uFill>
                  <a:solidFill>
                    <a:srgbClr val="FFFFFF"/>
                  </a:solidFill>
                </a:uFill>
                <a:latin typeface="Arial"/>
              </a:rPr>
              <a:t>,		# IPv6 payload</a:t>
            </a:r>
          </a:p>
          <a:p>
            <a:pPr marL="742680" lvl="1" indent="-285480">
              <a:spcBef>
                <a:spcPts val="697"/>
              </a:spcBef>
            </a:pPr>
            <a:r>
              <a:rPr lang="en-US" sz="2000" spc="-1" dirty="0">
                <a:solidFill>
                  <a:srgbClr val="000000"/>
                </a:solidFill>
                <a:uFill>
                  <a:solidFill>
                    <a:srgbClr val="FFFFFF"/>
                  </a:solidFill>
                </a:uFill>
                <a:latin typeface="Arial"/>
              </a:rPr>
              <a:t>				</a:t>
            </a:r>
            <a:r>
              <a:rPr lang="en-US" sz="2000" b="0" strike="noStrike" spc="-1" dirty="0">
                <a:solidFill>
                  <a:srgbClr val="000000"/>
                </a:solidFill>
                <a:uFill>
                  <a:solidFill>
                    <a:srgbClr val="FFFFFF"/>
                  </a:solidFill>
                </a:uFill>
                <a:latin typeface="Arial"/>
              </a:rPr>
              <a:t>Handle</a:t>
            </a:r>
          </a:p>
          <a:p>
            <a:pPr marL="742680" lvl="1" indent="-285480">
              <a:spcBef>
                <a:spcPts val="697"/>
              </a:spcBef>
            </a:pPr>
            <a:r>
              <a:rPr lang="en-US" sz="2000" spc="-1" dirty="0">
                <a:solidFill>
                  <a:srgbClr val="000000"/>
                </a:solidFill>
                <a:uFill>
                  <a:solidFill>
                    <a:srgbClr val="FFFFFF"/>
                  </a:solidFill>
                </a:uFill>
                <a:latin typeface="Arial"/>
              </a:rPr>
              <a:t>				</a:t>
            </a:r>
            <a:r>
              <a:rPr lang="en-US" sz="2000" b="0" strike="noStrike" spc="-1" dirty="0">
                <a:solidFill>
                  <a:srgbClr val="000000"/>
                </a:solidFill>
                <a:uFill>
                  <a:solidFill>
                    <a:srgbClr val="FFFFFF"/>
                  </a:solidFill>
                </a:uFill>
                <a:latin typeface="Arial"/>
              </a:rPr>
              <a:t>)</a:t>
            </a:r>
          </a:p>
        </p:txBody>
      </p:sp>
      <p:sp>
        <p:nvSpPr>
          <p:cNvPr id="2" name="Date Placeholder 1">
            <a:extLst>
              <a:ext uri="{FF2B5EF4-FFF2-40B4-BE49-F238E27FC236}">
                <a16:creationId xmlns:a16="http://schemas.microsoft.com/office/drawing/2014/main" id="{2C36B37B-A66E-C04E-AAC3-71576F48A9DE}"/>
              </a:ext>
            </a:extLst>
          </p:cNvPr>
          <p:cNvSpPr>
            <a:spLocks noGrp="1"/>
          </p:cNvSpPr>
          <p:nvPr>
            <p:ph type="dt" sz="half" idx="10"/>
          </p:nvPr>
        </p:nvSpPr>
        <p:spPr/>
        <p:txBody>
          <a:bodyPr/>
          <a:lstStyle/>
          <a:p>
            <a:r>
              <a:rPr lang="en-US"/>
              <a:t>&lt;March 2019&gt;</a:t>
            </a:r>
          </a:p>
        </p:txBody>
      </p:sp>
      <p:sp>
        <p:nvSpPr>
          <p:cNvPr id="3" name="Footer Placeholder 2">
            <a:extLst>
              <a:ext uri="{FF2B5EF4-FFF2-40B4-BE49-F238E27FC236}">
                <a16:creationId xmlns:a16="http://schemas.microsoft.com/office/drawing/2014/main" id="{0B09F410-2FC9-FF4A-9587-56005C377520}"/>
              </a:ext>
            </a:extLst>
          </p:cNvPr>
          <p:cNvSpPr>
            <a:spLocks noGrp="1"/>
          </p:cNvSpPr>
          <p:nvPr>
            <p:ph type="ftr" sz="quarter" idx="11"/>
          </p:nvPr>
        </p:nvSpPr>
        <p:spPr/>
        <p:txBody>
          <a:bodyPr/>
          <a:lstStyle/>
          <a:p>
            <a:r>
              <a:rPr lang="en-US"/>
              <a:t>&lt;Pat Kinney&gt;, &lt;Kinney Consulting&gt;</a:t>
            </a:r>
          </a:p>
        </p:txBody>
      </p:sp>
      <p:sp>
        <p:nvSpPr>
          <p:cNvPr id="4" name="Slide Number Placeholder 3">
            <a:extLst>
              <a:ext uri="{FF2B5EF4-FFF2-40B4-BE49-F238E27FC236}">
                <a16:creationId xmlns:a16="http://schemas.microsoft.com/office/drawing/2014/main" id="{9CC880B6-D2B8-D94F-A192-73DD692E383E}"/>
              </a:ext>
            </a:extLst>
          </p:cNvPr>
          <p:cNvSpPr>
            <a:spLocks noGrp="1"/>
          </p:cNvSpPr>
          <p:nvPr>
            <p:ph type="sldNum" sz="quarter" idx="12"/>
          </p:nvPr>
        </p:nvSpPr>
        <p:spPr/>
        <p:txBody>
          <a:bodyPr/>
          <a:lstStyle/>
          <a:p>
            <a:r>
              <a:rPr lang="en-US"/>
              <a:t>Slide </a:t>
            </a:r>
            <a:fld id="{70337B2E-2ECE-C749-8163-8E953C7317DE}" type="slidenum">
              <a:rPr lang="en-US" smtClean="0"/>
              <a:pPr/>
              <a:t>34</a:t>
            </a:fld>
            <a:endParaRPr lang="en-US"/>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010400" cy="609600"/>
          </a:xfrm>
        </p:spPr>
        <p:txBody>
          <a:bodyPr/>
          <a:lstStyle/>
          <a:p>
            <a:r>
              <a:rPr lang="en-US" dirty="0"/>
              <a:t>     Data Examples and CoMI Flow</a:t>
            </a:r>
          </a:p>
        </p:txBody>
      </p:sp>
      <p:sp>
        <p:nvSpPr>
          <p:cNvPr id="4" name="Date Placeholder 3"/>
          <p:cNvSpPr>
            <a:spLocks noGrp="1"/>
          </p:cNvSpPr>
          <p:nvPr>
            <p:ph type="dt" sz="half" idx="10"/>
          </p:nvPr>
        </p:nvSpPr>
        <p:spPr/>
        <p:txBody>
          <a:bodyPr/>
          <a:lstStyle/>
          <a:p>
            <a:r>
              <a:rPr lang="en-US"/>
              <a:t>&lt;March 2019&gt;</a:t>
            </a:r>
          </a:p>
        </p:txBody>
      </p:sp>
      <p:sp>
        <p:nvSpPr>
          <p:cNvPr id="5" name="Footer Placeholder 4"/>
          <p:cNvSpPr>
            <a:spLocks noGrp="1"/>
          </p:cNvSpPr>
          <p:nvPr>
            <p:ph type="ftr" sz="quarter" idx="11"/>
          </p:nvPr>
        </p:nvSpPr>
        <p:spPr/>
        <p:txBody>
          <a:bodyPr/>
          <a:lstStyle/>
          <a:p>
            <a:r>
              <a:rPr lang="en-US"/>
              <a:t>&lt;Pat Kinney&gt;, &lt;Kinney Consulting&gt;</a:t>
            </a:r>
          </a:p>
        </p:txBody>
      </p:sp>
      <p:sp>
        <p:nvSpPr>
          <p:cNvPr id="6" name="Slide Number Placeholder 5"/>
          <p:cNvSpPr>
            <a:spLocks noGrp="1"/>
          </p:cNvSpPr>
          <p:nvPr>
            <p:ph type="sldNum" sz="quarter" idx="12"/>
          </p:nvPr>
        </p:nvSpPr>
        <p:spPr/>
        <p:txBody>
          <a:bodyPr/>
          <a:lstStyle/>
          <a:p>
            <a:r>
              <a:rPr lang="en-US"/>
              <a:t>Slide </a:t>
            </a:r>
            <a:fld id="{70337B2E-2ECE-C749-8163-8E953C7317DE}" type="slidenum">
              <a:rPr lang="en-US" smtClean="0"/>
              <a:pPr/>
              <a:t>35</a:t>
            </a:fld>
            <a:endParaRPr lang="en-US"/>
          </a:p>
        </p:txBody>
      </p:sp>
      <p:sp>
        <p:nvSpPr>
          <p:cNvPr id="7" name="TextBox 6"/>
          <p:cNvSpPr txBox="1"/>
          <p:nvPr/>
        </p:nvSpPr>
        <p:spPr>
          <a:xfrm>
            <a:off x="7086600" y="1752600"/>
            <a:ext cx="1905000" cy="1384995"/>
          </a:xfrm>
          <a:prstGeom prst="rect">
            <a:avLst/>
          </a:prstGeom>
          <a:noFill/>
        </p:spPr>
        <p:txBody>
          <a:bodyPr wrap="square" rtlCol="0">
            <a:spAutoFit/>
          </a:bodyPr>
          <a:lstStyle/>
          <a:p>
            <a:r>
              <a:rPr lang="en-US" dirty="0"/>
              <a:t>Questions:</a:t>
            </a:r>
          </a:p>
          <a:p>
            <a:pPr marL="171450" indent="-171450">
              <a:buFont typeface="Arial"/>
              <a:buChar char="•"/>
            </a:pPr>
            <a:r>
              <a:rPr lang="en-US" dirty="0"/>
              <a:t>If no designated app: reject with response or just drop?</a:t>
            </a:r>
          </a:p>
          <a:p>
            <a:pPr marL="171450" indent="-171450">
              <a:buFont typeface="Arial"/>
              <a:buChar char="•"/>
            </a:pPr>
            <a:r>
              <a:rPr lang="en-US" dirty="0"/>
              <a:t>For 6LoWPAN: any concerns with end app?</a:t>
            </a:r>
          </a:p>
          <a:p>
            <a:endParaRPr lang="en-US" dirty="0"/>
          </a:p>
        </p:txBody>
      </p:sp>
      <p:pic>
        <p:nvPicPr>
          <p:cNvPr id="8" name="Picture 7" descr="ULI_Data_Flows-1.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1104899"/>
            <a:ext cx="6654800" cy="5322645"/>
          </a:xfrm>
          <a:prstGeom prst="rect">
            <a:avLst/>
          </a:prstGeom>
        </p:spPr>
      </p:pic>
    </p:spTree>
    <p:extLst>
      <p:ext uri="{BB962C8B-B14F-4D97-AF65-F5344CB8AC3E}">
        <p14:creationId xmlns:p14="http://schemas.microsoft.com/office/powerpoint/2010/main" val="18855529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3276600" cy="609600"/>
          </a:xfrm>
        </p:spPr>
        <p:txBody>
          <a:bodyPr/>
          <a:lstStyle/>
          <a:p>
            <a:r>
              <a:rPr lang="en-US" dirty="0" err="1"/>
              <a:t>NetConf</a:t>
            </a:r>
            <a:r>
              <a:rPr lang="en-US" dirty="0"/>
              <a:t> Flow</a:t>
            </a:r>
          </a:p>
        </p:txBody>
      </p:sp>
      <p:sp>
        <p:nvSpPr>
          <p:cNvPr id="4" name="Date Placeholder 3"/>
          <p:cNvSpPr>
            <a:spLocks noGrp="1"/>
          </p:cNvSpPr>
          <p:nvPr>
            <p:ph type="dt" sz="half" idx="10"/>
          </p:nvPr>
        </p:nvSpPr>
        <p:spPr/>
        <p:txBody>
          <a:bodyPr/>
          <a:lstStyle/>
          <a:p>
            <a:r>
              <a:rPr lang="en-US"/>
              <a:t>&lt;March 2019&gt;</a:t>
            </a:r>
          </a:p>
        </p:txBody>
      </p:sp>
      <p:sp>
        <p:nvSpPr>
          <p:cNvPr id="5" name="Footer Placeholder 4"/>
          <p:cNvSpPr>
            <a:spLocks noGrp="1"/>
          </p:cNvSpPr>
          <p:nvPr>
            <p:ph type="ftr" sz="quarter" idx="11"/>
          </p:nvPr>
        </p:nvSpPr>
        <p:spPr/>
        <p:txBody>
          <a:bodyPr/>
          <a:lstStyle/>
          <a:p>
            <a:r>
              <a:rPr lang="en-US"/>
              <a:t>&lt;Pat Kinney&gt;, &lt;Kinney Consulting&gt;</a:t>
            </a:r>
          </a:p>
        </p:txBody>
      </p:sp>
      <p:sp>
        <p:nvSpPr>
          <p:cNvPr id="6" name="Slide Number Placeholder 5"/>
          <p:cNvSpPr>
            <a:spLocks noGrp="1"/>
          </p:cNvSpPr>
          <p:nvPr>
            <p:ph type="sldNum" sz="quarter" idx="12"/>
          </p:nvPr>
        </p:nvSpPr>
        <p:spPr/>
        <p:txBody>
          <a:bodyPr/>
          <a:lstStyle/>
          <a:p>
            <a:r>
              <a:rPr lang="en-US"/>
              <a:t>Slide </a:t>
            </a:r>
            <a:fld id="{70337B2E-2ECE-C749-8163-8E953C7317DE}" type="slidenum">
              <a:rPr lang="en-US" smtClean="0"/>
              <a:pPr/>
              <a:t>36</a:t>
            </a:fld>
            <a:endParaRPr lang="en-US"/>
          </a:p>
        </p:txBody>
      </p:sp>
      <p:pic>
        <p:nvPicPr>
          <p:cNvPr id="7" name="Picture 6" descr="802.15.12-multi-mode-netconf-r1.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0" y="685800"/>
            <a:ext cx="6553200" cy="6047103"/>
          </a:xfrm>
          <a:prstGeom prst="rect">
            <a:avLst/>
          </a:prstGeom>
        </p:spPr>
      </p:pic>
    </p:spTree>
    <p:extLst>
      <p:ext uri="{BB962C8B-B14F-4D97-AF65-F5344CB8AC3E}">
        <p14:creationId xmlns:p14="http://schemas.microsoft.com/office/powerpoint/2010/main" val="38738986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304800"/>
            <a:ext cx="7772400" cy="1066800"/>
          </a:xfrm>
        </p:spPr>
        <p:txBody>
          <a:bodyPr/>
          <a:lstStyle/>
          <a:p>
            <a:r>
              <a:rPr kumimoji="1" lang="en-US" altLang="ja-JP" dirty="0"/>
              <a:t>L2R: 2 places where a dispatch happens</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a:t>&lt;March 2019&gt;</a:t>
            </a:r>
            <a:endParaRPr lang="en-US" dirty="0"/>
          </a:p>
        </p:txBody>
      </p:sp>
      <p:pic>
        <p:nvPicPr>
          <p:cNvPr id="7" name="Picture 5" descr="802.15.12-multi-mode-r4.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525" y="1066800"/>
            <a:ext cx="8077200" cy="5410200"/>
          </a:xfrm>
          <a:prstGeom prst="rect">
            <a:avLst/>
          </a:prstGeom>
        </p:spPr>
      </p:pic>
      <p:cxnSp>
        <p:nvCxnSpPr>
          <p:cNvPr id="9" name="直線矢印コネクタ 8"/>
          <p:cNvCxnSpPr/>
          <p:nvPr/>
        </p:nvCxnSpPr>
        <p:spPr bwMode="auto">
          <a:xfrm flipV="1">
            <a:off x="7467600" y="2514600"/>
            <a:ext cx="0" cy="4572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3" name="直線矢印コネクタ 22"/>
          <p:cNvCxnSpPr/>
          <p:nvPr/>
        </p:nvCxnSpPr>
        <p:spPr bwMode="auto">
          <a:xfrm flipH="1" flipV="1">
            <a:off x="2133600" y="2133600"/>
            <a:ext cx="53340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5" name="直線矢印コネクタ 24"/>
          <p:cNvCxnSpPr/>
          <p:nvPr/>
        </p:nvCxnSpPr>
        <p:spPr bwMode="auto">
          <a:xfrm flipH="1" flipV="1">
            <a:off x="2971800" y="1752600"/>
            <a:ext cx="4495800" cy="762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7" name="直線矢印コネクタ 26"/>
          <p:cNvCxnSpPr/>
          <p:nvPr/>
        </p:nvCxnSpPr>
        <p:spPr bwMode="auto">
          <a:xfrm flipH="1" flipV="1">
            <a:off x="4648200" y="1752600"/>
            <a:ext cx="2819400" cy="762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1" name="直線矢印コネクタ 30"/>
          <p:cNvCxnSpPr/>
          <p:nvPr/>
        </p:nvCxnSpPr>
        <p:spPr bwMode="auto">
          <a:xfrm flipH="1" flipV="1">
            <a:off x="6705600" y="1752600"/>
            <a:ext cx="762000" cy="762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3" name="直線矢印コネクタ 32"/>
          <p:cNvCxnSpPr/>
          <p:nvPr/>
        </p:nvCxnSpPr>
        <p:spPr bwMode="auto">
          <a:xfrm flipV="1">
            <a:off x="2819400" y="3657600"/>
            <a:ext cx="0" cy="304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5" name="直線矢印コネクタ 34"/>
          <p:cNvCxnSpPr/>
          <p:nvPr/>
        </p:nvCxnSpPr>
        <p:spPr bwMode="auto">
          <a:xfrm flipH="1" flipV="1">
            <a:off x="1676400" y="3276600"/>
            <a:ext cx="11430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7" name="直線矢印コネクタ 36"/>
          <p:cNvCxnSpPr/>
          <p:nvPr/>
        </p:nvCxnSpPr>
        <p:spPr bwMode="auto">
          <a:xfrm flipV="1">
            <a:off x="2819400" y="3276600"/>
            <a:ext cx="47244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9" name="直線矢印コネクタ 38"/>
          <p:cNvCxnSpPr/>
          <p:nvPr/>
        </p:nvCxnSpPr>
        <p:spPr bwMode="auto">
          <a:xfrm flipV="1">
            <a:off x="2819400" y="3276600"/>
            <a:ext cx="40386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1" name="直線矢印コネクタ 40"/>
          <p:cNvCxnSpPr/>
          <p:nvPr/>
        </p:nvCxnSpPr>
        <p:spPr bwMode="auto">
          <a:xfrm flipH="1" flipV="1">
            <a:off x="2286000" y="3276600"/>
            <a:ext cx="5334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3" name="フッター プレースホルダー 42"/>
          <p:cNvSpPr>
            <a:spLocks noGrp="1"/>
          </p:cNvSpPr>
          <p:nvPr>
            <p:ph type="ftr" sz="quarter" idx="11"/>
          </p:nvPr>
        </p:nvSpPr>
        <p:spPr/>
        <p:txBody>
          <a:bodyPr/>
          <a:lstStyle/>
          <a:p>
            <a:pPr>
              <a:defRPr/>
            </a:pPr>
            <a:r>
              <a:rPr lang="en-US"/>
              <a:t>&lt;Pat Kinney&gt;, &lt;Kinney Consulting&gt;</a:t>
            </a:r>
            <a:endParaRPr lang="en-US" dirty="0"/>
          </a:p>
        </p:txBody>
      </p:sp>
      <p:sp>
        <p:nvSpPr>
          <p:cNvPr id="44" name="スライド番号プレースホルダー 43"/>
          <p:cNvSpPr>
            <a:spLocks noGrp="1"/>
          </p:cNvSpPr>
          <p:nvPr>
            <p:ph type="sldNum" sz="quarter" idx="12"/>
          </p:nvPr>
        </p:nvSpPr>
        <p:spPr/>
        <p:txBody>
          <a:bodyPr/>
          <a:lstStyle/>
          <a:p>
            <a:pPr>
              <a:defRPr/>
            </a:pPr>
            <a:r>
              <a:rPr lang="en-US"/>
              <a:t>Slide </a:t>
            </a:r>
            <a:fld id="{7415733E-E371-8944-98C6-8B637C4A033A}" type="slidenum">
              <a:rPr lang="en-US" smtClean="0"/>
              <a:pPr>
                <a:defRPr/>
              </a:pPr>
              <a:t>37</a:t>
            </a:fld>
            <a:endParaRPr lang="en-US"/>
          </a:p>
        </p:txBody>
      </p:sp>
    </p:spTree>
    <p:extLst>
      <p:ext uri="{BB962C8B-B14F-4D97-AF65-F5344CB8AC3E}">
        <p14:creationId xmlns:p14="http://schemas.microsoft.com/office/powerpoint/2010/main" val="1560318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Dispatching a frame for L2R</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a:t>&lt;March 2019&gt;</a:t>
            </a:r>
            <a:endParaRPr lang="en-US" dirty="0"/>
          </a:p>
        </p:txBody>
      </p:sp>
      <p:sp>
        <p:nvSpPr>
          <p:cNvPr id="5" name="フッター プレースホルダー 4"/>
          <p:cNvSpPr>
            <a:spLocks noGrp="1"/>
          </p:cNvSpPr>
          <p:nvPr>
            <p:ph type="ftr" sz="quarter" idx="11"/>
          </p:nvPr>
        </p:nvSpPr>
        <p:spPr>
          <a:xfrm>
            <a:off x="5486400" y="6523038"/>
            <a:ext cx="3124200" cy="182562"/>
          </a:xfrm>
        </p:spPr>
        <p:txBody>
          <a:bodyPr/>
          <a:lstStyle/>
          <a:p>
            <a:pPr>
              <a:defRPr/>
            </a:pPr>
            <a:r>
              <a:rPr lang="en-US"/>
              <a:t>&lt;Pat Kinney&gt;, &lt;Kinney Consulting&gt;</a:t>
            </a:r>
            <a:endParaRPr lang="en-US" dirty="0"/>
          </a:p>
        </p:txBody>
      </p:sp>
      <p:sp>
        <p:nvSpPr>
          <p:cNvPr id="6" name="スライド番号プレースホルダー 5"/>
          <p:cNvSpPr>
            <a:spLocks noGrp="1"/>
          </p:cNvSpPr>
          <p:nvPr>
            <p:ph type="sldNum" sz="quarter" idx="12"/>
          </p:nvPr>
        </p:nvSpPr>
        <p:spPr>
          <a:xfrm>
            <a:off x="4344988" y="6523038"/>
            <a:ext cx="530225" cy="182562"/>
          </a:xfrm>
        </p:spPr>
        <p:txBody>
          <a:bodyPr/>
          <a:lstStyle/>
          <a:p>
            <a:pPr>
              <a:defRPr/>
            </a:pPr>
            <a:r>
              <a:rPr lang="en-US"/>
              <a:t>Slide </a:t>
            </a:r>
            <a:fld id="{7415733E-E371-8944-98C6-8B637C4A033A}" type="slidenum">
              <a:rPr lang="en-US" smtClean="0"/>
              <a:pPr>
                <a:defRPr/>
              </a:pPr>
              <a:t>38</a:t>
            </a:fld>
            <a:endParaRPr lang="en-US"/>
          </a:p>
        </p:txBody>
      </p:sp>
      <p:sp>
        <p:nvSpPr>
          <p:cNvPr id="7" name="正方形/長方形 6"/>
          <p:cNvSpPr/>
          <p:nvPr/>
        </p:nvSpPr>
        <p:spPr bwMode="auto">
          <a:xfrm>
            <a:off x="1219200"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8" name="円/楕円 7"/>
          <p:cNvSpPr/>
          <p:nvPr/>
        </p:nvSpPr>
        <p:spPr bwMode="auto">
          <a:xfrm>
            <a:off x="19050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S</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9" name="円/楕円 8"/>
          <p:cNvSpPr/>
          <p:nvPr/>
        </p:nvSpPr>
        <p:spPr bwMode="auto">
          <a:xfrm>
            <a:off x="2745783" y="260444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09" charset="0"/>
            </a:endParaRPr>
          </a:p>
        </p:txBody>
      </p:sp>
      <p:sp>
        <p:nvSpPr>
          <p:cNvPr id="10" name="円/楕円 9"/>
          <p:cNvSpPr/>
          <p:nvPr/>
        </p:nvSpPr>
        <p:spPr bwMode="auto">
          <a:xfrm>
            <a:off x="2743200" y="182880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1" name="円/楕円 10"/>
          <p:cNvSpPr/>
          <p:nvPr/>
        </p:nvSpPr>
        <p:spPr bwMode="auto">
          <a:xfrm>
            <a:off x="35814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B</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2" name="円/楕円 11"/>
          <p:cNvSpPr/>
          <p:nvPr/>
        </p:nvSpPr>
        <p:spPr bwMode="auto">
          <a:xfrm>
            <a:off x="4572000" y="2133600"/>
            <a:ext cx="304800" cy="30536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D</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4" name="直線コネクタ 13"/>
          <p:cNvCxnSpPr>
            <a:stCxn id="8" idx="7"/>
            <a:endCxn id="10" idx="2"/>
          </p:cNvCxnSpPr>
          <p:nvPr/>
        </p:nvCxnSpPr>
        <p:spPr bwMode="auto">
          <a:xfrm flipV="1">
            <a:off x="2165163"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線コネクタ 15"/>
          <p:cNvCxnSpPr>
            <a:stCxn id="11" idx="3"/>
            <a:endCxn id="9" idx="6"/>
          </p:cNvCxnSpPr>
          <p:nvPr/>
        </p:nvCxnSpPr>
        <p:spPr bwMode="auto">
          <a:xfrm flipH="1">
            <a:off x="3050583" y="2438966"/>
            <a:ext cx="575454" cy="3178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直線コネクタ 19"/>
          <p:cNvCxnSpPr>
            <a:stCxn id="10" idx="6"/>
            <a:endCxn id="11" idx="1"/>
          </p:cNvCxnSpPr>
          <p:nvPr/>
        </p:nvCxnSpPr>
        <p:spPr bwMode="auto">
          <a:xfrm>
            <a:off x="3048000"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a:stCxn id="12" idx="2"/>
            <a:endCxn id="11" idx="6"/>
          </p:cNvCxnSpPr>
          <p:nvPr/>
        </p:nvCxnSpPr>
        <p:spPr bwMode="auto">
          <a:xfrm flipH="1">
            <a:off x="3886200" y="2286283"/>
            <a:ext cx="685800" cy="4492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正方形/長方形 32"/>
          <p:cNvSpPr/>
          <p:nvPr/>
        </p:nvSpPr>
        <p:spPr bwMode="auto">
          <a:xfrm>
            <a:off x="1219200"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4" name="正方形/長方形 33"/>
          <p:cNvSpPr/>
          <p:nvPr/>
        </p:nvSpPr>
        <p:spPr bwMode="auto">
          <a:xfrm>
            <a:off x="1220493"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5" name="正方形/長方形 34"/>
          <p:cNvSpPr/>
          <p:nvPr/>
        </p:nvSpPr>
        <p:spPr bwMode="auto">
          <a:xfrm>
            <a:off x="1219200"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6" name="正方形/長方形 35"/>
          <p:cNvSpPr/>
          <p:nvPr/>
        </p:nvSpPr>
        <p:spPr bwMode="auto">
          <a:xfrm>
            <a:off x="1219201" y="3352800"/>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Protocol 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8" name="正方形/長方形 37"/>
          <p:cNvSpPr/>
          <p:nvPr/>
        </p:nvSpPr>
        <p:spPr bwMode="auto">
          <a:xfrm>
            <a:off x="1981846"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9" name="正方形/長方形 38"/>
          <p:cNvSpPr/>
          <p:nvPr/>
        </p:nvSpPr>
        <p:spPr bwMode="auto">
          <a:xfrm>
            <a:off x="20574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0" name="正方形/長方形 39"/>
          <p:cNvSpPr/>
          <p:nvPr/>
        </p:nvSpPr>
        <p:spPr bwMode="auto">
          <a:xfrm>
            <a:off x="21336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1" name="正方形/長方形 40"/>
          <p:cNvSpPr/>
          <p:nvPr/>
        </p:nvSpPr>
        <p:spPr bwMode="auto">
          <a:xfrm>
            <a:off x="19050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2" name="正方形/長方形 41"/>
          <p:cNvSpPr/>
          <p:nvPr/>
        </p:nvSpPr>
        <p:spPr bwMode="auto">
          <a:xfrm>
            <a:off x="18288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3" name="正方形/長方形 42"/>
          <p:cNvSpPr/>
          <p:nvPr/>
        </p:nvSpPr>
        <p:spPr bwMode="auto">
          <a:xfrm>
            <a:off x="17526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4" name="正方形/長方形 43"/>
          <p:cNvSpPr/>
          <p:nvPr/>
        </p:nvSpPr>
        <p:spPr bwMode="auto">
          <a:xfrm>
            <a:off x="2371241"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5" name="正方形/長方形 44"/>
          <p:cNvSpPr/>
          <p:nvPr/>
        </p:nvSpPr>
        <p:spPr bwMode="auto">
          <a:xfrm>
            <a:off x="2371241"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6" name="正方形/長方形 45"/>
          <p:cNvSpPr/>
          <p:nvPr/>
        </p:nvSpPr>
        <p:spPr bwMode="auto">
          <a:xfrm>
            <a:off x="2372534"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7" name="正方形/長方形 46"/>
          <p:cNvSpPr/>
          <p:nvPr/>
        </p:nvSpPr>
        <p:spPr bwMode="auto">
          <a:xfrm>
            <a:off x="2371241"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9" name="正方形/長方形 48"/>
          <p:cNvSpPr/>
          <p:nvPr/>
        </p:nvSpPr>
        <p:spPr bwMode="auto">
          <a:xfrm>
            <a:off x="3133887"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0" name="正方形/長方形 49"/>
          <p:cNvSpPr/>
          <p:nvPr/>
        </p:nvSpPr>
        <p:spPr bwMode="auto">
          <a:xfrm>
            <a:off x="32094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1" name="正方形/長方形 50"/>
          <p:cNvSpPr/>
          <p:nvPr/>
        </p:nvSpPr>
        <p:spPr bwMode="auto">
          <a:xfrm>
            <a:off x="32856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2" name="正方形/長方形 51"/>
          <p:cNvSpPr/>
          <p:nvPr/>
        </p:nvSpPr>
        <p:spPr bwMode="auto">
          <a:xfrm>
            <a:off x="30570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3" name="正方形/長方形 52"/>
          <p:cNvSpPr/>
          <p:nvPr/>
        </p:nvSpPr>
        <p:spPr bwMode="auto">
          <a:xfrm>
            <a:off x="29808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4" name="正方形/長方形 53"/>
          <p:cNvSpPr/>
          <p:nvPr/>
        </p:nvSpPr>
        <p:spPr bwMode="auto">
          <a:xfrm>
            <a:off x="29046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5" name="正方形/長方形 54"/>
          <p:cNvSpPr/>
          <p:nvPr/>
        </p:nvSpPr>
        <p:spPr bwMode="auto">
          <a:xfrm>
            <a:off x="3581400"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6" name="正方形/長方形 55"/>
          <p:cNvSpPr/>
          <p:nvPr/>
        </p:nvSpPr>
        <p:spPr bwMode="auto">
          <a:xfrm>
            <a:off x="3581400"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7" name="正方形/長方形 56"/>
          <p:cNvSpPr/>
          <p:nvPr/>
        </p:nvSpPr>
        <p:spPr bwMode="auto">
          <a:xfrm>
            <a:off x="3582693"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8" name="正方形/長方形 57"/>
          <p:cNvSpPr/>
          <p:nvPr/>
        </p:nvSpPr>
        <p:spPr bwMode="auto">
          <a:xfrm>
            <a:off x="3581400"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0" name="正方形/長方形 59"/>
          <p:cNvSpPr/>
          <p:nvPr/>
        </p:nvSpPr>
        <p:spPr bwMode="auto">
          <a:xfrm>
            <a:off x="4344046"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1" name="正方形/長方形 60"/>
          <p:cNvSpPr/>
          <p:nvPr/>
        </p:nvSpPr>
        <p:spPr bwMode="auto">
          <a:xfrm>
            <a:off x="44196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2" name="正方形/長方形 61"/>
          <p:cNvSpPr/>
          <p:nvPr/>
        </p:nvSpPr>
        <p:spPr bwMode="auto">
          <a:xfrm>
            <a:off x="44958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3" name="正方形/長方形 62"/>
          <p:cNvSpPr/>
          <p:nvPr/>
        </p:nvSpPr>
        <p:spPr bwMode="auto">
          <a:xfrm>
            <a:off x="42672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4" name="正方形/長方形 63"/>
          <p:cNvSpPr/>
          <p:nvPr/>
        </p:nvSpPr>
        <p:spPr bwMode="auto">
          <a:xfrm>
            <a:off x="41910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5" name="正方形/長方形 64"/>
          <p:cNvSpPr/>
          <p:nvPr/>
        </p:nvSpPr>
        <p:spPr bwMode="auto">
          <a:xfrm>
            <a:off x="41148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6" name="正方形/長方形 65"/>
          <p:cNvSpPr/>
          <p:nvPr/>
        </p:nvSpPr>
        <p:spPr bwMode="auto">
          <a:xfrm>
            <a:off x="4733441"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7" name="正方形/長方形 66"/>
          <p:cNvSpPr/>
          <p:nvPr/>
        </p:nvSpPr>
        <p:spPr bwMode="auto">
          <a:xfrm>
            <a:off x="4733441"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8" name="正方形/長方形 67"/>
          <p:cNvSpPr/>
          <p:nvPr/>
        </p:nvSpPr>
        <p:spPr bwMode="auto">
          <a:xfrm>
            <a:off x="4734734"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9" name="正方形/長方形 68"/>
          <p:cNvSpPr/>
          <p:nvPr/>
        </p:nvSpPr>
        <p:spPr bwMode="auto">
          <a:xfrm>
            <a:off x="4733441"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0" name="正方形/長方形 69"/>
          <p:cNvSpPr/>
          <p:nvPr/>
        </p:nvSpPr>
        <p:spPr bwMode="auto">
          <a:xfrm>
            <a:off x="4733442" y="3352800"/>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Protocol 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1" name="正方形/長方形 70"/>
          <p:cNvSpPr/>
          <p:nvPr/>
        </p:nvSpPr>
        <p:spPr bwMode="auto">
          <a:xfrm>
            <a:off x="5496087"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2" name="正方形/長方形 71"/>
          <p:cNvSpPr/>
          <p:nvPr/>
        </p:nvSpPr>
        <p:spPr bwMode="auto">
          <a:xfrm>
            <a:off x="55716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3" name="正方形/長方形 72"/>
          <p:cNvSpPr/>
          <p:nvPr/>
        </p:nvSpPr>
        <p:spPr bwMode="auto">
          <a:xfrm>
            <a:off x="56478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4" name="正方形/長方形 73"/>
          <p:cNvSpPr/>
          <p:nvPr/>
        </p:nvSpPr>
        <p:spPr bwMode="auto">
          <a:xfrm>
            <a:off x="54192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5" name="正方形/長方形 74"/>
          <p:cNvSpPr/>
          <p:nvPr/>
        </p:nvSpPr>
        <p:spPr bwMode="auto">
          <a:xfrm>
            <a:off x="53430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6" name="正方形/長方形 75"/>
          <p:cNvSpPr/>
          <p:nvPr/>
        </p:nvSpPr>
        <p:spPr bwMode="auto">
          <a:xfrm>
            <a:off x="52668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cxnSp>
        <p:nvCxnSpPr>
          <p:cNvPr id="85" name="直線コネクタ 84"/>
          <p:cNvCxnSpPr/>
          <p:nvPr/>
        </p:nvCxnSpPr>
        <p:spPr bwMode="auto">
          <a:xfrm flipH="1">
            <a:off x="1465236" y="2819400"/>
            <a:ext cx="22860" cy="2362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8" name="直線コネクタ 87"/>
          <p:cNvCxnSpPr/>
          <p:nvPr/>
        </p:nvCxnSpPr>
        <p:spPr bwMode="auto">
          <a:xfrm>
            <a:off x="1476666" y="5181600"/>
            <a:ext cx="106081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0" name="直線コネクタ 89"/>
          <p:cNvCxnSpPr/>
          <p:nvPr/>
        </p:nvCxnSpPr>
        <p:spPr bwMode="auto">
          <a:xfrm flipV="1">
            <a:off x="2537485"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2" name="直線コネクタ 91"/>
          <p:cNvCxnSpPr/>
          <p:nvPr/>
        </p:nvCxnSpPr>
        <p:spPr bwMode="auto">
          <a:xfrm>
            <a:off x="2530381" y="4114800"/>
            <a:ext cx="24474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4" name="直線コネクタ 93"/>
          <p:cNvCxnSpPr/>
          <p:nvPr/>
        </p:nvCxnSpPr>
        <p:spPr bwMode="auto">
          <a:xfrm>
            <a:off x="2775124"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直線コネクタ 95"/>
          <p:cNvCxnSpPr/>
          <p:nvPr/>
        </p:nvCxnSpPr>
        <p:spPr bwMode="auto">
          <a:xfrm>
            <a:off x="2775124" y="5181600"/>
            <a:ext cx="92711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8" name="直線コネクタ 97"/>
          <p:cNvCxnSpPr/>
          <p:nvPr/>
        </p:nvCxnSpPr>
        <p:spPr bwMode="auto">
          <a:xfrm flipV="1">
            <a:off x="3702237"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0" name="直線コネクタ 99"/>
          <p:cNvCxnSpPr/>
          <p:nvPr/>
        </p:nvCxnSpPr>
        <p:spPr bwMode="auto">
          <a:xfrm>
            <a:off x="3702237" y="4114800"/>
            <a:ext cx="26016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直線コネクタ 101"/>
          <p:cNvCxnSpPr/>
          <p:nvPr/>
        </p:nvCxnSpPr>
        <p:spPr bwMode="auto">
          <a:xfrm>
            <a:off x="3962400"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直線コネクタ 107"/>
          <p:cNvCxnSpPr/>
          <p:nvPr/>
        </p:nvCxnSpPr>
        <p:spPr bwMode="auto">
          <a:xfrm>
            <a:off x="3962400" y="5181600"/>
            <a:ext cx="990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直線矢印コネクタ 109"/>
          <p:cNvCxnSpPr/>
          <p:nvPr/>
        </p:nvCxnSpPr>
        <p:spPr bwMode="auto">
          <a:xfrm flipV="1">
            <a:off x="4953000" y="2971800"/>
            <a:ext cx="0" cy="2209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56" name="Rectangle 391"/>
          <p:cNvSpPr>
            <a:spLocks noChangeArrowheads="1"/>
          </p:cNvSpPr>
          <p:nvPr/>
        </p:nvSpPr>
        <p:spPr bwMode="auto">
          <a:xfrm>
            <a:off x="1865867" y="5689600"/>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57" name="Picture 39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303" y="5695950"/>
            <a:ext cx="699892" cy="341313"/>
          </a:xfrm>
          <a:prstGeom prst="rect">
            <a:avLst/>
          </a:prstGeom>
          <a:solidFill>
            <a:srgbClr val="FFCCFF"/>
          </a:solidFill>
          <a:ln>
            <a:noFill/>
          </a:ln>
        </p:spPr>
      </p:pic>
      <p:sp>
        <p:nvSpPr>
          <p:cNvPr id="158" name="Rectangle 393"/>
          <p:cNvSpPr>
            <a:spLocks noChangeArrowheads="1"/>
          </p:cNvSpPr>
          <p:nvPr/>
        </p:nvSpPr>
        <p:spPr bwMode="auto">
          <a:xfrm>
            <a:off x="1865867" y="5689600"/>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9" name="Rectangle 394"/>
          <p:cNvSpPr>
            <a:spLocks noChangeArrowheads="1"/>
          </p:cNvSpPr>
          <p:nvPr/>
        </p:nvSpPr>
        <p:spPr bwMode="auto">
          <a:xfrm>
            <a:off x="1872303" y="5695950"/>
            <a:ext cx="699892" cy="341313"/>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0" name="Rectangle 395"/>
          <p:cNvSpPr>
            <a:spLocks noChangeArrowheads="1"/>
          </p:cNvSpPr>
          <p:nvPr/>
        </p:nvSpPr>
        <p:spPr bwMode="auto">
          <a:xfrm>
            <a:off x="2112036" y="5816600"/>
            <a:ext cx="318572"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MAC</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1" name="Rectangle 396"/>
          <p:cNvSpPr>
            <a:spLocks noChangeArrowheads="1"/>
          </p:cNvSpPr>
          <p:nvPr/>
        </p:nvSpPr>
        <p:spPr bwMode="auto">
          <a:xfrm>
            <a:off x="1865867" y="5491162"/>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2" name="Picture 39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303" y="5491162"/>
            <a:ext cx="699892" cy="204788"/>
          </a:xfrm>
          <a:prstGeom prst="rect">
            <a:avLst/>
          </a:prstGeom>
          <a:solidFill>
            <a:srgbClr val="FFCCFF"/>
          </a:solidFill>
          <a:ln>
            <a:noFill/>
          </a:ln>
        </p:spPr>
      </p:pic>
      <p:sp>
        <p:nvSpPr>
          <p:cNvPr id="163" name="Rectangle 398"/>
          <p:cNvSpPr>
            <a:spLocks noChangeArrowheads="1"/>
          </p:cNvSpPr>
          <p:nvPr/>
        </p:nvSpPr>
        <p:spPr bwMode="auto">
          <a:xfrm>
            <a:off x="1865867" y="5491162"/>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64" name="Rectangle 399"/>
          <p:cNvSpPr>
            <a:spLocks noChangeArrowheads="1"/>
          </p:cNvSpPr>
          <p:nvPr/>
        </p:nvSpPr>
        <p:spPr bwMode="auto">
          <a:xfrm>
            <a:off x="1872303" y="5491162"/>
            <a:ext cx="699892" cy="204788"/>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5" name="Rectangle 400"/>
          <p:cNvSpPr>
            <a:spLocks noChangeArrowheads="1"/>
          </p:cNvSpPr>
          <p:nvPr/>
        </p:nvSpPr>
        <p:spPr bwMode="auto">
          <a:xfrm>
            <a:off x="2010673" y="5546725"/>
            <a:ext cx="218817"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21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6" name="Rectangle 401"/>
          <p:cNvSpPr>
            <a:spLocks noChangeArrowheads="1"/>
          </p:cNvSpPr>
          <p:nvPr/>
        </p:nvSpPr>
        <p:spPr bwMode="auto">
          <a:xfrm>
            <a:off x="2147433" y="5546725"/>
            <a:ext cx="400628"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dirty="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7" name="Rectangle 106"/>
          <p:cNvSpPr>
            <a:spLocks noChangeArrowheads="1"/>
          </p:cNvSpPr>
          <p:nvPr/>
        </p:nvSpPr>
        <p:spPr bwMode="auto">
          <a:xfrm>
            <a:off x="4478734" y="5691188"/>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8" name="Picture 10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83561" y="5697538"/>
            <a:ext cx="873659" cy="341313"/>
          </a:xfrm>
          <a:prstGeom prst="rect">
            <a:avLst/>
          </a:prstGeom>
          <a:solidFill>
            <a:srgbClr val="99FFCC"/>
          </a:solidFill>
          <a:ln>
            <a:noFill/>
          </a:ln>
        </p:spPr>
      </p:pic>
      <p:sp>
        <p:nvSpPr>
          <p:cNvPr id="169" name="Rectangle 108"/>
          <p:cNvSpPr>
            <a:spLocks noChangeArrowheads="1"/>
          </p:cNvSpPr>
          <p:nvPr/>
        </p:nvSpPr>
        <p:spPr bwMode="auto">
          <a:xfrm>
            <a:off x="4478734" y="5691188"/>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0" name="Rectangle 109"/>
          <p:cNvSpPr>
            <a:spLocks noChangeArrowheads="1"/>
          </p:cNvSpPr>
          <p:nvPr/>
        </p:nvSpPr>
        <p:spPr bwMode="auto">
          <a:xfrm>
            <a:off x="4483561" y="5697538"/>
            <a:ext cx="873659" cy="341313"/>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2" name="Rectangle 111"/>
          <p:cNvSpPr>
            <a:spLocks noChangeArrowheads="1"/>
          </p:cNvSpPr>
          <p:nvPr/>
        </p:nvSpPr>
        <p:spPr bwMode="auto">
          <a:xfrm>
            <a:off x="4852010" y="5818188"/>
            <a:ext cx="65" cy="276999"/>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4" name="Rectangle 113"/>
          <p:cNvSpPr>
            <a:spLocks noChangeArrowheads="1"/>
          </p:cNvSpPr>
          <p:nvPr/>
        </p:nvSpPr>
        <p:spPr bwMode="auto">
          <a:xfrm>
            <a:off x="4686373" y="5813210"/>
            <a:ext cx="522579"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a:ln>
                  <a:noFill/>
                </a:ln>
                <a:solidFill>
                  <a:srgbClr val="000000"/>
                </a:solidFill>
                <a:effectLst/>
                <a:latin typeface="Arial" pitchFamily="34" charset="0"/>
                <a:ea typeface="ＭＳ Ｐゴシック" pitchFamily="50" charset="-128"/>
                <a:cs typeface="ＭＳ Ｐゴシック" pitchFamily="50" charset="-128"/>
              </a:rPr>
              <a:t>L2R routing IE</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5" name="Rectangle 114"/>
          <p:cNvSpPr>
            <a:spLocks noChangeArrowheads="1"/>
          </p:cNvSpPr>
          <p:nvPr/>
        </p:nvSpPr>
        <p:spPr bwMode="auto">
          <a:xfrm>
            <a:off x="4478734" y="5492750"/>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76" name="Picture 1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3561" y="5492750"/>
            <a:ext cx="873659" cy="204788"/>
          </a:xfrm>
          <a:prstGeom prst="rect">
            <a:avLst/>
          </a:prstGeom>
          <a:solidFill>
            <a:srgbClr val="99FFCC"/>
          </a:solidFill>
          <a:ln>
            <a:noFill/>
          </a:ln>
        </p:spPr>
      </p:pic>
      <p:sp>
        <p:nvSpPr>
          <p:cNvPr id="177" name="Rectangle 116"/>
          <p:cNvSpPr>
            <a:spLocks noChangeArrowheads="1"/>
          </p:cNvSpPr>
          <p:nvPr/>
        </p:nvSpPr>
        <p:spPr bwMode="auto">
          <a:xfrm>
            <a:off x="4478734" y="5492750"/>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8" name="Rectangle 117"/>
          <p:cNvSpPr>
            <a:spLocks noChangeArrowheads="1"/>
          </p:cNvSpPr>
          <p:nvPr/>
        </p:nvSpPr>
        <p:spPr bwMode="auto">
          <a:xfrm>
            <a:off x="4483561" y="5492750"/>
            <a:ext cx="873659" cy="204788"/>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9" name="Rectangle 118"/>
          <p:cNvSpPr>
            <a:spLocks noChangeArrowheads="1"/>
          </p:cNvSpPr>
          <p:nvPr/>
        </p:nvSpPr>
        <p:spPr bwMode="auto">
          <a:xfrm>
            <a:off x="4643769" y="5548313"/>
            <a:ext cx="561051"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600" b="1" dirty="0">
                <a:solidFill>
                  <a:srgbClr val="000000"/>
                </a:solidFill>
              </a:rPr>
              <a:t>variable</a:t>
            </a:r>
            <a:r>
              <a:rPr kumimoji="1" lang="ja-JP" altLang="ja-JP" sz="600" b="1" i="0" u="none" strike="noStrike" cap="none" normalizeH="0" baseline="0" dirty="0">
                <a:ln>
                  <a:noFill/>
                </a:ln>
                <a:solidFill>
                  <a:srgbClr val="000000"/>
                </a:solidFill>
                <a:effectLst/>
                <a:latin typeface="Arial" pitchFamily="34" charset="0"/>
                <a:ea typeface="ＭＳ Ｐゴシック" pitchFamily="50" charset="-128"/>
                <a:cs typeface="ＭＳ Ｐゴシック" pitchFamily="50" charset="-128"/>
              </a:rPr>
              <a:t> </a:t>
            </a:r>
            <a:r>
              <a:rPr kumimoji="1" lang="en-US" altLang="ja-JP" sz="600" b="1" i="0" u="none" strike="noStrike" cap="none" normalizeH="0" baseline="0" dirty="0">
                <a:ln>
                  <a:noFill/>
                </a:ln>
                <a:solidFill>
                  <a:srgbClr val="000000"/>
                </a:solidFill>
                <a:effectLst/>
                <a:latin typeface="Arial" pitchFamily="34" charset="0"/>
                <a:ea typeface="ＭＳ Ｐゴシック" pitchFamily="50" charset="-128"/>
                <a:cs typeface="ＭＳ Ｐゴシック" pitchFamily="50" charset="-128"/>
              </a:rPr>
              <a:t> octets</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1" name="テキスト ボックス 180"/>
          <p:cNvSpPr txBox="1"/>
          <p:nvPr/>
        </p:nvSpPr>
        <p:spPr>
          <a:xfrm>
            <a:off x="5715000" y="4926557"/>
            <a:ext cx="2763898" cy="276999"/>
          </a:xfrm>
          <a:prstGeom prst="rect">
            <a:avLst/>
          </a:prstGeom>
          <a:noFill/>
        </p:spPr>
        <p:txBody>
          <a:bodyPr wrap="none" rtlCol="0">
            <a:spAutoFit/>
          </a:bodyPr>
          <a:lstStyle/>
          <a:p>
            <a:r>
              <a:rPr kumimoji="1" lang="en-US" altLang="ja-JP" dirty="0"/>
              <a:t>Dispatching by looking at L2R routing IE</a:t>
            </a:r>
            <a:endParaRPr kumimoji="1" lang="ja-JP" altLang="en-US" dirty="0"/>
          </a:p>
        </p:txBody>
      </p:sp>
      <p:cxnSp>
        <p:nvCxnSpPr>
          <p:cNvPr id="183" name="直線矢印コネクタ 182"/>
          <p:cNvCxnSpPr/>
          <p:nvPr/>
        </p:nvCxnSpPr>
        <p:spPr bwMode="auto">
          <a:xfrm flipH="1" flipV="1">
            <a:off x="2531424" y="4267200"/>
            <a:ext cx="3097723"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5" name="直線矢印コネクタ 184"/>
          <p:cNvCxnSpPr/>
          <p:nvPr/>
        </p:nvCxnSpPr>
        <p:spPr bwMode="auto">
          <a:xfrm flipH="1" flipV="1">
            <a:off x="3673354" y="4267199"/>
            <a:ext cx="1997346"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7" name="直線矢印コネクタ 186"/>
          <p:cNvCxnSpPr>
            <a:stCxn id="181" idx="1"/>
          </p:cNvCxnSpPr>
          <p:nvPr/>
        </p:nvCxnSpPr>
        <p:spPr bwMode="auto">
          <a:xfrm flipH="1" flipV="1">
            <a:off x="4953000" y="4287372"/>
            <a:ext cx="762000" cy="777685"/>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91" name="テキスト ボックス 190"/>
          <p:cNvSpPr txBox="1"/>
          <p:nvPr/>
        </p:nvSpPr>
        <p:spPr>
          <a:xfrm>
            <a:off x="6114171" y="4011052"/>
            <a:ext cx="2801229" cy="461665"/>
          </a:xfrm>
          <a:prstGeom prst="rect">
            <a:avLst/>
          </a:prstGeom>
          <a:noFill/>
        </p:spPr>
        <p:txBody>
          <a:bodyPr wrap="square" rtlCol="0">
            <a:spAutoFit/>
          </a:bodyPr>
          <a:lstStyle/>
          <a:p>
            <a:r>
              <a:rPr kumimoji="1" lang="en-US" altLang="ja-JP" dirty="0"/>
              <a:t>Dispatching by looking at Protocol ID in MPX IE.</a:t>
            </a:r>
            <a:endParaRPr kumimoji="1" lang="ja-JP" altLang="en-US" dirty="0"/>
          </a:p>
        </p:txBody>
      </p:sp>
      <p:cxnSp>
        <p:nvCxnSpPr>
          <p:cNvPr id="193" name="直線矢印コネクタ 192"/>
          <p:cNvCxnSpPr>
            <a:stCxn id="191" idx="1"/>
          </p:cNvCxnSpPr>
          <p:nvPr/>
        </p:nvCxnSpPr>
        <p:spPr bwMode="auto">
          <a:xfrm flipH="1" flipV="1">
            <a:off x="4953001" y="3657600"/>
            <a:ext cx="1161170" cy="584285"/>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95" name="曲線コネクタ 194"/>
          <p:cNvCxnSpPr>
            <a:stCxn id="8" idx="7"/>
            <a:endCxn id="12" idx="2"/>
          </p:cNvCxnSpPr>
          <p:nvPr/>
        </p:nvCxnSpPr>
        <p:spPr bwMode="auto">
          <a:xfrm rot="16200000" flipH="1">
            <a:off x="3337159" y="1051443"/>
            <a:ext cx="62843" cy="2406837"/>
          </a:xfrm>
          <a:prstGeom prst="curvedConnector4">
            <a:avLst>
              <a:gd name="adj1" fmla="val -363764"/>
              <a:gd name="adj2" fmla="val 50927"/>
            </a:avLst>
          </a:prstGeom>
          <a:solidFill>
            <a:schemeClr val="accent1"/>
          </a:solidFill>
          <a:ln w="12700" cap="flat" cmpd="sng" algn="ctr">
            <a:solidFill>
              <a:srgbClr val="FF0000"/>
            </a:solidFill>
            <a:prstDash val="solid"/>
            <a:round/>
            <a:headEnd type="none" w="sm" len="sm"/>
            <a:tailEnd type="arrow"/>
          </a:ln>
          <a:effectLst/>
        </p:spPr>
      </p:cxnSp>
      <p:sp>
        <p:nvSpPr>
          <p:cNvPr id="196" name="テキスト ボックス 195"/>
          <p:cNvSpPr txBox="1"/>
          <p:nvPr/>
        </p:nvSpPr>
        <p:spPr>
          <a:xfrm>
            <a:off x="1219200" y="3124200"/>
            <a:ext cx="269626" cy="276999"/>
          </a:xfrm>
          <a:prstGeom prst="rect">
            <a:avLst/>
          </a:prstGeom>
          <a:noFill/>
        </p:spPr>
        <p:txBody>
          <a:bodyPr wrap="none" rtlCol="0">
            <a:spAutoFit/>
          </a:bodyPr>
          <a:lstStyle/>
          <a:p>
            <a:r>
              <a:rPr kumimoji="1" lang="en-US" altLang="ja-JP" dirty="0"/>
              <a:t>S</a:t>
            </a:r>
            <a:endParaRPr kumimoji="1" lang="ja-JP" altLang="en-US" dirty="0"/>
          </a:p>
        </p:txBody>
      </p:sp>
      <p:sp>
        <p:nvSpPr>
          <p:cNvPr id="197" name="テキスト ボックス 196"/>
          <p:cNvSpPr txBox="1"/>
          <p:nvPr/>
        </p:nvSpPr>
        <p:spPr>
          <a:xfrm>
            <a:off x="2286000" y="3075801"/>
            <a:ext cx="295274" cy="276999"/>
          </a:xfrm>
          <a:prstGeom prst="rect">
            <a:avLst/>
          </a:prstGeom>
          <a:noFill/>
        </p:spPr>
        <p:txBody>
          <a:bodyPr wrap="none" rtlCol="0">
            <a:spAutoFit/>
          </a:bodyPr>
          <a:lstStyle/>
          <a:p>
            <a:r>
              <a:rPr kumimoji="1" lang="en-US" altLang="ja-JP" dirty="0"/>
              <a:t>A</a:t>
            </a:r>
            <a:endParaRPr kumimoji="1" lang="ja-JP" altLang="en-US" dirty="0"/>
          </a:p>
        </p:txBody>
      </p:sp>
      <p:sp>
        <p:nvSpPr>
          <p:cNvPr id="198" name="テキスト ボックス 197"/>
          <p:cNvSpPr txBox="1"/>
          <p:nvPr/>
        </p:nvSpPr>
        <p:spPr>
          <a:xfrm>
            <a:off x="3505200" y="3075801"/>
            <a:ext cx="287258" cy="276999"/>
          </a:xfrm>
          <a:prstGeom prst="rect">
            <a:avLst/>
          </a:prstGeom>
          <a:noFill/>
        </p:spPr>
        <p:txBody>
          <a:bodyPr wrap="none" rtlCol="0">
            <a:spAutoFit/>
          </a:bodyPr>
          <a:lstStyle/>
          <a:p>
            <a:r>
              <a:rPr kumimoji="1" lang="en-US" altLang="ja-JP" dirty="0"/>
              <a:t>B</a:t>
            </a:r>
            <a:endParaRPr kumimoji="1" lang="ja-JP" altLang="en-US" dirty="0"/>
          </a:p>
        </p:txBody>
      </p:sp>
      <p:sp>
        <p:nvSpPr>
          <p:cNvPr id="199" name="テキスト ボックス 198"/>
          <p:cNvSpPr txBox="1"/>
          <p:nvPr/>
        </p:nvSpPr>
        <p:spPr>
          <a:xfrm>
            <a:off x="4648200" y="3075801"/>
            <a:ext cx="295274" cy="276999"/>
          </a:xfrm>
          <a:prstGeom prst="rect">
            <a:avLst/>
          </a:prstGeom>
          <a:noFill/>
        </p:spPr>
        <p:txBody>
          <a:bodyPr wrap="none" rtlCol="0">
            <a:spAutoFit/>
          </a:bodyPr>
          <a:lstStyle/>
          <a:p>
            <a:r>
              <a:rPr kumimoji="1" lang="en-US" altLang="ja-JP" dirty="0"/>
              <a:t>D</a:t>
            </a:r>
            <a:endParaRPr kumimoji="1" lang="ja-JP" altLang="en-US" dirty="0"/>
          </a:p>
        </p:txBody>
      </p:sp>
      <p:sp>
        <p:nvSpPr>
          <p:cNvPr id="173" name="Rectangle 318"/>
          <p:cNvSpPr>
            <a:spLocks noChangeArrowheads="1"/>
          </p:cNvSpPr>
          <p:nvPr/>
        </p:nvSpPr>
        <p:spPr bwMode="auto">
          <a:xfrm>
            <a:off x="2569117" y="5691188"/>
            <a:ext cx="527735"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80" name="Picture 3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73943" y="5697538"/>
            <a:ext cx="524517" cy="339725"/>
          </a:xfrm>
          <a:prstGeom prst="rect">
            <a:avLst/>
          </a:prstGeom>
          <a:solidFill>
            <a:schemeClr val="accent2">
              <a:lumMod val="40000"/>
              <a:lumOff val="60000"/>
            </a:schemeClr>
          </a:solidFill>
          <a:ln>
            <a:noFill/>
          </a:ln>
        </p:spPr>
      </p:pic>
      <p:sp>
        <p:nvSpPr>
          <p:cNvPr id="182" name="Rectangle 320"/>
          <p:cNvSpPr>
            <a:spLocks noChangeArrowheads="1"/>
          </p:cNvSpPr>
          <p:nvPr/>
        </p:nvSpPr>
        <p:spPr bwMode="auto">
          <a:xfrm>
            <a:off x="2569117" y="5691188"/>
            <a:ext cx="527735"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84" name="Rectangle 321"/>
          <p:cNvSpPr>
            <a:spLocks noChangeArrowheads="1"/>
          </p:cNvSpPr>
          <p:nvPr/>
        </p:nvSpPr>
        <p:spPr bwMode="auto">
          <a:xfrm>
            <a:off x="2573943" y="5697538"/>
            <a:ext cx="524517" cy="3397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86" name="Rectangle 322"/>
          <p:cNvSpPr>
            <a:spLocks noChangeArrowheads="1"/>
          </p:cNvSpPr>
          <p:nvPr/>
        </p:nvSpPr>
        <p:spPr bwMode="auto">
          <a:xfrm>
            <a:off x="2668871" y="5818188"/>
            <a:ext cx="45533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dirty="0">
                <a:ln>
                  <a:noFill/>
                </a:ln>
                <a:solidFill>
                  <a:srgbClr val="000000"/>
                </a:solidFill>
                <a:effectLst/>
                <a:latin typeface="Arial" pitchFamily="34" charset="0"/>
                <a:ea typeface="ＭＳ Ｐゴシック" pitchFamily="50" charset="-128"/>
                <a:cs typeface="ＭＳ Ｐゴシック" pitchFamily="50" charset="-128"/>
              </a:rPr>
              <a:t>MPX IE</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8" name="Rectangle 323"/>
          <p:cNvSpPr>
            <a:spLocks noChangeArrowheads="1"/>
          </p:cNvSpPr>
          <p:nvPr/>
        </p:nvSpPr>
        <p:spPr bwMode="auto">
          <a:xfrm>
            <a:off x="5350084" y="5691188"/>
            <a:ext cx="574394" cy="341313"/>
          </a:xfrm>
          <a:prstGeom prst="rect">
            <a:avLst/>
          </a:prstGeom>
          <a:solidFill>
            <a:srgbClr val="00FF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189" name="Picture 32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56519" y="5697538"/>
            <a:ext cx="569568" cy="3397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90" name="Rectangle 325"/>
          <p:cNvSpPr>
            <a:spLocks noChangeArrowheads="1"/>
          </p:cNvSpPr>
          <p:nvPr/>
        </p:nvSpPr>
        <p:spPr bwMode="auto">
          <a:xfrm>
            <a:off x="5350084" y="5691188"/>
            <a:ext cx="669714" cy="341313"/>
          </a:xfrm>
          <a:prstGeom prst="rect">
            <a:avLst/>
          </a:prstGeom>
          <a:solidFill>
            <a:srgbClr val="00FF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2" name="Rectangle 326"/>
          <p:cNvSpPr>
            <a:spLocks noChangeArrowheads="1"/>
          </p:cNvSpPr>
          <p:nvPr/>
        </p:nvSpPr>
        <p:spPr bwMode="auto">
          <a:xfrm>
            <a:off x="5356519" y="5697538"/>
            <a:ext cx="663280" cy="339725"/>
          </a:xfrm>
          <a:prstGeom prst="rect">
            <a:avLst/>
          </a:prstGeom>
          <a:noFill/>
          <a:ln w="14288">
            <a:solidFill>
              <a:srgbClr val="000000"/>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0" name="Rectangle 328"/>
          <p:cNvSpPr>
            <a:spLocks noChangeArrowheads="1"/>
          </p:cNvSpPr>
          <p:nvPr/>
        </p:nvSpPr>
        <p:spPr bwMode="auto">
          <a:xfrm>
            <a:off x="5468067" y="5773738"/>
            <a:ext cx="387927"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a:ln>
                  <a:noFill/>
                </a:ln>
                <a:solidFill>
                  <a:srgbClr val="000000"/>
                </a:solidFill>
                <a:effectLst/>
                <a:latin typeface="Arial" pitchFamily="34" charset="0"/>
                <a:ea typeface="ＭＳ Ｐゴシック" pitchFamily="50" charset="-128"/>
                <a:cs typeface="ＭＳ Ｐゴシック" pitchFamily="50" charset="-128"/>
              </a:rPr>
              <a:t>Protocol A</a:t>
            </a:r>
          </a:p>
          <a:p>
            <a:pPr marL="0" marR="0" lvl="0" indent="0" algn="l" defTabSz="914400" rtl="0" eaLnBrk="1" fontAlgn="base" latinLnBrk="0" hangingPunct="1">
              <a:lnSpc>
                <a:spcPct val="100000"/>
              </a:lnSpc>
              <a:spcBef>
                <a:spcPct val="0"/>
              </a:spcBef>
              <a:spcAft>
                <a:spcPct val="0"/>
              </a:spcAft>
              <a:buClrTx/>
              <a:buSzTx/>
              <a:buFontTx/>
              <a:buNone/>
              <a:tabLst/>
            </a:pPr>
            <a:r>
              <a:rPr lang="en-US" altLang="ja-JP" sz="600" b="1" dirty="0">
                <a:solidFill>
                  <a:srgbClr val="000000"/>
                </a:solidFill>
              </a:rPr>
              <a:t>Payload</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12" name="Rectangle 340"/>
          <p:cNvSpPr>
            <a:spLocks noChangeArrowheads="1"/>
          </p:cNvSpPr>
          <p:nvPr/>
        </p:nvSpPr>
        <p:spPr bwMode="auto">
          <a:xfrm>
            <a:off x="5350083" y="5486400"/>
            <a:ext cx="576003" cy="204788"/>
          </a:xfrm>
          <a:prstGeom prst="rect">
            <a:avLst/>
          </a:prstGeom>
          <a:solidFill>
            <a:srgbClr val="00FF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213" name="Picture 34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56519" y="5492750"/>
            <a:ext cx="569568" cy="2047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14" name="Rectangle 342"/>
          <p:cNvSpPr>
            <a:spLocks noChangeArrowheads="1"/>
          </p:cNvSpPr>
          <p:nvPr/>
        </p:nvSpPr>
        <p:spPr bwMode="auto">
          <a:xfrm>
            <a:off x="5350083" y="5486400"/>
            <a:ext cx="669715" cy="204788"/>
          </a:xfrm>
          <a:prstGeom prst="rect">
            <a:avLst/>
          </a:prstGeom>
          <a:solidFill>
            <a:srgbClr val="00FF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5" name="Rectangle 343"/>
          <p:cNvSpPr>
            <a:spLocks noChangeArrowheads="1"/>
          </p:cNvSpPr>
          <p:nvPr/>
        </p:nvSpPr>
        <p:spPr bwMode="auto">
          <a:xfrm>
            <a:off x="5356518" y="5492750"/>
            <a:ext cx="663281" cy="204788"/>
          </a:xfrm>
          <a:prstGeom prst="rect">
            <a:avLst/>
          </a:prstGeom>
          <a:noFill/>
          <a:ln w="14288">
            <a:solidFill>
              <a:srgbClr val="000000"/>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7" name="Rectangle 345"/>
          <p:cNvSpPr>
            <a:spLocks noChangeArrowheads="1"/>
          </p:cNvSpPr>
          <p:nvPr/>
        </p:nvSpPr>
        <p:spPr bwMode="auto">
          <a:xfrm>
            <a:off x="5391867" y="5549900"/>
            <a:ext cx="530594" cy="923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a:ln>
                  <a:noFill/>
                </a:ln>
                <a:solidFill>
                  <a:srgbClr val="000000"/>
                </a:solidFill>
                <a:effectLst/>
                <a:latin typeface="Arial" pitchFamily="34" charset="0"/>
                <a:ea typeface="ＭＳ Ｐゴシック" pitchFamily="50" charset="-128"/>
                <a:cs typeface="ＭＳ Ｐゴシック" pitchFamily="50" charset="-128"/>
              </a:rPr>
              <a:t>Various </a:t>
            </a:r>
            <a:r>
              <a:rPr kumimoji="1" lang="ja-JP" altLang="ja-JP" sz="600" b="1" i="0" u="none" strike="noStrike" cap="none" normalizeH="0" baseline="0" dirty="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18" name="Rectangle 346"/>
          <p:cNvSpPr>
            <a:spLocks noChangeArrowheads="1"/>
          </p:cNvSpPr>
          <p:nvPr/>
        </p:nvSpPr>
        <p:spPr bwMode="auto">
          <a:xfrm>
            <a:off x="2569117" y="5486400"/>
            <a:ext cx="527735"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19" name="Picture 34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73943" y="5492750"/>
            <a:ext cx="524517" cy="204788"/>
          </a:xfrm>
          <a:prstGeom prst="rect">
            <a:avLst/>
          </a:prstGeom>
          <a:solidFill>
            <a:schemeClr val="accent2">
              <a:lumMod val="40000"/>
              <a:lumOff val="60000"/>
            </a:schemeClr>
          </a:solidFill>
          <a:ln>
            <a:noFill/>
          </a:ln>
        </p:spPr>
      </p:pic>
      <p:sp>
        <p:nvSpPr>
          <p:cNvPr id="220" name="Rectangle 348"/>
          <p:cNvSpPr>
            <a:spLocks noChangeArrowheads="1"/>
          </p:cNvSpPr>
          <p:nvPr/>
        </p:nvSpPr>
        <p:spPr bwMode="auto">
          <a:xfrm>
            <a:off x="2569117" y="5486400"/>
            <a:ext cx="527735"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21" name="Rectangle 349"/>
          <p:cNvSpPr>
            <a:spLocks noChangeArrowheads="1"/>
          </p:cNvSpPr>
          <p:nvPr/>
        </p:nvSpPr>
        <p:spPr bwMode="auto">
          <a:xfrm>
            <a:off x="2573943" y="5492750"/>
            <a:ext cx="524517"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2" name="Rectangle 350"/>
          <p:cNvSpPr>
            <a:spLocks noChangeArrowheads="1"/>
          </p:cNvSpPr>
          <p:nvPr/>
        </p:nvSpPr>
        <p:spPr bwMode="auto">
          <a:xfrm>
            <a:off x="2651173" y="5549900"/>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3" name="Rectangle 351"/>
          <p:cNvSpPr>
            <a:spLocks noChangeArrowheads="1"/>
          </p:cNvSpPr>
          <p:nvPr/>
        </p:nvSpPr>
        <p:spPr bwMode="auto">
          <a:xfrm>
            <a:off x="2733229" y="5549900"/>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4" name="Rectangle 352"/>
          <p:cNvSpPr>
            <a:spLocks noChangeArrowheads="1"/>
          </p:cNvSpPr>
          <p:nvPr/>
        </p:nvSpPr>
        <p:spPr bwMode="auto">
          <a:xfrm>
            <a:off x="3096852" y="5691188"/>
            <a:ext cx="656451"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25" name="Picture 35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98461" y="5697538"/>
            <a:ext cx="654842" cy="339725"/>
          </a:xfrm>
          <a:prstGeom prst="rect">
            <a:avLst/>
          </a:prstGeom>
          <a:solidFill>
            <a:schemeClr val="accent2">
              <a:lumMod val="40000"/>
              <a:lumOff val="60000"/>
            </a:schemeClr>
          </a:solidFill>
          <a:ln>
            <a:noFill/>
          </a:ln>
        </p:spPr>
      </p:pic>
      <p:sp>
        <p:nvSpPr>
          <p:cNvPr id="226" name="Rectangle 354"/>
          <p:cNvSpPr>
            <a:spLocks noChangeArrowheads="1"/>
          </p:cNvSpPr>
          <p:nvPr/>
        </p:nvSpPr>
        <p:spPr bwMode="auto">
          <a:xfrm>
            <a:off x="3096852" y="5691188"/>
            <a:ext cx="656451"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27" name="Rectangle 355"/>
          <p:cNvSpPr>
            <a:spLocks noChangeArrowheads="1"/>
          </p:cNvSpPr>
          <p:nvPr/>
        </p:nvSpPr>
        <p:spPr bwMode="auto">
          <a:xfrm>
            <a:off x="3098461" y="5697538"/>
            <a:ext cx="654842" cy="3397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8" name="Rectangle 356"/>
          <p:cNvSpPr>
            <a:spLocks noChangeArrowheads="1"/>
          </p:cNvSpPr>
          <p:nvPr/>
        </p:nvSpPr>
        <p:spPr bwMode="auto">
          <a:xfrm>
            <a:off x="3151556" y="5776913"/>
            <a:ext cx="756206"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Transaction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9" name="Rectangle 357"/>
          <p:cNvSpPr>
            <a:spLocks noChangeArrowheads="1"/>
          </p:cNvSpPr>
          <p:nvPr/>
        </p:nvSpPr>
        <p:spPr bwMode="auto">
          <a:xfrm>
            <a:off x="3251311" y="5861050"/>
            <a:ext cx="473031"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Control</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0" name="Rectangle 358"/>
          <p:cNvSpPr>
            <a:spLocks noChangeArrowheads="1"/>
          </p:cNvSpPr>
          <p:nvPr/>
        </p:nvSpPr>
        <p:spPr bwMode="auto">
          <a:xfrm>
            <a:off x="3096852" y="5486400"/>
            <a:ext cx="65645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31" name="Picture 35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098461" y="5492750"/>
            <a:ext cx="654842" cy="204788"/>
          </a:xfrm>
          <a:prstGeom prst="rect">
            <a:avLst/>
          </a:prstGeom>
          <a:solidFill>
            <a:schemeClr val="accent2">
              <a:lumMod val="40000"/>
              <a:lumOff val="60000"/>
            </a:schemeClr>
          </a:solidFill>
          <a:ln>
            <a:noFill/>
          </a:ln>
        </p:spPr>
      </p:pic>
      <p:sp>
        <p:nvSpPr>
          <p:cNvPr id="232" name="Rectangle 360"/>
          <p:cNvSpPr>
            <a:spLocks noChangeArrowheads="1"/>
          </p:cNvSpPr>
          <p:nvPr/>
        </p:nvSpPr>
        <p:spPr bwMode="auto">
          <a:xfrm>
            <a:off x="3096852" y="5486400"/>
            <a:ext cx="65645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33" name="Rectangle 361"/>
          <p:cNvSpPr>
            <a:spLocks noChangeArrowheads="1"/>
          </p:cNvSpPr>
          <p:nvPr/>
        </p:nvSpPr>
        <p:spPr bwMode="auto">
          <a:xfrm>
            <a:off x="3098461" y="5492750"/>
            <a:ext cx="654842"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34" name="Rectangle 362"/>
          <p:cNvSpPr>
            <a:spLocks noChangeArrowheads="1"/>
          </p:cNvSpPr>
          <p:nvPr/>
        </p:nvSpPr>
        <p:spPr bwMode="auto">
          <a:xfrm>
            <a:off x="3270618" y="5549900"/>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1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5" name="Rectangle 363"/>
          <p:cNvSpPr>
            <a:spLocks noChangeArrowheads="1"/>
          </p:cNvSpPr>
          <p:nvPr/>
        </p:nvSpPr>
        <p:spPr bwMode="auto">
          <a:xfrm>
            <a:off x="3352674" y="5549900"/>
            <a:ext cx="33627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octet</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6" name="Rectangle 364"/>
          <p:cNvSpPr>
            <a:spLocks noChangeArrowheads="1"/>
          </p:cNvSpPr>
          <p:nvPr/>
        </p:nvSpPr>
        <p:spPr bwMode="auto">
          <a:xfrm>
            <a:off x="3753302" y="5691188"/>
            <a:ext cx="746552"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37" name="Picture 36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53302" y="5697538"/>
            <a:ext cx="743334" cy="339725"/>
          </a:xfrm>
          <a:prstGeom prst="rect">
            <a:avLst/>
          </a:prstGeom>
          <a:solidFill>
            <a:schemeClr val="accent2">
              <a:lumMod val="40000"/>
              <a:lumOff val="60000"/>
            </a:schemeClr>
          </a:solidFill>
          <a:ln>
            <a:noFill/>
          </a:ln>
        </p:spPr>
      </p:pic>
      <p:sp>
        <p:nvSpPr>
          <p:cNvPr id="238" name="Rectangle 366"/>
          <p:cNvSpPr>
            <a:spLocks noChangeArrowheads="1"/>
          </p:cNvSpPr>
          <p:nvPr/>
        </p:nvSpPr>
        <p:spPr bwMode="auto">
          <a:xfrm>
            <a:off x="3753302" y="5691188"/>
            <a:ext cx="746552"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39" name="Rectangle 367"/>
          <p:cNvSpPr>
            <a:spLocks noChangeArrowheads="1"/>
          </p:cNvSpPr>
          <p:nvPr/>
        </p:nvSpPr>
        <p:spPr bwMode="auto">
          <a:xfrm>
            <a:off x="3753302" y="5697538"/>
            <a:ext cx="743334" cy="3397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40" name="Rectangle 368"/>
          <p:cNvSpPr>
            <a:spLocks noChangeArrowheads="1"/>
          </p:cNvSpPr>
          <p:nvPr/>
        </p:nvSpPr>
        <p:spPr bwMode="auto">
          <a:xfrm>
            <a:off x="3925460" y="5726113"/>
            <a:ext cx="564741"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Protocol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1" name="Rectangle 369"/>
          <p:cNvSpPr>
            <a:spLocks noChangeArrowheads="1"/>
          </p:cNvSpPr>
          <p:nvPr/>
        </p:nvSpPr>
        <p:spPr bwMode="auto">
          <a:xfrm>
            <a:off x="3917415" y="5818188"/>
            <a:ext cx="555087"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Identifier</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2" name="Rectangle 370"/>
          <p:cNvSpPr>
            <a:spLocks noChangeArrowheads="1"/>
          </p:cNvSpPr>
          <p:nvPr/>
        </p:nvSpPr>
        <p:spPr bwMode="auto">
          <a:xfrm>
            <a:off x="3917415" y="5910263"/>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3" name="Rectangle 371"/>
          <p:cNvSpPr>
            <a:spLocks noChangeArrowheads="1"/>
          </p:cNvSpPr>
          <p:nvPr/>
        </p:nvSpPr>
        <p:spPr bwMode="auto">
          <a:xfrm>
            <a:off x="4007516" y="5910263"/>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0</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4" name="Rectangle 372"/>
          <p:cNvSpPr>
            <a:spLocks noChangeArrowheads="1"/>
          </p:cNvSpPr>
          <p:nvPr/>
        </p:nvSpPr>
        <p:spPr bwMode="auto">
          <a:xfrm>
            <a:off x="4062220" y="5910263"/>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x</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5" name="Rectangle 373"/>
          <p:cNvSpPr>
            <a:spLocks noChangeArrowheads="1"/>
          </p:cNvSpPr>
          <p:nvPr/>
        </p:nvSpPr>
        <p:spPr bwMode="auto">
          <a:xfrm>
            <a:off x="4116925" y="5910263"/>
            <a:ext cx="205184" cy="92333"/>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a:ln>
                  <a:noFill/>
                </a:ln>
                <a:solidFill>
                  <a:srgbClr val="FF0000"/>
                </a:solidFill>
                <a:effectLst/>
                <a:latin typeface="Arial" pitchFamily="34" charset="0"/>
                <a:ea typeface="ＭＳ Ｐゴシック" pitchFamily="50" charset="-128"/>
                <a:cs typeface="ＭＳ Ｐゴシック" pitchFamily="50" charset="-128"/>
              </a:rPr>
              <a:t>XXXX</a:t>
            </a:r>
            <a:endParaRPr kumimoji="1" lang="ja-JP" altLang="ja-JP" sz="1800" b="0" i="0" u="none" strike="noStrike" cap="none" normalizeH="0" baseline="0" dirty="0">
              <a:ln>
                <a:noFill/>
              </a:ln>
              <a:solidFill>
                <a:srgbClr val="FF0000"/>
              </a:solidFill>
              <a:effectLst/>
              <a:latin typeface="Arial" pitchFamily="34" charset="0"/>
              <a:ea typeface="ＭＳ Ｐゴシック" pitchFamily="50" charset="-128"/>
              <a:cs typeface="ＭＳ Ｐゴシック" pitchFamily="50" charset="-128"/>
            </a:endParaRPr>
          </a:p>
        </p:txBody>
      </p:sp>
      <p:sp>
        <p:nvSpPr>
          <p:cNvPr id="246" name="Rectangle 374"/>
          <p:cNvSpPr>
            <a:spLocks noChangeArrowheads="1"/>
          </p:cNvSpPr>
          <p:nvPr/>
        </p:nvSpPr>
        <p:spPr bwMode="auto">
          <a:xfrm>
            <a:off x="3753302" y="5486400"/>
            <a:ext cx="746552"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47" name="Picture 37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753302" y="5492750"/>
            <a:ext cx="743334" cy="204788"/>
          </a:xfrm>
          <a:prstGeom prst="rect">
            <a:avLst/>
          </a:prstGeom>
          <a:solidFill>
            <a:schemeClr val="accent2">
              <a:lumMod val="40000"/>
              <a:lumOff val="60000"/>
            </a:schemeClr>
          </a:solidFill>
          <a:ln>
            <a:noFill/>
          </a:ln>
        </p:spPr>
      </p:pic>
      <p:sp>
        <p:nvSpPr>
          <p:cNvPr id="248" name="Rectangle 376"/>
          <p:cNvSpPr>
            <a:spLocks noChangeArrowheads="1"/>
          </p:cNvSpPr>
          <p:nvPr/>
        </p:nvSpPr>
        <p:spPr bwMode="auto">
          <a:xfrm>
            <a:off x="3753302" y="5486400"/>
            <a:ext cx="746552"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49" name="Rectangle 377"/>
          <p:cNvSpPr>
            <a:spLocks noChangeArrowheads="1"/>
          </p:cNvSpPr>
          <p:nvPr/>
        </p:nvSpPr>
        <p:spPr bwMode="auto">
          <a:xfrm>
            <a:off x="3753302" y="5492750"/>
            <a:ext cx="743334"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50" name="Rectangle 378"/>
          <p:cNvSpPr>
            <a:spLocks noChangeArrowheads="1"/>
          </p:cNvSpPr>
          <p:nvPr/>
        </p:nvSpPr>
        <p:spPr bwMode="auto">
          <a:xfrm>
            <a:off x="3944767" y="5549900"/>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51" name="Rectangle 379"/>
          <p:cNvSpPr>
            <a:spLocks noChangeArrowheads="1"/>
          </p:cNvSpPr>
          <p:nvPr/>
        </p:nvSpPr>
        <p:spPr bwMode="auto">
          <a:xfrm>
            <a:off x="4026824" y="5549900"/>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テキスト ボックス 2"/>
          <p:cNvSpPr txBox="1"/>
          <p:nvPr/>
        </p:nvSpPr>
        <p:spPr>
          <a:xfrm>
            <a:off x="4114800" y="6248400"/>
            <a:ext cx="3880742" cy="276999"/>
          </a:xfrm>
          <a:prstGeom prst="rect">
            <a:avLst/>
          </a:prstGeom>
          <a:noFill/>
        </p:spPr>
        <p:txBody>
          <a:bodyPr wrap="none" rtlCol="0">
            <a:spAutoFit/>
          </a:bodyPr>
          <a:lstStyle/>
          <a:p>
            <a:r>
              <a:rPr kumimoji="1" lang="en-US" altLang="ja-JP" dirty="0"/>
              <a:t>The Number 0xXXXX is for the Protocol A. (e.g. IPv4 etc.)</a:t>
            </a:r>
            <a:endParaRPr kumimoji="1" lang="ja-JP" altLang="en-US" dirty="0"/>
          </a:p>
        </p:txBody>
      </p:sp>
      <p:cxnSp>
        <p:nvCxnSpPr>
          <p:cNvPr id="15" name="直線矢印コネクタ 14"/>
          <p:cNvCxnSpPr/>
          <p:nvPr/>
        </p:nvCxnSpPr>
        <p:spPr bwMode="auto">
          <a:xfrm flipH="1" flipV="1">
            <a:off x="4236719" y="6075362"/>
            <a:ext cx="130186" cy="2492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5068476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タイトル 201"/>
          <p:cNvSpPr>
            <a:spLocks noGrp="1"/>
          </p:cNvSpPr>
          <p:nvPr>
            <p:ph type="title"/>
          </p:nvPr>
        </p:nvSpPr>
        <p:spPr/>
        <p:txBody>
          <a:bodyPr/>
          <a:lstStyle/>
          <a:p>
            <a:r>
              <a:rPr kumimoji="1" lang="en-US" altLang="ja-JP" dirty="0"/>
              <a:t>Dispatching a frame for L2R – 6LoWPAN mesh under</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a:t>&lt;March 2019&gt;</a:t>
            </a:r>
            <a:endParaRPr lang="en-US" dirty="0"/>
          </a:p>
        </p:txBody>
      </p:sp>
      <p:sp>
        <p:nvSpPr>
          <p:cNvPr id="5" name="フッター プレースホルダー 4"/>
          <p:cNvSpPr>
            <a:spLocks noGrp="1"/>
          </p:cNvSpPr>
          <p:nvPr>
            <p:ph type="ftr" sz="quarter" idx="11"/>
          </p:nvPr>
        </p:nvSpPr>
        <p:spPr/>
        <p:txBody>
          <a:bodyPr/>
          <a:lstStyle/>
          <a:p>
            <a:pPr>
              <a:defRPr/>
            </a:pPr>
            <a:r>
              <a:rPr lang="en-US"/>
              <a:t>&lt;Pat Kinney&gt;, &lt;Kinney Consulting&gt;</a:t>
            </a:r>
            <a:endParaRPr lang="en-US" dirty="0"/>
          </a:p>
        </p:txBody>
      </p:sp>
      <p:sp>
        <p:nvSpPr>
          <p:cNvPr id="6" name="スライド番号プレースホルダー 5"/>
          <p:cNvSpPr>
            <a:spLocks noGrp="1"/>
          </p:cNvSpPr>
          <p:nvPr>
            <p:ph type="sldNum" sz="quarter" idx="12"/>
          </p:nvPr>
        </p:nvSpPr>
        <p:spPr/>
        <p:txBody>
          <a:bodyPr/>
          <a:lstStyle/>
          <a:p>
            <a:pPr>
              <a:defRPr/>
            </a:pPr>
            <a:r>
              <a:rPr lang="en-US"/>
              <a:t>Slide </a:t>
            </a:r>
            <a:fld id="{7415733E-E371-8944-98C6-8B637C4A033A}" type="slidenum">
              <a:rPr lang="en-US" smtClean="0"/>
              <a:pPr>
                <a:defRPr/>
              </a:pPr>
              <a:t>39</a:t>
            </a:fld>
            <a:endParaRPr lang="en-US"/>
          </a:p>
        </p:txBody>
      </p:sp>
      <p:sp>
        <p:nvSpPr>
          <p:cNvPr id="7" name="正方形/長方形 6"/>
          <p:cNvSpPr/>
          <p:nvPr/>
        </p:nvSpPr>
        <p:spPr bwMode="auto">
          <a:xfrm>
            <a:off x="1219200"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8" name="円/楕円 7"/>
          <p:cNvSpPr/>
          <p:nvPr/>
        </p:nvSpPr>
        <p:spPr bwMode="auto">
          <a:xfrm>
            <a:off x="1905000" y="224136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S</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9" name="円/楕円 8"/>
          <p:cNvSpPr/>
          <p:nvPr/>
        </p:nvSpPr>
        <p:spPr bwMode="auto">
          <a:xfrm>
            <a:off x="2745783" y="2680074"/>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09" charset="0"/>
            </a:endParaRPr>
          </a:p>
        </p:txBody>
      </p:sp>
      <p:sp>
        <p:nvSpPr>
          <p:cNvPr id="10" name="円/楕円 9"/>
          <p:cNvSpPr/>
          <p:nvPr/>
        </p:nvSpPr>
        <p:spPr bwMode="auto">
          <a:xfrm>
            <a:off x="2743200" y="189136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1" name="円/楕円 10"/>
          <p:cNvSpPr/>
          <p:nvPr/>
        </p:nvSpPr>
        <p:spPr bwMode="auto">
          <a:xfrm>
            <a:off x="3581400" y="224136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B</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2" name="円/楕円 11"/>
          <p:cNvSpPr/>
          <p:nvPr/>
        </p:nvSpPr>
        <p:spPr bwMode="auto">
          <a:xfrm>
            <a:off x="4572000" y="2196160"/>
            <a:ext cx="304800" cy="30536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D</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4" name="直線コネクタ 13"/>
          <p:cNvCxnSpPr>
            <a:stCxn id="8" idx="7"/>
            <a:endCxn id="10" idx="2"/>
          </p:cNvCxnSpPr>
          <p:nvPr/>
        </p:nvCxnSpPr>
        <p:spPr bwMode="auto">
          <a:xfrm flipV="1">
            <a:off x="2165163" y="204376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線コネクタ 15"/>
          <p:cNvCxnSpPr>
            <a:endCxn id="9" idx="6"/>
          </p:cNvCxnSpPr>
          <p:nvPr/>
        </p:nvCxnSpPr>
        <p:spPr bwMode="auto">
          <a:xfrm flipH="1">
            <a:off x="3050583" y="2514600"/>
            <a:ext cx="575454" cy="3178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直線コネクタ 19"/>
          <p:cNvCxnSpPr>
            <a:stCxn id="10" idx="6"/>
            <a:endCxn id="11" idx="1"/>
          </p:cNvCxnSpPr>
          <p:nvPr/>
        </p:nvCxnSpPr>
        <p:spPr bwMode="auto">
          <a:xfrm>
            <a:off x="3048000" y="204376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a:stCxn id="12" idx="2"/>
            <a:endCxn id="11" idx="6"/>
          </p:cNvCxnSpPr>
          <p:nvPr/>
        </p:nvCxnSpPr>
        <p:spPr bwMode="auto">
          <a:xfrm flipH="1">
            <a:off x="3886200" y="2348843"/>
            <a:ext cx="685800" cy="4492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正方形/長方形 32"/>
          <p:cNvSpPr/>
          <p:nvPr/>
        </p:nvSpPr>
        <p:spPr bwMode="auto">
          <a:xfrm>
            <a:off x="1219200"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4" name="正方形/長方形 33"/>
          <p:cNvSpPr/>
          <p:nvPr/>
        </p:nvSpPr>
        <p:spPr bwMode="auto">
          <a:xfrm>
            <a:off x="1220493"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5" name="正方形/長方形 34"/>
          <p:cNvSpPr/>
          <p:nvPr/>
        </p:nvSpPr>
        <p:spPr bwMode="auto">
          <a:xfrm>
            <a:off x="1219200"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6" name="正方形/長方形 35"/>
          <p:cNvSpPr/>
          <p:nvPr/>
        </p:nvSpPr>
        <p:spPr bwMode="auto">
          <a:xfrm>
            <a:off x="1219201"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8" name="正方形/長方形 37"/>
          <p:cNvSpPr/>
          <p:nvPr/>
        </p:nvSpPr>
        <p:spPr bwMode="auto">
          <a:xfrm>
            <a:off x="1981846"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9" name="正方形/長方形 38"/>
          <p:cNvSpPr/>
          <p:nvPr/>
        </p:nvSpPr>
        <p:spPr bwMode="auto">
          <a:xfrm>
            <a:off x="20574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0" name="正方形/長方形 39"/>
          <p:cNvSpPr/>
          <p:nvPr/>
        </p:nvSpPr>
        <p:spPr bwMode="auto">
          <a:xfrm>
            <a:off x="21336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1" name="正方形/長方形 40"/>
          <p:cNvSpPr/>
          <p:nvPr/>
        </p:nvSpPr>
        <p:spPr bwMode="auto">
          <a:xfrm>
            <a:off x="19050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2" name="正方形/長方形 41"/>
          <p:cNvSpPr/>
          <p:nvPr/>
        </p:nvSpPr>
        <p:spPr bwMode="auto">
          <a:xfrm>
            <a:off x="18288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3" name="正方形/長方形 42"/>
          <p:cNvSpPr/>
          <p:nvPr/>
        </p:nvSpPr>
        <p:spPr bwMode="auto">
          <a:xfrm>
            <a:off x="17526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4" name="正方形/長方形 43"/>
          <p:cNvSpPr/>
          <p:nvPr/>
        </p:nvSpPr>
        <p:spPr bwMode="auto">
          <a:xfrm>
            <a:off x="2371241"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5" name="正方形/長方形 44"/>
          <p:cNvSpPr/>
          <p:nvPr/>
        </p:nvSpPr>
        <p:spPr bwMode="auto">
          <a:xfrm>
            <a:off x="2371241"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6" name="正方形/長方形 45"/>
          <p:cNvSpPr/>
          <p:nvPr/>
        </p:nvSpPr>
        <p:spPr bwMode="auto">
          <a:xfrm>
            <a:off x="2372534"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7" name="正方形/長方形 46"/>
          <p:cNvSpPr/>
          <p:nvPr/>
        </p:nvSpPr>
        <p:spPr bwMode="auto">
          <a:xfrm>
            <a:off x="2371241"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8" name="正方形/長方形 47"/>
          <p:cNvSpPr/>
          <p:nvPr/>
        </p:nvSpPr>
        <p:spPr bwMode="auto">
          <a:xfrm>
            <a:off x="2371242"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9" name="正方形/長方形 48"/>
          <p:cNvSpPr/>
          <p:nvPr/>
        </p:nvSpPr>
        <p:spPr bwMode="auto">
          <a:xfrm>
            <a:off x="3133887"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0" name="正方形/長方形 49"/>
          <p:cNvSpPr/>
          <p:nvPr/>
        </p:nvSpPr>
        <p:spPr bwMode="auto">
          <a:xfrm>
            <a:off x="32094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1" name="正方形/長方形 50"/>
          <p:cNvSpPr/>
          <p:nvPr/>
        </p:nvSpPr>
        <p:spPr bwMode="auto">
          <a:xfrm>
            <a:off x="32856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2" name="正方形/長方形 51"/>
          <p:cNvSpPr/>
          <p:nvPr/>
        </p:nvSpPr>
        <p:spPr bwMode="auto">
          <a:xfrm>
            <a:off x="30570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3" name="正方形/長方形 52"/>
          <p:cNvSpPr/>
          <p:nvPr/>
        </p:nvSpPr>
        <p:spPr bwMode="auto">
          <a:xfrm>
            <a:off x="29808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4" name="正方形/長方形 53"/>
          <p:cNvSpPr/>
          <p:nvPr/>
        </p:nvSpPr>
        <p:spPr bwMode="auto">
          <a:xfrm>
            <a:off x="29046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5" name="正方形/長方形 54"/>
          <p:cNvSpPr/>
          <p:nvPr/>
        </p:nvSpPr>
        <p:spPr bwMode="auto">
          <a:xfrm>
            <a:off x="3581400"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6" name="正方形/長方形 55"/>
          <p:cNvSpPr/>
          <p:nvPr/>
        </p:nvSpPr>
        <p:spPr bwMode="auto">
          <a:xfrm>
            <a:off x="3581400"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7" name="正方形/長方形 56"/>
          <p:cNvSpPr/>
          <p:nvPr/>
        </p:nvSpPr>
        <p:spPr bwMode="auto">
          <a:xfrm>
            <a:off x="3582693"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8" name="正方形/長方形 57"/>
          <p:cNvSpPr/>
          <p:nvPr/>
        </p:nvSpPr>
        <p:spPr bwMode="auto">
          <a:xfrm>
            <a:off x="3581400"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9" name="正方形/長方形 58"/>
          <p:cNvSpPr/>
          <p:nvPr/>
        </p:nvSpPr>
        <p:spPr bwMode="auto">
          <a:xfrm>
            <a:off x="3581401"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0" name="正方形/長方形 59"/>
          <p:cNvSpPr/>
          <p:nvPr/>
        </p:nvSpPr>
        <p:spPr bwMode="auto">
          <a:xfrm>
            <a:off x="4344046"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1" name="正方形/長方形 60"/>
          <p:cNvSpPr/>
          <p:nvPr/>
        </p:nvSpPr>
        <p:spPr bwMode="auto">
          <a:xfrm>
            <a:off x="44196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2" name="正方形/長方形 61"/>
          <p:cNvSpPr/>
          <p:nvPr/>
        </p:nvSpPr>
        <p:spPr bwMode="auto">
          <a:xfrm>
            <a:off x="44958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3" name="正方形/長方形 62"/>
          <p:cNvSpPr/>
          <p:nvPr/>
        </p:nvSpPr>
        <p:spPr bwMode="auto">
          <a:xfrm>
            <a:off x="42672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4" name="正方形/長方形 63"/>
          <p:cNvSpPr/>
          <p:nvPr/>
        </p:nvSpPr>
        <p:spPr bwMode="auto">
          <a:xfrm>
            <a:off x="41910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5" name="正方形/長方形 64"/>
          <p:cNvSpPr/>
          <p:nvPr/>
        </p:nvSpPr>
        <p:spPr bwMode="auto">
          <a:xfrm>
            <a:off x="41148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6" name="正方形/長方形 65"/>
          <p:cNvSpPr/>
          <p:nvPr/>
        </p:nvSpPr>
        <p:spPr bwMode="auto">
          <a:xfrm>
            <a:off x="4733441"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7" name="正方形/長方形 66"/>
          <p:cNvSpPr/>
          <p:nvPr/>
        </p:nvSpPr>
        <p:spPr bwMode="auto">
          <a:xfrm>
            <a:off x="4733441"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8" name="正方形/長方形 67"/>
          <p:cNvSpPr/>
          <p:nvPr/>
        </p:nvSpPr>
        <p:spPr bwMode="auto">
          <a:xfrm>
            <a:off x="4734734"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9" name="正方形/長方形 68"/>
          <p:cNvSpPr/>
          <p:nvPr/>
        </p:nvSpPr>
        <p:spPr bwMode="auto">
          <a:xfrm>
            <a:off x="4733441"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0" name="正方形/長方形 69"/>
          <p:cNvSpPr/>
          <p:nvPr/>
        </p:nvSpPr>
        <p:spPr bwMode="auto">
          <a:xfrm>
            <a:off x="4733442"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1" name="正方形/長方形 70"/>
          <p:cNvSpPr/>
          <p:nvPr/>
        </p:nvSpPr>
        <p:spPr bwMode="auto">
          <a:xfrm>
            <a:off x="5496087"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2" name="正方形/長方形 71"/>
          <p:cNvSpPr/>
          <p:nvPr/>
        </p:nvSpPr>
        <p:spPr bwMode="auto">
          <a:xfrm>
            <a:off x="55716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3" name="正方形/長方形 72"/>
          <p:cNvSpPr/>
          <p:nvPr/>
        </p:nvSpPr>
        <p:spPr bwMode="auto">
          <a:xfrm>
            <a:off x="56478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4" name="正方形/長方形 73"/>
          <p:cNvSpPr/>
          <p:nvPr/>
        </p:nvSpPr>
        <p:spPr bwMode="auto">
          <a:xfrm>
            <a:off x="54192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5" name="正方形/長方形 74"/>
          <p:cNvSpPr/>
          <p:nvPr/>
        </p:nvSpPr>
        <p:spPr bwMode="auto">
          <a:xfrm>
            <a:off x="53430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6" name="正方形/長方形 75"/>
          <p:cNvSpPr/>
          <p:nvPr/>
        </p:nvSpPr>
        <p:spPr bwMode="auto">
          <a:xfrm>
            <a:off x="52668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cxnSp>
        <p:nvCxnSpPr>
          <p:cNvPr id="85" name="直線コネクタ 84"/>
          <p:cNvCxnSpPr/>
          <p:nvPr/>
        </p:nvCxnSpPr>
        <p:spPr bwMode="auto">
          <a:xfrm flipH="1">
            <a:off x="1465236" y="2949844"/>
            <a:ext cx="22860" cy="2362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8" name="直線コネクタ 87"/>
          <p:cNvCxnSpPr/>
          <p:nvPr/>
        </p:nvCxnSpPr>
        <p:spPr bwMode="auto">
          <a:xfrm>
            <a:off x="1476666" y="5312044"/>
            <a:ext cx="106081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0" name="直線コネクタ 89"/>
          <p:cNvCxnSpPr/>
          <p:nvPr/>
        </p:nvCxnSpPr>
        <p:spPr bwMode="auto">
          <a:xfrm flipV="1">
            <a:off x="2537485"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2" name="直線コネクタ 91"/>
          <p:cNvCxnSpPr/>
          <p:nvPr/>
        </p:nvCxnSpPr>
        <p:spPr bwMode="auto">
          <a:xfrm>
            <a:off x="2530381" y="4245244"/>
            <a:ext cx="24474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4" name="直線コネクタ 93"/>
          <p:cNvCxnSpPr/>
          <p:nvPr/>
        </p:nvCxnSpPr>
        <p:spPr bwMode="auto">
          <a:xfrm>
            <a:off x="2775124"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直線コネクタ 95"/>
          <p:cNvCxnSpPr/>
          <p:nvPr/>
        </p:nvCxnSpPr>
        <p:spPr bwMode="auto">
          <a:xfrm>
            <a:off x="2775124" y="5312044"/>
            <a:ext cx="92711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8" name="直線コネクタ 97"/>
          <p:cNvCxnSpPr/>
          <p:nvPr/>
        </p:nvCxnSpPr>
        <p:spPr bwMode="auto">
          <a:xfrm flipV="1">
            <a:off x="3702237"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0" name="直線コネクタ 99"/>
          <p:cNvCxnSpPr/>
          <p:nvPr/>
        </p:nvCxnSpPr>
        <p:spPr bwMode="auto">
          <a:xfrm>
            <a:off x="3702237" y="4245244"/>
            <a:ext cx="26016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直線コネクタ 101"/>
          <p:cNvCxnSpPr/>
          <p:nvPr/>
        </p:nvCxnSpPr>
        <p:spPr bwMode="auto">
          <a:xfrm>
            <a:off x="3962400"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直線コネクタ 107"/>
          <p:cNvCxnSpPr/>
          <p:nvPr/>
        </p:nvCxnSpPr>
        <p:spPr bwMode="auto">
          <a:xfrm>
            <a:off x="3962400" y="5312044"/>
            <a:ext cx="990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直線矢印コネクタ 109"/>
          <p:cNvCxnSpPr/>
          <p:nvPr/>
        </p:nvCxnSpPr>
        <p:spPr bwMode="auto">
          <a:xfrm flipV="1">
            <a:off x="4953000" y="3102244"/>
            <a:ext cx="0" cy="2209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11" name="Rectangle 106"/>
          <p:cNvSpPr>
            <a:spLocks noChangeArrowheads="1"/>
          </p:cNvSpPr>
          <p:nvPr/>
        </p:nvSpPr>
        <p:spPr bwMode="auto">
          <a:xfrm>
            <a:off x="3422637" y="5844401"/>
            <a:ext cx="873659" cy="33972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12" name="Picture 1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7464" y="5850751"/>
            <a:ext cx="873659" cy="341313"/>
          </a:xfrm>
          <a:prstGeom prst="rect">
            <a:avLst/>
          </a:prstGeom>
          <a:solidFill>
            <a:schemeClr val="accent2">
              <a:lumMod val="40000"/>
              <a:lumOff val="60000"/>
            </a:schemeClr>
          </a:solidFill>
          <a:ln>
            <a:noFill/>
          </a:ln>
        </p:spPr>
      </p:pic>
      <p:sp>
        <p:nvSpPr>
          <p:cNvPr id="113" name="Rectangle 108"/>
          <p:cNvSpPr>
            <a:spLocks noChangeArrowheads="1"/>
          </p:cNvSpPr>
          <p:nvPr/>
        </p:nvSpPr>
        <p:spPr bwMode="auto">
          <a:xfrm>
            <a:off x="3422637" y="5844401"/>
            <a:ext cx="873659" cy="33972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14" name="Rectangle 109"/>
          <p:cNvSpPr>
            <a:spLocks noChangeArrowheads="1"/>
          </p:cNvSpPr>
          <p:nvPr/>
        </p:nvSpPr>
        <p:spPr bwMode="auto">
          <a:xfrm>
            <a:off x="3427464" y="5850751"/>
            <a:ext cx="873659" cy="341313"/>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15" name="Rectangle 110"/>
          <p:cNvSpPr>
            <a:spLocks noChangeArrowheads="1"/>
          </p:cNvSpPr>
          <p:nvPr/>
        </p:nvSpPr>
        <p:spPr bwMode="auto">
          <a:xfrm>
            <a:off x="3641454" y="5971401"/>
            <a:ext cx="123432" cy="92333"/>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a:ln>
                  <a:noFill/>
                </a:ln>
                <a:solidFill>
                  <a:srgbClr val="000000"/>
                </a:solidFill>
                <a:effectLst/>
                <a:latin typeface="Arial" pitchFamily="34" charset="0"/>
                <a:ea typeface="ＭＳ Ｐゴシック" pitchFamily="50" charset="-128"/>
                <a:cs typeface="ＭＳ Ｐゴシック" pitchFamily="50" charset="-128"/>
              </a:rPr>
              <a:t>ULI</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6" name="Rectangle 111"/>
          <p:cNvSpPr>
            <a:spLocks noChangeArrowheads="1"/>
          </p:cNvSpPr>
          <p:nvPr/>
        </p:nvSpPr>
        <p:spPr bwMode="auto">
          <a:xfrm>
            <a:off x="3795913" y="5971401"/>
            <a:ext cx="9171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7" name="Rectangle 112"/>
          <p:cNvSpPr>
            <a:spLocks noChangeArrowheads="1"/>
          </p:cNvSpPr>
          <p:nvPr/>
        </p:nvSpPr>
        <p:spPr bwMode="auto">
          <a:xfrm>
            <a:off x="3831310" y="5971401"/>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6</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8" name="Rectangle 113"/>
          <p:cNvSpPr>
            <a:spLocks noChangeArrowheads="1"/>
          </p:cNvSpPr>
          <p:nvPr/>
        </p:nvSpPr>
        <p:spPr bwMode="auto">
          <a:xfrm>
            <a:off x="3886014" y="5971401"/>
            <a:ext cx="300873"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lo IE</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9" name="Rectangle 114"/>
          <p:cNvSpPr>
            <a:spLocks noChangeArrowheads="1"/>
          </p:cNvSpPr>
          <p:nvPr/>
        </p:nvSpPr>
        <p:spPr bwMode="auto">
          <a:xfrm>
            <a:off x="3422637" y="5645963"/>
            <a:ext cx="873659"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20" name="Picture 1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7464" y="5645963"/>
            <a:ext cx="873659" cy="204788"/>
          </a:xfrm>
          <a:prstGeom prst="rect">
            <a:avLst/>
          </a:prstGeom>
          <a:solidFill>
            <a:schemeClr val="accent2">
              <a:lumMod val="40000"/>
              <a:lumOff val="60000"/>
            </a:schemeClr>
          </a:solidFill>
          <a:ln>
            <a:noFill/>
          </a:ln>
        </p:spPr>
      </p:pic>
      <p:sp>
        <p:nvSpPr>
          <p:cNvPr id="121" name="Rectangle 116"/>
          <p:cNvSpPr>
            <a:spLocks noChangeArrowheads="1"/>
          </p:cNvSpPr>
          <p:nvPr/>
        </p:nvSpPr>
        <p:spPr bwMode="auto">
          <a:xfrm>
            <a:off x="3422637" y="5645963"/>
            <a:ext cx="873659"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22" name="Rectangle 117"/>
          <p:cNvSpPr>
            <a:spLocks noChangeArrowheads="1"/>
          </p:cNvSpPr>
          <p:nvPr/>
        </p:nvSpPr>
        <p:spPr bwMode="auto">
          <a:xfrm>
            <a:off x="3427464" y="5645963"/>
            <a:ext cx="873659"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3" name="Rectangle 118"/>
          <p:cNvSpPr>
            <a:spLocks noChangeArrowheads="1"/>
          </p:cNvSpPr>
          <p:nvPr/>
        </p:nvSpPr>
        <p:spPr bwMode="auto">
          <a:xfrm>
            <a:off x="3676850" y="5701526"/>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4" name="Rectangle 119"/>
          <p:cNvSpPr>
            <a:spLocks noChangeArrowheads="1"/>
          </p:cNvSpPr>
          <p:nvPr/>
        </p:nvSpPr>
        <p:spPr bwMode="auto">
          <a:xfrm>
            <a:off x="3758907" y="5701526"/>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5" name="Rectangle 120"/>
          <p:cNvSpPr>
            <a:spLocks noChangeArrowheads="1"/>
          </p:cNvSpPr>
          <p:nvPr/>
        </p:nvSpPr>
        <p:spPr bwMode="auto">
          <a:xfrm>
            <a:off x="4296296" y="5844401"/>
            <a:ext cx="1403003"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26" name="Picture 1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01122" y="5850751"/>
            <a:ext cx="1399785" cy="136525"/>
          </a:xfrm>
          <a:prstGeom prst="rect">
            <a:avLst/>
          </a:prstGeom>
          <a:solidFill>
            <a:schemeClr val="accent2">
              <a:lumMod val="40000"/>
              <a:lumOff val="60000"/>
            </a:schemeClr>
          </a:solidFill>
          <a:ln>
            <a:noFill/>
          </a:ln>
        </p:spPr>
      </p:pic>
      <p:sp>
        <p:nvSpPr>
          <p:cNvPr id="127" name="Rectangle 122"/>
          <p:cNvSpPr>
            <a:spLocks noChangeArrowheads="1"/>
          </p:cNvSpPr>
          <p:nvPr/>
        </p:nvSpPr>
        <p:spPr bwMode="auto">
          <a:xfrm>
            <a:off x="4296296" y="5844401"/>
            <a:ext cx="1403003"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28" name="Rectangle 123"/>
          <p:cNvSpPr>
            <a:spLocks noChangeArrowheads="1"/>
          </p:cNvSpPr>
          <p:nvPr/>
        </p:nvSpPr>
        <p:spPr bwMode="auto">
          <a:xfrm>
            <a:off x="4301122" y="5850751"/>
            <a:ext cx="1399785" cy="1365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9" name="Rectangle 124"/>
          <p:cNvSpPr>
            <a:spLocks noChangeArrowheads="1"/>
          </p:cNvSpPr>
          <p:nvPr/>
        </p:nvSpPr>
        <p:spPr bwMode="auto">
          <a:xfrm>
            <a:off x="4888388" y="5871388"/>
            <a:ext cx="33627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IPHC</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0" name="Rectangle 125"/>
          <p:cNvSpPr>
            <a:spLocks noChangeArrowheads="1"/>
          </p:cNvSpPr>
          <p:nvPr/>
        </p:nvSpPr>
        <p:spPr bwMode="auto">
          <a:xfrm>
            <a:off x="4296296" y="5645963"/>
            <a:ext cx="1403003"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31" name="Picture 1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01122" y="5645963"/>
            <a:ext cx="1399785" cy="204788"/>
          </a:xfrm>
          <a:prstGeom prst="rect">
            <a:avLst/>
          </a:prstGeom>
          <a:solidFill>
            <a:schemeClr val="accent2">
              <a:lumMod val="40000"/>
              <a:lumOff val="60000"/>
            </a:schemeClr>
          </a:solidFill>
          <a:ln>
            <a:noFill/>
          </a:ln>
        </p:spPr>
      </p:pic>
      <p:sp>
        <p:nvSpPr>
          <p:cNvPr id="132" name="Rectangle 127"/>
          <p:cNvSpPr>
            <a:spLocks noChangeArrowheads="1"/>
          </p:cNvSpPr>
          <p:nvPr/>
        </p:nvSpPr>
        <p:spPr bwMode="auto">
          <a:xfrm>
            <a:off x="4296296" y="5645963"/>
            <a:ext cx="1403003"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33" name="Rectangle 128"/>
          <p:cNvSpPr>
            <a:spLocks noChangeArrowheads="1"/>
          </p:cNvSpPr>
          <p:nvPr/>
        </p:nvSpPr>
        <p:spPr bwMode="auto">
          <a:xfrm>
            <a:off x="4301122" y="5645963"/>
            <a:ext cx="1399785"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4" name="Rectangle 129"/>
          <p:cNvSpPr>
            <a:spLocks noChangeArrowheads="1"/>
          </p:cNvSpPr>
          <p:nvPr/>
        </p:nvSpPr>
        <p:spPr bwMode="auto">
          <a:xfrm>
            <a:off x="4815986" y="5701526"/>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5" name="Rectangle 130"/>
          <p:cNvSpPr>
            <a:spLocks noChangeArrowheads="1"/>
          </p:cNvSpPr>
          <p:nvPr/>
        </p:nvSpPr>
        <p:spPr bwMode="auto">
          <a:xfrm>
            <a:off x="4898042" y="5701526"/>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6" name="Rectangle 137"/>
          <p:cNvSpPr>
            <a:spLocks noChangeArrowheads="1"/>
          </p:cNvSpPr>
          <p:nvPr/>
        </p:nvSpPr>
        <p:spPr bwMode="auto">
          <a:xfrm>
            <a:off x="990600" y="5879326"/>
            <a:ext cx="119062" cy="127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6</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7" name="Rectangle 138"/>
          <p:cNvSpPr>
            <a:spLocks noChangeArrowheads="1"/>
          </p:cNvSpPr>
          <p:nvPr/>
        </p:nvSpPr>
        <p:spPr bwMode="auto">
          <a:xfrm>
            <a:off x="1045305" y="5879326"/>
            <a:ext cx="555087" cy="127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LoWPAN</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8" name="Rectangle 139"/>
          <p:cNvSpPr>
            <a:spLocks noChangeArrowheads="1"/>
          </p:cNvSpPr>
          <p:nvPr/>
        </p:nvSpPr>
        <p:spPr bwMode="auto">
          <a:xfrm>
            <a:off x="5699298" y="5844401"/>
            <a:ext cx="701501"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39" name="Picture 14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00907" y="5850751"/>
            <a:ext cx="699892" cy="136525"/>
          </a:xfrm>
          <a:prstGeom prst="rect">
            <a:avLst/>
          </a:prstGeom>
          <a:solidFill>
            <a:schemeClr val="accent2">
              <a:lumMod val="40000"/>
              <a:lumOff val="60000"/>
            </a:schemeClr>
          </a:solidFill>
          <a:ln>
            <a:noFill/>
          </a:ln>
        </p:spPr>
      </p:pic>
      <p:sp>
        <p:nvSpPr>
          <p:cNvPr id="140" name="Rectangle 141"/>
          <p:cNvSpPr>
            <a:spLocks noChangeArrowheads="1"/>
          </p:cNvSpPr>
          <p:nvPr/>
        </p:nvSpPr>
        <p:spPr bwMode="auto">
          <a:xfrm>
            <a:off x="5699298" y="5844401"/>
            <a:ext cx="701501"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41" name="Rectangle 142"/>
          <p:cNvSpPr>
            <a:spLocks noChangeArrowheads="1"/>
          </p:cNvSpPr>
          <p:nvPr/>
        </p:nvSpPr>
        <p:spPr bwMode="auto">
          <a:xfrm>
            <a:off x="5700907" y="5850751"/>
            <a:ext cx="699892" cy="1365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2" name="Rectangle 143"/>
          <p:cNvSpPr>
            <a:spLocks noChangeArrowheads="1"/>
          </p:cNvSpPr>
          <p:nvPr/>
        </p:nvSpPr>
        <p:spPr bwMode="auto">
          <a:xfrm>
            <a:off x="5945467" y="5871388"/>
            <a:ext cx="30891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NHC</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3" name="Rectangle 144"/>
          <p:cNvSpPr>
            <a:spLocks noChangeArrowheads="1"/>
          </p:cNvSpPr>
          <p:nvPr/>
        </p:nvSpPr>
        <p:spPr bwMode="auto">
          <a:xfrm>
            <a:off x="5699298" y="5645963"/>
            <a:ext cx="70150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44" name="Picture 14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00907" y="5645963"/>
            <a:ext cx="699892" cy="204788"/>
          </a:xfrm>
          <a:prstGeom prst="rect">
            <a:avLst/>
          </a:prstGeom>
          <a:solidFill>
            <a:schemeClr val="accent2">
              <a:lumMod val="40000"/>
              <a:lumOff val="60000"/>
            </a:schemeClr>
          </a:solidFill>
          <a:ln>
            <a:noFill/>
          </a:ln>
        </p:spPr>
      </p:pic>
      <p:sp>
        <p:nvSpPr>
          <p:cNvPr id="145" name="Rectangle 146"/>
          <p:cNvSpPr>
            <a:spLocks noChangeArrowheads="1"/>
          </p:cNvSpPr>
          <p:nvPr/>
        </p:nvSpPr>
        <p:spPr bwMode="auto">
          <a:xfrm>
            <a:off x="5699298" y="5645963"/>
            <a:ext cx="70150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46" name="Rectangle 147"/>
          <p:cNvSpPr>
            <a:spLocks noChangeArrowheads="1"/>
          </p:cNvSpPr>
          <p:nvPr/>
        </p:nvSpPr>
        <p:spPr bwMode="auto">
          <a:xfrm>
            <a:off x="5700907" y="5645963"/>
            <a:ext cx="699892"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7" name="Rectangle 148"/>
          <p:cNvSpPr>
            <a:spLocks noChangeArrowheads="1"/>
          </p:cNvSpPr>
          <p:nvPr/>
        </p:nvSpPr>
        <p:spPr bwMode="auto">
          <a:xfrm>
            <a:off x="5890763" y="5701526"/>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1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8" name="Rectangle 149"/>
          <p:cNvSpPr>
            <a:spLocks noChangeArrowheads="1"/>
          </p:cNvSpPr>
          <p:nvPr/>
        </p:nvSpPr>
        <p:spPr bwMode="auto">
          <a:xfrm>
            <a:off x="5972820" y="5701526"/>
            <a:ext cx="33627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octet</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9" name="Rectangle 150"/>
          <p:cNvSpPr>
            <a:spLocks noChangeArrowheads="1"/>
          </p:cNvSpPr>
          <p:nvPr/>
        </p:nvSpPr>
        <p:spPr bwMode="auto">
          <a:xfrm>
            <a:off x="4296296" y="5985688"/>
            <a:ext cx="2104504" cy="20637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50" name="Picture 15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01122" y="5987276"/>
            <a:ext cx="2099677" cy="204788"/>
          </a:xfrm>
          <a:prstGeom prst="rect">
            <a:avLst/>
          </a:prstGeom>
          <a:solidFill>
            <a:schemeClr val="accent2">
              <a:lumMod val="40000"/>
              <a:lumOff val="60000"/>
            </a:schemeClr>
          </a:solidFill>
          <a:ln>
            <a:noFill/>
          </a:ln>
        </p:spPr>
      </p:pic>
      <p:sp>
        <p:nvSpPr>
          <p:cNvPr id="151" name="Rectangle 152"/>
          <p:cNvSpPr>
            <a:spLocks noChangeArrowheads="1"/>
          </p:cNvSpPr>
          <p:nvPr/>
        </p:nvSpPr>
        <p:spPr bwMode="auto">
          <a:xfrm>
            <a:off x="4296296" y="5985688"/>
            <a:ext cx="2104504" cy="20637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2" name="Rectangle 153"/>
          <p:cNvSpPr>
            <a:spLocks noChangeArrowheads="1"/>
          </p:cNvSpPr>
          <p:nvPr/>
        </p:nvSpPr>
        <p:spPr bwMode="auto">
          <a:xfrm>
            <a:off x="4301122" y="5987276"/>
            <a:ext cx="2099677"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53" name="Rectangle 154"/>
          <p:cNvSpPr>
            <a:spLocks noChangeArrowheads="1"/>
          </p:cNvSpPr>
          <p:nvPr/>
        </p:nvSpPr>
        <p:spPr bwMode="auto">
          <a:xfrm>
            <a:off x="5116859" y="6042838"/>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6</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4" name="Rectangle 155"/>
          <p:cNvSpPr>
            <a:spLocks noChangeArrowheads="1"/>
          </p:cNvSpPr>
          <p:nvPr/>
        </p:nvSpPr>
        <p:spPr bwMode="auto">
          <a:xfrm>
            <a:off x="5171563" y="6042838"/>
            <a:ext cx="555087"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LoWPAN</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6" name="Rectangle 391"/>
          <p:cNvSpPr>
            <a:spLocks noChangeArrowheads="1"/>
          </p:cNvSpPr>
          <p:nvPr/>
        </p:nvSpPr>
        <p:spPr bwMode="auto">
          <a:xfrm>
            <a:off x="1865867" y="5844401"/>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57" name="Picture 39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72303" y="5850751"/>
            <a:ext cx="699892" cy="341313"/>
          </a:xfrm>
          <a:prstGeom prst="rect">
            <a:avLst/>
          </a:prstGeom>
          <a:solidFill>
            <a:srgbClr val="FFCCFF"/>
          </a:solidFill>
          <a:ln>
            <a:noFill/>
          </a:ln>
        </p:spPr>
      </p:pic>
      <p:sp>
        <p:nvSpPr>
          <p:cNvPr id="158" name="Rectangle 393"/>
          <p:cNvSpPr>
            <a:spLocks noChangeArrowheads="1"/>
          </p:cNvSpPr>
          <p:nvPr/>
        </p:nvSpPr>
        <p:spPr bwMode="auto">
          <a:xfrm>
            <a:off x="1865867" y="5844401"/>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9" name="Rectangle 394"/>
          <p:cNvSpPr>
            <a:spLocks noChangeArrowheads="1"/>
          </p:cNvSpPr>
          <p:nvPr/>
        </p:nvSpPr>
        <p:spPr bwMode="auto">
          <a:xfrm>
            <a:off x="1872303" y="5850751"/>
            <a:ext cx="699892" cy="341313"/>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0" name="Rectangle 395"/>
          <p:cNvSpPr>
            <a:spLocks noChangeArrowheads="1"/>
          </p:cNvSpPr>
          <p:nvPr/>
        </p:nvSpPr>
        <p:spPr bwMode="auto">
          <a:xfrm>
            <a:off x="2112036" y="5971401"/>
            <a:ext cx="318572"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MAC</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1" name="Rectangle 396"/>
          <p:cNvSpPr>
            <a:spLocks noChangeArrowheads="1"/>
          </p:cNvSpPr>
          <p:nvPr/>
        </p:nvSpPr>
        <p:spPr bwMode="auto">
          <a:xfrm>
            <a:off x="1865867" y="5645963"/>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2" name="Picture 39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72303" y="5645963"/>
            <a:ext cx="699892" cy="204788"/>
          </a:xfrm>
          <a:prstGeom prst="rect">
            <a:avLst/>
          </a:prstGeom>
          <a:solidFill>
            <a:srgbClr val="FFCCFF"/>
          </a:solidFill>
          <a:ln>
            <a:noFill/>
          </a:ln>
        </p:spPr>
      </p:pic>
      <p:sp>
        <p:nvSpPr>
          <p:cNvPr id="163" name="Rectangle 398"/>
          <p:cNvSpPr>
            <a:spLocks noChangeArrowheads="1"/>
          </p:cNvSpPr>
          <p:nvPr/>
        </p:nvSpPr>
        <p:spPr bwMode="auto">
          <a:xfrm>
            <a:off x="1865867" y="5645963"/>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64" name="Rectangle 399"/>
          <p:cNvSpPr>
            <a:spLocks noChangeArrowheads="1"/>
          </p:cNvSpPr>
          <p:nvPr/>
        </p:nvSpPr>
        <p:spPr bwMode="auto">
          <a:xfrm>
            <a:off x="1872303" y="5645963"/>
            <a:ext cx="699892" cy="204788"/>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5" name="Rectangle 400"/>
          <p:cNvSpPr>
            <a:spLocks noChangeArrowheads="1"/>
          </p:cNvSpPr>
          <p:nvPr/>
        </p:nvSpPr>
        <p:spPr bwMode="auto">
          <a:xfrm>
            <a:off x="2010673" y="5701526"/>
            <a:ext cx="218817"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a:ln>
                  <a:noFill/>
                </a:ln>
                <a:solidFill>
                  <a:srgbClr val="000000"/>
                </a:solidFill>
                <a:effectLst/>
                <a:latin typeface="Arial" pitchFamily="34" charset="0"/>
                <a:ea typeface="ＭＳ Ｐゴシック" pitchFamily="50" charset="-128"/>
                <a:cs typeface="ＭＳ Ｐゴシック" pitchFamily="50" charset="-128"/>
              </a:rPr>
              <a:t>21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6" name="Rectangle 401"/>
          <p:cNvSpPr>
            <a:spLocks noChangeArrowheads="1"/>
          </p:cNvSpPr>
          <p:nvPr/>
        </p:nvSpPr>
        <p:spPr bwMode="auto">
          <a:xfrm>
            <a:off x="2147433" y="5701526"/>
            <a:ext cx="400628"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dirty="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7" name="Rectangle 106"/>
          <p:cNvSpPr>
            <a:spLocks noChangeArrowheads="1"/>
          </p:cNvSpPr>
          <p:nvPr/>
        </p:nvSpPr>
        <p:spPr bwMode="auto">
          <a:xfrm>
            <a:off x="2550514" y="5844401"/>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8" name="Picture 1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341" y="5850751"/>
            <a:ext cx="873659" cy="341313"/>
          </a:xfrm>
          <a:prstGeom prst="rect">
            <a:avLst/>
          </a:prstGeom>
          <a:solidFill>
            <a:srgbClr val="99FFCC"/>
          </a:solidFill>
          <a:ln>
            <a:noFill/>
          </a:ln>
        </p:spPr>
      </p:pic>
      <p:sp>
        <p:nvSpPr>
          <p:cNvPr id="169" name="Rectangle 108"/>
          <p:cNvSpPr>
            <a:spLocks noChangeArrowheads="1"/>
          </p:cNvSpPr>
          <p:nvPr/>
        </p:nvSpPr>
        <p:spPr bwMode="auto">
          <a:xfrm>
            <a:off x="2550514" y="5844401"/>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0" name="Rectangle 109"/>
          <p:cNvSpPr>
            <a:spLocks noChangeArrowheads="1"/>
          </p:cNvSpPr>
          <p:nvPr/>
        </p:nvSpPr>
        <p:spPr bwMode="auto">
          <a:xfrm>
            <a:off x="2555341" y="5850751"/>
            <a:ext cx="873659" cy="341313"/>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2" name="Rectangle 111"/>
          <p:cNvSpPr>
            <a:spLocks noChangeArrowheads="1"/>
          </p:cNvSpPr>
          <p:nvPr/>
        </p:nvSpPr>
        <p:spPr bwMode="auto">
          <a:xfrm>
            <a:off x="2923790" y="5971401"/>
            <a:ext cx="65" cy="276999"/>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4" name="Rectangle 113"/>
          <p:cNvSpPr>
            <a:spLocks noChangeArrowheads="1"/>
          </p:cNvSpPr>
          <p:nvPr/>
        </p:nvSpPr>
        <p:spPr bwMode="auto">
          <a:xfrm>
            <a:off x="2758153" y="5966423"/>
            <a:ext cx="522579"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a:ln>
                  <a:noFill/>
                </a:ln>
                <a:solidFill>
                  <a:srgbClr val="000000"/>
                </a:solidFill>
                <a:effectLst/>
                <a:latin typeface="Arial" pitchFamily="34" charset="0"/>
                <a:ea typeface="ＭＳ Ｐゴシック" pitchFamily="50" charset="-128"/>
                <a:cs typeface="ＭＳ Ｐゴシック" pitchFamily="50" charset="-128"/>
              </a:rPr>
              <a:t>L2R routing IE</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5" name="Rectangle 114"/>
          <p:cNvSpPr>
            <a:spLocks noChangeArrowheads="1"/>
          </p:cNvSpPr>
          <p:nvPr/>
        </p:nvSpPr>
        <p:spPr bwMode="auto">
          <a:xfrm>
            <a:off x="2550514" y="5645963"/>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76" name="Picture 1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341" y="5645963"/>
            <a:ext cx="873659" cy="204788"/>
          </a:xfrm>
          <a:prstGeom prst="rect">
            <a:avLst/>
          </a:prstGeom>
          <a:solidFill>
            <a:srgbClr val="99FFCC"/>
          </a:solidFill>
          <a:ln>
            <a:noFill/>
          </a:ln>
        </p:spPr>
      </p:pic>
      <p:sp>
        <p:nvSpPr>
          <p:cNvPr id="177" name="Rectangle 116"/>
          <p:cNvSpPr>
            <a:spLocks noChangeArrowheads="1"/>
          </p:cNvSpPr>
          <p:nvPr/>
        </p:nvSpPr>
        <p:spPr bwMode="auto">
          <a:xfrm>
            <a:off x="2550514" y="5645963"/>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8" name="Rectangle 117"/>
          <p:cNvSpPr>
            <a:spLocks noChangeArrowheads="1"/>
          </p:cNvSpPr>
          <p:nvPr/>
        </p:nvSpPr>
        <p:spPr bwMode="auto">
          <a:xfrm>
            <a:off x="2555341" y="5645963"/>
            <a:ext cx="873659" cy="204788"/>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9" name="Rectangle 118"/>
          <p:cNvSpPr>
            <a:spLocks noChangeArrowheads="1"/>
          </p:cNvSpPr>
          <p:nvPr/>
        </p:nvSpPr>
        <p:spPr bwMode="auto">
          <a:xfrm>
            <a:off x="2715549" y="5701526"/>
            <a:ext cx="561051"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600" b="1" dirty="0">
                <a:solidFill>
                  <a:srgbClr val="000000"/>
                </a:solidFill>
              </a:rPr>
              <a:t>variable</a:t>
            </a:r>
            <a:r>
              <a:rPr kumimoji="1" lang="ja-JP" altLang="ja-JP" sz="600" b="1" i="0" u="none" strike="noStrike" cap="none" normalizeH="0" baseline="0" dirty="0">
                <a:ln>
                  <a:noFill/>
                </a:ln>
                <a:solidFill>
                  <a:srgbClr val="000000"/>
                </a:solidFill>
                <a:effectLst/>
                <a:latin typeface="Arial" pitchFamily="34" charset="0"/>
                <a:ea typeface="ＭＳ Ｐゴシック" pitchFamily="50" charset="-128"/>
                <a:cs typeface="ＭＳ Ｐゴシック" pitchFamily="50" charset="-128"/>
              </a:rPr>
              <a:t> </a:t>
            </a:r>
            <a:r>
              <a:rPr kumimoji="1" lang="en-US" altLang="ja-JP" sz="600" b="1" i="0" u="none" strike="noStrike" cap="none" normalizeH="0" baseline="0" dirty="0">
                <a:ln>
                  <a:noFill/>
                </a:ln>
                <a:solidFill>
                  <a:srgbClr val="000000"/>
                </a:solidFill>
                <a:effectLst/>
                <a:latin typeface="Arial" pitchFamily="34" charset="0"/>
                <a:ea typeface="ＭＳ Ｐゴシック" pitchFamily="50" charset="-128"/>
                <a:cs typeface="ＭＳ Ｐゴシック" pitchFamily="50" charset="-128"/>
              </a:rPr>
              <a:t> octets</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1" name="テキスト ボックス 180"/>
          <p:cNvSpPr txBox="1"/>
          <p:nvPr/>
        </p:nvSpPr>
        <p:spPr>
          <a:xfrm>
            <a:off x="5715000" y="5057001"/>
            <a:ext cx="2763898" cy="276999"/>
          </a:xfrm>
          <a:prstGeom prst="rect">
            <a:avLst/>
          </a:prstGeom>
          <a:noFill/>
        </p:spPr>
        <p:txBody>
          <a:bodyPr wrap="none" rtlCol="0">
            <a:spAutoFit/>
          </a:bodyPr>
          <a:lstStyle/>
          <a:p>
            <a:r>
              <a:rPr kumimoji="1" lang="en-US" altLang="ja-JP" dirty="0"/>
              <a:t>Dispatching by looking at L2R routing IE</a:t>
            </a:r>
            <a:endParaRPr kumimoji="1" lang="ja-JP" altLang="en-US" dirty="0"/>
          </a:p>
        </p:txBody>
      </p:sp>
      <p:cxnSp>
        <p:nvCxnSpPr>
          <p:cNvPr id="183" name="直線矢印コネクタ 182"/>
          <p:cNvCxnSpPr/>
          <p:nvPr/>
        </p:nvCxnSpPr>
        <p:spPr bwMode="auto">
          <a:xfrm flipH="1" flipV="1">
            <a:off x="2531424" y="4397644"/>
            <a:ext cx="3097723"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5" name="直線矢印コネクタ 184"/>
          <p:cNvCxnSpPr/>
          <p:nvPr/>
        </p:nvCxnSpPr>
        <p:spPr bwMode="auto">
          <a:xfrm flipH="1" flipV="1">
            <a:off x="3673354" y="4397643"/>
            <a:ext cx="1997346"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7" name="直線矢印コネクタ 186"/>
          <p:cNvCxnSpPr>
            <a:stCxn id="181" idx="1"/>
          </p:cNvCxnSpPr>
          <p:nvPr/>
        </p:nvCxnSpPr>
        <p:spPr bwMode="auto">
          <a:xfrm flipH="1" flipV="1">
            <a:off x="4953000" y="4417816"/>
            <a:ext cx="762000" cy="777685"/>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91" name="テキスト ボックス 190"/>
          <p:cNvSpPr txBox="1"/>
          <p:nvPr/>
        </p:nvSpPr>
        <p:spPr>
          <a:xfrm>
            <a:off x="6114171" y="4141496"/>
            <a:ext cx="2510624" cy="276999"/>
          </a:xfrm>
          <a:prstGeom prst="rect">
            <a:avLst/>
          </a:prstGeom>
          <a:noFill/>
        </p:spPr>
        <p:txBody>
          <a:bodyPr wrap="none" rtlCol="0">
            <a:spAutoFit/>
          </a:bodyPr>
          <a:lstStyle/>
          <a:p>
            <a:r>
              <a:rPr kumimoji="1" lang="en-US" altLang="ja-JP" dirty="0"/>
              <a:t>Dispatching by looking at ULI-6lo IE</a:t>
            </a:r>
            <a:endParaRPr kumimoji="1" lang="ja-JP" altLang="en-US" dirty="0"/>
          </a:p>
        </p:txBody>
      </p:sp>
      <p:cxnSp>
        <p:nvCxnSpPr>
          <p:cNvPr id="193" name="直線矢印コネクタ 192"/>
          <p:cNvCxnSpPr>
            <a:stCxn id="191" idx="1"/>
          </p:cNvCxnSpPr>
          <p:nvPr/>
        </p:nvCxnSpPr>
        <p:spPr bwMode="auto">
          <a:xfrm flipH="1" flipV="1">
            <a:off x="4953001" y="3788044"/>
            <a:ext cx="1161170" cy="491952"/>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95" name="曲線コネクタ 194"/>
          <p:cNvCxnSpPr>
            <a:stCxn id="8" idx="7"/>
            <a:endCxn id="12" idx="2"/>
          </p:cNvCxnSpPr>
          <p:nvPr/>
        </p:nvCxnSpPr>
        <p:spPr bwMode="auto">
          <a:xfrm rot="16200000" flipH="1">
            <a:off x="3337159" y="1114003"/>
            <a:ext cx="62843" cy="2406837"/>
          </a:xfrm>
          <a:prstGeom prst="curvedConnector4">
            <a:avLst>
              <a:gd name="adj1" fmla="val -363764"/>
              <a:gd name="adj2" fmla="val 50927"/>
            </a:avLst>
          </a:prstGeom>
          <a:solidFill>
            <a:schemeClr val="accent1"/>
          </a:solidFill>
          <a:ln w="12700" cap="flat" cmpd="sng" algn="ctr">
            <a:solidFill>
              <a:srgbClr val="FF0000"/>
            </a:solidFill>
            <a:prstDash val="solid"/>
            <a:round/>
            <a:headEnd type="none" w="sm" len="sm"/>
            <a:tailEnd type="arrow"/>
          </a:ln>
          <a:effectLst/>
        </p:spPr>
      </p:cxnSp>
      <p:sp>
        <p:nvSpPr>
          <p:cNvPr id="196" name="テキスト ボックス 195"/>
          <p:cNvSpPr txBox="1"/>
          <p:nvPr/>
        </p:nvSpPr>
        <p:spPr>
          <a:xfrm>
            <a:off x="1219200" y="3254644"/>
            <a:ext cx="269626" cy="276999"/>
          </a:xfrm>
          <a:prstGeom prst="rect">
            <a:avLst/>
          </a:prstGeom>
          <a:noFill/>
        </p:spPr>
        <p:txBody>
          <a:bodyPr wrap="none" rtlCol="0">
            <a:spAutoFit/>
          </a:bodyPr>
          <a:lstStyle/>
          <a:p>
            <a:r>
              <a:rPr kumimoji="1" lang="en-US" altLang="ja-JP" dirty="0"/>
              <a:t>S</a:t>
            </a:r>
            <a:endParaRPr kumimoji="1" lang="ja-JP" altLang="en-US" dirty="0"/>
          </a:p>
        </p:txBody>
      </p:sp>
      <p:sp>
        <p:nvSpPr>
          <p:cNvPr id="197" name="テキスト ボックス 196"/>
          <p:cNvSpPr txBox="1"/>
          <p:nvPr/>
        </p:nvSpPr>
        <p:spPr>
          <a:xfrm>
            <a:off x="2286000" y="3206245"/>
            <a:ext cx="295274" cy="276999"/>
          </a:xfrm>
          <a:prstGeom prst="rect">
            <a:avLst/>
          </a:prstGeom>
          <a:noFill/>
        </p:spPr>
        <p:txBody>
          <a:bodyPr wrap="none" rtlCol="0">
            <a:spAutoFit/>
          </a:bodyPr>
          <a:lstStyle/>
          <a:p>
            <a:r>
              <a:rPr kumimoji="1" lang="en-US" altLang="ja-JP" dirty="0"/>
              <a:t>A</a:t>
            </a:r>
            <a:endParaRPr kumimoji="1" lang="ja-JP" altLang="en-US" dirty="0"/>
          </a:p>
        </p:txBody>
      </p:sp>
      <p:sp>
        <p:nvSpPr>
          <p:cNvPr id="198" name="テキスト ボックス 197"/>
          <p:cNvSpPr txBox="1"/>
          <p:nvPr/>
        </p:nvSpPr>
        <p:spPr>
          <a:xfrm>
            <a:off x="3505200" y="3206245"/>
            <a:ext cx="287258" cy="276999"/>
          </a:xfrm>
          <a:prstGeom prst="rect">
            <a:avLst/>
          </a:prstGeom>
          <a:noFill/>
        </p:spPr>
        <p:txBody>
          <a:bodyPr wrap="none" rtlCol="0">
            <a:spAutoFit/>
          </a:bodyPr>
          <a:lstStyle/>
          <a:p>
            <a:r>
              <a:rPr kumimoji="1" lang="en-US" altLang="ja-JP" dirty="0"/>
              <a:t>B</a:t>
            </a:r>
            <a:endParaRPr kumimoji="1" lang="ja-JP" altLang="en-US" dirty="0"/>
          </a:p>
        </p:txBody>
      </p:sp>
      <p:sp>
        <p:nvSpPr>
          <p:cNvPr id="199" name="テキスト ボックス 198"/>
          <p:cNvSpPr txBox="1"/>
          <p:nvPr/>
        </p:nvSpPr>
        <p:spPr>
          <a:xfrm>
            <a:off x="4648200" y="3206245"/>
            <a:ext cx="295274" cy="276999"/>
          </a:xfrm>
          <a:prstGeom prst="rect">
            <a:avLst/>
          </a:prstGeom>
          <a:noFill/>
        </p:spPr>
        <p:txBody>
          <a:bodyPr wrap="none" rtlCol="0">
            <a:spAutoFit/>
          </a:bodyPr>
          <a:lstStyle/>
          <a:p>
            <a:r>
              <a:rPr kumimoji="1" lang="en-US" altLang="ja-JP" dirty="0"/>
              <a:t>D</a:t>
            </a:r>
            <a:endParaRPr kumimoji="1" lang="ja-JP" altLang="en-US" dirty="0"/>
          </a:p>
        </p:txBody>
      </p:sp>
    </p:spTree>
    <p:extLst>
      <p:ext uri="{BB962C8B-B14F-4D97-AF65-F5344CB8AC3E}">
        <p14:creationId xmlns:p14="http://schemas.microsoft.com/office/powerpoint/2010/main" val="812975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4</a:t>
            </a:fld>
            <a:endParaRPr lang="en-US" dirty="0"/>
          </a:p>
        </p:txBody>
      </p:sp>
      <p:sp>
        <p:nvSpPr>
          <p:cNvPr id="21509" name="Rectangle 2"/>
          <p:cNvSpPr>
            <a:spLocks noGrp="1" noChangeArrowheads="1"/>
          </p:cNvSpPr>
          <p:nvPr>
            <p:ph type="title" idx="4294967295"/>
          </p:nvPr>
        </p:nvSpPr>
        <p:spPr>
          <a:xfrm>
            <a:off x="152400" y="304800"/>
            <a:ext cx="8001000" cy="990600"/>
          </a:xfrm>
        </p:spPr>
        <p:txBody>
          <a:bodyPr/>
          <a:lstStyle/>
          <a:p>
            <a:r>
              <a:rPr lang="en-US" b="1" dirty="0">
                <a:solidFill>
                  <a:srgbClr val="000000"/>
                </a:solidFill>
                <a:ea typeface="Lucida Grande"/>
                <a:cs typeface="Lucida Grande"/>
              </a:rPr>
              <a:t>IEEE 802.15.12 Introduction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76200" y="1143000"/>
            <a:ext cx="8686800" cy="5293758"/>
          </a:xfrm>
          <a:prstGeom prst="rect">
            <a:avLst/>
          </a:prstGeom>
          <a:noFill/>
        </p:spPr>
        <p:txBody>
          <a:bodyPr wrap="square" rtlCol="0">
            <a:spAutoFit/>
          </a:bodyPr>
          <a:lstStyle/>
          <a:p>
            <a:pPr>
              <a:buClr>
                <a:srgbClr val="FF0000"/>
              </a:buClr>
            </a:pPr>
            <a:r>
              <a:rPr lang="en-US" sz="1800" b="1" dirty="0"/>
              <a:t>Purpose (continued) </a:t>
            </a:r>
            <a:r>
              <a:rPr lang="mr-IN" sz="1800" b="1" dirty="0"/>
              <a:t>–</a:t>
            </a:r>
            <a:r>
              <a:rPr lang="en-US" sz="1800" b="1" dirty="0"/>
              <a:t> provide the following:</a:t>
            </a:r>
          </a:p>
          <a:p>
            <a:pPr marL="685800" lvl="1" indent="-342900">
              <a:buClr>
                <a:schemeClr val="tx1"/>
              </a:buClr>
              <a:buFont typeface="+mj-lt"/>
              <a:buAutoNum type="arabicPeriod" startAt="3"/>
            </a:pPr>
            <a:r>
              <a:rPr lang="en-US" sz="1600" b="1" dirty="0"/>
              <a:t>Addition of higher layer protocol identification</a:t>
            </a:r>
          </a:p>
          <a:p>
            <a:pPr marL="1022350" lvl="2" indent="-285750">
              <a:buClr>
                <a:srgbClr val="FF0000"/>
              </a:buClr>
              <a:buFont typeface="Wingdings" charset="2"/>
              <a:buChar char="q"/>
            </a:pPr>
            <a:r>
              <a:rPr lang="en-US" sz="1600" dirty="0"/>
              <a:t>An implicit assumption with 802.15.4 is that there is a single application/protocol stack above it, while other standards such as 802.3 and 802.11 use EtherType protocol identities to direct messages to one of many applications. </a:t>
            </a:r>
          </a:p>
          <a:p>
            <a:pPr marL="1308100" lvl="3" indent="-285750">
              <a:buClr>
                <a:srgbClr val="FF0000"/>
              </a:buClr>
              <a:buFont typeface="Wingdings" charset="2"/>
              <a:buChar char="q"/>
            </a:pPr>
            <a:r>
              <a:rPr lang="en-US" sz="1600" dirty="0"/>
              <a:t>802.15.12 adds a header supplying higher layer protocol identification using </a:t>
            </a:r>
            <a:r>
              <a:rPr lang="en-US" sz="1600" dirty="0" err="1"/>
              <a:t>EtherTypes</a:t>
            </a:r>
            <a:r>
              <a:rPr lang="en-US" sz="1600" dirty="0"/>
              <a:t> or Dispatch codes to allow multiple applications to use a single 802.15.4 device.</a:t>
            </a:r>
          </a:p>
          <a:p>
            <a:pPr marL="622300" lvl="1" indent="-342900">
              <a:buClr>
                <a:schemeClr val="tx1"/>
              </a:buClr>
              <a:buFont typeface="+mj-lt"/>
              <a:buAutoNum type="arabicPeriod" startAt="3"/>
            </a:pPr>
            <a:r>
              <a:rPr lang="en-US" sz="1600" b="1" dirty="0"/>
              <a:t>Fragmentation</a:t>
            </a:r>
          </a:p>
          <a:p>
            <a:pPr marL="1022350" lvl="2" indent="-285750">
              <a:buClr>
                <a:srgbClr val="FF0000"/>
              </a:buClr>
              <a:buFont typeface="Wingdings" charset="2"/>
              <a:buChar char="q"/>
            </a:pPr>
            <a:r>
              <a:rPr lang="en-US" sz="1600" dirty="0"/>
              <a:t>802.15.4 needs fragmentation of datagrams due to small frame sizes and low to very low data rates even though 802.15.4 does not include frame fragmentation.  </a:t>
            </a:r>
          </a:p>
          <a:p>
            <a:pPr marL="1308100" lvl="3" indent="-285750">
              <a:buClr>
                <a:srgbClr val="FF0000"/>
              </a:buClr>
              <a:buFont typeface="Wingdings" charset="2"/>
              <a:buChar char="q"/>
            </a:pPr>
            <a:r>
              <a:rPr lang="en-US" sz="1600" dirty="0"/>
              <a:t>802.15.12 provides two fragmentation methods, one for 6LoWPAN operation and the other for all else. </a:t>
            </a:r>
          </a:p>
          <a:p>
            <a:pPr marL="685800" lvl="1" indent="-342900">
              <a:buClr>
                <a:schemeClr val="tx1"/>
              </a:buClr>
              <a:buFont typeface="+mj-lt"/>
              <a:buAutoNum type="arabicPeriod" startAt="3"/>
            </a:pPr>
            <a:r>
              <a:rPr lang="en-US" sz="1600" b="1" dirty="0"/>
              <a:t>Harmonization</a:t>
            </a:r>
          </a:p>
          <a:p>
            <a:pPr marL="1022350" lvl="2" indent="-285750">
              <a:buClr>
                <a:srgbClr val="FF0000"/>
              </a:buClr>
              <a:buFont typeface="Wingdings" charset="2"/>
              <a:buChar char="q"/>
            </a:pPr>
            <a:r>
              <a:rPr lang="en-US" sz="1600" dirty="0"/>
              <a:t>Numerous layer 2 protocols have been designed for 802.15.4, however these protocols have not been harmonized to allow combinations of these protocols.</a:t>
            </a:r>
          </a:p>
          <a:p>
            <a:pPr marL="1308100" lvl="3" indent="-285750">
              <a:buClr>
                <a:srgbClr val="FF0000"/>
              </a:buClr>
              <a:buFont typeface="Wingdings" charset="2"/>
              <a:buChar char="q"/>
            </a:pPr>
            <a:r>
              <a:rPr lang="en-US" sz="1600" dirty="0"/>
              <a:t>802.15.12 will harmonize the logical combinations of layer 2 protocols.</a:t>
            </a:r>
          </a:p>
          <a:p>
            <a:pPr marL="685800" lvl="1" indent="-342900">
              <a:buClr>
                <a:schemeClr val="tx1"/>
              </a:buClr>
              <a:buFont typeface="+mj-lt"/>
              <a:buAutoNum type="arabicPeriod" startAt="3"/>
            </a:pPr>
            <a:r>
              <a:rPr lang="en-US" sz="1600" b="1" dirty="0"/>
              <a:t>Management</a:t>
            </a:r>
          </a:p>
          <a:p>
            <a:pPr marL="1022350" lvl="2" indent="-285750">
              <a:buClr>
                <a:srgbClr val="FF0000"/>
              </a:buClr>
              <a:buFont typeface="Wingdings" charset="2"/>
              <a:buChar char="q"/>
            </a:pPr>
            <a:r>
              <a:rPr lang="en-US" sz="1600" dirty="0"/>
              <a:t>Originally, 802.15.4 was not intended to be managed, hence the standard did not include managed objects.  </a:t>
            </a:r>
          </a:p>
          <a:p>
            <a:pPr marL="1308100" lvl="3" indent="-285750">
              <a:buClr>
                <a:srgbClr val="FF0000"/>
              </a:buClr>
              <a:buFont typeface="Wingdings" charset="2"/>
              <a:buChar char="q"/>
            </a:pPr>
            <a:r>
              <a:rPr lang="en-US" sz="1600" dirty="0"/>
              <a:t>802.15.12 introduces managed objects to allow 802.15.4 devices to be managed in a manner similar to other devices such as 802.11.</a:t>
            </a:r>
          </a:p>
        </p:txBody>
      </p:sp>
      <p:sp>
        <p:nvSpPr>
          <p:cNvPr id="3" name="Date Placeholder 2"/>
          <p:cNvSpPr>
            <a:spLocks noGrp="1"/>
          </p:cNvSpPr>
          <p:nvPr>
            <p:ph type="dt" sz="half" idx="10"/>
          </p:nvPr>
        </p:nvSpPr>
        <p:spPr/>
        <p:txBody>
          <a:bodyPr/>
          <a:lstStyle/>
          <a:p>
            <a:r>
              <a:rPr lang="en-US"/>
              <a:t>&lt;March 2019&gt;</a:t>
            </a:r>
          </a:p>
        </p:txBody>
      </p:sp>
      <p:sp>
        <p:nvSpPr>
          <p:cNvPr id="4" name="Footer Placeholder 3"/>
          <p:cNvSpPr>
            <a:spLocks noGrp="1"/>
          </p:cNvSpPr>
          <p:nvPr>
            <p:ph type="ftr" sz="quarter" idx="11"/>
          </p:nvPr>
        </p:nvSpPr>
        <p:spPr/>
        <p:txBody>
          <a:bodyPr/>
          <a:lstStyle/>
          <a:p>
            <a:r>
              <a:rPr lang="en-US"/>
              <a:t>&lt;Pat Kinney&gt;, &lt;Kinney Consulting&gt;</a:t>
            </a:r>
          </a:p>
        </p:txBody>
      </p:sp>
      <p:sp>
        <p:nvSpPr>
          <p:cNvPr id="5" name="Slide Number Placeholder 4"/>
          <p:cNvSpPr>
            <a:spLocks noGrp="1"/>
          </p:cNvSpPr>
          <p:nvPr>
            <p:ph type="sldNum" sz="quarter" idx="12"/>
          </p:nvPr>
        </p:nvSpPr>
        <p:spPr/>
        <p:txBody>
          <a:bodyPr/>
          <a:lstStyle/>
          <a:p>
            <a:r>
              <a:rPr lang="en-US"/>
              <a:t>Slide </a:t>
            </a:r>
            <a:fld id="{60949EC9-91CC-F44E-AFBC-D9AA52244D19}" type="slidenum">
              <a:rPr lang="en-US" smtClean="0"/>
              <a:pPr/>
              <a:t>4</a:t>
            </a:fld>
            <a:endParaRPr lang="en-US"/>
          </a:p>
        </p:txBody>
      </p:sp>
    </p:spTree>
    <p:extLst>
      <p:ext uri="{BB962C8B-B14F-4D97-AF65-F5344CB8AC3E}">
        <p14:creationId xmlns:p14="http://schemas.microsoft.com/office/powerpoint/2010/main" val="27653606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93725"/>
            <a:ext cx="8915400" cy="1066800"/>
          </a:xfrm>
        </p:spPr>
        <p:txBody>
          <a:bodyPr/>
          <a:lstStyle/>
          <a:p>
            <a:r>
              <a:rPr lang="en-US" u="sng" dirty="0"/>
              <a:t>Y</a:t>
            </a:r>
            <a:r>
              <a:rPr lang="en-US" dirty="0"/>
              <a:t>et </a:t>
            </a:r>
            <a:r>
              <a:rPr lang="en-US" u="sng" dirty="0"/>
              <a:t>A</a:t>
            </a:r>
            <a:r>
              <a:rPr lang="en-US" dirty="0"/>
              <a:t>nother </a:t>
            </a:r>
            <a:r>
              <a:rPr lang="en-US" u="sng" dirty="0"/>
              <a:t>N</a:t>
            </a:r>
            <a:r>
              <a:rPr lang="en-US" dirty="0"/>
              <a:t>ext </a:t>
            </a:r>
            <a:r>
              <a:rPr lang="en-US" u="sng" dirty="0"/>
              <a:t>G</a:t>
            </a:r>
            <a:r>
              <a:rPr lang="en-US" dirty="0"/>
              <a:t>eneration (Yang) Models</a:t>
            </a:r>
          </a:p>
        </p:txBody>
      </p:sp>
      <p:sp>
        <p:nvSpPr>
          <p:cNvPr id="4" name="Date Placeholder 3"/>
          <p:cNvSpPr>
            <a:spLocks noGrp="1"/>
          </p:cNvSpPr>
          <p:nvPr>
            <p:ph type="dt" sz="half" idx="10"/>
          </p:nvPr>
        </p:nvSpPr>
        <p:spPr/>
        <p:txBody>
          <a:bodyPr/>
          <a:lstStyle/>
          <a:p>
            <a:r>
              <a:rPr lang="en-US"/>
              <a:t>&lt;March 2019&gt;</a:t>
            </a:r>
          </a:p>
        </p:txBody>
      </p:sp>
      <p:sp>
        <p:nvSpPr>
          <p:cNvPr id="5" name="Footer Placeholder 4"/>
          <p:cNvSpPr>
            <a:spLocks noGrp="1"/>
          </p:cNvSpPr>
          <p:nvPr>
            <p:ph type="ftr" sz="quarter" idx="11"/>
          </p:nvPr>
        </p:nvSpPr>
        <p:spPr/>
        <p:txBody>
          <a:bodyPr/>
          <a:lstStyle/>
          <a:p>
            <a:r>
              <a:rPr lang="en-US"/>
              <a:t>&lt;Pat Kinney&gt;, &lt;Kinney Consulting&gt;</a:t>
            </a:r>
          </a:p>
        </p:txBody>
      </p:sp>
      <p:sp>
        <p:nvSpPr>
          <p:cNvPr id="6" name="Slide Number Placeholder 5"/>
          <p:cNvSpPr>
            <a:spLocks noGrp="1"/>
          </p:cNvSpPr>
          <p:nvPr>
            <p:ph type="sldNum" sz="quarter" idx="12"/>
          </p:nvPr>
        </p:nvSpPr>
        <p:spPr/>
        <p:txBody>
          <a:bodyPr/>
          <a:lstStyle/>
          <a:p>
            <a:r>
              <a:rPr lang="en-US"/>
              <a:t>Slide </a:t>
            </a:r>
            <a:fld id="{70337B2E-2ECE-C749-8163-8E953C7317DE}" type="slidenum">
              <a:rPr lang="en-US" smtClean="0"/>
              <a:pPr/>
              <a:t>40</a:t>
            </a:fld>
            <a:endParaRPr lang="en-US"/>
          </a:p>
        </p:txBody>
      </p:sp>
    </p:spTree>
    <p:extLst>
      <p:ext uri="{BB962C8B-B14F-4D97-AF65-F5344CB8AC3E}">
        <p14:creationId xmlns:p14="http://schemas.microsoft.com/office/powerpoint/2010/main" val="35145566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0160" y="457200"/>
            <a:ext cx="8686800" cy="587670"/>
          </a:xfrm>
        </p:spPr>
        <p:txBody>
          <a:bodyPr>
            <a:normAutofit fontScale="90000"/>
          </a:bodyPr>
          <a:lstStyle/>
          <a:p>
            <a:r>
              <a:rPr lang="en-US" b="1" dirty="0">
                <a:solidFill>
                  <a:srgbClr val="000000"/>
                </a:solidFill>
                <a:ea typeface="Lucida Grande"/>
                <a:cs typeface="Lucida Grande"/>
              </a:rPr>
              <a:t>Conclusion</a:t>
            </a:r>
            <a:endParaRPr lang="en-US" dirty="0">
              <a:latin typeface="Arial" charset="0"/>
            </a:endParaRPr>
          </a:p>
        </p:txBody>
      </p:sp>
      <p:sp>
        <p:nvSpPr>
          <p:cNvPr id="10243" name="Rectangle 1027"/>
          <p:cNvSpPr>
            <a:spLocks noGrp="1" noChangeArrowheads="1"/>
          </p:cNvSpPr>
          <p:nvPr>
            <p:ph type="body" idx="1"/>
          </p:nvPr>
        </p:nvSpPr>
        <p:spPr>
          <a:xfrm>
            <a:off x="838200" y="1143000"/>
            <a:ext cx="5105400" cy="5105400"/>
          </a:xfrm>
        </p:spPr>
        <p:txBody>
          <a:bodyPr>
            <a:normAutofit fontScale="70000" lnSpcReduction="20000"/>
          </a:bodyPr>
          <a:lstStyle/>
          <a:p>
            <a:pPr marL="0" lvl="1" indent="0">
              <a:buNone/>
            </a:pPr>
            <a:r>
              <a:rPr lang="en-US" sz="2600" b="1" dirty="0"/>
              <a:t>Mandatory elements still to be done:</a:t>
            </a:r>
          </a:p>
          <a:p>
            <a:pPr marL="342900" lvl="1" indent="-342900">
              <a:buClr>
                <a:srgbClr val="FF0000"/>
              </a:buClr>
              <a:buFont typeface="Wingdings" charset="2"/>
              <a:buChar char="q"/>
            </a:pPr>
            <a:r>
              <a:rPr lang="en-US" sz="2400" b="1" dirty="0"/>
              <a:t>PDE</a:t>
            </a:r>
          </a:p>
          <a:p>
            <a:pPr marL="744538" lvl="1" indent="-342900">
              <a:buClr>
                <a:srgbClr val="FF0000"/>
              </a:buClr>
              <a:buFont typeface="Wingdings" charset="2"/>
              <a:buChar char="q"/>
            </a:pPr>
            <a:r>
              <a:rPr lang="en-US" sz="2000" dirty="0"/>
              <a:t>Primitives</a:t>
            </a:r>
          </a:p>
          <a:p>
            <a:pPr marL="1085850" lvl="1" indent="-342900">
              <a:buClr>
                <a:srgbClr val="FF0000"/>
              </a:buClr>
              <a:buFont typeface="Wingdings" charset="2"/>
              <a:buChar char="q"/>
            </a:pPr>
            <a:r>
              <a:rPr lang="en-US" sz="1400" dirty="0"/>
              <a:t>PDE-DATA</a:t>
            </a:r>
          </a:p>
          <a:p>
            <a:pPr marL="1085850" lvl="1" indent="-342900">
              <a:buClr>
                <a:srgbClr val="FF0000"/>
              </a:buClr>
              <a:buFont typeface="Wingdings" charset="2"/>
              <a:buChar char="q"/>
            </a:pPr>
            <a:r>
              <a:rPr lang="en-US" sz="1400" dirty="0"/>
              <a:t>PDE-CONFIG</a:t>
            </a:r>
          </a:p>
          <a:p>
            <a:pPr marL="1085850" lvl="1" indent="-342900">
              <a:buClr>
                <a:srgbClr val="FF0000"/>
              </a:buClr>
              <a:buFont typeface="Wingdings" charset="2"/>
              <a:buChar char="q"/>
            </a:pPr>
            <a:r>
              <a:rPr lang="en-US" sz="1400" dirty="0"/>
              <a:t>PDE-PURGE</a:t>
            </a:r>
          </a:p>
          <a:p>
            <a:pPr marL="742950" lvl="2" indent="-342900">
              <a:buClr>
                <a:srgbClr val="FF0000"/>
              </a:buClr>
              <a:buFont typeface="Wingdings" charset="2"/>
              <a:buChar char="q"/>
            </a:pPr>
            <a:r>
              <a:rPr lang="en-US" sz="2000" dirty="0"/>
              <a:t>Parameters</a:t>
            </a:r>
          </a:p>
          <a:p>
            <a:pPr marL="742950" lvl="2" indent="-342900">
              <a:buClr>
                <a:srgbClr val="FF0000"/>
              </a:buClr>
              <a:buFont typeface="Wingdings" charset="2"/>
              <a:buChar char="q"/>
            </a:pPr>
            <a:r>
              <a:rPr lang="en-US" sz="2000" dirty="0"/>
              <a:t>Behavior</a:t>
            </a:r>
            <a:endParaRPr lang="en-US" sz="2400" dirty="0"/>
          </a:p>
          <a:p>
            <a:pPr marL="342900" lvl="1" indent="-342900">
              <a:buClr>
                <a:srgbClr val="FF0000"/>
              </a:buClr>
              <a:buFont typeface="Wingdings" charset="2"/>
              <a:buChar char="q"/>
            </a:pPr>
            <a:r>
              <a:rPr lang="en-US" sz="2400" b="1" dirty="0"/>
              <a:t>MMI</a:t>
            </a:r>
          </a:p>
          <a:p>
            <a:pPr marL="742950" lvl="2" indent="-342900">
              <a:buClr>
                <a:srgbClr val="FF0000"/>
              </a:buClr>
              <a:buFont typeface="Wingdings" charset="2"/>
              <a:buChar char="q"/>
            </a:pPr>
            <a:r>
              <a:rPr lang="en-US" sz="2000" dirty="0"/>
              <a:t>Primitives</a:t>
            </a:r>
          </a:p>
          <a:p>
            <a:pPr marL="1085850" lvl="3" indent="-342900">
              <a:buClr>
                <a:srgbClr val="FF0000"/>
              </a:buClr>
              <a:buFont typeface="Wingdings" charset="2"/>
              <a:buChar char="q"/>
            </a:pPr>
            <a:r>
              <a:rPr lang="en-US" sz="1600" dirty="0"/>
              <a:t>MMI-Data</a:t>
            </a:r>
          </a:p>
          <a:p>
            <a:pPr marL="1085850" lvl="3" indent="-342900">
              <a:buClr>
                <a:srgbClr val="FF0000"/>
              </a:buClr>
              <a:buFont typeface="Wingdings" charset="2"/>
              <a:buChar char="q"/>
            </a:pPr>
            <a:r>
              <a:rPr lang="en-US" sz="1600" dirty="0"/>
              <a:t>MMI-MGMT</a:t>
            </a:r>
          </a:p>
          <a:p>
            <a:pPr marL="1085850" lvl="3" indent="-342900">
              <a:buClr>
                <a:srgbClr val="FF0000"/>
              </a:buClr>
              <a:buFont typeface="Wingdings" charset="2"/>
              <a:buChar char="q"/>
            </a:pPr>
            <a:r>
              <a:rPr lang="en-US" sz="1600" dirty="0"/>
              <a:t>MMI-CONFIG</a:t>
            </a:r>
          </a:p>
          <a:p>
            <a:pPr marL="1085850" lvl="3" indent="-342900">
              <a:buClr>
                <a:srgbClr val="FF0000"/>
              </a:buClr>
              <a:buFont typeface="Wingdings" charset="2"/>
              <a:buChar char="q"/>
            </a:pPr>
            <a:r>
              <a:rPr lang="en-US" sz="1600" dirty="0"/>
              <a:t>MMI-Purge</a:t>
            </a:r>
          </a:p>
          <a:p>
            <a:pPr marL="742950" lvl="2" indent="-342900">
              <a:buClr>
                <a:srgbClr val="FF0000"/>
              </a:buClr>
              <a:buFont typeface="Wingdings" charset="2"/>
              <a:buChar char="q"/>
            </a:pPr>
            <a:r>
              <a:rPr lang="en-US" sz="2000" dirty="0"/>
              <a:t>Parameters</a:t>
            </a:r>
          </a:p>
          <a:p>
            <a:pPr marL="742950" lvl="2" indent="-342900">
              <a:buClr>
                <a:srgbClr val="FF0000"/>
              </a:buClr>
              <a:buFont typeface="Wingdings" charset="2"/>
              <a:buChar char="q"/>
            </a:pPr>
            <a:r>
              <a:rPr lang="en-US" sz="2000" dirty="0"/>
              <a:t>Behavior</a:t>
            </a:r>
            <a:endParaRPr lang="en-US" sz="2400" dirty="0"/>
          </a:p>
          <a:p>
            <a:pPr marL="342900" lvl="1" indent="-342900">
              <a:buClr>
                <a:srgbClr val="FF0000"/>
              </a:buClr>
              <a:buFont typeface="Wingdings" charset="2"/>
              <a:buChar char="q"/>
            </a:pPr>
            <a:r>
              <a:rPr lang="en-US" sz="2400" b="1" dirty="0"/>
              <a:t>Management protocol module</a:t>
            </a:r>
          </a:p>
          <a:p>
            <a:pPr marL="742950" lvl="2" indent="-342900">
              <a:buClr>
                <a:srgbClr val="FF0000"/>
              </a:buClr>
              <a:buFont typeface="Wingdings" charset="2"/>
              <a:buChar char="q"/>
            </a:pPr>
            <a:r>
              <a:rPr lang="en-US" sz="2000" dirty="0"/>
              <a:t>Primitives</a:t>
            </a:r>
          </a:p>
          <a:p>
            <a:pPr marL="742950" lvl="2" indent="-342900">
              <a:buClr>
                <a:srgbClr val="FF0000"/>
              </a:buClr>
              <a:buFont typeface="Wingdings" charset="2"/>
              <a:buChar char="q"/>
            </a:pPr>
            <a:r>
              <a:rPr lang="en-US" sz="2000" dirty="0"/>
              <a:t>Parameters</a:t>
            </a:r>
          </a:p>
          <a:p>
            <a:pPr marL="742950" lvl="2" indent="-342900">
              <a:buClr>
                <a:srgbClr val="FF0000"/>
              </a:buClr>
              <a:buFont typeface="Wingdings" charset="2"/>
              <a:buChar char="q"/>
            </a:pPr>
            <a:r>
              <a:rPr lang="en-US" sz="2000" dirty="0"/>
              <a:t>Behavior</a:t>
            </a:r>
          </a:p>
          <a:p>
            <a:pPr marL="342900" lvl="1" indent="-342900">
              <a:buClr>
                <a:srgbClr val="FF0000"/>
              </a:buClr>
              <a:buFont typeface="Wingdings" charset="2"/>
              <a:buChar char="q"/>
            </a:pPr>
            <a:r>
              <a:rPr lang="en-US" sz="2400" b="1" dirty="0"/>
              <a:t>Pass-thru protocol module</a:t>
            </a:r>
          </a:p>
          <a:p>
            <a:pPr marL="742950" lvl="2" indent="-342900">
              <a:buClr>
                <a:srgbClr val="FF0000"/>
              </a:buClr>
              <a:buFont typeface="Wingdings" charset="2"/>
              <a:buChar char="q"/>
            </a:pPr>
            <a:r>
              <a:rPr lang="en-US" sz="2000" dirty="0"/>
              <a:t>Primitives</a:t>
            </a:r>
          </a:p>
          <a:p>
            <a:pPr marL="742950" lvl="2" indent="-342900">
              <a:buClr>
                <a:srgbClr val="FF0000"/>
              </a:buClr>
              <a:buFont typeface="Wingdings" charset="2"/>
              <a:buChar char="q"/>
            </a:pPr>
            <a:r>
              <a:rPr lang="en-US" sz="2000" dirty="0"/>
              <a:t>Parameters</a:t>
            </a:r>
          </a:p>
          <a:p>
            <a:pPr marL="742950" lvl="2" indent="-342900">
              <a:buClr>
                <a:srgbClr val="FF0000"/>
              </a:buClr>
              <a:buFont typeface="Wingdings" charset="2"/>
              <a:buChar char="q"/>
            </a:pPr>
            <a:r>
              <a:rPr lang="en-US" sz="2000" dirty="0"/>
              <a:t>Behavior</a:t>
            </a:r>
          </a:p>
        </p:txBody>
      </p:sp>
      <p:sp>
        <p:nvSpPr>
          <p:cNvPr id="2" name="Date Placeholder 1"/>
          <p:cNvSpPr>
            <a:spLocks noGrp="1"/>
          </p:cNvSpPr>
          <p:nvPr>
            <p:ph type="dt" sz="half" idx="10"/>
          </p:nvPr>
        </p:nvSpPr>
        <p:spPr/>
        <p:txBody>
          <a:bodyPr/>
          <a:lstStyle/>
          <a:p>
            <a:r>
              <a:rPr lang="en-US"/>
              <a:t>&lt;March 2019&gt;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a:t>Slide </a:t>
            </a:r>
            <a:fld id="{70337B2E-2ECE-C749-8163-8E953C7317DE}" type="slidenum">
              <a:rPr lang="en-US" smtClean="0"/>
              <a:pPr/>
              <a:t>41</a:t>
            </a:fld>
            <a:endParaRPr lang="en-US"/>
          </a:p>
        </p:txBody>
      </p:sp>
    </p:spTree>
    <p:extLst>
      <p:ext uri="{BB962C8B-B14F-4D97-AF65-F5344CB8AC3E}">
        <p14:creationId xmlns:p14="http://schemas.microsoft.com/office/powerpoint/2010/main" val="2814513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304800"/>
            <a:ext cx="8686800" cy="968670"/>
          </a:xfrm>
        </p:spPr>
        <p:txBody>
          <a:bodyPr>
            <a:normAutofit/>
          </a:bodyPr>
          <a:lstStyle/>
          <a:p>
            <a:r>
              <a:rPr lang="en-US" b="1" dirty="0">
                <a:solidFill>
                  <a:srgbClr val="000000"/>
                </a:solidFill>
                <a:ea typeface="Lucida Grande"/>
                <a:cs typeface="Lucida Grande"/>
              </a:rPr>
              <a:t>Conclusion </a:t>
            </a:r>
            <a:r>
              <a:rPr lang="en-US" sz="2800" dirty="0">
                <a:solidFill>
                  <a:srgbClr val="000000"/>
                </a:solidFill>
                <a:ea typeface="Lucida Grande"/>
                <a:cs typeface="Lucida Grande"/>
              </a:rPr>
              <a:t>(continued)</a:t>
            </a:r>
            <a:endParaRPr lang="en-US" sz="2800" dirty="0">
              <a:latin typeface="Arial" charset="0"/>
            </a:endParaRPr>
          </a:p>
        </p:txBody>
      </p:sp>
      <p:sp>
        <p:nvSpPr>
          <p:cNvPr id="10243" name="Rectangle 1027"/>
          <p:cNvSpPr>
            <a:spLocks noGrp="1" noChangeArrowheads="1"/>
          </p:cNvSpPr>
          <p:nvPr>
            <p:ph type="body" idx="1"/>
          </p:nvPr>
        </p:nvSpPr>
        <p:spPr>
          <a:xfrm>
            <a:off x="759536" y="1064342"/>
            <a:ext cx="7355797" cy="5618877"/>
          </a:xfrm>
        </p:spPr>
        <p:txBody>
          <a:bodyPr>
            <a:normAutofit fontScale="77500" lnSpcReduction="20000"/>
          </a:bodyPr>
          <a:lstStyle/>
          <a:p>
            <a:pPr marL="0" lvl="1" indent="0">
              <a:buNone/>
            </a:pPr>
            <a:r>
              <a:rPr lang="en-US" b="1" dirty="0"/>
              <a:t>Optional Protocol Modules intended to be done:</a:t>
            </a:r>
          </a:p>
          <a:p>
            <a:pPr marL="342900" lvl="1" indent="-342900">
              <a:buClr>
                <a:srgbClr val="FF0000"/>
              </a:buClr>
              <a:buFont typeface="Wingdings" charset="2"/>
              <a:buChar char="q"/>
            </a:pPr>
            <a:r>
              <a:rPr lang="en-US" sz="2400" b="1" dirty="0"/>
              <a:t>6LoWPAN</a:t>
            </a:r>
          </a:p>
          <a:p>
            <a:pPr marL="742950" lvl="2" indent="-342900">
              <a:buClr>
                <a:srgbClr val="FF0000"/>
              </a:buClr>
              <a:buFont typeface="Wingdings" charset="2"/>
              <a:buChar char="q"/>
            </a:pPr>
            <a:r>
              <a:rPr lang="en-US" sz="2100" dirty="0"/>
              <a:t>Primitives</a:t>
            </a:r>
          </a:p>
          <a:p>
            <a:pPr marL="742950" lvl="2" indent="-342900">
              <a:buClr>
                <a:srgbClr val="FF0000"/>
              </a:buClr>
              <a:buFont typeface="Wingdings" charset="2"/>
              <a:buChar char="q"/>
            </a:pPr>
            <a:r>
              <a:rPr lang="en-US" sz="2100" dirty="0"/>
              <a:t>Parameters</a:t>
            </a:r>
          </a:p>
          <a:p>
            <a:pPr marL="742950" lvl="2" indent="-342900">
              <a:buClr>
                <a:srgbClr val="FF0000"/>
              </a:buClr>
              <a:buFont typeface="Wingdings" charset="2"/>
              <a:buChar char="q"/>
            </a:pPr>
            <a:r>
              <a:rPr lang="en-US" sz="2100" dirty="0"/>
              <a:t>Behavior</a:t>
            </a:r>
          </a:p>
          <a:p>
            <a:pPr marL="342900" lvl="1" indent="-342900">
              <a:buClr>
                <a:srgbClr val="FF0000"/>
              </a:buClr>
              <a:buFont typeface="Wingdings" charset="2"/>
              <a:buChar char="q"/>
            </a:pPr>
            <a:r>
              <a:rPr lang="en-US" sz="2400" b="1" dirty="0"/>
              <a:t>Key Management Protocol (KMP)</a:t>
            </a:r>
          </a:p>
          <a:p>
            <a:pPr marL="742950" lvl="2" indent="-342900">
              <a:buClr>
                <a:srgbClr val="FF0000"/>
              </a:buClr>
              <a:buFont typeface="Wingdings" charset="2"/>
              <a:buChar char="q"/>
            </a:pPr>
            <a:r>
              <a:rPr lang="en-US" sz="2100" dirty="0"/>
              <a:t>Primitives</a:t>
            </a:r>
          </a:p>
          <a:p>
            <a:pPr marL="742950" lvl="2" indent="-342900">
              <a:buClr>
                <a:srgbClr val="FF0000"/>
              </a:buClr>
              <a:buFont typeface="Wingdings" charset="2"/>
              <a:buChar char="q"/>
            </a:pPr>
            <a:r>
              <a:rPr lang="en-US" sz="2100" dirty="0"/>
              <a:t>Parameters</a:t>
            </a:r>
          </a:p>
          <a:p>
            <a:pPr marL="742950" lvl="2" indent="-342900">
              <a:buClr>
                <a:srgbClr val="FF0000"/>
              </a:buClr>
              <a:buFont typeface="Wingdings" charset="2"/>
              <a:buChar char="q"/>
            </a:pPr>
            <a:r>
              <a:rPr lang="en-US" sz="2100" dirty="0"/>
              <a:t>Behavior</a:t>
            </a:r>
          </a:p>
          <a:p>
            <a:pPr marL="342900" lvl="1" indent="-342900">
              <a:buClr>
                <a:srgbClr val="FF0000"/>
              </a:buClr>
              <a:buFont typeface="Wingdings" charset="2"/>
              <a:buChar char="q"/>
            </a:pPr>
            <a:r>
              <a:rPr lang="en-US" sz="2400" b="1" dirty="0"/>
              <a:t>Layer 2 Routing (L2R)</a:t>
            </a:r>
          </a:p>
          <a:p>
            <a:pPr marL="742950" lvl="2" indent="-342900">
              <a:buClr>
                <a:srgbClr val="FF0000"/>
              </a:buClr>
              <a:buFont typeface="Wingdings" charset="2"/>
              <a:buChar char="q"/>
            </a:pPr>
            <a:r>
              <a:rPr lang="en-US" sz="2000" dirty="0"/>
              <a:t>Primitives</a:t>
            </a:r>
          </a:p>
          <a:p>
            <a:pPr marL="742950" lvl="2" indent="-342900">
              <a:buClr>
                <a:srgbClr val="FF0000"/>
              </a:buClr>
              <a:buFont typeface="Wingdings" charset="2"/>
              <a:buChar char="q"/>
            </a:pPr>
            <a:r>
              <a:rPr lang="en-US" sz="2000" dirty="0"/>
              <a:t>Parameters</a:t>
            </a:r>
          </a:p>
          <a:p>
            <a:pPr marL="742950" lvl="2" indent="-342900">
              <a:buClr>
                <a:srgbClr val="FF0000"/>
              </a:buClr>
              <a:buFont typeface="Wingdings" charset="2"/>
              <a:buChar char="q"/>
            </a:pPr>
            <a:r>
              <a:rPr lang="en-US" sz="2000" dirty="0"/>
              <a:t>Behavior</a:t>
            </a:r>
          </a:p>
          <a:p>
            <a:pPr marL="342900" lvl="1" indent="-342900">
              <a:buClr>
                <a:srgbClr val="FF0000"/>
              </a:buClr>
              <a:buFont typeface="Wingdings" charset="2"/>
              <a:buChar char="q"/>
            </a:pPr>
            <a:r>
              <a:rPr lang="en-US" sz="2400" b="1" dirty="0"/>
              <a:t>6top (layer 2 portion of 6tisch)</a:t>
            </a:r>
          </a:p>
          <a:p>
            <a:pPr marL="742950" lvl="2" indent="-342900">
              <a:buClr>
                <a:srgbClr val="FF0000"/>
              </a:buClr>
              <a:buFont typeface="Wingdings" charset="2"/>
              <a:buChar char="q"/>
            </a:pPr>
            <a:r>
              <a:rPr lang="en-US" sz="2000" dirty="0"/>
              <a:t>Primitives</a:t>
            </a:r>
          </a:p>
          <a:p>
            <a:pPr marL="742950" lvl="2" indent="-342900">
              <a:buClr>
                <a:srgbClr val="FF0000"/>
              </a:buClr>
              <a:buFont typeface="Wingdings" charset="2"/>
              <a:buChar char="q"/>
            </a:pPr>
            <a:r>
              <a:rPr lang="en-US" sz="2000" dirty="0"/>
              <a:t>Parameters</a:t>
            </a:r>
          </a:p>
          <a:p>
            <a:pPr marL="742950" lvl="2" indent="-342900">
              <a:buClr>
                <a:srgbClr val="FF0000"/>
              </a:buClr>
              <a:buFont typeface="Wingdings" charset="2"/>
              <a:buChar char="q"/>
            </a:pPr>
            <a:r>
              <a:rPr lang="en-US" sz="2000" dirty="0"/>
              <a:t>Behavior</a:t>
            </a:r>
          </a:p>
          <a:p>
            <a:pPr marL="342900" lvl="1" indent="-342900">
              <a:buClr>
                <a:srgbClr val="FF0000"/>
              </a:buClr>
              <a:buFont typeface="Wingdings" charset="2"/>
              <a:buChar char="q"/>
            </a:pPr>
            <a:r>
              <a:rPr lang="en-US" sz="2400" b="1" dirty="0"/>
              <a:t>Ranging &amp; Location Support (RLS)</a:t>
            </a:r>
          </a:p>
          <a:p>
            <a:pPr marL="742950" lvl="2" indent="-342900">
              <a:buClr>
                <a:srgbClr val="FF0000"/>
              </a:buClr>
              <a:buFont typeface="Wingdings" charset="2"/>
              <a:buChar char="q"/>
            </a:pPr>
            <a:r>
              <a:rPr lang="en-US" sz="2100" dirty="0"/>
              <a:t>Primitives</a:t>
            </a:r>
          </a:p>
          <a:p>
            <a:pPr marL="742950" lvl="2" indent="-342900">
              <a:buClr>
                <a:srgbClr val="FF0000"/>
              </a:buClr>
              <a:buFont typeface="Wingdings" charset="2"/>
              <a:buChar char="q"/>
            </a:pPr>
            <a:r>
              <a:rPr lang="en-US" sz="2100" dirty="0"/>
              <a:t>Parameters</a:t>
            </a:r>
          </a:p>
          <a:p>
            <a:pPr marL="742950" lvl="2" indent="-342900">
              <a:buClr>
                <a:srgbClr val="FF0000"/>
              </a:buClr>
              <a:buFont typeface="Wingdings" charset="2"/>
              <a:buChar char="q"/>
            </a:pPr>
            <a:r>
              <a:rPr lang="en-US" sz="2100" dirty="0"/>
              <a:t>Behavior</a:t>
            </a:r>
          </a:p>
        </p:txBody>
      </p:sp>
      <p:sp>
        <p:nvSpPr>
          <p:cNvPr id="2" name="Date Placeholder 1"/>
          <p:cNvSpPr>
            <a:spLocks noGrp="1"/>
          </p:cNvSpPr>
          <p:nvPr>
            <p:ph type="dt" sz="half" idx="10"/>
          </p:nvPr>
        </p:nvSpPr>
        <p:spPr/>
        <p:txBody>
          <a:bodyPr/>
          <a:lstStyle/>
          <a:p>
            <a:r>
              <a:rPr lang="en-US"/>
              <a:t>&lt;March 2019&gt;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a:t>Slide </a:t>
            </a:r>
            <a:fld id="{70337B2E-2ECE-C749-8163-8E953C7317DE}" type="slidenum">
              <a:rPr lang="en-US" smtClean="0"/>
              <a:pPr/>
              <a:t>42</a:t>
            </a:fld>
            <a:endParaRPr lang="en-US"/>
          </a:p>
        </p:txBody>
      </p:sp>
    </p:spTree>
    <p:extLst>
      <p:ext uri="{BB962C8B-B14F-4D97-AF65-F5344CB8AC3E}">
        <p14:creationId xmlns:p14="http://schemas.microsoft.com/office/powerpoint/2010/main" val="2459334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5</a:t>
            </a:fld>
            <a:endParaRPr lang="en-US" dirty="0"/>
          </a:p>
        </p:txBody>
      </p:sp>
      <p:sp>
        <p:nvSpPr>
          <p:cNvPr id="21509" name="Rectangle 2"/>
          <p:cNvSpPr>
            <a:spLocks noGrp="1" noChangeArrowheads="1"/>
          </p:cNvSpPr>
          <p:nvPr>
            <p:ph type="title" idx="4294967295"/>
          </p:nvPr>
        </p:nvSpPr>
        <p:spPr>
          <a:xfrm>
            <a:off x="-304800" y="381000"/>
            <a:ext cx="8001000" cy="990600"/>
          </a:xfrm>
        </p:spPr>
        <p:txBody>
          <a:bodyPr>
            <a:noAutofit/>
          </a:bodyPr>
          <a:lstStyle/>
          <a:p>
            <a:r>
              <a:rPr lang="en-US" sz="3200" b="1" dirty="0">
                <a:solidFill>
                  <a:srgbClr val="000000"/>
                </a:solidFill>
                <a:ea typeface="Lucida Grande"/>
                <a:cs typeface="Lucida Grande"/>
              </a:rPr>
              <a:t>Data Request Comparison - </a:t>
            </a:r>
            <a:r>
              <a:rPr lang="en-US" sz="2800" b="1" dirty="0">
                <a:solidFill>
                  <a:srgbClr val="000000"/>
                </a:solidFill>
                <a:ea typeface="Lucida Grande"/>
                <a:cs typeface="Lucida Grande"/>
              </a:rPr>
              <a:t>Figure 1</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3" name="TextBox 2"/>
          <p:cNvSpPr txBox="1"/>
          <p:nvPr/>
        </p:nvSpPr>
        <p:spPr>
          <a:xfrm>
            <a:off x="0" y="2362200"/>
            <a:ext cx="4817747" cy="1785104"/>
          </a:xfrm>
          <a:prstGeom prst="rect">
            <a:avLst/>
          </a:prstGeom>
          <a:noFill/>
        </p:spPr>
        <p:txBody>
          <a:bodyPr wrap="square" rtlCol="0">
            <a:spAutoFit/>
          </a:bodyPr>
          <a:lstStyle/>
          <a:p>
            <a:r>
              <a:rPr lang="en-US" sz="1400" b="1" dirty="0"/>
              <a:t> 802.3</a:t>
            </a:r>
          </a:p>
          <a:p>
            <a:pPr marL="1541463" indent="-1314450"/>
            <a:r>
              <a:rPr lang="en-US" sz="1600" dirty="0"/>
              <a:t>MA_DATA.request         (</a:t>
            </a:r>
          </a:p>
          <a:p>
            <a:pPr marL="2171700"/>
            <a:r>
              <a:rPr lang="en-US" sz="1600" b="1" dirty="0"/>
              <a:t>destination_address</a:t>
            </a:r>
            <a:r>
              <a:rPr lang="en-US" sz="1600" dirty="0"/>
              <a:t>,</a:t>
            </a:r>
          </a:p>
          <a:p>
            <a:pPr marL="2171700"/>
            <a:r>
              <a:rPr lang="en-US" sz="1600" dirty="0"/>
              <a:t>source_address,</a:t>
            </a:r>
          </a:p>
          <a:p>
            <a:pPr marL="2171700"/>
            <a:r>
              <a:rPr lang="en-US" sz="1600" b="1" dirty="0"/>
              <a:t>mac_service_data_unit</a:t>
            </a:r>
            <a:r>
              <a:rPr lang="en-US" sz="1600" dirty="0"/>
              <a:t>,</a:t>
            </a:r>
          </a:p>
          <a:p>
            <a:pPr marL="2171700"/>
            <a:r>
              <a:rPr lang="en-US" sz="1600" dirty="0"/>
              <a:t>frame_check_sequence</a:t>
            </a:r>
          </a:p>
          <a:p>
            <a:pPr marL="2171700"/>
            <a:r>
              <a:rPr lang="en-US" sz="1600" dirty="0"/>
              <a:t>)</a:t>
            </a:r>
          </a:p>
        </p:txBody>
      </p:sp>
      <p:sp>
        <p:nvSpPr>
          <p:cNvPr id="4" name="TextBox 3"/>
          <p:cNvSpPr txBox="1"/>
          <p:nvPr/>
        </p:nvSpPr>
        <p:spPr>
          <a:xfrm>
            <a:off x="0" y="3962400"/>
            <a:ext cx="4911093" cy="2277547"/>
          </a:xfrm>
          <a:prstGeom prst="rect">
            <a:avLst/>
          </a:prstGeom>
          <a:noFill/>
        </p:spPr>
        <p:txBody>
          <a:bodyPr wrap="square" rtlCol="0">
            <a:spAutoFit/>
          </a:bodyPr>
          <a:lstStyle/>
          <a:p>
            <a:r>
              <a:rPr lang="en-US" sz="1400" b="1" dirty="0"/>
              <a:t>802.11</a:t>
            </a:r>
          </a:p>
          <a:p>
            <a:pPr marL="1485900" indent="-1316038"/>
            <a:r>
              <a:rPr lang="en-US" sz="1600" dirty="0"/>
              <a:t> MA-UNITDATA.request  (</a:t>
            </a:r>
          </a:p>
          <a:p>
            <a:pPr marL="2230438" defTabSz="-52388"/>
            <a:r>
              <a:rPr lang="en-US" sz="1600" dirty="0"/>
              <a:t>source address,</a:t>
            </a:r>
          </a:p>
          <a:p>
            <a:pPr marL="2230438" defTabSz="-52388"/>
            <a:r>
              <a:rPr lang="en-US" sz="1600" b="1" dirty="0"/>
              <a:t>destination address</a:t>
            </a:r>
            <a:r>
              <a:rPr lang="en-US" sz="1600" dirty="0"/>
              <a:t>,</a:t>
            </a:r>
          </a:p>
          <a:p>
            <a:pPr marL="2230438" defTabSz="-52388"/>
            <a:r>
              <a:rPr lang="en-US" sz="1600" dirty="0"/>
              <a:t>routing information,</a:t>
            </a:r>
          </a:p>
          <a:p>
            <a:pPr marL="2230438" defTabSz="-52388"/>
            <a:r>
              <a:rPr lang="en-US" sz="1600" b="1" dirty="0"/>
              <a:t>data</a:t>
            </a:r>
            <a:r>
              <a:rPr lang="en-US" sz="1600" dirty="0"/>
              <a:t>,</a:t>
            </a:r>
          </a:p>
          <a:p>
            <a:pPr marL="2230438" defTabSz="-52388"/>
            <a:r>
              <a:rPr lang="en-US" sz="1600" dirty="0"/>
              <a:t>priority,</a:t>
            </a:r>
          </a:p>
          <a:p>
            <a:pPr marL="2230438" defTabSz="-52388"/>
            <a:r>
              <a:rPr lang="en-US" sz="1600" dirty="0"/>
              <a:t>service class</a:t>
            </a:r>
          </a:p>
          <a:p>
            <a:pPr marL="2230438" defTabSz="-52388"/>
            <a:r>
              <a:rPr lang="en-US" sz="1600" dirty="0"/>
              <a:t>)</a:t>
            </a:r>
            <a:endParaRPr lang="en-US" sz="1600" b="1" dirty="0"/>
          </a:p>
        </p:txBody>
      </p:sp>
      <p:sp>
        <p:nvSpPr>
          <p:cNvPr id="5" name="TextBox 4"/>
          <p:cNvSpPr txBox="1"/>
          <p:nvPr/>
        </p:nvSpPr>
        <p:spPr>
          <a:xfrm>
            <a:off x="4648200" y="1066800"/>
            <a:ext cx="4402049" cy="5401480"/>
          </a:xfrm>
          <a:prstGeom prst="rect">
            <a:avLst/>
          </a:prstGeom>
          <a:noFill/>
        </p:spPr>
        <p:txBody>
          <a:bodyPr wrap="square" rtlCol="0">
            <a:spAutoFit/>
          </a:bodyPr>
          <a:lstStyle/>
          <a:p>
            <a:r>
              <a:rPr lang="en-US" sz="1400" b="1" dirty="0"/>
              <a:t>802.15.4</a:t>
            </a:r>
          </a:p>
          <a:p>
            <a:r>
              <a:rPr lang="en-US" sz="1100" dirty="0"/>
              <a:t>MCPS-DATA.request   (</a:t>
            </a:r>
          </a:p>
          <a:p>
            <a:pPr marL="1376363"/>
            <a:r>
              <a:rPr lang="en-US" sz="1100" dirty="0"/>
              <a:t>SrcAddrMode,</a:t>
            </a:r>
          </a:p>
          <a:p>
            <a:pPr marL="1376363"/>
            <a:r>
              <a:rPr lang="en-US" sz="1100" dirty="0"/>
              <a:t>DstAddrMode,</a:t>
            </a:r>
          </a:p>
          <a:p>
            <a:pPr marL="1376363"/>
            <a:r>
              <a:rPr lang="en-US" sz="1100" dirty="0"/>
              <a:t>DstPanId,</a:t>
            </a:r>
          </a:p>
          <a:p>
            <a:pPr marL="1376363"/>
            <a:r>
              <a:rPr lang="en-US" sz="1100" b="1" dirty="0"/>
              <a:t>DstAddr,</a:t>
            </a:r>
          </a:p>
          <a:p>
            <a:pPr marL="1376363"/>
            <a:r>
              <a:rPr lang="en-US" sz="1100" b="1" dirty="0"/>
              <a:t>Msdu</a:t>
            </a:r>
            <a:r>
              <a:rPr lang="en-US" sz="1100" dirty="0"/>
              <a:t>,</a:t>
            </a:r>
          </a:p>
          <a:p>
            <a:pPr marL="1376363"/>
            <a:r>
              <a:rPr lang="en-US" sz="1100" dirty="0"/>
              <a:t>MsduHandle,</a:t>
            </a:r>
          </a:p>
          <a:p>
            <a:pPr marL="1376363"/>
            <a:r>
              <a:rPr lang="en-US" sz="1100" dirty="0"/>
              <a:t>HeaderIeList,</a:t>
            </a:r>
          </a:p>
          <a:p>
            <a:pPr marL="1376363"/>
            <a:r>
              <a:rPr lang="en-US" sz="1100" dirty="0"/>
              <a:t>PayloadIeList,</a:t>
            </a:r>
          </a:p>
          <a:p>
            <a:pPr marL="1376363"/>
            <a:r>
              <a:rPr lang="en-US" sz="1100" dirty="0"/>
              <a:t>HeaderIeIdList,</a:t>
            </a:r>
          </a:p>
          <a:p>
            <a:pPr marL="1376363"/>
            <a:r>
              <a:rPr lang="en-US" sz="1100" dirty="0"/>
              <a:t>NestedIeSubIdList,</a:t>
            </a:r>
          </a:p>
          <a:p>
            <a:pPr marL="1376363"/>
            <a:r>
              <a:rPr lang="en-US" sz="1100" dirty="0"/>
              <a:t>AckTx,</a:t>
            </a:r>
          </a:p>
          <a:p>
            <a:pPr marL="1376363"/>
            <a:r>
              <a:rPr lang="en-US" sz="1100" dirty="0"/>
              <a:t>GtsTx,</a:t>
            </a:r>
          </a:p>
          <a:p>
            <a:pPr marL="1376363"/>
            <a:r>
              <a:rPr lang="en-US" sz="1100" dirty="0"/>
              <a:t>IndirectTx,</a:t>
            </a:r>
          </a:p>
          <a:p>
            <a:pPr marL="1376363"/>
            <a:r>
              <a:rPr lang="en-US" sz="1100" dirty="0"/>
              <a:t>SecurityLevel,</a:t>
            </a:r>
          </a:p>
          <a:p>
            <a:pPr marL="1376363"/>
            <a:r>
              <a:rPr lang="en-US" sz="1100" dirty="0"/>
              <a:t>KeyIdMode,</a:t>
            </a:r>
          </a:p>
          <a:p>
            <a:pPr marL="1376363"/>
            <a:r>
              <a:rPr lang="en-US" sz="1100" dirty="0"/>
              <a:t>KeySource,</a:t>
            </a:r>
          </a:p>
          <a:p>
            <a:pPr marL="1376363"/>
            <a:r>
              <a:rPr lang="en-US" sz="1100" dirty="0"/>
              <a:t>KeyIndex,</a:t>
            </a:r>
          </a:p>
          <a:p>
            <a:pPr marL="1376363"/>
            <a:r>
              <a:rPr lang="en-US" sz="1100" dirty="0"/>
              <a:t>UwbPrf,</a:t>
            </a:r>
          </a:p>
          <a:p>
            <a:pPr marL="1376363"/>
            <a:r>
              <a:rPr lang="en-US" sz="1100" dirty="0"/>
              <a:t>Ranging,</a:t>
            </a:r>
          </a:p>
          <a:p>
            <a:pPr marL="1376363"/>
            <a:r>
              <a:rPr lang="en-US" sz="1100" dirty="0"/>
              <a:t>UwbPreambleSymbolRepetitions,</a:t>
            </a:r>
          </a:p>
          <a:p>
            <a:pPr marL="1376363"/>
            <a:r>
              <a:rPr lang="en-US" sz="1100" dirty="0"/>
              <a:t>DataRate,</a:t>
            </a:r>
          </a:p>
          <a:p>
            <a:pPr marL="1376363"/>
            <a:r>
              <a:rPr lang="en-US" sz="1100" dirty="0"/>
              <a:t>LocationEnhancingInformationPostamble,</a:t>
            </a:r>
          </a:p>
          <a:p>
            <a:pPr marL="1376363"/>
            <a:r>
              <a:rPr lang="en-US" sz="1100" dirty="0"/>
              <a:t>LocationEnhancingInformationPostambleLength,</a:t>
            </a:r>
          </a:p>
          <a:p>
            <a:pPr marL="1376363"/>
            <a:r>
              <a:rPr lang="en-US" sz="1100" dirty="0"/>
              <a:t>PanIdSuppressed,</a:t>
            </a:r>
          </a:p>
          <a:p>
            <a:pPr marL="1376363"/>
            <a:r>
              <a:rPr lang="en-US" sz="1100" dirty="0"/>
              <a:t>SeqNumSuppressed,</a:t>
            </a:r>
          </a:p>
          <a:p>
            <a:pPr marL="1376363"/>
            <a:r>
              <a:rPr lang="en-US" sz="1100" dirty="0"/>
              <a:t>SendMultipurpose</a:t>
            </a:r>
          </a:p>
          <a:p>
            <a:pPr marL="1376363"/>
            <a:r>
              <a:rPr lang="en-US" sz="1100" dirty="0"/>
              <a:t>FrakPolicy,</a:t>
            </a:r>
          </a:p>
          <a:p>
            <a:pPr marL="1376363"/>
            <a:r>
              <a:rPr lang="en-US" sz="1100" dirty="0"/>
              <a:t>CriticalEventMessage</a:t>
            </a:r>
          </a:p>
          <a:p>
            <a:pPr marL="1376363"/>
            <a:r>
              <a:rPr lang="mr-IN" sz="1100" dirty="0"/>
              <a:t>)</a:t>
            </a:r>
            <a:endParaRPr lang="en-US" sz="1100" dirty="0"/>
          </a:p>
        </p:txBody>
      </p:sp>
      <p:sp>
        <p:nvSpPr>
          <p:cNvPr id="7" name="TextBox 6"/>
          <p:cNvSpPr txBox="1"/>
          <p:nvPr/>
        </p:nvSpPr>
        <p:spPr>
          <a:xfrm>
            <a:off x="152400" y="1143000"/>
            <a:ext cx="4572000" cy="1077218"/>
          </a:xfrm>
          <a:prstGeom prst="rect">
            <a:avLst/>
          </a:prstGeom>
          <a:noFill/>
        </p:spPr>
        <p:txBody>
          <a:bodyPr wrap="square" rtlCol="0">
            <a:spAutoFit/>
          </a:bodyPr>
          <a:lstStyle/>
          <a:p>
            <a:r>
              <a:rPr lang="en-US" sz="1600" dirty="0"/>
              <a:t>As an example of the complexity of sending or receiving data with 802.15.4 compared to Ethernet or 802.11, the respective data request primitives are shown. Two common parameters are highlighted.</a:t>
            </a:r>
          </a:p>
        </p:txBody>
      </p:sp>
      <p:sp>
        <p:nvSpPr>
          <p:cNvPr id="2" name="Date Placeholder 1"/>
          <p:cNvSpPr>
            <a:spLocks noGrp="1"/>
          </p:cNvSpPr>
          <p:nvPr>
            <p:ph type="dt" sz="half" idx="10"/>
          </p:nvPr>
        </p:nvSpPr>
        <p:spPr/>
        <p:txBody>
          <a:bodyPr/>
          <a:lstStyle/>
          <a:p>
            <a:r>
              <a:rPr lang="en-US"/>
              <a:t>&lt;March 2019&gt;</a:t>
            </a:r>
            <a:endParaRPr lang="en-US" dirty="0"/>
          </a:p>
        </p:txBody>
      </p:sp>
      <p:sp>
        <p:nvSpPr>
          <p:cNvPr id="6" name="Footer Placeholder 5"/>
          <p:cNvSpPr>
            <a:spLocks noGrp="1"/>
          </p:cNvSpPr>
          <p:nvPr>
            <p:ph type="ftr" sz="quarter" idx="11"/>
          </p:nvPr>
        </p:nvSpPr>
        <p:spPr/>
        <p:txBody>
          <a:bodyPr/>
          <a:lstStyle/>
          <a:p>
            <a:r>
              <a:rPr lang="en-US"/>
              <a:t>&lt;Pat Kinney&gt;, &lt;Kinney Consulting&gt;</a:t>
            </a:r>
          </a:p>
        </p:txBody>
      </p:sp>
      <p:sp>
        <p:nvSpPr>
          <p:cNvPr id="8" name="Slide Number Placeholder 7"/>
          <p:cNvSpPr>
            <a:spLocks noGrp="1"/>
          </p:cNvSpPr>
          <p:nvPr>
            <p:ph type="sldNum" sz="quarter" idx="12"/>
          </p:nvPr>
        </p:nvSpPr>
        <p:spPr/>
        <p:txBody>
          <a:bodyPr/>
          <a:lstStyle/>
          <a:p>
            <a:r>
              <a:rPr lang="en-US" dirty="0"/>
              <a:t>Slide </a:t>
            </a:r>
            <a:fld id="{60949EC9-91CC-F44E-AFBC-D9AA52244D19}" type="slidenum">
              <a:rPr lang="en-US" smtClean="0"/>
              <a:pPr/>
              <a:t>5</a:t>
            </a:fld>
            <a:endParaRPr lang="en-US" dirty="0"/>
          </a:p>
        </p:txBody>
      </p:sp>
    </p:spTree>
    <p:extLst>
      <p:ext uri="{BB962C8B-B14F-4D97-AF65-F5344CB8AC3E}">
        <p14:creationId xmlns:p14="http://schemas.microsoft.com/office/powerpoint/2010/main" val="3560415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304800"/>
            <a:ext cx="8686800" cy="1143000"/>
          </a:xfrm>
        </p:spPr>
        <p:txBody>
          <a:bodyPr/>
          <a:lstStyle/>
          <a:p>
            <a:r>
              <a:rPr lang="en-US" b="1" dirty="0">
                <a:solidFill>
                  <a:srgbClr val="000000"/>
                </a:solidFill>
                <a:ea typeface="Lucida Grande"/>
                <a:cs typeface="Lucida Grande"/>
              </a:rPr>
              <a:t>802.15.12 </a:t>
            </a:r>
            <a:r>
              <a:rPr lang="en-US" b="1" dirty="0"/>
              <a:t>Functional Decomposition</a:t>
            </a:r>
            <a:endParaRPr lang="en-US" dirty="0">
              <a:latin typeface="Arial" charset="0"/>
            </a:endParaRPr>
          </a:p>
        </p:txBody>
      </p:sp>
      <p:sp>
        <p:nvSpPr>
          <p:cNvPr id="10243" name="Rectangle 1027"/>
          <p:cNvSpPr>
            <a:spLocks noGrp="1" noChangeArrowheads="1"/>
          </p:cNvSpPr>
          <p:nvPr>
            <p:ph type="body" idx="1"/>
          </p:nvPr>
        </p:nvSpPr>
        <p:spPr>
          <a:xfrm>
            <a:off x="228600" y="1143000"/>
            <a:ext cx="8686800" cy="5410200"/>
          </a:xfrm>
        </p:spPr>
        <p:txBody>
          <a:bodyPr>
            <a:normAutofit/>
          </a:bodyPr>
          <a:lstStyle/>
          <a:p>
            <a:pPr marL="457200" lvl="1" indent="0">
              <a:buNone/>
            </a:pPr>
            <a:r>
              <a:rPr lang="en-US" sz="2400" b="1" dirty="0">
                <a:solidFill>
                  <a:srgbClr val="000000"/>
                </a:solidFill>
                <a:latin typeface="Arial" charset="0"/>
              </a:rPr>
              <a:t>Overview: </a:t>
            </a:r>
          </a:p>
          <a:p>
            <a:pPr lvl="1">
              <a:buClr>
                <a:srgbClr val="FF0000"/>
              </a:buClr>
              <a:buFont typeface="Wingdings" charset="2"/>
              <a:buChar char="q"/>
            </a:pPr>
            <a:r>
              <a:rPr lang="en-US" sz="2000" dirty="0">
                <a:latin typeface="Arial" charset="0"/>
              </a:rPr>
              <a:t>The 802.15.12 functional decomposition is based upon the 802-2014 Reference Model and the 802.15.9 KMP reference model.</a:t>
            </a:r>
          </a:p>
          <a:p>
            <a:pPr lvl="1">
              <a:buClr>
                <a:srgbClr val="FF0000"/>
              </a:buClr>
              <a:buFont typeface="Wingdings" charset="2"/>
              <a:buChar char="q"/>
            </a:pPr>
            <a:r>
              <a:rPr lang="en-US" sz="2000" dirty="0">
                <a:latin typeface="Arial" charset="0"/>
              </a:rPr>
              <a:t>The functional decomposition as shown in </a:t>
            </a:r>
            <a:r>
              <a:rPr lang="en-US" sz="2000" dirty="0">
                <a:latin typeface="Arial" charset="0"/>
                <a:hlinkClick r:id="rId2" action="ppaction://hlinksldjump"/>
              </a:rPr>
              <a:t>Figure 2</a:t>
            </a:r>
            <a:r>
              <a:rPr lang="en-US" sz="2000" dirty="0">
                <a:latin typeface="Arial" charset="0"/>
              </a:rPr>
              <a:t> enables:</a:t>
            </a:r>
          </a:p>
          <a:p>
            <a:pPr lvl="2">
              <a:buClr>
                <a:srgbClr val="FF0000"/>
              </a:buClr>
              <a:buFont typeface="Wingdings" charset="2"/>
              <a:buChar char="q"/>
            </a:pPr>
            <a:r>
              <a:rPr lang="en-US" sz="1800" dirty="0">
                <a:latin typeface="Arial" charset="0"/>
              </a:rPr>
              <a:t>multiple higher layer applications and protocol stacks by use of the Protocol Discrimination Element (PDE).  The PDE multiplexes the layer 3 interface to the appropriate protocol module</a:t>
            </a:r>
          </a:p>
          <a:p>
            <a:pPr lvl="2">
              <a:buClr>
                <a:srgbClr val="FF0000"/>
              </a:buClr>
              <a:buFont typeface="Wingdings" charset="2"/>
              <a:buChar char="q"/>
            </a:pPr>
            <a:r>
              <a:rPr lang="en-US" sz="1800" dirty="0">
                <a:latin typeface="Arial" charset="0"/>
              </a:rPr>
              <a:t>all known Layer 2 protocols for 802.15.4, while still allowing extensibility to add protocols. These protocols are contained within the respective protocol modules.  The protocol modules format the layer 3 datagrams into 802.15.4 primitives before transmission and extracts the incoming message from the 802.15.4 primitive for the appropriate layer 3 SAP</a:t>
            </a:r>
          </a:p>
          <a:p>
            <a:pPr lvl="2">
              <a:buClr>
                <a:srgbClr val="FF0000"/>
              </a:buClr>
              <a:buFont typeface="Wingdings" charset="2"/>
              <a:buChar char="q"/>
            </a:pPr>
            <a:r>
              <a:rPr lang="en-US" sz="1800" dirty="0">
                <a:latin typeface="Arial" charset="0"/>
              </a:rPr>
              <a:t>all protocol modules access to the appropriate 802.15.4 SAP via the Multiplexed MAC Interface (MMI)</a:t>
            </a:r>
          </a:p>
          <a:p>
            <a:pPr lvl="2">
              <a:buClr>
                <a:srgbClr val="FF0000"/>
              </a:buClr>
              <a:buFont typeface="Wingdings" charset="2"/>
              <a:buChar char="q"/>
            </a:pPr>
            <a:r>
              <a:rPr lang="en-US" sz="1800" dirty="0">
                <a:latin typeface="Arial" charset="0"/>
              </a:rPr>
              <a:t>fragmentation for datagrams, where fragmentation for 6LoWPAN is included in its protocol module and fragmentation for all other messages in included in the Multiplexed MAC Interface (MMI)</a:t>
            </a:r>
            <a:endParaRPr lang="en-US" sz="2000" dirty="0">
              <a:solidFill>
                <a:srgbClr val="000000"/>
              </a:solidFill>
              <a:latin typeface="Arial" charset="0"/>
            </a:endParaRPr>
          </a:p>
          <a:p>
            <a:pPr lvl="1">
              <a:buFont typeface="Arial" charset="0"/>
              <a:buChar char="•"/>
            </a:pPr>
            <a:endParaRPr lang="en-US" sz="2000" dirty="0">
              <a:solidFill>
                <a:srgbClr val="000000"/>
              </a:solidFill>
              <a:latin typeface="Arial" charset="0"/>
            </a:endParaRPr>
          </a:p>
        </p:txBody>
      </p:sp>
      <p:sp>
        <p:nvSpPr>
          <p:cNvPr id="2" name="Date Placeholder 1"/>
          <p:cNvSpPr>
            <a:spLocks noGrp="1"/>
          </p:cNvSpPr>
          <p:nvPr>
            <p:ph type="dt" sz="half" idx="10"/>
          </p:nvPr>
        </p:nvSpPr>
        <p:spPr/>
        <p:txBody>
          <a:bodyPr/>
          <a:lstStyle/>
          <a:p>
            <a:r>
              <a:rPr lang="en-US"/>
              <a:t>&lt;March 2019&gt;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a:t>Slide </a:t>
            </a:r>
            <a:fld id="{70337B2E-2ECE-C749-8163-8E953C7317DE}" type="slidenum">
              <a:rPr lang="en-US" smtClean="0"/>
              <a:pPr/>
              <a:t>6</a:t>
            </a:fld>
            <a:endParaRPr lang="en-US"/>
          </a:p>
        </p:txBody>
      </p:sp>
    </p:spTree>
    <p:extLst>
      <p:ext uri="{BB962C8B-B14F-4D97-AF65-F5344CB8AC3E}">
        <p14:creationId xmlns:p14="http://schemas.microsoft.com/office/powerpoint/2010/main" val="2303411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7</a:t>
            </a:fld>
            <a:endParaRPr lang="en-US" dirty="0"/>
          </a:p>
        </p:txBody>
      </p:sp>
      <p:sp>
        <p:nvSpPr>
          <p:cNvPr id="21509" name="Rectangle 2"/>
          <p:cNvSpPr>
            <a:spLocks noGrp="1" noChangeArrowheads="1"/>
          </p:cNvSpPr>
          <p:nvPr>
            <p:ph type="title" idx="4294967295"/>
          </p:nvPr>
        </p:nvSpPr>
        <p:spPr>
          <a:xfrm>
            <a:off x="533400" y="304800"/>
            <a:ext cx="8229600" cy="965200"/>
          </a:xfrm>
        </p:spPr>
        <p:txBody>
          <a:bodyPr/>
          <a:lstStyle/>
          <a:p>
            <a:r>
              <a:rPr lang="en-US" sz="2800" b="1" dirty="0">
                <a:solidFill>
                  <a:srgbClr val="000000"/>
                </a:solidFill>
                <a:ea typeface="Lucida Grande"/>
                <a:cs typeface="Lucida Grande"/>
              </a:rPr>
              <a:t>PHY and DLL Functional Decomposition - Figure 2</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solidFill>
                <a:srgbClr val="000000"/>
              </a:solidFill>
              <a:ea typeface="Lucida Grande"/>
              <a:cs typeface="Lucida Grande"/>
            </a:endParaRPr>
          </a:p>
        </p:txBody>
      </p:sp>
      <p:sp>
        <p:nvSpPr>
          <p:cNvPr id="2" name="Date Placeholder 1"/>
          <p:cNvSpPr>
            <a:spLocks noGrp="1"/>
          </p:cNvSpPr>
          <p:nvPr>
            <p:ph type="dt" sz="half" idx="10"/>
          </p:nvPr>
        </p:nvSpPr>
        <p:spPr/>
        <p:txBody>
          <a:bodyPr/>
          <a:lstStyle/>
          <a:p>
            <a:r>
              <a:rPr lang="en-US"/>
              <a:t>&lt;March 2019&gt;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a:t>Slide </a:t>
            </a:r>
            <a:fld id="{60949EC9-91CC-F44E-AFBC-D9AA52244D19}" type="slidenum">
              <a:rPr lang="en-US" smtClean="0"/>
              <a:pPr/>
              <a:t>7</a:t>
            </a:fld>
            <a:endParaRPr lang="en-US"/>
          </a:p>
        </p:txBody>
      </p:sp>
      <p:pic>
        <p:nvPicPr>
          <p:cNvPr id="9" name="Picture 8" descr="802.15.12-multi-mode-r8.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 y="990600"/>
            <a:ext cx="7797800" cy="5537200"/>
          </a:xfrm>
          <a:prstGeom prst="rect">
            <a:avLst/>
          </a:prstGeom>
        </p:spPr>
      </p:pic>
    </p:spTree>
    <p:extLst>
      <p:ext uri="{BB962C8B-B14F-4D97-AF65-F5344CB8AC3E}">
        <p14:creationId xmlns:p14="http://schemas.microsoft.com/office/powerpoint/2010/main" val="3806954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533400"/>
            <a:ext cx="8686800" cy="1143000"/>
          </a:xfrm>
        </p:spPr>
        <p:txBody>
          <a:bodyPr>
            <a:normAutofit fontScale="90000"/>
          </a:bodyPr>
          <a:lstStyle/>
          <a:p>
            <a:r>
              <a:rPr lang="en-US" b="1" dirty="0">
                <a:solidFill>
                  <a:srgbClr val="000000"/>
                </a:solidFill>
                <a:ea typeface="Lucida Grande"/>
                <a:cs typeface="Lucida Grande"/>
              </a:rPr>
              <a:t>802.15.12 </a:t>
            </a:r>
            <a:r>
              <a:rPr lang="en-US" b="1" dirty="0"/>
              <a:t>Protocol Discrimination Entity (PDE) </a:t>
            </a:r>
            <a:br>
              <a:rPr lang="en-US" dirty="0">
                <a:latin typeface="Arial" charset="0"/>
              </a:rPr>
            </a:br>
            <a:endParaRPr lang="en-US" dirty="0">
              <a:latin typeface="Arial" charset="0"/>
            </a:endParaRPr>
          </a:p>
        </p:txBody>
      </p:sp>
      <p:sp>
        <p:nvSpPr>
          <p:cNvPr id="10243" name="Rectangle 1027"/>
          <p:cNvSpPr>
            <a:spLocks noGrp="1" noChangeArrowheads="1"/>
          </p:cNvSpPr>
          <p:nvPr>
            <p:ph type="body" idx="1"/>
          </p:nvPr>
        </p:nvSpPr>
        <p:spPr>
          <a:xfrm>
            <a:off x="202625" y="1066800"/>
            <a:ext cx="8915400" cy="5410200"/>
          </a:xfrm>
        </p:spPr>
        <p:txBody>
          <a:bodyPr/>
          <a:lstStyle/>
          <a:p>
            <a:pPr marL="285750" lvl="1">
              <a:buClr>
                <a:srgbClr val="FF0000"/>
              </a:buClr>
              <a:buFont typeface="Wingdings" charset="2"/>
              <a:buChar char="q"/>
            </a:pPr>
            <a:r>
              <a:rPr lang="en-US" sz="1800" dirty="0">
                <a:latin typeface="Arial" charset="0"/>
              </a:rPr>
              <a:t>Responsible for:</a:t>
            </a:r>
          </a:p>
          <a:p>
            <a:pPr marL="628650" lvl="2">
              <a:buClr>
                <a:srgbClr val="FF0000"/>
              </a:buClr>
              <a:buFont typeface="Wingdings" charset="2"/>
              <a:buChar char="q"/>
            </a:pPr>
            <a:r>
              <a:rPr lang="en-US" sz="1600" dirty="0">
                <a:latin typeface="Arial" charset="0"/>
              </a:rPr>
              <a:t>Interfacing to higher layer applications (only 15.4 extended addresses are used)</a:t>
            </a:r>
          </a:p>
          <a:p>
            <a:pPr marL="628650" lvl="2">
              <a:buClr>
                <a:srgbClr val="FF0000"/>
              </a:buClr>
              <a:buFont typeface="Wingdings" charset="2"/>
              <a:buChar char="q"/>
            </a:pPr>
            <a:r>
              <a:rPr lang="en-US" sz="1600" dirty="0">
                <a:latin typeface="Arial" charset="0"/>
              </a:rPr>
              <a:t>determining if the higher layer entity’s SAP is a legacy SAP (i.e. 802.15.4 I/F) or ULI capable SAP</a:t>
            </a:r>
          </a:p>
          <a:p>
            <a:pPr marL="628650" lvl="2">
              <a:buClr>
                <a:srgbClr val="FF0000"/>
              </a:buClr>
              <a:buFont typeface="Wingdings" charset="2"/>
              <a:buChar char="q"/>
            </a:pPr>
            <a:r>
              <a:rPr lang="en-US" sz="1600" dirty="0">
                <a:latin typeface="Arial" charset="0"/>
              </a:rPr>
              <a:t>allocating local SAP IDs to higher layer applications</a:t>
            </a:r>
          </a:p>
          <a:p>
            <a:pPr marL="628650" lvl="2">
              <a:buClr>
                <a:srgbClr val="FF0000"/>
              </a:buClr>
              <a:buFont typeface="Wingdings" charset="2"/>
              <a:buChar char="q"/>
            </a:pPr>
            <a:r>
              <a:rPr lang="en-US" sz="1600" dirty="0">
                <a:latin typeface="Arial" charset="0"/>
              </a:rPr>
              <a:t>retaining metadata “containers” which are associated to a PDE-DATA-indication via the handle</a:t>
            </a:r>
          </a:p>
          <a:p>
            <a:pPr marL="285750" lvl="1">
              <a:buClr>
                <a:srgbClr val="FF0000"/>
              </a:buClr>
              <a:buFont typeface="Wingdings" charset="2"/>
              <a:buChar char="q"/>
            </a:pPr>
            <a:r>
              <a:rPr lang="en-US" sz="1800" dirty="0">
                <a:latin typeface="Arial" charset="0"/>
              </a:rPr>
              <a:t>For data from higher layer entity to be transmitted to remote device via 802.15.4 local device:</a:t>
            </a:r>
          </a:p>
          <a:p>
            <a:pPr marL="804863" lvl="2" indent="-238125">
              <a:buClr>
                <a:srgbClr val="FF0000"/>
              </a:buClr>
              <a:buFont typeface="Wingdings" charset="2"/>
              <a:buChar char="q"/>
            </a:pPr>
            <a:r>
              <a:rPr lang="en-US" sz="1600" dirty="0">
                <a:latin typeface="Arial" charset="0"/>
              </a:rPr>
              <a:t>If legacy SAP </a:t>
            </a:r>
            <a:r>
              <a:rPr lang="mr-IN" sz="1600" dirty="0">
                <a:latin typeface="Arial" charset="0"/>
              </a:rPr>
              <a:t>–</a:t>
            </a:r>
            <a:r>
              <a:rPr lang="en-US" sz="1600" dirty="0">
                <a:latin typeface="Arial" charset="0"/>
              </a:rPr>
              <a:t> prepend origination EtherType/Dispatch information and </a:t>
            </a:r>
            <a:r>
              <a:rPr lang="en-US" sz="1600" dirty="0"/>
              <a:t>send data to PTM or another preconfigured module</a:t>
            </a:r>
          </a:p>
          <a:p>
            <a:pPr marL="804863" lvl="2" indent="-238125">
              <a:buClr>
                <a:srgbClr val="FF0000"/>
              </a:buClr>
              <a:buFont typeface="Wingdings" charset="2"/>
              <a:buChar char="q"/>
            </a:pPr>
            <a:r>
              <a:rPr lang="en-US" sz="1600" dirty="0"/>
              <a:t>If ULI capable SAP - prepend origination </a:t>
            </a:r>
            <a:r>
              <a:rPr lang="en-US" sz="1600" dirty="0">
                <a:latin typeface="Arial" charset="0"/>
              </a:rPr>
              <a:t>EtherType/Dispatch </a:t>
            </a:r>
            <a:r>
              <a:rPr lang="en-US" sz="1600" dirty="0"/>
              <a:t>information and Profile information, send data to designated module</a:t>
            </a:r>
            <a:endParaRPr lang="en-US" sz="1600" dirty="0">
              <a:latin typeface="Arial" charset="0"/>
            </a:endParaRPr>
          </a:p>
          <a:p>
            <a:pPr marL="285750" lvl="1">
              <a:buClr>
                <a:srgbClr val="FF0000"/>
              </a:buClr>
              <a:buFont typeface="Wingdings" charset="2"/>
              <a:buChar char="q"/>
            </a:pPr>
            <a:r>
              <a:rPr lang="en-US" sz="1800" dirty="0">
                <a:latin typeface="Arial" charset="0"/>
              </a:rPr>
              <a:t>For data received from remote device via 802.15.4 local device:</a:t>
            </a:r>
          </a:p>
          <a:p>
            <a:pPr marL="801688" lvl="2">
              <a:buClr>
                <a:srgbClr val="FF0000"/>
              </a:buClr>
              <a:buFont typeface="Wingdings" charset="2"/>
              <a:buChar char="q"/>
            </a:pPr>
            <a:r>
              <a:rPr lang="en-US" sz="1600" dirty="0"/>
              <a:t>From PTM </a:t>
            </a:r>
            <a:r>
              <a:rPr lang="mr-IN" sz="1600" dirty="0"/>
              <a:t>–</a:t>
            </a:r>
            <a:r>
              <a:rPr lang="en-US" sz="1600" dirty="0"/>
              <a:t> send frame payload to default application or designated application as designated by EtherType/Dispatch code</a:t>
            </a:r>
          </a:p>
          <a:p>
            <a:pPr marL="801688" lvl="2">
              <a:buClr>
                <a:srgbClr val="FF0000"/>
              </a:buClr>
              <a:buFont typeface="Wingdings" charset="2"/>
              <a:buChar char="q"/>
            </a:pPr>
            <a:r>
              <a:rPr lang="en-US" sz="1600" dirty="0"/>
              <a:t>From non-PTM</a:t>
            </a:r>
            <a:r>
              <a:rPr lang="mr-IN" sz="1600" dirty="0"/>
              <a:t>–</a:t>
            </a:r>
            <a:r>
              <a:rPr lang="en-US" sz="1600" dirty="0"/>
              <a:t> send frame payload to designated application SAP as dictated by EtherType/Dispatch code given by protocol modules</a:t>
            </a:r>
          </a:p>
          <a:p>
            <a:pPr marL="285750" lvl="1">
              <a:buClr>
                <a:srgbClr val="FF0000"/>
              </a:buClr>
              <a:buFont typeface="Wingdings" charset="2"/>
              <a:buChar char="q"/>
            </a:pPr>
            <a:r>
              <a:rPr lang="en-US" sz="1800" dirty="0">
                <a:solidFill>
                  <a:srgbClr val="000000"/>
                </a:solidFill>
                <a:latin typeface="Arial" charset="0"/>
              </a:rPr>
              <a:t>Further details may be found in 15-16-0656, latest revision</a:t>
            </a:r>
          </a:p>
        </p:txBody>
      </p:sp>
      <p:sp>
        <p:nvSpPr>
          <p:cNvPr id="2" name="Date Placeholder 1"/>
          <p:cNvSpPr>
            <a:spLocks noGrp="1"/>
          </p:cNvSpPr>
          <p:nvPr>
            <p:ph type="dt" sz="half" idx="10"/>
          </p:nvPr>
        </p:nvSpPr>
        <p:spPr/>
        <p:txBody>
          <a:bodyPr/>
          <a:lstStyle/>
          <a:p>
            <a:r>
              <a:rPr lang="en-US"/>
              <a:t>&lt;March 2019&gt;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a:t>Slide </a:t>
            </a:r>
            <a:fld id="{70337B2E-2ECE-C749-8163-8E953C7317DE}" type="slidenum">
              <a:rPr lang="en-US" smtClean="0"/>
              <a:pPr/>
              <a:t>8</a:t>
            </a:fld>
            <a:endParaRPr lang="en-US"/>
          </a:p>
        </p:txBody>
      </p:sp>
    </p:spTree>
    <p:extLst>
      <p:ext uri="{BB962C8B-B14F-4D97-AF65-F5344CB8AC3E}">
        <p14:creationId xmlns:p14="http://schemas.microsoft.com/office/powerpoint/2010/main" val="2215077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04800"/>
            <a:ext cx="9677400" cy="1143000"/>
          </a:xfrm>
        </p:spPr>
        <p:txBody>
          <a:bodyPr>
            <a:normAutofit/>
          </a:bodyPr>
          <a:lstStyle/>
          <a:p>
            <a:r>
              <a:rPr lang="en-US" b="1" dirty="0">
                <a:solidFill>
                  <a:srgbClr val="000000"/>
                </a:solidFill>
                <a:ea typeface="Lucida Grande"/>
                <a:cs typeface="Lucida Grande"/>
              </a:rPr>
              <a:t>802.15.12 Multiplexed MAC interface (MMI)</a:t>
            </a:r>
            <a:endParaRPr lang="en-US" dirty="0">
              <a:latin typeface="Arial" charset="0"/>
            </a:endParaRPr>
          </a:p>
        </p:txBody>
      </p:sp>
      <p:sp>
        <p:nvSpPr>
          <p:cNvPr id="10243" name="Rectangle 1027"/>
          <p:cNvSpPr>
            <a:spLocks noGrp="1" noChangeArrowheads="1"/>
          </p:cNvSpPr>
          <p:nvPr>
            <p:ph type="body" idx="1"/>
          </p:nvPr>
        </p:nvSpPr>
        <p:spPr>
          <a:xfrm>
            <a:off x="152400" y="1219200"/>
            <a:ext cx="8839200" cy="5334000"/>
          </a:xfrm>
        </p:spPr>
        <p:txBody>
          <a:bodyPr>
            <a:normAutofit/>
          </a:bodyPr>
          <a:lstStyle/>
          <a:p>
            <a:pPr>
              <a:buClr>
                <a:srgbClr val="FF0000"/>
              </a:buClr>
              <a:buFont typeface="Wingdings" charset="2"/>
              <a:buChar char="q"/>
            </a:pPr>
            <a:r>
              <a:rPr lang="en-US" sz="1800" dirty="0"/>
              <a:t>Responsible for: </a:t>
            </a:r>
          </a:p>
          <a:p>
            <a:pPr lvl="1">
              <a:buClr>
                <a:srgbClr val="FF0000"/>
              </a:buClr>
              <a:buFont typeface="Wingdings" charset="2"/>
              <a:buChar char="q"/>
            </a:pPr>
            <a:r>
              <a:rPr lang="en-US" sz="1600" dirty="0"/>
              <a:t>determining Remote Node Capability via discovery, i.e. whether it supports a ULI device</a:t>
            </a:r>
          </a:p>
          <a:p>
            <a:pPr lvl="1">
              <a:buClr>
                <a:srgbClr val="FF0000"/>
              </a:buClr>
              <a:buFont typeface="Wingdings" charset="2"/>
              <a:buChar char="q"/>
            </a:pPr>
            <a:r>
              <a:rPr lang="en-US" sz="1600" dirty="0"/>
              <a:t>Interfacing to MCPS-SAP and MLME-SAP</a:t>
            </a:r>
          </a:p>
          <a:p>
            <a:pPr lvl="1">
              <a:buClr>
                <a:srgbClr val="FF0000"/>
              </a:buClr>
              <a:buFont typeface="Wingdings" charset="2"/>
              <a:buChar char="q"/>
            </a:pPr>
            <a:r>
              <a:rPr lang="en-US" sz="1600" dirty="0"/>
              <a:t>Routing frames to be sent from protocol module to correct MCPS/MLME SAP</a:t>
            </a:r>
          </a:p>
          <a:p>
            <a:pPr lvl="1">
              <a:buClr>
                <a:srgbClr val="FF0000"/>
              </a:buClr>
              <a:buFont typeface="Wingdings" charset="2"/>
              <a:buChar char="q"/>
            </a:pPr>
            <a:r>
              <a:rPr lang="en-US" sz="1600" dirty="0"/>
              <a:t>Routing frames from MCPS/MLME SAPs via the correct protocol module(s)</a:t>
            </a:r>
          </a:p>
          <a:p>
            <a:pPr lvl="1">
              <a:buClr>
                <a:srgbClr val="FF0000"/>
              </a:buClr>
              <a:buFont typeface="Wingdings" charset="2"/>
              <a:buChar char="q"/>
            </a:pPr>
            <a:r>
              <a:rPr lang="en-US" sz="1600" dirty="0"/>
              <a:t>Fragmenting data frames to be sent and defragmentation received data frames </a:t>
            </a:r>
          </a:p>
          <a:p>
            <a:pPr>
              <a:buClr>
                <a:srgbClr val="FF0000"/>
              </a:buClr>
              <a:buFont typeface="Wingdings" charset="2"/>
              <a:buChar char="q"/>
            </a:pPr>
            <a:r>
              <a:rPr lang="en-US" sz="1800" dirty="0">
                <a:latin typeface="Arial" charset="0"/>
              </a:rPr>
              <a:t>For data from higher layer entity to be transmitted to remote device via 802.15.4 local device:</a:t>
            </a:r>
          </a:p>
          <a:p>
            <a:pPr lvl="1">
              <a:buClr>
                <a:srgbClr val="FF0000"/>
              </a:buClr>
              <a:buFont typeface="Wingdings" charset="2"/>
              <a:buChar char="q"/>
            </a:pPr>
            <a:r>
              <a:rPr lang="en-US" sz="1600" dirty="0"/>
              <a:t>Legacy remote node </a:t>
            </a:r>
            <a:r>
              <a:rPr lang="mr-IN" sz="1600" dirty="0"/>
              <a:t>–</a:t>
            </a:r>
            <a:r>
              <a:rPr lang="en-US" sz="1600" dirty="0"/>
              <a:t> format information into frame payload</a:t>
            </a:r>
          </a:p>
          <a:p>
            <a:pPr lvl="1">
              <a:buClr>
                <a:srgbClr val="FF0000"/>
              </a:buClr>
              <a:buFont typeface="Wingdings" charset="2"/>
              <a:buChar char="q"/>
            </a:pPr>
            <a:r>
              <a:rPr lang="en-US" sz="1600" dirty="0"/>
              <a:t>ULI remote node </a:t>
            </a:r>
            <a:r>
              <a:rPr lang="mr-IN" sz="1600" dirty="0"/>
              <a:t>–</a:t>
            </a:r>
            <a:r>
              <a:rPr lang="en-US" sz="1600" dirty="0"/>
              <a:t> format information into MPX IE or ULI 6lo IE</a:t>
            </a:r>
          </a:p>
          <a:p>
            <a:pPr>
              <a:buClr>
                <a:srgbClr val="FF0000"/>
              </a:buClr>
              <a:buFont typeface="Wingdings" charset="2"/>
              <a:buChar char="q"/>
            </a:pPr>
            <a:r>
              <a:rPr lang="en-US" sz="1800" dirty="0">
                <a:latin typeface="Arial" charset="0"/>
              </a:rPr>
              <a:t>For data received from remote device via 802.15.4 local device:</a:t>
            </a:r>
          </a:p>
          <a:p>
            <a:pPr lvl="1">
              <a:buClr>
                <a:srgbClr val="FF0000"/>
              </a:buClr>
              <a:buFont typeface="Wingdings" charset="2"/>
              <a:buChar char="q"/>
            </a:pPr>
            <a:r>
              <a:rPr lang="en-US" sz="1600" dirty="0"/>
              <a:t>Non-ULI frame </a:t>
            </a:r>
            <a:r>
              <a:rPr lang="mr-IN" sz="1600" dirty="0"/>
              <a:t>–</a:t>
            </a:r>
            <a:r>
              <a:rPr lang="en-US" sz="1600" dirty="0"/>
              <a:t> send to PTM SAP and PDE sends onto default application</a:t>
            </a:r>
          </a:p>
          <a:p>
            <a:pPr lvl="1">
              <a:buClr>
                <a:srgbClr val="FF0000"/>
              </a:buClr>
              <a:buFont typeface="Wingdings" charset="2"/>
              <a:buChar char="q"/>
            </a:pPr>
            <a:r>
              <a:rPr lang="en-US" sz="1600" dirty="0"/>
              <a:t>ULI frame </a:t>
            </a:r>
            <a:r>
              <a:rPr lang="mr-IN" sz="1600" dirty="0"/>
              <a:t>–</a:t>
            </a:r>
            <a:r>
              <a:rPr lang="en-US" sz="1600" dirty="0"/>
              <a:t> send to appropriate SAP as dictated by EtherType or Dispatch code</a:t>
            </a:r>
            <a:endParaRPr lang="en-US" sz="1600" dirty="0">
              <a:latin typeface="Arial" charset="0"/>
            </a:endParaRPr>
          </a:p>
          <a:p>
            <a:pPr>
              <a:buClr>
                <a:srgbClr val="FF0000"/>
              </a:buClr>
              <a:buFont typeface="Wingdings" charset="2"/>
              <a:buChar char="q"/>
            </a:pPr>
            <a:r>
              <a:rPr lang="en-US" sz="1800" dirty="0">
                <a:solidFill>
                  <a:srgbClr val="000000"/>
                </a:solidFill>
                <a:latin typeface="Arial" charset="0"/>
              </a:rPr>
              <a:t>Further details may be found in 15-16-0656, latest revision.</a:t>
            </a:r>
          </a:p>
        </p:txBody>
      </p:sp>
      <p:sp>
        <p:nvSpPr>
          <p:cNvPr id="2" name="Date Placeholder 1"/>
          <p:cNvSpPr>
            <a:spLocks noGrp="1"/>
          </p:cNvSpPr>
          <p:nvPr>
            <p:ph type="dt" sz="half" idx="10"/>
          </p:nvPr>
        </p:nvSpPr>
        <p:spPr/>
        <p:txBody>
          <a:bodyPr/>
          <a:lstStyle/>
          <a:p>
            <a:r>
              <a:rPr lang="en-US"/>
              <a:t>&lt;March 2019&gt;</a:t>
            </a:r>
          </a:p>
        </p:txBody>
      </p:sp>
      <p:sp>
        <p:nvSpPr>
          <p:cNvPr id="3" name="Footer Placeholder 2"/>
          <p:cNvSpPr>
            <a:spLocks noGrp="1"/>
          </p:cNvSpPr>
          <p:nvPr>
            <p:ph type="ftr" sz="quarter" idx="11"/>
          </p:nvPr>
        </p:nvSpPr>
        <p:spPr/>
        <p:txBody>
          <a:bodyPr/>
          <a:lstStyle/>
          <a:p>
            <a:r>
              <a:rPr lang="en-US"/>
              <a:t>&lt;Pat Kinney&gt;, &lt;Kinney Consulting&gt;</a:t>
            </a:r>
          </a:p>
        </p:txBody>
      </p:sp>
      <p:sp>
        <p:nvSpPr>
          <p:cNvPr id="4" name="Slide Number Placeholder 3"/>
          <p:cNvSpPr>
            <a:spLocks noGrp="1"/>
          </p:cNvSpPr>
          <p:nvPr>
            <p:ph type="sldNum" sz="quarter" idx="12"/>
          </p:nvPr>
        </p:nvSpPr>
        <p:spPr/>
        <p:txBody>
          <a:bodyPr/>
          <a:lstStyle/>
          <a:p>
            <a:r>
              <a:rPr lang="en-US"/>
              <a:t>Slide </a:t>
            </a:r>
            <a:fld id="{70337B2E-2ECE-C749-8163-8E953C7317DE}" type="slidenum">
              <a:rPr lang="en-US" smtClean="0"/>
              <a:pPr/>
              <a:t>9</a:t>
            </a:fld>
            <a:endParaRPr lang="en-US"/>
          </a:p>
        </p:txBody>
      </p:sp>
    </p:spTree>
    <p:extLst>
      <p:ext uri="{BB962C8B-B14F-4D97-AF65-F5344CB8AC3E}">
        <p14:creationId xmlns:p14="http://schemas.microsoft.com/office/powerpoint/2010/main" val="3531248772"/>
      </p:ext>
    </p:extLst>
  </p:cSld>
  <p:clrMapOvr>
    <a:masterClrMapping/>
  </p:clrMapOvr>
</p:sld>
</file>

<file path=ppt/theme/theme1.xml><?xml version="1.0" encoding="utf-8"?>
<a:theme xmlns:a="http://schemas.openxmlformats.org/drawingml/2006/main" name="IEEE-P802_15">
  <a:themeElements>
    <a:clrScheme name="Custom 1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080"/>
      </a:hlink>
      <a:folHlink>
        <a:srgbClr val="000080"/>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71495</TotalTime>
  <Words>4483</Words>
  <Application>Microsoft Macintosh PowerPoint</Application>
  <PresentationFormat>On-screen Show (4:3)</PresentationFormat>
  <Paragraphs>687</Paragraphs>
  <Slides>42</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ＭＳ Ｐゴシック</vt:lpstr>
      <vt:lpstr>Arial</vt:lpstr>
      <vt:lpstr>Lucida Grande</vt:lpstr>
      <vt:lpstr>Times New Roman</vt:lpstr>
      <vt:lpstr>Wingdings</vt:lpstr>
      <vt:lpstr>IEEE-P802_15</vt:lpstr>
      <vt:lpstr>PowerPoint Presentation</vt:lpstr>
      <vt:lpstr>802.15.12</vt:lpstr>
      <vt:lpstr>IEEE 802.15.12 Introduction</vt:lpstr>
      <vt:lpstr>IEEE 802.15.12 Introduction</vt:lpstr>
      <vt:lpstr>Data Request Comparison - Figure 1</vt:lpstr>
      <vt:lpstr>802.15.12 Functional Decomposition</vt:lpstr>
      <vt:lpstr>PHY and DLL Functional Decomposition - Figure 2</vt:lpstr>
      <vt:lpstr>802.15.12 Protocol Discrimination Entity (PDE)  </vt:lpstr>
      <vt:lpstr>802.15.12 Multiplexed MAC interface (MMI)</vt:lpstr>
      <vt:lpstr>802.15.12 Protocol Modules</vt:lpstr>
      <vt:lpstr>802.15.12 Mandatory Protocol Modules</vt:lpstr>
      <vt:lpstr>802.15.12 Mandatory Protocol Modules</vt:lpstr>
      <vt:lpstr>802.15.12 Mandatory Protocol Modules</vt:lpstr>
      <vt:lpstr>802.15.12 Optional Protocol Modules</vt:lpstr>
      <vt:lpstr>802.15.12 Optional Protocol Modules</vt:lpstr>
      <vt:lpstr>802.15.12 ULI-Device Discovery Techniques</vt:lpstr>
      <vt:lpstr>802.15.12 ULI-Device Discovery</vt:lpstr>
      <vt:lpstr>802.15.12 Header construction: IE Devices</vt:lpstr>
      <vt:lpstr>802.15.12 Header construction: Non-IE devices</vt:lpstr>
      <vt:lpstr>Examples of Frame Construction with 802.15.12</vt:lpstr>
      <vt:lpstr>Frame Composition</vt:lpstr>
      <vt:lpstr>Examples of IP Packet Construction using 802.15.12</vt:lpstr>
      <vt:lpstr>Packet Construction - Figure 5</vt:lpstr>
      <vt:lpstr>Profiles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Data Examples and CoMI Flow</vt:lpstr>
      <vt:lpstr>NetConf Flow</vt:lpstr>
      <vt:lpstr>L2R: 2 places where a dispatch happens</vt:lpstr>
      <vt:lpstr>Dispatching a frame for L2R</vt:lpstr>
      <vt:lpstr>Dispatching a frame for L2R – 6LoWPAN mesh under</vt:lpstr>
      <vt:lpstr>Yet Another Next Generation (Yang) Models</vt:lpstr>
      <vt:lpstr>Conclusion</vt:lpstr>
      <vt:lpstr>Conclusion (continued)</vt:lpstr>
    </vt:vector>
  </TitlesOfParts>
  <Manager/>
  <Company>Kinney Consulting</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Conceptual Overview</dc:title>
  <dc:subject>IEEE 802.15 &lt;.12&gt;</dc:subject>
  <dc:creator>Pat Kinney</dc:creator>
  <cp:keywords/>
  <dc:description>&lt;15-17-0113-06-0012&gt;</dc:description>
  <cp:lastModifiedBy>pat@kinneys.us</cp:lastModifiedBy>
  <cp:revision>166</cp:revision>
  <cp:lastPrinted>1998-02-10T13:28:06Z</cp:lastPrinted>
  <dcterms:created xsi:type="dcterms:W3CDTF">1999-11-08T18:59:45Z</dcterms:created>
  <dcterms:modified xsi:type="dcterms:W3CDTF">2019-03-14T01:07:35Z</dcterms:modified>
  <cp:category/>
</cp:coreProperties>
</file>