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3"/>
  </p:notesMasterIdLst>
  <p:handoutMasterIdLst>
    <p:handoutMasterId r:id="rId44"/>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89" r:id="rId17"/>
    <p:sldId id="274" r:id="rId18"/>
    <p:sldId id="275" r:id="rId19"/>
    <p:sldId id="276" r:id="rId20"/>
    <p:sldId id="277" r:id="rId21"/>
    <p:sldId id="278" r:id="rId22"/>
    <p:sldId id="287" r:id="rId23"/>
    <p:sldId id="280" r:id="rId24"/>
    <p:sldId id="290" r:id="rId25"/>
    <p:sldId id="298" r:id="rId26"/>
    <p:sldId id="299" r:id="rId27"/>
    <p:sldId id="301" r:id="rId28"/>
    <p:sldId id="302" r:id="rId29"/>
    <p:sldId id="303" r:id="rId30"/>
    <p:sldId id="304" r:id="rId31"/>
    <p:sldId id="305" r:id="rId32"/>
    <p:sldId id="306" r:id="rId33"/>
    <p:sldId id="307" r:id="rId34"/>
    <p:sldId id="308" r:id="rId35"/>
    <p:sldId id="288" r:id="rId36"/>
    <p:sldId id="282" r:id="rId37"/>
    <p:sldId id="283" r:id="rId38"/>
    <p:sldId id="284" r:id="rId39"/>
    <p:sldId id="285" r:id="rId40"/>
    <p:sldId id="286" r:id="rId41"/>
    <p:sldId id="281"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p:scale>
          <a:sx n="125" d="100"/>
          <a:sy n="125" d="100"/>
        </p:scale>
        <p:origin x="-1952"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20</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20</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18</a:t>
            </a:fld>
            <a:endParaRPr lang="en-US"/>
          </a:p>
        </p:txBody>
      </p:sp>
    </p:spTree>
    <p:extLst>
      <p:ext uri="{BB962C8B-B14F-4D97-AF65-F5344CB8AC3E}">
        <p14:creationId xmlns:p14="http://schemas.microsoft.com/office/powerpoint/2010/main" val="157880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2018&gt;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2018&gt;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2018&gt;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&lt;May </a:t>
            </a:r>
            <a:r>
              <a:rPr lang="en-US" dirty="0" smtClean="0"/>
              <a:t>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a:t>
            </a:r>
            <a:r>
              <a:rPr lang="en-US" sz="1400" b="1" dirty="0" smtClean="0"/>
              <a:t>08-</a:t>
            </a:r>
            <a:r>
              <a:rPr lang="en-US" sz="1400" b="1" dirty="0" smtClean="0"/>
              <a:t>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38.xml.rels><?xml version="1.0" encoding="UTF-8" standalone="yes"?>
<Relationships xmlns="http://schemas.openxmlformats.org/package/2006/relationships"><Relationship Id="rId11" Type="http://schemas.openxmlformats.org/officeDocument/2006/relationships/image" Target="../media/image16.emf"/><Relationship Id="rId12" Type="http://schemas.openxmlformats.org/officeDocument/2006/relationships/image" Target="../media/image17.emf"/><Relationship Id="rId13" Type="http://schemas.openxmlformats.org/officeDocument/2006/relationships/image" Target="../media/image18.emf"/><Relationship Id="rId1" Type="http://schemas.openxmlformats.org/officeDocument/2006/relationships/slideLayout" Target="../slideLayouts/slideLayout6.xml"/><Relationship Id="rId2" Type="http://schemas.openxmlformats.org/officeDocument/2006/relationships/image" Target="../media/image7.emf"/><Relationship Id="rId3" Type="http://schemas.openxmlformats.org/officeDocument/2006/relationships/image" Target="../media/image8.emf"/><Relationship Id="rId4" Type="http://schemas.openxmlformats.org/officeDocument/2006/relationships/image" Target="../media/image9.emf"/><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12.emf"/><Relationship Id="rId8" Type="http://schemas.openxmlformats.org/officeDocument/2006/relationships/image" Target="../media/image13.emf"/><Relationship Id="rId9" Type="http://schemas.openxmlformats.org/officeDocument/2006/relationships/image" Target="../media/image14.emf"/><Relationship Id="rId10" Type="http://schemas.openxmlformats.org/officeDocument/2006/relationships/image" Target="../media/image15.emf"/></Relationships>
</file>

<file path=ppt/slides/_rels/slide39.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9.emf"/><Relationship Id="rId5" Type="http://schemas.openxmlformats.org/officeDocument/2006/relationships/image" Target="../media/image20.emf"/><Relationship Id="rId6" Type="http://schemas.openxmlformats.org/officeDocument/2006/relationships/image" Target="../media/image21.emf"/><Relationship Id="rId7" Type="http://schemas.openxmlformats.org/officeDocument/2006/relationships/image" Target="../media/image22.emf"/><Relationship Id="rId8" Type="http://schemas.openxmlformats.org/officeDocument/2006/relationships/image" Target="../media/image23.emf"/><Relationship Id="rId9" Type="http://schemas.openxmlformats.org/officeDocument/2006/relationships/image" Target="../media/image7.emf"/><Relationship Id="rId10"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&lt;January 2018&gt;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7 November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(MPM) </a:t>
            </a:r>
            <a:r>
              <a:rPr lang="en-US" sz="2400" dirty="0" smtClean="0">
                <a:latin typeface="Arial" charset="0"/>
              </a:rPr>
              <a:t>provides: </a:t>
            </a:r>
          </a:p>
          <a:p>
            <a:pPr>
              <a:buFont typeface="Arial"/>
              <a:buChar char="•"/>
            </a:pPr>
            <a:r>
              <a:rPr lang="en-US" sz="2000" dirty="0" smtClean="0">
                <a:latin typeface="Arial" charset="0"/>
              </a:rPr>
              <a:t>Provides for:</a:t>
            </a:r>
          </a:p>
          <a:p>
            <a:pPr marL="857250" lvl="1" indent="-457200">
              <a:buFont typeface="Arial"/>
              <a:buChar char="•"/>
            </a:pPr>
            <a:r>
              <a:rPr lang="en-US" sz="1600" dirty="0" smtClean="0">
                <a:latin typeface="Arial" charset="0"/>
              </a:rPr>
              <a:t>Setting up the PAN and installing configuration parameters into 15.4 MAC/PHY</a:t>
            </a:r>
          </a:p>
          <a:p>
            <a:pPr marL="857250" lvl="1" indent="-457200">
              <a:buFont typeface="Arial"/>
              <a:buChar char="•"/>
            </a:pPr>
            <a:r>
              <a:rPr lang="en-US" sz="1600" dirty="0" smtClean="0">
                <a:latin typeface="Arial" charset="0"/>
              </a:rPr>
              <a:t>Assigning short addresses</a:t>
            </a:r>
          </a:p>
          <a:p>
            <a:pPr marL="857250" lvl="1" indent="-457200">
              <a:buFont typeface="Arial"/>
              <a:buChar char="•"/>
            </a:pPr>
            <a:r>
              <a:rPr lang="en-US" sz="1600" dirty="0" smtClean="0">
                <a:latin typeface="Arial" charset="0"/>
              </a:rPr>
              <a:t>PAN discovery and joining PANs</a:t>
            </a:r>
          </a:p>
          <a:p>
            <a:pPr marL="857250" lvl="1" indent="-457200">
              <a:buFont typeface="Arial"/>
              <a:buChar char="•"/>
            </a:pPr>
            <a:r>
              <a:rPr lang="en-US" sz="1600" dirty="0" smtClean="0">
                <a:latin typeface="Arial" charset="0"/>
              </a:rPr>
              <a:t>Enabling energy saving operations/modes</a:t>
            </a:r>
          </a:p>
          <a:p>
            <a:pPr marL="857250" lvl="1" indent="-457200">
              <a:buFont typeface="Arial"/>
              <a:buChar char="•"/>
            </a:pPr>
            <a:r>
              <a:rPr lang="en-US" sz="1600" dirty="0" smtClean="0">
                <a:latin typeface="Arial" charset="0"/>
              </a:rPr>
              <a:t>Configuring other protocol modules using Profile IDs</a:t>
            </a:r>
          </a:p>
          <a:p>
            <a:pPr marL="455613" lvl="1" indent="-455613">
              <a:buNone/>
            </a:pPr>
            <a:r>
              <a:rPr lang="en-US" sz="1800" i="1" dirty="0" smtClean="0"/>
              <a:t>Note: ULI </a:t>
            </a:r>
            <a:r>
              <a:rPr lang="en-US" sz="1800" i="1" dirty="0"/>
              <a:t>Profile IDs, used to identify the </a:t>
            </a:r>
            <a:r>
              <a:rPr lang="en-US" sz="1800" i="1" dirty="0" smtClean="0"/>
              <a:t>module </a:t>
            </a:r>
            <a:r>
              <a:rPr lang="en-US" sz="1800" i="1" dirty="0"/>
              <a:t>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smtClean="0">
                <a:latin typeface="Arial" charset="0"/>
              </a:rPr>
              <a:t>Provides network 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marL="0" indent="0">
              <a:buNone/>
            </a:pPr>
            <a:r>
              <a:rPr lang="en-US" sz="2400" b="1" dirty="0" smtClean="0"/>
              <a:t>PassThru </a:t>
            </a:r>
            <a:r>
              <a:rPr lang="en-US" sz="2400" b="1" dirty="0"/>
              <a:t>M</a:t>
            </a:r>
            <a:r>
              <a:rPr lang="en-US" sz="2400" b="1" dirty="0" smtClean="0"/>
              <a:t>odule (PTM) </a:t>
            </a:r>
            <a:r>
              <a:rPr lang="en-US" sz="2400" dirty="0" smtClean="0"/>
              <a:t>has the following functions:</a:t>
            </a:r>
          </a:p>
          <a:p>
            <a:pPr marL="457200" indent="-457200">
              <a:buFont typeface="+mj-lt"/>
              <a:buAutoNum type="arabicPeriod"/>
            </a:pPr>
            <a:r>
              <a:rPr lang="en-US" sz="2200" dirty="0" smtClean="0"/>
              <a:t>Provides a conduit between the MMI and the PDE</a:t>
            </a:r>
          </a:p>
          <a:p>
            <a:pPr marL="857250" lvl="1" indent="-457200">
              <a:buFont typeface="Wingdings" charset="2"/>
              <a:buChar char="q"/>
            </a:pPr>
            <a:r>
              <a:rPr lang="en-US" sz="1800" dirty="0" smtClean="0"/>
              <a:t>Allows applications/functions above the ULI to transparently access the 802.15.4 device</a:t>
            </a:r>
          </a:p>
          <a:p>
            <a:pPr marL="857250" lvl="1" indent="-457200">
              <a:buFont typeface="Wingdings" charset="2"/>
              <a:buChar char="q"/>
            </a:pPr>
            <a:r>
              <a:rPr lang="en-US" sz="1800" dirty="0" smtClean="0"/>
              <a:t>Allows data from MCPS-SAP to be sent directly to those applications</a:t>
            </a:r>
            <a:r>
              <a:rPr lang="en-US" sz="1800" dirty="0"/>
              <a:t>/functions above the ULI </a:t>
            </a:r>
            <a:r>
              <a:rPr lang="en-US" sz="1800" dirty="0" smtClean="0"/>
              <a:t>not using other protocol modules</a:t>
            </a:r>
          </a:p>
          <a:p>
            <a:pPr marL="457200" indent="-457200">
              <a:buFont typeface="+mj-lt"/>
              <a:buAutoNum type="arabicPeriod"/>
            </a:pPr>
            <a:r>
              <a:rPr lang="en-US" sz="2200" dirty="0" smtClean="0"/>
              <a:t>Allows legacy applications/functions (non-ULI capable) to be compatible with ULI devices </a:t>
            </a:r>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t>
            </a:r>
          </a:p>
          <a:p>
            <a:pPr>
              <a:buClr>
                <a:srgbClr val="FF0000"/>
              </a:buClr>
              <a:buFont typeface="Wingdings" charset="2"/>
              <a:buChar char="q"/>
            </a:pPr>
            <a:r>
              <a:rPr lang="en-US" sz="2000" b="1" dirty="0" smtClean="0">
                <a:latin typeface="Arial" charset="0"/>
              </a:rPr>
              <a:t>802.15.10 </a:t>
            </a:r>
            <a:r>
              <a:rPr lang="en-US" sz="2000" b="1" dirty="0">
                <a:latin typeface="Arial" charset="0"/>
              </a:rPr>
              <a:t>(L2R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16</a:t>
            </a:fld>
            <a:endParaRPr lang="en-US" dirty="0"/>
          </a:p>
        </p:txBody>
      </p:sp>
      <p:sp>
        <p:nvSpPr>
          <p:cNvPr id="21509" name="Rectangle 2"/>
          <p:cNvSpPr>
            <a:spLocks noGrp="1" noChangeArrowheads="1"/>
          </p:cNvSpPr>
          <p:nvPr>
            <p:ph type="title" idx="4294967295"/>
          </p:nvPr>
        </p:nvSpPr>
        <p:spPr>
          <a:xfrm>
            <a:off x="-35560" y="3048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066800"/>
            <a:ext cx="8839200" cy="5416869"/>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The following information shall be included in the IE’s payload:</a:t>
            </a:r>
            <a:endParaRPr lang="en-US" sz="2000" b="1" dirty="0" smtClean="0">
              <a:solidFill>
                <a:srgbClr val="000000"/>
              </a:solidFill>
              <a:ea typeface="Lucida Grande"/>
              <a:cs typeface="Lucida Grande"/>
            </a:endParaRPr>
          </a:p>
          <a:p>
            <a:pPr lvl="1">
              <a:buClr>
                <a:srgbClr val="FF0000"/>
              </a:buClr>
            </a:pPr>
            <a:r>
              <a:rPr lang="en-US" sz="2000" b="1" dirty="0" smtClean="0"/>
              <a:t>U</a:t>
            </a:r>
            <a:r>
              <a:rPr lang="en-US" sz="1800" b="1" dirty="0" smtClean="0"/>
              <a:t>LI </a:t>
            </a:r>
            <a:r>
              <a:rPr lang="en-US" sz="1800" b="1" dirty="0"/>
              <a:t>IE, sent out </a:t>
            </a:r>
            <a:r>
              <a:rPr lang="en-US" sz="1800" b="1" dirty="0" smtClean="0"/>
              <a:t>for discovery of behavior and services, includes</a:t>
            </a:r>
            <a:endParaRPr lang="en-US" sz="1800" b="1" dirty="0"/>
          </a:p>
          <a:p>
            <a:pPr marL="804863" indent="-347663">
              <a:buClr>
                <a:srgbClr val="FF0000"/>
              </a:buClr>
              <a:buFont typeface="Wingdings" charset="2"/>
              <a:buChar char="q"/>
            </a:pPr>
            <a:r>
              <a:rPr lang="en-US" sz="1800" dirty="0" smtClean="0">
                <a:solidFill>
                  <a:srgbClr val="000000"/>
                </a:solidFill>
                <a:ea typeface="Lucida Grande"/>
                <a:cs typeface="Lucida Grande"/>
              </a:rPr>
              <a:t>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address</a:t>
            </a:r>
          </a:p>
          <a:p>
            <a:pPr marL="804863" indent="-347663">
              <a:buClr>
                <a:srgbClr val="FF0000"/>
              </a:buClr>
              <a:buFont typeface="Wingdings" charset="2"/>
              <a:buChar char="q"/>
            </a:pPr>
            <a:r>
              <a:rPr lang="en-US" sz="1800" dirty="0" smtClean="0">
                <a:solidFill>
                  <a:srgbClr val="000000"/>
                </a:solidFill>
                <a:ea typeface="Lucida Grande"/>
                <a:cs typeface="Lucida Grande"/>
              </a:rPr>
              <a:t>PAN ID</a:t>
            </a:r>
          </a:p>
          <a:p>
            <a:pPr marL="804863" indent="-347663">
              <a:buClr>
                <a:srgbClr val="FF0000"/>
              </a:buClr>
              <a:buFont typeface="Wingdings" charset="2"/>
              <a:buChar char="q"/>
            </a:pPr>
            <a:r>
              <a:rPr lang="en-US" sz="1800" dirty="0" smtClean="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p>
          <a:p>
            <a:pPr marL="804863" indent="-347663">
              <a:buClr>
                <a:srgbClr val="FF0000"/>
              </a:buClr>
              <a:buFont typeface="Wingdings" charset="2"/>
              <a:buChar char="q"/>
            </a:pPr>
            <a:r>
              <a:rPr lang="en-US" sz="1800" dirty="0" smtClean="0">
                <a:solidFill>
                  <a:srgbClr val="000000"/>
                </a:solidFill>
                <a:ea typeface="Lucida Grande"/>
                <a:cs typeface="Lucida Grande"/>
              </a:rPr>
              <a:t>Profile repository? (Y/N)</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(Y/N)</a:t>
            </a:r>
            <a:endParaRPr lang="en-US" sz="1800" dirty="0"/>
          </a:p>
          <a:p>
            <a:pPr lvl="1">
              <a:buClr>
                <a:srgbClr val="FF0000"/>
              </a:buClr>
            </a:pPr>
            <a:r>
              <a:rPr lang="en-US" sz="1800" b="1" dirty="0" smtClean="0"/>
              <a:t>ULI </a:t>
            </a:r>
            <a:r>
              <a:rPr lang="en-US" sz="1800" b="1" dirty="0"/>
              <a:t>IE, </a:t>
            </a:r>
            <a:r>
              <a:rPr lang="en-US" sz="1800" b="1" dirty="0" smtClean="0"/>
              <a:t>reply with </a:t>
            </a:r>
            <a:r>
              <a:rPr lang="en-US" sz="1800" b="1" dirty="0"/>
              <a:t>defined discovery payload</a:t>
            </a:r>
          </a:p>
          <a:p>
            <a:pPr marL="804863" indent="-347663">
              <a:buClr>
                <a:srgbClr val="FF0000"/>
              </a:buClr>
              <a:buFont typeface="Wingdings" charset="2"/>
              <a:buChar char="q"/>
            </a:pPr>
            <a:r>
              <a:rPr lang="en-US" sz="1800" dirty="0" smtClean="0">
                <a:solidFill>
                  <a:srgbClr val="000000"/>
                </a:solidFill>
                <a:ea typeface="Lucida Grande"/>
                <a:cs typeface="Lucida Grande"/>
              </a:rPr>
              <a:t>Reply to 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t>
            </a:r>
            <a:r>
              <a:rPr lang="en-US" sz="1800" dirty="0">
                <a:solidFill>
                  <a:srgbClr val="000000"/>
                </a:solidFill>
                <a:ea typeface="Lucida Grande"/>
                <a:cs typeface="Lucida Grande"/>
              </a:rPr>
              <a:t>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a:t>
            </a:r>
            <a:r>
              <a:rPr lang="en-US" sz="1800" dirty="0">
                <a:solidFill>
                  <a:srgbClr val="000000"/>
                </a:solidFill>
                <a:ea typeface="Lucida Grande"/>
                <a:cs typeface="Lucida Grande"/>
              </a:rPr>
              <a:t>Modules </a:t>
            </a:r>
            <a:r>
              <a:rPr lang="en-US" sz="1800" dirty="0" smtClean="0">
                <a:solidFill>
                  <a:srgbClr val="000000"/>
                </a:solidFill>
                <a:ea typeface="Lucida Grande"/>
                <a:cs typeface="Lucida Grande"/>
              </a:rPr>
              <a:t>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endParaRPr lang="en-US" sz="1800" dirty="0">
              <a:solidFill>
                <a:srgbClr val="000000"/>
              </a:solidFill>
              <a:ea typeface="Lucida Grande"/>
              <a:cs typeface="Lucida Grande"/>
            </a:endParaRPr>
          </a:p>
          <a:p>
            <a:pPr marL="804863" indent="-347663">
              <a:buClr>
                <a:srgbClr val="FF0000"/>
              </a:buClr>
              <a:buFont typeface="Wingdings" charset="2"/>
              <a:buChar char="q"/>
            </a:pPr>
            <a:r>
              <a:rPr lang="en-US" sz="1800" dirty="0" smtClean="0">
                <a:solidFill>
                  <a:srgbClr val="000000"/>
                </a:solidFill>
                <a:ea typeface="Lucida Grande"/>
                <a:cs typeface="Lucida Grande"/>
              </a:rPr>
              <a:t>Profile </a:t>
            </a:r>
            <a:r>
              <a:rPr lang="en-US" sz="1800" dirty="0">
                <a:solidFill>
                  <a:srgbClr val="000000"/>
                </a:solidFill>
                <a:ea typeface="Lucida Grande"/>
                <a:cs typeface="Lucida Grande"/>
              </a:rPr>
              <a:t>repository</a:t>
            </a:r>
            <a:r>
              <a:rPr lang="en-US" sz="1800" dirty="0" smtClean="0">
                <a:solidFill>
                  <a:srgbClr val="000000"/>
                </a:solidFill>
                <a:ea typeface="Lucida Grande"/>
                <a:cs typeface="Lucida Grande"/>
              </a:rPr>
              <a:t>?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endParaRPr lang="en-US" sz="1800" dirty="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16</a:t>
            </a:fld>
            <a:endParaRPr lang="en-US"/>
          </a:p>
        </p:txBody>
      </p:sp>
    </p:spTree>
    <p:extLst>
      <p:ext uri="{BB962C8B-B14F-4D97-AF65-F5344CB8AC3E}">
        <p14:creationId xmlns:p14="http://schemas.microsoft.com/office/powerpoint/2010/main" val="3821712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17</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18</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19</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20</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20</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4538" lvl="1" indent="-342900">
              <a:buClr>
                <a:srgbClr val="FF0000"/>
              </a:buClr>
              <a:buFont typeface="Wingdings" charset="2"/>
              <a:buChar char="q"/>
            </a:pPr>
            <a:r>
              <a:rPr lang="en-US" sz="2000" dirty="0" smtClean="0"/>
              <a:t>Primitives</a:t>
            </a:r>
          </a:p>
          <a:p>
            <a:pPr marL="1085850" lvl="1" indent="-342900">
              <a:buClr>
                <a:srgbClr val="FF0000"/>
              </a:buClr>
              <a:buFont typeface="Wingdings" charset="2"/>
              <a:buChar char="q"/>
            </a:pPr>
            <a:r>
              <a:rPr lang="en-US" sz="1400" dirty="0" smtClean="0"/>
              <a:t>PDE</a:t>
            </a:r>
            <a:r>
              <a:rPr lang="en-US" sz="1400" dirty="0"/>
              <a:t>-</a:t>
            </a:r>
            <a:r>
              <a:rPr lang="en-US" sz="1400" dirty="0" smtClean="0"/>
              <a:t>DATA</a:t>
            </a:r>
          </a:p>
          <a:p>
            <a:pPr marL="1085850" lvl="1" indent="-342900">
              <a:buClr>
                <a:srgbClr val="FF0000"/>
              </a:buClr>
              <a:buFont typeface="Wingdings" charset="2"/>
              <a:buChar char="q"/>
            </a:pPr>
            <a:r>
              <a:rPr lang="en-US" sz="1400" dirty="0" smtClean="0"/>
              <a:t>PDE</a:t>
            </a:r>
            <a:r>
              <a:rPr lang="en-US" sz="1400" dirty="0"/>
              <a:t>-</a:t>
            </a:r>
            <a:r>
              <a:rPr lang="en-US" sz="1400" dirty="0" smtClean="0"/>
              <a:t>CONFIG</a:t>
            </a:r>
          </a:p>
          <a:p>
            <a:pPr marL="1085850" lvl="1" indent="-342900">
              <a:buClr>
                <a:srgbClr val="FF0000"/>
              </a:buClr>
              <a:buFont typeface="Wingdings" charset="2"/>
              <a:buChar char="q"/>
            </a:pPr>
            <a:r>
              <a:rPr lang="en-US" sz="1400" dirty="0" smtClean="0"/>
              <a:t>PDE</a:t>
            </a:r>
            <a:r>
              <a:rPr lang="en-US" sz="1400" dirty="0"/>
              <a:t>-PURGE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1085850" lvl="3" indent="-342900">
              <a:buClr>
                <a:srgbClr val="FF0000"/>
              </a:buClr>
              <a:buFont typeface="Wingdings" charset="2"/>
              <a:buChar char="q"/>
            </a:pPr>
            <a:r>
              <a:rPr lang="en-US" sz="1600" dirty="0" smtClean="0"/>
              <a:t>MMI-Data</a:t>
            </a:r>
          </a:p>
          <a:p>
            <a:pPr marL="1085850" lvl="3" indent="-342900">
              <a:buClr>
                <a:srgbClr val="FF0000"/>
              </a:buClr>
              <a:buFont typeface="Wingdings" charset="2"/>
              <a:buChar char="q"/>
            </a:pPr>
            <a:r>
              <a:rPr lang="en-US" sz="1600" dirty="0" smtClean="0"/>
              <a:t>MMI-MGMT</a:t>
            </a:r>
          </a:p>
          <a:p>
            <a:pPr marL="1085850" lvl="3" indent="-342900">
              <a:buClr>
                <a:srgbClr val="FF0000"/>
              </a:buClr>
              <a:buFont typeface="Wingdings" charset="2"/>
              <a:buChar char="q"/>
            </a:pPr>
            <a:r>
              <a:rPr lang="en-US" sz="1600" dirty="0" smtClean="0"/>
              <a:t>MMI-CONFIG</a:t>
            </a:r>
          </a:p>
          <a:p>
            <a:pPr marL="1085850" lvl="3" indent="-342900">
              <a:buClr>
                <a:srgbClr val="FF0000"/>
              </a:buClr>
              <a:buFont typeface="Wingdings" charset="2"/>
              <a:buChar char="q"/>
            </a:pPr>
            <a:r>
              <a:rPr lang="en-US" sz="1600" dirty="0" smtClean="0"/>
              <a:t>MMI-Purge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smtClean="0"/>
              <a:t>Profiles</a:t>
            </a:r>
            <a:endParaRPr lang="en-US" dirty="0"/>
          </a:p>
        </p:txBody>
      </p:sp>
      <p:sp>
        <p:nvSpPr>
          <p:cNvPr id="3" name="Content Placeholder 2"/>
          <p:cNvSpPr>
            <a:spLocks noGrp="1"/>
          </p:cNvSpPr>
          <p:nvPr>
            <p:ph idx="1"/>
          </p:nvPr>
        </p:nvSpPr>
        <p:spPr>
          <a:xfrm>
            <a:off x="228600" y="1219200"/>
            <a:ext cx="8763000" cy="5105400"/>
          </a:xfrm>
        </p:spPr>
        <p:txBody>
          <a:bodyPr/>
          <a:lstStyle/>
          <a:p>
            <a:r>
              <a:rPr lang="en-US" sz="2100" dirty="0" smtClean="0"/>
              <a:t>Purpose:  A </a:t>
            </a:r>
            <a:r>
              <a:rPr lang="en-US" sz="2100" dirty="0"/>
              <a:t>ULI profile is a set of </a:t>
            </a:r>
            <a:r>
              <a:rPr lang="en-US" sz="2100" dirty="0" smtClean="0"/>
              <a:t>necessary configuration </a:t>
            </a:r>
            <a:r>
              <a:rPr lang="en-US" sz="2100" dirty="0"/>
              <a:t>parameters required by the </a:t>
            </a:r>
            <a:r>
              <a:rPr lang="en-US" sz="2100" dirty="0" smtClean="0"/>
              <a:t>ULI’s PDE, MMI, and protocol module(s) along with the 802.15.4 </a:t>
            </a:r>
            <a:r>
              <a:rPr lang="en-US" sz="2100" dirty="0"/>
              <a:t>MAC and PHY for operation.  </a:t>
            </a:r>
            <a:endParaRPr lang="en-US" sz="2100" dirty="0" smtClean="0"/>
          </a:p>
          <a:p>
            <a:r>
              <a:rPr lang="en-US" sz="2100" dirty="0" smtClean="0"/>
              <a:t>Description: The </a:t>
            </a:r>
            <a:r>
              <a:rPr lang="en-US" sz="2100" dirty="0"/>
              <a:t>ULI profile mechanism </a:t>
            </a:r>
            <a:r>
              <a:rPr lang="en-US" sz="2100" dirty="0" smtClean="0"/>
              <a:t>should use Yang </a:t>
            </a:r>
            <a:r>
              <a:rPr lang="en-US" sz="2100" dirty="0"/>
              <a:t>modeling.</a:t>
            </a:r>
          </a:p>
          <a:p>
            <a:r>
              <a:rPr lang="en-US" sz="2100" dirty="0"/>
              <a:t>Overview:  </a:t>
            </a:r>
            <a:r>
              <a:rPr lang="en-US" sz="2100" dirty="0" smtClean="0"/>
              <a:t>One </a:t>
            </a:r>
            <a:r>
              <a:rPr lang="en-US" sz="2100" dirty="0"/>
              <a:t>advantage of profiles is the reduction of parameters in the data request. </a:t>
            </a:r>
            <a:r>
              <a:rPr lang="en-US" sz="2100" dirty="0" smtClean="0"/>
              <a:t>For example, while the MCPS-</a:t>
            </a:r>
            <a:r>
              <a:rPr lang="en-US" sz="2100" dirty="0" err="1" smtClean="0"/>
              <a:t>DATA.request</a:t>
            </a:r>
            <a:r>
              <a:rPr lang="en-US" sz="2100" dirty="0" smtClean="0"/>
              <a:t> has 28 parameters, the </a:t>
            </a:r>
            <a:r>
              <a:rPr lang="en-US" sz="2100" dirty="0"/>
              <a:t>PDE Data request </a:t>
            </a:r>
            <a:r>
              <a:rPr lang="en-US" sz="2100" dirty="0" smtClean="0"/>
              <a:t>has only 5 </a:t>
            </a:r>
            <a:r>
              <a:rPr lang="en-US" sz="2100" dirty="0"/>
              <a:t>parameters: </a:t>
            </a:r>
          </a:p>
          <a:p>
            <a:pPr marL="457200" indent="0">
              <a:buNone/>
            </a:pPr>
            <a:r>
              <a:rPr lang="en-US" sz="2100" dirty="0"/>
              <a:t>PDE-</a:t>
            </a:r>
            <a:r>
              <a:rPr lang="en-US" sz="2100" dirty="0" err="1"/>
              <a:t>DATA.request</a:t>
            </a:r>
            <a:r>
              <a:rPr lang="en-US" sz="2100" dirty="0"/>
              <a:t>	(</a:t>
            </a:r>
          </a:p>
          <a:p>
            <a:pPr marL="0" indent="0">
              <a:buNone/>
            </a:pPr>
            <a:r>
              <a:rPr lang="en-US" sz="2100" dirty="0"/>
              <a:t>			</a:t>
            </a:r>
            <a:r>
              <a:rPr lang="en-US" sz="2100" dirty="0" smtClean="0"/>
              <a:t>	</a:t>
            </a:r>
            <a:r>
              <a:rPr lang="en-US" sz="2100" dirty="0" err="1" smtClean="0"/>
              <a:t>DstAddr</a:t>
            </a:r>
            <a:r>
              <a:rPr lang="en-US" sz="2100" dirty="0"/>
              <a:t>, </a:t>
            </a:r>
          </a:p>
          <a:p>
            <a:pPr marL="0" indent="0">
              <a:buNone/>
            </a:pPr>
            <a:r>
              <a:rPr lang="en-US" sz="2100" dirty="0"/>
              <a:t>			</a:t>
            </a:r>
            <a:r>
              <a:rPr lang="en-US" sz="2100" dirty="0" smtClean="0"/>
              <a:t>	</a:t>
            </a:r>
            <a:r>
              <a:rPr lang="en-US" sz="2100" dirty="0" err="1" smtClean="0"/>
              <a:t>DstProtocolId</a:t>
            </a:r>
            <a:r>
              <a:rPr lang="en-US" sz="2100" dirty="0"/>
              <a:t>,</a:t>
            </a:r>
          </a:p>
          <a:p>
            <a:pPr marL="0" indent="0">
              <a:buNone/>
            </a:pPr>
            <a:r>
              <a:rPr lang="en-US" sz="2100" dirty="0"/>
              <a:t>			</a:t>
            </a:r>
            <a:r>
              <a:rPr lang="en-US" sz="2100" dirty="0" smtClean="0"/>
              <a:t>	</a:t>
            </a:r>
            <a:r>
              <a:rPr lang="en-US" sz="2100" dirty="0" err="1" smtClean="0"/>
              <a:t>UliCombinedProfileId</a:t>
            </a:r>
            <a:r>
              <a:rPr lang="en-US" sz="2100" dirty="0"/>
              <a:t>,</a:t>
            </a:r>
          </a:p>
          <a:p>
            <a:pPr marL="0" indent="0">
              <a:buNone/>
            </a:pPr>
            <a:r>
              <a:rPr lang="en-US" sz="2100" dirty="0"/>
              <a:t>			</a:t>
            </a:r>
            <a:r>
              <a:rPr lang="en-US" sz="2100" dirty="0" smtClean="0"/>
              <a:t>	</a:t>
            </a:r>
            <a:r>
              <a:rPr lang="en-US" sz="2100" dirty="0" err="1" smtClean="0"/>
              <a:t>PdeData</a:t>
            </a:r>
            <a:r>
              <a:rPr lang="en-US" sz="2100" dirty="0"/>
              <a:t>, </a:t>
            </a:r>
            <a:br>
              <a:rPr lang="en-US" sz="2100" dirty="0"/>
            </a:br>
            <a:r>
              <a:rPr lang="en-US" sz="2100" dirty="0"/>
              <a:t>			</a:t>
            </a:r>
            <a:r>
              <a:rPr lang="en-US" sz="2100" dirty="0" smtClean="0"/>
              <a:t>	</a:t>
            </a:r>
            <a:r>
              <a:rPr lang="en-US" sz="2100" dirty="0" err="1" smtClean="0"/>
              <a:t>PdeHandle</a:t>
            </a:r>
            <a:r>
              <a:rPr lang="en-US" sz="2100" dirty="0"/>
              <a:t/>
            </a:r>
            <a:br>
              <a:rPr lang="en-US" sz="2100" dirty="0"/>
            </a:br>
            <a:r>
              <a:rPr lang="en-US" sz="2100" dirty="0"/>
              <a:t>			</a:t>
            </a:r>
            <a:r>
              <a:rPr lang="en-US" sz="2100" dirty="0" smtClean="0"/>
              <a:t>	)</a:t>
            </a:r>
            <a:endParaRPr lang="en-US" sz="2100"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24</a:t>
            </a:fld>
            <a:endParaRPr lang="en-US"/>
          </a:p>
        </p:txBody>
      </p:sp>
    </p:spTree>
    <p:extLst>
      <p:ext uri="{BB962C8B-B14F-4D97-AF65-F5344CB8AC3E}">
        <p14:creationId xmlns:p14="http://schemas.microsoft.com/office/powerpoint/2010/main" val="117380257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Example 1</a:t>
            </a:r>
          </a:p>
        </p:txBody>
      </p:sp>
      <p:sp>
        <p:nvSpPr>
          <p:cNvPr id="47" name="TextShape 2"/>
          <p:cNvSpPr txBox="1"/>
          <p:nvPr/>
        </p:nvSpPr>
        <p:spPr>
          <a:xfrm>
            <a:off x="685800" y="1981080"/>
            <a:ext cx="80772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Sending one IPv6 packet using O-QPSK on 2.4 MHz band using channel 1. </a:t>
            </a:r>
          </a:p>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Use the Pan Id of 0x1234.</a:t>
            </a:r>
          </a:p>
          <a:p>
            <a:pPr marL="342720" indent="-342720">
              <a:spcBef>
                <a:spcPts val="799"/>
              </a:spcBef>
              <a:buClr>
                <a:srgbClr val="000000"/>
              </a:buClr>
              <a:buFont typeface="Arial"/>
              <a:buChar char="•"/>
            </a:pPr>
            <a:r>
              <a:rPr lang="en-US" sz="2400" spc="-1" dirty="0" smtClean="0">
                <a:solidFill>
                  <a:srgbClr val="000000"/>
                </a:solidFill>
                <a:uFill>
                  <a:solidFill>
                    <a:srgbClr val="FFFFFF"/>
                  </a:solidFill>
                </a:uFill>
                <a:latin typeface="Arial"/>
              </a:rPr>
              <a:t>In this example, the </a:t>
            </a:r>
            <a:r>
              <a:rPr lang="en-US" sz="2400" b="0" strike="noStrike" spc="-1" dirty="0" smtClean="0">
                <a:solidFill>
                  <a:srgbClr val="000000"/>
                </a:solidFill>
                <a:uFill>
                  <a:solidFill>
                    <a:srgbClr val="FFFFFF"/>
                  </a:solidFill>
                </a:uFill>
                <a:latin typeface="Arial"/>
              </a:rPr>
              <a:t>packet is without </a:t>
            </a:r>
            <a:r>
              <a:rPr lang="en-US" sz="2400" b="0" strike="noStrike" spc="-1" dirty="0">
                <a:solidFill>
                  <a:srgbClr val="000000"/>
                </a:solidFill>
                <a:uFill>
                  <a:solidFill>
                    <a:srgbClr val="FFFFFF"/>
                  </a:solidFill>
                </a:uFill>
                <a:latin typeface="Arial"/>
              </a:rPr>
              <a:t>security</a:t>
            </a: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Creating PHY &amp; MAC configuration</a:t>
            </a:r>
          </a:p>
        </p:txBody>
      </p:sp>
      <p:sp>
        <p:nvSpPr>
          <p:cNvPr id="49" name="TextShape 2"/>
          <p:cNvSpPr txBox="1"/>
          <p:nvPr/>
        </p:nvSpPr>
        <p:spPr>
          <a:xfrm>
            <a:off x="228600" y="1676400"/>
            <a:ext cx="8686800" cy="4446000"/>
          </a:xfrm>
          <a:prstGeom prst="rect">
            <a:avLst/>
          </a:prstGeom>
          <a:noFill/>
          <a:ln>
            <a:noFill/>
          </a:ln>
        </p:spPr>
        <p:txBody>
          <a:bodyPr lIns="92160" tIns="46080" rIns="92160" bIns="46080">
            <a:normAutofit lnSpcReduction="10000"/>
          </a:bodyPr>
          <a:lstStyle/>
          <a:p>
            <a:pPr marL="342720" indent="-342720">
              <a:spcBef>
                <a:spcPts val="600"/>
              </a:spcBef>
              <a:buClr>
                <a:srgbClr val="000000"/>
              </a:buClr>
              <a:buFont typeface="Arial"/>
              <a:buChar char="•"/>
            </a:pPr>
            <a:r>
              <a:rPr lang="en-US" sz="2200" b="0" strike="noStrike" spc="-1" dirty="0">
                <a:solidFill>
                  <a:srgbClr val="000000"/>
                </a:solidFill>
                <a:uFill>
                  <a:solidFill>
                    <a:srgbClr val="FFFFFF"/>
                  </a:solidFill>
                </a:uFill>
                <a:latin typeface="Arial"/>
              </a:rPr>
              <a:t>First we need to create configuration data for the </a:t>
            </a:r>
            <a:r>
              <a:rPr lang="en-US" sz="2200" b="0" strike="noStrike" spc="-1" dirty="0" smtClean="0">
                <a:solidFill>
                  <a:srgbClr val="000000"/>
                </a:solidFill>
                <a:uFill>
                  <a:solidFill>
                    <a:srgbClr val="FFFFFF"/>
                  </a:solidFill>
                </a:uFill>
                <a:latin typeface="Arial"/>
              </a:rPr>
              <a:t>PHY </a:t>
            </a:r>
            <a:r>
              <a:rPr lang="en-US" sz="2200" b="0" strike="noStrike" spc="-1" dirty="0">
                <a:solidFill>
                  <a:srgbClr val="000000"/>
                </a:solidFill>
                <a:uFill>
                  <a:solidFill>
                    <a:srgbClr val="FFFFFF"/>
                  </a:solidFill>
                </a:uFill>
                <a:latin typeface="Arial"/>
              </a:rPr>
              <a:t>&amp; </a:t>
            </a:r>
            <a:r>
              <a:rPr lang="en-US" sz="2200" b="0" strike="noStrike" spc="-1" dirty="0" smtClean="0">
                <a:solidFill>
                  <a:srgbClr val="000000"/>
                </a:solidFill>
                <a:uFill>
                  <a:solidFill>
                    <a:srgbClr val="FFFFFF"/>
                  </a:solidFill>
                </a:uFill>
                <a:latin typeface="Arial"/>
              </a:rPr>
              <a:t>MAC </a:t>
            </a:r>
            <a:r>
              <a:rPr lang="en-US" sz="2200" b="0" strike="noStrike" spc="-1" dirty="0">
                <a:solidFill>
                  <a:srgbClr val="000000"/>
                </a:solidFill>
                <a:uFill>
                  <a:solidFill>
                    <a:srgbClr val="FFFFFF"/>
                  </a:solidFill>
                </a:uFill>
                <a:latin typeface="Arial"/>
              </a:rPr>
              <a:t>layer, i.e., something we can give to the PDE-MGMT-CREATE. </a:t>
            </a:r>
            <a:r>
              <a:rPr lang="en-US" sz="2200" b="0" strike="noStrike" spc="-1" dirty="0" smtClean="0">
                <a:solidFill>
                  <a:srgbClr val="000000"/>
                </a:solidFill>
                <a:uFill>
                  <a:solidFill>
                    <a:srgbClr val="FFFFFF"/>
                  </a:solidFill>
                </a:uFill>
                <a:latin typeface="Arial"/>
              </a:rPr>
              <a:t>The configuration could be Yang or some other format.</a:t>
            </a:r>
          </a:p>
          <a:p>
            <a:pPr>
              <a:spcBef>
                <a:spcPts val="799"/>
              </a:spcBef>
            </a:pPr>
            <a:r>
              <a:rPr lang="en-US" sz="2200" spc="-1" dirty="0" err="1" smtClean="0">
                <a:solidFill>
                  <a:srgbClr val="000000"/>
                </a:solidFill>
                <a:uFill>
                  <a:solidFill>
                    <a:srgbClr val="FFFFFF"/>
                  </a:solidFill>
                </a:uFill>
                <a:latin typeface="Arial"/>
              </a:rPr>
              <a:t>PdeMgmtData</a:t>
            </a:r>
            <a:r>
              <a:rPr lang="en-US" sz="2200" spc="-1" dirty="0" smtClean="0">
                <a:solidFill>
                  <a:srgbClr val="000000"/>
                </a:solidFill>
                <a:uFill>
                  <a:solidFill>
                    <a:srgbClr val="FFFFFF"/>
                  </a:solidFill>
                </a:uFill>
                <a:latin typeface="Arial"/>
              </a:rPr>
              <a:t> </a:t>
            </a:r>
            <a:r>
              <a:rPr lang="en-US" sz="2200" spc="-1" dirty="0">
                <a:solidFill>
                  <a:srgbClr val="000000"/>
                </a:solidFill>
                <a:uFill>
                  <a:solidFill>
                    <a:srgbClr val="FFFFFF"/>
                  </a:solidFill>
                </a:uFill>
                <a:latin typeface="Arial"/>
              </a:rPr>
              <a:t>= </a:t>
            </a:r>
          </a:p>
          <a:p>
            <a:pPr lvl="1">
              <a:spcBef>
                <a:spcPts val="697"/>
              </a:spcBef>
            </a:pPr>
            <a:r>
              <a:rPr lang="en-US" sz="2200" spc="-1" dirty="0">
                <a:solidFill>
                  <a:srgbClr val="000000"/>
                </a:solidFill>
                <a:uFill>
                  <a:solidFill>
                    <a:srgbClr val="FFFFFF"/>
                  </a:solidFill>
                </a:uFill>
                <a:latin typeface="Arial"/>
              </a:rPr>
              <a:t>pack(</a:t>
            </a:r>
          </a:p>
          <a:p>
            <a:pPr marL="857160" lvl="2">
              <a:spcBef>
                <a:spcPts val="598"/>
              </a:spcBef>
            </a:pPr>
            <a:r>
              <a:rPr lang="en-US" sz="2200" spc="-1" dirty="0" err="1">
                <a:solidFill>
                  <a:srgbClr val="000000"/>
                </a:solidFill>
                <a:uFill>
                  <a:solidFill>
                    <a:srgbClr val="FFFFFF"/>
                  </a:solidFill>
                </a:uFill>
                <a:latin typeface="Arial"/>
              </a:rPr>
              <a:t>Phy</a:t>
            </a:r>
            <a:r>
              <a:rPr lang="en-US" sz="2200" spc="-1" dirty="0">
                <a:solidFill>
                  <a:srgbClr val="000000"/>
                </a:solidFill>
                <a:uFill>
                  <a:solidFill>
                    <a:srgbClr val="FFFFFF"/>
                  </a:solidFill>
                </a:uFill>
                <a:latin typeface="Arial"/>
              </a:rPr>
              <a:t>: {</a:t>
            </a:r>
          </a:p>
          <a:p>
            <a:pPr marL="1199880" lvl="3">
              <a:spcBef>
                <a:spcPts val="499"/>
              </a:spcBef>
            </a:pPr>
            <a:r>
              <a:rPr lang="en-US" sz="2200" spc="-1" dirty="0" smtClean="0">
                <a:solidFill>
                  <a:srgbClr val="000000"/>
                </a:solidFill>
                <a:uFill>
                  <a:solidFill>
                    <a:srgbClr val="FFFFFF"/>
                  </a:solidFill>
                </a:uFill>
                <a:latin typeface="Arial"/>
              </a:rPr>
              <a:t>Modulation: </a:t>
            </a:r>
            <a:r>
              <a:rPr lang="en-US" sz="2200" spc="-1" dirty="0">
                <a:solidFill>
                  <a:srgbClr val="000000"/>
                </a:solidFill>
                <a:uFill>
                  <a:solidFill>
                    <a:srgbClr val="FFFFFF"/>
                  </a:solidFill>
                </a:uFill>
                <a:latin typeface="Arial"/>
              </a:rPr>
              <a:t>O-QPSK,</a:t>
            </a:r>
          </a:p>
          <a:p>
            <a:pPr marL="1199880" lvl="3">
              <a:spcBef>
                <a:spcPts val="499"/>
              </a:spcBef>
            </a:pPr>
            <a:r>
              <a:rPr lang="en-US" sz="2200" spc="-1" dirty="0" err="1">
                <a:solidFill>
                  <a:srgbClr val="000000"/>
                </a:solidFill>
                <a:uFill>
                  <a:solidFill>
                    <a:srgbClr val="FFFFFF"/>
                  </a:solidFill>
                </a:uFill>
                <a:latin typeface="Arial"/>
              </a:rPr>
              <a:t>Band_designator</a:t>
            </a:r>
            <a:r>
              <a:rPr lang="en-US" sz="2200" spc="-1" dirty="0">
                <a:solidFill>
                  <a:srgbClr val="000000"/>
                </a:solidFill>
                <a:uFill>
                  <a:solidFill>
                    <a:srgbClr val="FFFFFF"/>
                  </a:solidFill>
                </a:uFill>
                <a:latin typeface="Arial"/>
              </a:rPr>
              <a:t>: 2.4Ghz,</a:t>
            </a:r>
          </a:p>
          <a:p>
            <a:pPr marL="1199880" lvl="3">
              <a:spcBef>
                <a:spcPts val="499"/>
              </a:spcBef>
            </a:pPr>
            <a:r>
              <a:rPr lang="en-US" sz="2200" spc="-1" dirty="0">
                <a:solidFill>
                  <a:srgbClr val="000000"/>
                </a:solidFill>
                <a:uFill>
                  <a:solidFill>
                    <a:srgbClr val="FFFFFF"/>
                  </a:solidFill>
                </a:uFill>
                <a:latin typeface="Arial"/>
              </a:rPr>
              <a:t>Channel: 1 },</a:t>
            </a:r>
          </a:p>
          <a:p>
            <a:pPr marL="857160" lvl="2">
              <a:spcBef>
                <a:spcPts val="598"/>
              </a:spcBef>
            </a:pPr>
            <a:r>
              <a:rPr lang="en-US" sz="2200" spc="-1" dirty="0">
                <a:solidFill>
                  <a:srgbClr val="000000"/>
                </a:solidFill>
                <a:uFill>
                  <a:solidFill>
                    <a:srgbClr val="FFFFFF"/>
                  </a:solidFill>
                </a:uFill>
                <a:latin typeface="Arial"/>
              </a:rPr>
              <a:t>Mac: { </a:t>
            </a:r>
          </a:p>
          <a:p>
            <a:pPr marL="1199880" lvl="3">
              <a:spcBef>
                <a:spcPts val="499"/>
              </a:spcBef>
            </a:pPr>
            <a:r>
              <a:rPr lang="en-US" sz="2200" spc="-1" dirty="0" err="1">
                <a:solidFill>
                  <a:srgbClr val="000000"/>
                </a:solidFill>
                <a:uFill>
                  <a:solidFill>
                    <a:srgbClr val="FFFFFF"/>
                  </a:solidFill>
                </a:uFill>
                <a:latin typeface="Arial"/>
              </a:rPr>
              <a:t>Pan_Id</a:t>
            </a:r>
            <a:r>
              <a:rPr lang="en-US" sz="2200" spc="-1" dirty="0">
                <a:solidFill>
                  <a:srgbClr val="000000"/>
                </a:solidFill>
                <a:uFill>
                  <a:solidFill>
                    <a:srgbClr val="FFFFFF"/>
                  </a:solidFill>
                </a:uFill>
                <a:latin typeface="Arial"/>
              </a:rPr>
              <a:t>: 0x1234</a:t>
            </a:r>
          </a:p>
          <a:p>
            <a:pPr marL="857160" lvl="2">
              <a:spcBef>
                <a:spcPts val="598"/>
              </a:spcBef>
            </a:pPr>
            <a:r>
              <a:rPr lang="en-US" sz="2200" spc="-1" dirty="0">
                <a:solidFill>
                  <a:srgbClr val="000000"/>
                </a:solidFill>
                <a:uFill>
                  <a:solidFill>
                    <a:srgbClr val="FFFFFF"/>
                  </a:solidFill>
                </a:uFill>
                <a:latin typeface="Arial"/>
              </a:rPr>
              <a:t>})</a:t>
            </a:r>
          </a:p>
          <a:p>
            <a:pPr marL="342720" indent="-342720">
              <a:spcBef>
                <a:spcPts val="799"/>
              </a:spcBef>
              <a:buClr>
                <a:srgbClr val="000000"/>
              </a:buClr>
              <a:buFont typeface="Arial"/>
              <a:buChar char="•"/>
            </a:pPr>
            <a:endParaRPr lang="en-US" sz="32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dirty="0">
                <a:solidFill>
                  <a:srgbClr val="000000"/>
                </a:solidFill>
                <a:uFill>
                  <a:solidFill>
                    <a:srgbClr val="FFFFFF"/>
                  </a:solidFill>
                </a:uFill>
                <a:latin typeface="Times New Roman"/>
              </a:rPr>
              <a:t>Creating the </a:t>
            </a:r>
            <a:r>
              <a:rPr lang="en-US" sz="3600" b="0" strike="noStrike" spc="-1" dirty="0" smtClean="0">
                <a:solidFill>
                  <a:srgbClr val="000000"/>
                </a:solidFill>
                <a:uFill>
                  <a:solidFill>
                    <a:srgbClr val="FFFFFF"/>
                  </a:solidFill>
                </a:uFill>
                <a:latin typeface="Times New Roman"/>
              </a:rPr>
              <a:t>Profile ID</a:t>
            </a:r>
            <a:endParaRPr lang="en-US" sz="3600" b="0" strike="noStrike" spc="-1" dirty="0">
              <a:solidFill>
                <a:srgbClr val="000000"/>
              </a:solidFill>
              <a:uFill>
                <a:solidFill>
                  <a:srgbClr val="FFFFFF"/>
                </a:solidFill>
              </a:uFill>
              <a:latin typeface="Times New Roman"/>
            </a:endParaRPr>
          </a:p>
        </p:txBody>
      </p:sp>
      <p:sp>
        <p:nvSpPr>
          <p:cNvPr id="53" name="TextShape 2"/>
          <p:cNvSpPr txBox="1"/>
          <p:nvPr/>
        </p:nvSpPr>
        <p:spPr>
          <a:xfrm>
            <a:off x="228600" y="1676400"/>
            <a:ext cx="8534400" cy="4446000"/>
          </a:xfrm>
          <a:prstGeom prst="rect">
            <a:avLst/>
          </a:prstGeom>
          <a:noFill/>
          <a:ln>
            <a:noFill/>
          </a:ln>
        </p:spPr>
        <p:txBody>
          <a:bodyPr lIns="92160" tIns="46080" rIns="92160" bIns="46080">
            <a:normAutofit/>
          </a:bodyPr>
          <a:lstStyle/>
          <a:p>
            <a:pPr>
              <a:spcBef>
                <a:spcPts val="799"/>
              </a:spcBef>
              <a:buClr>
                <a:srgbClr val="000000"/>
              </a:buClr>
            </a:pPr>
            <a:r>
              <a:rPr lang="en-US" sz="2200" b="0" strike="noStrike" spc="-1" dirty="0">
                <a:solidFill>
                  <a:srgbClr val="000000"/>
                </a:solidFill>
                <a:uFill>
                  <a:solidFill>
                    <a:srgbClr val="FFFFFF"/>
                  </a:solidFill>
                </a:uFill>
                <a:latin typeface="Arial"/>
              </a:rPr>
              <a:t>Request the MPM to create a new </a:t>
            </a:r>
            <a:r>
              <a:rPr lang="en-US" sz="2200" b="0" strike="noStrike" spc="-1" dirty="0" smtClean="0">
                <a:solidFill>
                  <a:srgbClr val="000000"/>
                </a:solidFill>
                <a:uFill>
                  <a:solidFill>
                    <a:srgbClr val="FFFFFF"/>
                  </a:solidFill>
                </a:uFill>
                <a:latin typeface="Arial"/>
              </a:rPr>
              <a:t>profile, </a:t>
            </a:r>
            <a:r>
              <a:rPr lang="en-US" sz="2200" b="0" strike="noStrike" spc="-1" dirty="0" err="1" smtClean="0">
                <a:solidFill>
                  <a:srgbClr val="000000"/>
                </a:solidFill>
                <a:uFill>
                  <a:solidFill>
                    <a:srgbClr val="FFFFFF"/>
                  </a:solidFill>
                </a:uFill>
                <a:latin typeface="Arial"/>
              </a:rPr>
              <a:t>ProfileId</a:t>
            </a:r>
            <a:r>
              <a:rPr lang="en-US" sz="2200" b="0" strike="noStrike" spc="-1" dirty="0" smtClean="0">
                <a:solidFill>
                  <a:srgbClr val="000000"/>
                </a:solidFill>
                <a:uFill>
                  <a:solidFill>
                    <a:srgbClr val="FFFFFF"/>
                  </a:solidFill>
                </a:uFill>
                <a:latin typeface="Arial"/>
              </a:rPr>
              <a:t>, using the PDE-MGMT-</a:t>
            </a:r>
            <a:r>
              <a:rPr lang="en-US" sz="2200" b="0" strike="noStrike" spc="-1" dirty="0" err="1" smtClean="0">
                <a:solidFill>
                  <a:srgbClr val="000000"/>
                </a:solidFill>
                <a:uFill>
                  <a:solidFill>
                    <a:srgbClr val="FFFFFF"/>
                  </a:solidFill>
                </a:uFill>
                <a:latin typeface="Arial"/>
              </a:rPr>
              <a:t>CREATE.request</a:t>
            </a:r>
            <a:r>
              <a:rPr lang="en-US" sz="2200" b="0" strike="noStrike" spc="-1" dirty="0" smtClean="0">
                <a:solidFill>
                  <a:srgbClr val="000000"/>
                </a:solidFill>
                <a:uFill>
                  <a:solidFill>
                    <a:srgbClr val="FFFFFF"/>
                  </a:solidFill>
                </a:uFill>
                <a:latin typeface="Arial"/>
              </a:rPr>
              <a:t>, consisting of the MAC and PHY configuration data</a:t>
            </a:r>
            <a:r>
              <a:rPr lang="en-US" sz="2200" b="0" strike="noStrike" spc="-1" dirty="0">
                <a:solidFill>
                  <a:srgbClr val="000000"/>
                </a:solidFill>
                <a:uFill>
                  <a:solidFill>
                    <a:srgbClr val="FFFFFF"/>
                  </a:solidFill>
                </a:uFill>
                <a:latin typeface="Arial"/>
              </a:rPr>
              <a:t>. </a:t>
            </a:r>
          </a:p>
          <a:p>
            <a:pPr marL="342720" indent="-342720">
              <a:spcBef>
                <a:spcPts val="799"/>
              </a:spcBef>
              <a:buClr>
                <a:srgbClr val="000000"/>
              </a:buClr>
              <a:buFont typeface="Arial"/>
              <a:buChar char="•"/>
            </a:pPr>
            <a:endParaRPr lang="en-US" sz="2200" b="0" strike="noStrike" spc="-1" dirty="0">
              <a:solidFill>
                <a:srgbClr val="000000"/>
              </a:solidFill>
              <a:uFill>
                <a:solidFill>
                  <a:srgbClr val="FFFFFF"/>
                </a:solidFill>
              </a:uFill>
              <a:latin typeface="Arial"/>
            </a:endParaRPr>
          </a:p>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smtClean="0">
                <a:solidFill>
                  <a:srgbClr val="000000"/>
                </a:solidFill>
                <a:uFill>
                  <a:solidFill>
                    <a:srgbClr val="FFFFFF"/>
                  </a:solidFill>
                </a:uFill>
                <a:latin typeface="Arial"/>
              </a:rPr>
              <a:t>CREATE.request</a:t>
            </a:r>
            <a:r>
              <a:rPr lang="en-US" sz="2000" b="0" strike="noStrike" spc="-1" dirty="0" smtClean="0">
                <a:solidFill>
                  <a:srgbClr val="000000"/>
                </a:solidFill>
                <a:uFill>
                  <a:solidFill>
                    <a:srgbClr val="FFFFFF"/>
                  </a:solidFill>
                </a:uFill>
                <a:latin typeface="Arial"/>
              </a:rPr>
              <a:t>	(		</a:t>
            </a:r>
            <a:endParaRPr lang="en-US" sz="2000" b="0" strike="noStrike" spc="-1" dirty="0">
              <a:solidFill>
                <a:srgbClr val="000000"/>
              </a:solidFill>
              <a:uFill>
                <a:solidFill>
                  <a:srgbClr val="FFFFFF"/>
                </a:solidFill>
              </a:uFill>
              <a:latin typeface="Arial"/>
            </a:endParaRPr>
          </a:p>
          <a:p>
            <a:pPr marL="742680" lvl="1" indent="-285480">
              <a:spcBef>
                <a:spcPts val="697"/>
              </a:spcBef>
            </a:pPr>
            <a:r>
              <a:rPr lang="en-US" sz="2000" b="0" strike="noStrike" spc="-1" dirty="0" smtClean="0">
                <a:solidFill>
                  <a:srgbClr val="000000"/>
                </a:solidFill>
                <a:uFill>
                  <a:solidFill>
                    <a:srgbClr val="FFFFFF"/>
                  </a:solidFill>
                </a:uFill>
                <a:latin typeface="Arial"/>
              </a:rPr>
              <a:t>					</a:t>
            </a:r>
            <a:r>
              <a:rPr lang="en-US" sz="2000" b="0" strike="noStrike" spc="-1" dirty="0" err="1" smtClean="0">
                <a:solidFill>
                  <a:srgbClr val="000000"/>
                </a:solidFill>
                <a:uFill>
                  <a:solidFill>
                    <a:srgbClr val="FFFFFF"/>
                  </a:solidFill>
                </a:uFill>
                <a:latin typeface="Arial"/>
              </a:rPr>
              <a:t>PdeMgmtData</a:t>
            </a:r>
            <a:r>
              <a:rPr lang="en-US" sz="2000" b="0" strike="noStrike" spc="-1" dirty="0" smtClean="0">
                <a:solidFill>
                  <a:srgbClr val="000000"/>
                </a:solidFill>
                <a:uFill>
                  <a:solidFill>
                    <a:srgbClr val="FFFFFF"/>
                  </a:solidFill>
                </a:uFill>
                <a:latin typeface="Arial"/>
              </a:rPr>
              <a:t>,	#configuration data</a:t>
            </a:r>
            <a:endParaRPr lang="en-US" sz="2000" b="0" strike="noStrike" spc="-1" dirty="0">
              <a:solidFill>
                <a:srgbClr val="000000"/>
              </a:solidFill>
              <a:uFill>
                <a:solidFill>
                  <a:srgbClr val="FFFFFF"/>
                </a:solidFill>
              </a:uFill>
              <a:latin typeface="Arial"/>
            </a:endParaRPr>
          </a:p>
          <a:p>
            <a:pPr marL="742680" lvl="1" indent="-285480">
              <a:spcBef>
                <a:spcPts val="697"/>
              </a:spcBef>
            </a:pPr>
            <a:r>
              <a:rPr lang="en-US" sz="2000" b="0" strike="noStrike" spc="-1" dirty="0" smtClean="0">
                <a:solidFill>
                  <a:srgbClr val="000000"/>
                </a:solidFill>
                <a:uFill>
                  <a:solidFill>
                    <a:srgbClr val="FFFFFF"/>
                  </a:solidFill>
                </a:uFill>
                <a:latin typeface="Arial"/>
              </a:rPr>
              <a:t>					Handle</a:t>
            </a:r>
          </a:p>
          <a:p>
            <a:pPr marL="742680" lvl="1" indent="-285480">
              <a:spcBef>
                <a:spcPts val="697"/>
              </a:spcBef>
            </a:pPr>
            <a:r>
              <a:rPr lang="en-US" sz="2000" spc="-1" dirty="0">
                <a:solidFill>
                  <a:srgbClr val="000000"/>
                </a:solidFill>
                <a:uFill>
                  <a:solidFill>
                    <a:srgbClr val="FFFFFF"/>
                  </a:solidFill>
                </a:uFill>
                <a:latin typeface="Arial"/>
              </a:rPr>
              <a:t>	</a:t>
            </a:r>
            <a:r>
              <a:rPr lang="en-US" sz="2000" spc="-1" dirty="0" smtClean="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a:t>
            </a:r>
            <a:endParaRPr lang="en-US" sz="20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dirty="0">
                <a:solidFill>
                  <a:srgbClr val="000000"/>
                </a:solidFill>
                <a:uFill>
                  <a:solidFill>
                    <a:srgbClr val="FFFFFF"/>
                  </a:solidFill>
                </a:uFill>
                <a:latin typeface="Times New Roman"/>
              </a:rPr>
              <a:t>Getting the </a:t>
            </a:r>
            <a:r>
              <a:rPr lang="en-US" sz="3600" b="0" strike="noStrike" spc="-1" dirty="0" err="1" smtClean="0">
                <a:solidFill>
                  <a:srgbClr val="000000"/>
                </a:solidFill>
                <a:uFill>
                  <a:solidFill>
                    <a:srgbClr val="FFFFFF"/>
                  </a:solidFill>
                </a:uFill>
                <a:latin typeface="Times New Roman"/>
              </a:rPr>
              <a:t>ProfileId</a:t>
            </a:r>
            <a:r>
              <a:rPr lang="en-US" sz="3600" b="0" strike="noStrike" spc="-1" dirty="0" smtClean="0">
                <a:solidFill>
                  <a:srgbClr val="000000"/>
                </a:solidFill>
                <a:uFill>
                  <a:solidFill>
                    <a:srgbClr val="FFFFFF"/>
                  </a:solidFill>
                </a:uFill>
                <a:latin typeface="Times New Roman"/>
              </a:rPr>
              <a:t> </a:t>
            </a:r>
            <a:r>
              <a:rPr lang="en-US" sz="3600" b="0" strike="noStrike" spc="-1" dirty="0">
                <a:solidFill>
                  <a:srgbClr val="000000"/>
                </a:solidFill>
                <a:uFill>
                  <a:solidFill>
                    <a:srgbClr val="FFFFFF"/>
                  </a:solidFill>
                </a:uFill>
                <a:latin typeface="Times New Roman"/>
              </a:rPr>
              <a:t>back</a:t>
            </a:r>
          </a:p>
        </p:txBody>
      </p:sp>
      <p:sp>
        <p:nvSpPr>
          <p:cNvPr id="55" name="TextShape 2"/>
          <p:cNvSpPr txBox="1"/>
          <p:nvPr/>
        </p:nvSpPr>
        <p:spPr>
          <a:xfrm>
            <a:off x="457200" y="1676400"/>
            <a:ext cx="83058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MPM will </a:t>
            </a:r>
            <a:r>
              <a:rPr lang="en-US" sz="2400" b="0" strike="noStrike" spc="-1" dirty="0" smtClean="0">
                <a:solidFill>
                  <a:srgbClr val="000000"/>
                </a:solidFill>
                <a:uFill>
                  <a:solidFill>
                    <a:srgbClr val="FFFFFF"/>
                  </a:solidFill>
                </a:uFill>
                <a:latin typeface="Arial"/>
              </a:rPr>
              <a:t>generate a new </a:t>
            </a:r>
            <a:r>
              <a:rPr lang="en-US" sz="2400" b="0" strike="noStrike" spc="-1" dirty="0" err="1" smtClean="0">
                <a:solidFill>
                  <a:srgbClr val="000000"/>
                </a:solidFill>
                <a:uFill>
                  <a:solidFill>
                    <a:srgbClr val="FFFFFF"/>
                  </a:solidFill>
                </a:uFill>
                <a:latin typeface="Arial"/>
              </a:rPr>
              <a:t>Profile</a:t>
            </a:r>
            <a:r>
              <a:rPr lang="en-US" sz="2400" spc="-1" dirty="0" err="1" smtClean="0">
                <a:solidFill>
                  <a:srgbClr val="000000"/>
                </a:solidFill>
                <a:uFill>
                  <a:solidFill>
                    <a:srgbClr val="FFFFFF"/>
                  </a:solidFill>
                </a:uFill>
                <a:latin typeface="Arial"/>
              </a:rPr>
              <a:t>I</a:t>
            </a:r>
            <a:r>
              <a:rPr lang="en-US" sz="2400" b="0" strike="noStrike" spc="-1" dirty="0" err="1" smtClean="0">
                <a:solidFill>
                  <a:srgbClr val="000000"/>
                </a:solidFill>
                <a:uFill>
                  <a:solidFill>
                    <a:srgbClr val="FFFFFF"/>
                  </a:solidFill>
                </a:uFill>
                <a:latin typeface="Arial"/>
              </a:rPr>
              <a:t>d</a:t>
            </a:r>
            <a:r>
              <a:rPr lang="en-US" sz="2400" b="0" strike="noStrike" spc="-1" dirty="0" smtClean="0">
                <a:solidFill>
                  <a:srgbClr val="000000"/>
                </a:solidFill>
                <a:uFill>
                  <a:solidFill>
                    <a:srgbClr val="FFFFFF"/>
                  </a:solidFill>
                </a:uFill>
                <a:latin typeface="Arial"/>
              </a:rPr>
              <a:t> </a:t>
            </a:r>
            <a:r>
              <a:rPr lang="en-US" sz="2400" b="0" strike="noStrike" spc="-1" dirty="0">
                <a:solidFill>
                  <a:srgbClr val="000000"/>
                </a:solidFill>
                <a:uFill>
                  <a:solidFill>
                    <a:srgbClr val="FFFFFF"/>
                  </a:solidFill>
                </a:uFill>
                <a:latin typeface="Arial"/>
              </a:rPr>
              <a:t>and configure it using the configuration data given, and return </a:t>
            </a:r>
            <a:r>
              <a:rPr lang="en-US" sz="2400" b="0" strike="noStrike" spc="-1" dirty="0" smtClean="0">
                <a:solidFill>
                  <a:srgbClr val="000000"/>
                </a:solidFill>
                <a:uFill>
                  <a:solidFill>
                    <a:srgbClr val="FFFFFF"/>
                  </a:solidFill>
                </a:uFill>
                <a:latin typeface="Arial"/>
              </a:rPr>
              <a:t>that </a:t>
            </a:r>
            <a:r>
              <a:rPr lang="en-US" sz="2400" b="0" strike="noStrike" spc="-1" dirty="0" err="1" smtClean="0">
                <a:solidFill>
                  <a:srgbClr val="000000"/>
                </a:solidFill>
                <a:uFill>
                  <a:solidFill>
                    <a:srgbClr val="FFFFFF"/>
                  </a:solidFill>
                </a:uFill>
                <a:latin typeface="Arial"/>
              </a:rPr>
              <a:t>ProfileId</a:t>
            </a:r>
            <a:r>
              <a:rPr lang="en-US" sz="2400" b="0" strike="noStrike" spc="-1" dirty="0" smtClean="0">
                <a:solidFill>
                  <a:srgbClr val="000000"/>
                </a:solidFill>
                <a:uFill>
                  <a:solidFill>
                    <a:srgbClr val="FFFFFF"/>
                  </a:solidFill>
                </a:uFill>
                <a:latin typeface="Arial"/>
              </a:rPr>
              <a:t> </a:t>
            </a:r>
            <a:r>
              <a:rPr lang="en-US" sz="2400" b="0" strike="noStrike" spc="-1" dirty="0">
                <a:solidFill>
                  <a:srgbClr val="000000"/>
                </a:solidFill>
                <a:uFill>
                  <a:solidFill>
                    <a:srgbClr val="FFFFFF"/>
                  </a:solidFill>
                </a:uFill>
                <a:latin typeface="Arial"/>
              </a:rPr>
              <a:t>to the upper layer</a:t>
            </a:r>
          </a:p>
          <a:p>
            <a:pPr marL="342720" indent="-342720">
              <a:spcBef>
                <a:spcPts val="799"/>
              </a:spcBef>
            </a:pPr>
            <a:endParaRPr lang="en-US" sz="2200" spc="-1" dirty="0">
              <a:solidFill>
                <a:srgbClr val="000000"/>
              </a:solidFill>
              <a:uFill>
                <a:solidFill>
                  <a:srgbClr val="FFFFFF"/>
                </a:solidFill>
              </a:uFill>
              <a:latin typeface="Arial"/>
            </a:endParaRPr>
          </a:p>
          <a:p>
            <a:pPr marL="342720" indent="-342720">
              <a:spcBef>
                <a:spcPts val="799"/>
              </a:spcBef>
            </a:pPr>
            <a:r>
              <a:rPr lang="en-US" sz="2200" b="0" strike="noStrike" spc="-1" dirty="0" smtClean="0">
                <a:solidFill>
                  <a:srgbClr val="000000"/>
                </a:solidFill>
                <a:uFill>
                  <a:solidFill>
                    <a:srgbClr val="FFFFFF"/>
                  </a:solidFill>
                </a:uFill>
                <a:latin typeface="Arial"/>
              </a:rPr>
              <a:t>PDE</a:t>
            </a:r>
            <a:r>
              <a:rPr lang="en-US" sz="2200" b="0" strike="noStrike" spc="-1" dirty="0">
                <a:solidFill>
                  <a:srgbClr val="000000"/>
                </a:solidFill>
                <a:uFill>
                  <a:solidFill>
                    <a:srgbClr val="FFFFFF"/>
                  </a:solidFill>
                </a:uFill>
                <a:latin typeface="Arial"/>
              </a:rPr>
              <a:t>-MGMT-</a:t>
            </a:r>
            <a:r>
              <a:rPr lang="en-US" sz="2200" b="0" strike="noStrike" spc="-1" dirty="0" err="1" smtClean="0">
                <a:solidFill>
                  <a:srgbClr val="000000"/>
                </a:solidFill>
                <a:uFill>
                  <a:solidFill>
                    <a:srgbClr val="FFFFFF"/>
                  </a:solidFill>
                </a:uFill>
                <a:latin typeface="Arial"/>
              </a:rPr>
              <a:t>CREATE.confirm</a:t>
            </a:r>
            <a:r>
              <a:rPr lang="en-US" sz="2200" b="0" strike="noStrike" spc="-1" dirty="0" smtClean="0">
                <a:solidFill>
                  <a:srgbClr val="000000"/>
                </a:solidFill>
                <a:uFill>
                  <a:solidFill>
                    <a:srgbClr val="FFFFFF"/>
                  </a:solidFill>
                </a:uFill>
                <a:latin typeface="Arial"/>
              </a:rPr>
              <a:t>	(</a:t>
            </a:r>
            <a:endParaRPr lang="en-US" sz="2200" b="0" strike="noStrike" spc="-1" dirty="0">
              <a:solidFill>
                <a:srgbClr val="000000"/>
              </a:solidFill>
              <a:uFill>
                <a:solidFill>
                  <a:srgbClr val="FFFFFF"/>
                </a:solidFill>
              </a:uFill>
              <a:latin typeface="Arial"/>
            </a:endParaRPr>
          </a:p>
          <a:p>
            <a:pPr marL="1085760" lvl="2" indent="-228600">
              <a:spcBef>
                <a:spcPts val="598"/>
              </a:spcBef>
            </a:pPr>
            <a:r>
              <a:rPr lang="en-US" sz="2200" spc="-1" dirty="0" smtClean="0">
                <a:solidFill>
                  <a:srgbClr val="000000"/>
                </a:solidFill>
                <a:uFill>
                  <a:solidFill>
                    <a:srgbClr val="FFFFFF"/>
                  </a:solidFill>
                </a:uFill>
                <a:latin typeface="Arial"/>
              </a:rPr>
              <a:t>					</a:t>
            </a:r>
            <a:r>
              <a:rPr lang="en-US" sz="2200" spc="-1" dirty="0" err="1" smtClean="0">
                <a:solidFill>
                  <a:srgbClr val="000000"/>
                </a:solidFill>
                <a:uFill>
                  <a:solidFill>
                    <a:srgbClr val="FFFFFF"/>
                  </a:solidFill>
                </a:uFill>
                <a:latin typeface="Arial"/>
              </a:rPr>
              <a:t>ProfileId</a:t>
            </a:r>
            <a:endParaRPr lang="en-US" sz="2200" spc="-1" dirty="0" smtClean="0">
              <a:solidFill>
                <a:srgbClr val="000000"/>
              </a:solidFill>
              <a:uFill>
                <a:solidFill>
                  <a:srgbClr val="FFFFFF"/>
                </a:solidFill>
              </a:uFill>
              <a:latin typeface="Arial"/>
            </a:endParaRPr>
          </a:p>
          <a:p>
            <a:pPr marL="1085760" lvl="2" indent="-228600">
              <a:spcBef>
                <a:spcPts val="598"/>
              </a:spcBef>
            </a:pPr>
            <a:r>
              <a:rPr lang="en-US" sz="2200" spc="-1" dirty="0" smtClean="0">
                <a:solidFill>
                  <a:srgbClr val="000000"/>
                </a:solidFill>
                <a:uFill>
                  <a:solidFill>
                    <a:srgbClr val="FFFFFF"/>
                  </a:solidFill>
                </a:uFill>
                <a:latin typeface="Arial"/>
              </a:rPr>
              <a:t>					Handle</a:t>
            </a:r>
            <a:r>
              <a:rPr lang="en-US" sz="2200" b="0" strike="noStrike" spc="-1" dirty="0">
                <a:solidFill>
                  <a:srgbClr val="000000"/>
                </a:solidFill>
                <a:uFill>
                  <a:solidFill>
                    <a:srgbClr val="FFFFFF"/>
                  </a:solidFill>
                </a:uFill>
                <a:latin typeface="Arial"/>
              </a:rPr>
              <a:t>,</a:t>
            </a:r>
          </a:p>
          <a:p>
            <a:pPr marL="1085760" lvl="2" indent="-228600">
              <a:spcBef>
                <a:spcPts val="598"/>
              </a:spcBef>
            </a:pPr>
            <a:r>
              <a:rPr lang="en-US" sz="2200" spc="-1" dirty="0">
                <a:solidFill>
                  <a:srgbClr val="000000"/>
                </a:solidFill>
                <a:uFill>
                  <a:solidFill>
                    <a:srgbClr val="FFFFFF"/>
                  </a:solidFill>
                </a:uFill>
                <a:latin typeface="Arial"/>
              </a:rPr>
              <a:t>	</a:t>
            </a:r>
            <a:r>
              <a:rPr lang="en-US" sz="2200" spc="-1" dirty="0" smtClean="0">
                <a:solidFill>
                  <a:srgbClr val="000000"/>
                </a:solidFill>
                <a:uFill>
                  <a:solidFill>
                    <a:srgbClr val="FFFFFF"/>
                  </a:solidFill>
                </a:uFill>
                <a:latin typeface="Arial"/>
              </a:rPr>
              <a:t>				</a:t>
            </a:r>
            <a:r>
              <a:rPr lang="en-US" sz="2200" b="0" strike="noStrike" spc="-1" dirty="0" smtClean="0">
                <a:solidFill>
                  <a:srgbClr val="000000"/>
                </a:solidFill>
                <a:uFill>
                  <a:solidFill>
                    <a:srgbClr val="FFFFFF"/>
                  </a:solidFill>
                </a:uFill>
                <a:latin typeface="Arial"/>
              </a:rPr>
              <a:t>)</a:t>
            </a:r>
            <a:endParaRPr lang="en-US" sz="22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Sending packet</a:t>
            </a:r>
          </a:p>
        </p:txBody>
      </p:sp>
      <p:sp>
        <p:nvSpPr>
          <p:cNvPr id="57" name="TextShape 2"/>
          <p:cNvSpPr txBox="1"/>
          <p:nvPr/>
        </p:nvSpPr>
        <p:spPr>
          <a:xfrm>
            <a:off x="152400" y="1600200"/>
            <a:ext cx="8839200" cy="4674600"/>
          </a:xfrm>
          <a:prstGeom prst="rect">
            <a:avLst/>
          </a:prstGeom>
          <a:noFill/>
          <a:ln>
            <a:noFill/>
          </a:ln>
        </p:spPr>
        <p:txBody>
          <a:bodyPr lIns="92160" tIns="46080" rIns="92160" bIns="46080">
            <a:normAutofit/>
          </a:bodyPr>
          <a:lstStyle/>
          <a:p>
            <a:pPr>
              <a:spcBef>
                <a:spcPts val="799"/>
              </a:spcBef>
              <a:buClr>
                <a:srgbClr val="000000"/>
              </a:buClr>
            </a:pPr>
            <a:r>
              <a:rPr lang="en-US" sz="2400" b="0" strike="noStrike" spc="-1" dirty="0" smtClean="0">
                <a:solidFill>
                  <a:srgbClr val="000000"/>
                </a:solidFill>
                <a:uFill>
                  <a:solidFill>
                    <a:srgbClr val="FFFFFF"/>
                  </a:solidFill>
                </a:uFill>
                <a:latin typeface="Arial"/>
              </a:rPr>
              <a:t>Having a </a:t>
            </a:r>
            <a:r>
              <a:rPr lang="en-US" sz="2400" b="0" strike="noStrike" spc="-1" dirty="0" err="1" smtClean="0">
                <a:solidFill>
                  <a:srgbClr val="000000"/>
                </a:solidFill>
                <a:uFill>
                  <a:solidFill>
                    <a:srgbClr val="FFFFFF"/>
                  </a:solidFill>
                </a:uFill>
                <a:latin typeface="Arial"/>
              </a:rPr>
              <a:t>ProfileId</a:t>
            </a:r>
            <a:r>
              <a:rPr lang="en-US" sz="2400" b="0" strike="noStrike" spc="-1" dirty="0" smtClean="0">
                <a:solidFill>
                  <a:srgbClr val="000000"/>
                </a:solidFill>
                <a:uFill>
                  <a:solidFill>
                    <a:srgbClr val="FFFFFF"/>
                  </a:solidFill>
                </a:uFill>
                <a:latin typeface="Arial"/>
              </a:rPr>
              <a:t> </a:t>
            </a:r>
            <a:r>
              <a:rPr lang="en-US" sz="2400" b="0" strike="noStrike" spc="-1" dirty="0">
                <a:solidFill>
                  <a:srgbClr val="000000"/>
                </a:solidFill>
                <a:uFill>
                  <a:solidFill>
                    <a:srgbClr val="FFFFFF"/>
                  </a:solidFill>
                </a:uFill>
                <a:latin typeface="Arial"/>
              </a:rPr>
              <a:t>containing </a:t>
            </a:r>
            <a:r>
              <a:rPr lang="en-US" sz="2400" b="0" strike="noStrike" spc="-1" dirty="0" smtClean="0">
                <a:solidFill>
                  <a:srgbClr val="000000"/>
                </a:solidFill>
                <a:uFill>
                  <a:solidFill>
                    <a:srgbClr val="FFFFFF"/>
                  </a:solidFill>
                </a:uFill>
                <a:latin typeface="Arial"/>
              </a:rPr>
              <a:t>the PHY </a:t>
            </a:r>
            <a:r>
              <a:rPr lang="en-US" sz="2400" b="0" strike="noStrike" spc="-1" dirty="0">
                <a:solidFill>
                  <a:srgbClr val="000000"/>
                </a:solidFill>
                <a:uFill>
                  <a:solidFill>
                    <a:srgbClr val="FFFFFF"/>
                  </a:solidFill>
                </a:uFill>
                <a:latin typeface="Arial"/>
              </a:rPr>
              <a:t>and </a:t>
            </a:r>
            <a:r>
              <a:rPr lang="en-US" sz="2400" b="0" strike="noStrike" spc="-1" dirty="0" smtClean="0">
                <a:solidFill>
                  <a:srgbClr val="000000"/>
                </a:solidFill>
                <a:uFill>
                  <a:solidFill>
                    <a:srgbClr val="FFFFFF"/>
                  </a:solidFill>
                </a:uFill>
                <a:latin typeface="Arial"/>
              </a:rPr>
              <a:t>MAC layer configurations, it can be used to </a:t>
            </a:r>
            <a:r>
              <a:rPr lang="en-US" sz="2400" b="0" strike="noStrike" spc="-1" dirty="0">
                <a:solidFill>
                  <a:srgbClr val="000000"/>
                </a:solidFill>
                <a:uFill>
                  <a:solidFill>
                    <a:srgbClr val="FFFFFF"/>
                  </a:solidFill>
                </a:uFill>
                <a:latin typeface="Arial"/>
              </a:rPr>
              <a:t>send </a:t>
            </a:r>
            <a:r>
              <a:rPr lang="en-US" sz="2400" b="0" strike="noStrike" spc="-1" dirty="0" smtClean="0">
                <a:solidFill>
                  <a:srgbClr val="000000"/>
                </a:solidFill>
                <a:uFill>
                  <a:solidFill>
                    <a:srgbClr val="FFFFFF"/>
                  </a:solidFill>
                </a:uFill>
                <a:latin typeface="Arial"/>
              </a:rPr>
              <a:t>a packet </a:t>
            </a:r>
            <a:r>
              <a:rPr lang="en-US" sz="2400" b="0" strike="noStrike" spc="-1" dirty="0">
                <a:solidFill>
                  <a:srgbClr val="000000"/>
                </a:solidFill>
                <a:uFill>
                  <a:solidFill>
                    <a:srgbClr val="FFFFFF"/>
                  </a:solidFill>
                </a:uFill>
                <a:latin typeface="Arial"/>
              </a:rPr>
              <a:t>to given destination.</a:t>
            </a:r>
          </a:p>
          <a:p>
            <a:pPr marL="342720" indent="-342720">
              <a:spcBef>
                <a:spcPts val="799"/>
              </a:spcBef>
            </a:pPr>
            <a:r>
              <a:rPr lang="en-US" sz="2400" b="0" strike="noStrike" spc="-1" dirty="0">
                <a:solidFill>
                  <a:srgbClr val="000000"/>
                </a:solidFill>
                <a:uFill>
                  <a:solidFill>
                    <a:srgbClr val="FFFFFF"/>
                  </a:solidFill>
                </a:uFill>
                <a:latin typeface="Arial"/>
              </a:rPr>
              <a:t>PDE-</a:t>
            </a:r>
            <a:r>
              <a:rPr lang="en-US" sz="2400" b="0" strike="noStrike" spc="-1" dirty="0" err="1" smtClean="0">
                <a:solidFill>
                  <a:srgbClr val="000000"/>
                </a:solidFill>
                <a:uFill>
                  <a:solidFill>
                    <a:srgbClr val="FFFFFF"/>
                  </a:solidFill>
                </a:uFill>
                <a:latin typeface="Arial"/>
              </a:rPr>
              <a:t>DATA.request</a:t>
            </a:r>
            <a:r>
              <a:rPr lang="en-US" sz="2400" b="0" strike="noStrike" spc="-1" dirty="0" smtClean="0">
                <a:solidFill>
                  <a:srgbClr val="000000"/>
                </a:solidFill>
                <a:uFill>
                  <a:solidFill>
                    <a:srgbClr val="FFFFFF"/>
                  </a:solidFill>
                </a:uFill>
                <a:latin typeface="Arial"/>
              </a:rPr>
              <a:t>	(</a:t>
            </a:r>
            <a:endParaRPr lang="en-US" sz="2400" spc="-1" dirty="0">
              <a:solidFill>
                <a:srgbClr val="000000"/>
              </a:solidFill>
              <a:uFill>
                <a:solidFill>
                  <a:srgbClr val="FFFFFF"/>
                </a:solidFill>
              </a:uFill>
              <a:latin typeface="Arial"/>
            </a:endParaRPr>
          </a:p>
          <a:p>
            <a:pPr marL="342720" indent="-342720">
              <a:spcBef>
                <a:spcPts val="799"/>
              </a:spcBef>
            </a:pPr>
            <a:r>
              <a:rPr lang="en-US" sz="2400" b="0" strike="noStrike" spc="-1" dirty="0">
                <a:solidFill>
                  <a:srgbClr val="000000"/>
                </a:solidFill>
                <a:uFill>
                  <a:solidFill>
                    <a:srgbClr val="FFFFFF"/>
                  </a:solidFill>
                </a:uFill>
                <a:latin typeface="Arial"/>
              </a:rPr>
              <a:t>	</a:t>
            </a:r>
            <a:r>
              <a:rPr lang="en-US" sz="2400" b="0" strike="noStrike" spc="-1" dirty="0" smtClean="0">
                <a:solidFill>
                  <a:srgbClr val="000000"/>
                </a:solidFill>
                <a:uFill>
                  <a:solidFill>
                    <a:srgbClr val="FFFFFF"/>
                  </a:solidFill>
                </a:uFill>
                <a:latin typeface="Arial"/>
              </a:rPr>
              <a:t>			</a:t>
            </a:r>
            <a:r>
              <a:rPr lang="en-US" sz="2400" b="0" strike="noStrike" spc="-1" dirty="0" err="1" smtClean="0">
                <a:solidFill>
                  <a:srgbClr val="000000"/>
                </a:solidFill>
                <a:uFill>
                  <a:solidFill>
                    <a:srgbClr val="FFFFFF"/>
                  </a:solidFill>
                </a:uFill>
                <a:latin typeface="Arial"/>
              </a:rPr>
              <a:t>Dst</a:t>
            </a:r>
            <a:r>
              <a:rPr lang="en-US" sz="2400" spc="-1" dirty="0" err="1" smtClean="0">
                <a:solidFill>
                  <a:srgbClr val="000000"/>
                </a:solidFill>
                <a:uFill>
                  <a:solidFill>
                    <a:srgbClr val="FFFFFF"/>
                  </a:solidFill>
                </a:uFill>
                <a:latin typeface="Arial"/>
              </a:rPr>
              <a:t>Addr</a:t>
            </a:r>
            <a:r>
              <a:rPr lang="en-US" sz="2400" spc="-1" dirty="0" smtClean="0">
                <a:solidFill>
                  <a:srgbClr val="000000"/>
                </a:solidFill>
                <a:uFill>
                  <a:solidFill>
                    <a:srgbClr val="FFFFFF"/>
                  </a:solidFill>
                </a:uFill>
                <a:latin typeface="Arial"/>
              </a:rPr>
              <a:t>,		# 0x123456789abcdef</a:t>
            </a:r>
            <a:endParaRPr lang="en-US" sz="2400" b="0" strike="noStrike" spc="-1" dirty="0">
              <a:solidFill>
                <a:srgbClr val="000000"/>
              </a:solidFill>
              <a:uFill>
                <a:solidFill>
                  <a:srgbClr val="FFFFFF"/>
                </a:solidFill>
              </a:uFill>
              <a:latin typeface="Arial"/>
            </a:endParaRPr>
          </a:p>
          <a:p>
            <a:pPr marL="742680" lvl="1" indent="-285480">
              <a:spcBef>
                <a:spcPts val="697"/>
              </a:spcBef>
            </a:pPr>
            <a:r>
              <a:rPr lang="en-US" sz="2400" b="0" strike="noStrike" spc="-1" dirty="0" smtClean="0">
                <a:solidFill>
                  <a:srgbClr val="000000"/>
                </a:solidFill>
                <a:uFill>
                  <a:solidFill>
                    <a:srgbClr val="FFFFFF"/>
                  </a:solidFill>
                </a:uFill>
                <a:latin typeface="Arial"/>
              </a:rPr>
              <a:t>				</a:t>
            </a:r>
            <a:r>
              <a:rPr lang="en-US" sz="2400" b="0" strike="noStrike" spc="-1" dirty="0" err="1" smtClean="0">
                <a:solidFill>
                  <a:srgbClr val="000000"/>
                </a:solidFill>
                <a:uFill>
                  <a:solidFill>
                    <a:srgbClr val="FFFFFF"/>
                  </a:solidFill>
                </a:uFill>
                <a:latin typeface="Arial"/>
              </a:rPr>
              <a:t>DstProtocolId</a:t>
            </a:r>
            <a:r>
              <a:rPr lang="en-US" sz="2400" b="0" strike="noStrike" spc="-1" dirty="0" smtClean="0">
                <a:solidFill>
                  <a:srgbClr val="000000"/>
                </a:solidFill>
                <a:uFill>
                  <a:solidFill>
                    <a:srgbClr val="FFFFFF"/>
                  </a:solidFill>
                </a:uFill>
                <a:latin typeface="Arial"/>
              </a:rPr>
              <a:t>		# </a:t>
            </a:r>
            <a:r>
              <a:rPr lang="en-US" sz="2400" spc="-1" dirty="0" smtClean="0">
                <a:solidFill>
                  <a:srgbClr val="000000"/>
                </a:solidFill>
                <a:uFill>
                  <a:solidFill>
                    <a:srgbClr val="FFFFFF"/>
                  </a:solidFill>
                </a:uFill>
                <a:latin typeface="Arial"/>
              </a:rPr>
              <a:t>0x86dd (IPv6</a:t>
            </a:r>
            <a:r>
              <a:rPr lang="en-US" sz="2400" b="0" strike="noStrike" spc="-1" dirty="0" smtClean="0">
                <a:solidFill>
                  <a:srgbClr val="000000"/>
                </a:solidFill>
                <a:uFill>
                  <a:solidFill>
                    <a:srgbClr val="FFFFFF"/>
                  </a:solidFill>
                </a:uFill>
                <a:latin typeface="Arial"/>
              </a:rPr>
              <a:t>)</a:t>
            </a:r>
            <a:endParaRPr lang="en-US" sz="2400" b="0" strike="noStrike" spc="-1" dirty="0">
              <a:solidFill>
                <a:srgbClr val="000000"/>
              </a:solidFill>
              <a:uFill>
                <a:solidFill>
                  <a:srgbClr val="FFFFFF"/>
                </a:solidFill>
              </a:uFill>
              <a:latin typeface="Arial"/>
            </a:endParaRPr>
          </a:p>
          <a:p>
            <a:pPr marL="742680" lvl="1" indent="-285480">
              <a:spcBef>
                <a:spcPts val="697"/>
              </a:spcBef>
              <a:tabLst>
                <a:tab pos="2743200" algn="l"/>
              </a:tabLst>
            </a:pPr>
            <a:r>
              <a:rPr lang="en-US" sz="2400" b="0" strike="noStrike" spc="-1" dirty="0" smtClean="0">
                <a:solidFill>
                  <a:srgbClr val="000000"/>
                </a:solidFill>
                <a:uFill>
                  <a:solidFill>
                    <a:srgbClr val="FFFFFF"/>
                  </a:solidFill>
                </a:uFill>
                <a:latin typeface="Arial"/>
              </a:rPr>
              <a:t>	</a:t>
            </a:r>
            <a:r>
              <a:rPr lang="en-US" sz="2400" spc="-1" dirty="0">
                <a:solidFill>
                  <a:srgbClr val="000000"/>
                </a:solidFill>
                <a:uFill>
                  <a:solidFill>
                    <a:srgbClr val="FFFFFF"/>
                  </a:solidFill>
                </a:uFill>
                <a:latin typeface="Arial"/>
              </a:rPr>
              <a:t>	</a:t>
            </a:r>
            <a:r>
              <a:rPr lang="en-US" sz="2400" b="0" strike="noStrike" spc="-1" dirty="0" err="1" smtClean="0">
                <a:solidFill>
                  <a:srgbClr val="000000"/>
                </a:solidFill>
                <a:uFill>
                  <a:solidFill>
                    <a:srgbClr val="FFFFFF"/>
                  </a:solidFill>
                </a:uFill>
                <a:latin typeface="Arial"/>
              </a:rPr>
              <a:t>ProfileId</a:t>
            </a:r>
            <a:r>
              <a:rPr lang="en-US" sz="2400" b="0" strike="noStrike" spc="-1" dirty="0" smtClean="0">
                <a:solidFill>
                  <a:srgbClr val="000000"/>
                </a:solidFill>
                <a:uFill>
                  <a:solidFill>
                    <a:srgbClr val="FFFFFF"/>
                  </a:solidFill>
                </a:uFill>
                <a:latin typeface="Arial"/>
              </a:rPr>
              <a:t>		#Configuration Info</a:t>
            </a:r>
            <a:r>
              <a:rPr lang="en-US" sz="2400" b="0" strike="noStrike" spc="-1" dirty="0">
                <a:solidFill>
                  <a:srgbClr val="000000"/>
                </a:solidFill>
                <a:uFill>
                  <a:solidFill>
                    <a:srgbClr val="FFFFFF"/>
                  </a:solidFill>
                </a:uFill>
                <a:latin typeface="Arial"/>
              </a:rPr>
              <a:t>		</a:t>
            </a:r>
            <a:r>
              <a:rPr lang="en-US" sz="2400" b="0" strike="noStrike" spc="-1" dirty="0" err="1" smtClean="0">
                <a:solidFill>
                  <a:srgbClr val="000000"/>
                </a:solidFill>
                <a:uFill>
                  <a:solidFill>
                    <a:srgbClr val="FFFFFF"/>
                  </a:solidFill>
                </a:uFill>
                <a:latin typeface="Arial"/>
              </a:rPr>
              <a:t>PdeData</a:t>
            </a:r>
            <a:r>
              <a:rPr lang="en-US" sz="2400" b="0" strike="noStrike" spc="-1" dirty="0" smtClean="0">
                <a:solidFill>
                  <a:srgbClr val="000000"/>
                </a:solidFill>
                <a:uFill>
                  <a:solidFill>
                    <a:srgbClr val="FFFFFF"/>
                  </a:solidFill>
                </a:uFill>
                <a:latin typeface="Arial"/>
              </a:rPr>
              <a:t>		# </a:t>
            </a:r>
            <a:r>
              <a:rPr lang="en-US" sz="2400" b="0" strike="noStrike" spc="-1" dirty="0">
                <a:solidFill>
                  <a:srgbClr val="000000"/>
                </a:solidFill>
                <a:uFill>
                  <a:solidFill>
                    <a:srgbClr val="FFFFFF"/>
                  </a:solidFill>
                </a:uFill>
                <a:latin typeface="Arial"/>
              </a:rPr>
              <a:t>IPv6 payload</a:t>
            </a:r>
          </a:p>
          <a:p>
            <a:pPr marL="742680" lvl="1" indent="-285480">
              <a:spcBef>
                <a:spcPts val="697"/>
              </a:spcBef>
            </a:pPr>
            <a:r>
              <a:rPr lang="en-US" sz="2400" b="0" strike="noStrike" spc="-1" dirty="0" smtClean="0">
                <a:solidFill>
                  <a:srgbClr val="000000"/>
                </a:solidFill>
                <a:uFill>
                  <a:solidFill>
                    <a:srgbClr val="FFFFFF"/>
                  </a:solidFill>
                </a:uFill>
                <a:latin typeface="Arial"/>
              </a:rPr>
              <a:t>				</a:t>
            </a:r>
            <a:r>
              <a:rPr lang="en-US" sz="2400" b="0" strike="noStrike" spc="-1" dirty="0" err="1" smtClean="0">
                <a:solidFill>
                  <a:srgbClr val="000000"/>
                </a:solidFill>
                <a:uFill>
                  <a:solidFill>
                    <a:srgbClr val="FFFFFF"/>
                  </a:solidFill>
                </a:uFill>
                <a:latin typeface="Arial"/>
              </a:rPr>
              <a:t>PdeHandle</a:t>
            </a:r>
            <a:endParaRPr lang="en-US" sz="2400" b="0" strike="noStrike" spc="-1" dirty="0" smtClean="0">
              <a:solidFill>
                <a:srgbClr val="000000"/>
              </a:solidFill>
              <a:uFill>
                <a:solidFill>
                  <a:srgbClr val="FFFFFF"/>
                </a:solidFill>
              </a:uFill>
              <a:latin typeface="Arial"/>
            </a:endParaRPr>
          </a:p>
          <a:p>
            <a:pPr marL="742680" lvl="1" indent="-285480">
              <a:spcBef>
                <a:spcPts val="697"/>
              </a:spcBef>
            </a:pPr>
            <a:r>
              <a:rPr lang="en-US" sz="2400" b="0" strike="noStrike" spc="-1" dirty="0" smtClean="0">
                <a:solidFill>
                  <a:srgbClr val="000000"/>
                </a:solidFill>
                <a:uFill>
                  <a:solidFill>
                    <a:srgbClr val="FFFFFF"/>
                  </a:solidFill>
                </a:uFill>
                <a:latin typeface="Arial"/>
              </a:rPr>
              <a:t>				)</a:t>
            </a:r>
            <a:endParaRPr lang="en-US" sz="24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Example 2</a:t>
            </a:r>
          </a:p>
        </p:txBody>
      </p:sp>
      <p:sp>
        <p:nvSpPr>
          <p:cNvPr id="59" name="TextShape 2"/>
          <p:cNvSpPr txBox="1"/>
          <p:nvPr/>
        </p:nvSpPr>
        <p:spPr>
          <a:xfrm>
            <a:off x="685800" y="1981080"/>
            <a:ext cx="7831440" cy="157932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Same as before, but now enable KMP using IKEv2, and PSK. </a:t>
            </a: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Creating KMP configuration</a:t>
            </a:r>
          </a:p>
        </p:txBody>
      </p:sp>
      <p:sp>
        <p:nvSpPr>
          <p:cNvPr id="61" name="TextShape 2"/>
          <p:cNvSpPr txBox="1"/>
          <p:nvPr/>
        </p:nvSpPr>
        <p:spPr>
          <a:xfrm>
            <a:off x="685800" y="1981080"/>
            <a:ext cx="7772400" cy="4446000"/>
          </a:xfrm>
          <a:prstGeom prst="rect">
            <a:avLst/>
          </a:prstGeom>
          <a:noFill/>
          <a:ln>
            <a:noFill/>
          </a:ln>
        </p:spPr>
        <p:txBody>
          <a:bodyPr lIns="92160" tIns="46080" rIns="92160" bIns="46080">
            <a:normAutofit fontScale="92500" lnSpcReduction="20000"/>
          </a:bodyPr>
          <a:lstStyle/>
          <a:p>
            <a:pPr marL="342720" indent="-342720">
              <a:spcBef>
                <a:spcPts val="799"/>
              </a:spcBef>
            </a:pPr>
            <a:r>
              <a:rPr lang="en-US" sz="3200" b="0" strike="noStrike" spc="-1">
                <a:solidFill>
                  <a:srgbClr val="000000"/>
                </a:solidFill>
                <a:uFill>
                  <a:solidFill>
                    <a:srgbClr val="FFFFFF"/>
                  </a:solidFill>
                </a:uFill>
                <a:latin typeface="Arial"/>
              </a:rPr>
              <a:t>PdeMgmtKmpConfig = pack(</a:t>
            </a:r>
          </a:p>
          <a:p>
            <a:pPr marL="742680" lvl="1" indent="-285480">
              <a:spcBef>
                <a:spcPts val="697"/>
              </a:spcBef>
            </a:pPr>
            <a:r>
              <a:rPr lang="en-US" sz="2800" b="0" strike="noStrike" spc="-1">
                <a:solidFill>
                  <a:srgbClr val="000000"/>
                </a:solidFill>
                <a:uFill>
                  <a:solidFill>
                    <a:srgbClr val="FFFFFF"/>
                  </a:solidFill>
                </a:uFill>
                <a:latin typeface="Arial"/>
              </a:rPr>
              <a:t>Kmp: {</a:t>
            </a:r>
          </a:p>
          <a:p>
            <a:pPr marL="1085760" lvl="2" indent="-228600">
              <a:spcBef>
                <a:spcPts val="598"/>
              </a:spcBef>
            </a:pPr>
            <a:r>
              <a:rPr lang="en-US" sz="2400" b="0" strike="noStrike" spc="-1">
                <a:solidFill>
                  <a:srgbClr val="000000"/>
                </a:solidFill>
                <a:uFill>
                  <a:solidFill>
                    <a:srgbClr val="FFFFFF"/>
                  </a:solidFill>
                </a:uFill>
                <a:latin typeface="Arial"/>
              </a:rPr>
              <a:t>KmpProtocol: IKEv2,</a:t>
            </a:r>
          </a:p>
          <a:p>
            <a:pPr marL="1085760" lvl="2" indent="-228600">
              <a:spcBef>
                <a:spcPts val="598"/>
              </a:spcBef>
            </a:pPr>
            <a:r>
              <a:rPr lang="en-US" sz="2400" b="0" strike="noStrike" spc="-1">
                <a:solidFill>
                  <a:srgbClr val="000000"/>
                </a:solidFill>
                <a:uFill>
                  <a:solidFill>
                    <a:srgbClr val="FFFFFF"/>
                  </a:solidFill>
                </a:uFill>
                <a:latin typeface="Arial"/>
              </a:rPr>
              <a:t>PeerTable [ { # Host A</a:t>
            </a:r>
          </a:p>
          <a:p>
            <a:pPr marL="1428480" lvl="3" indent="-228600">
              <a:spcBef>
                <a:spcPts val="499"/>
              </a:spcBef>
            </a:pPr>
            <a:r>
              <a:rPr lang="en-US" sz="2000" b="0" strike="noStrike" spc="-1">
                <a:solidFill>
                  <a:srgbClr val="000000"/>
                </a:solidFill>
                <a:uFill>
                  <a:solidFill>
                    <a:srgbClr val="FFFFFF"/>
                  </a:solidFill>
                </a:uFill>
                <a:latin typeface="Arial"/>
              </a:rPr>
              <a:t>address: 0x123456789abcdef,</a:t>
            </a:r>
          </a:p>
          <a:p>
            <a:pPr marL="1428480" lvl="3" indent="-228600">
              <a:spcBef>
                <a:spcPts val="499"/>
              </a:spcBef>
            </a:pPr>
            <a:r>
              <a:rPr lang="en-US" sz="2000" b="0" strike="noStrike" spc="-1">
                <a:solidFill>
                  <a:srgbClr val="000000"/>
                </a:solidFill>
                <a:uFill>
                  <a:solidFill>
                    <a:srgbClr val="FFFFFF"/>
                  </a:solidFill>
                </a:uFill>
                <a:latin typeface="Arial"/>
              </a:rPr>
              <a:t>PSK: MakeMeTastyGoat</a:t>
            </a:r>
          </a:p>
          <a:p>
            <a:pPr marL="1085760" lvl="2" indent="-228600">
              <a:spcBef>
                <a:spcPts val="598"/>
              </a:spcBef>
            </a:pPr>
            <a:r>
              <a:rPr lang="en-US" sz="2400" b="0" strike="noStrike" spc="-1">
                <a:solidFill>
                  <a:srgbClr val="000000"/>
                </a:solidFill>
                <a:uFill>
                  <a:solidFill>
                    <a:srgbClr val="FFFFFF"/>
                  </a:solidFill>
                </a:uFill>
                <a:latin typeface="Arial"/>
              </a:rPr>
              <a:t>}, { # Another host</a:t>
            </a:r>
          </a:p>
          <a:p>
            <a:pPr marL="1428480" lvl="3" indent="-228600">
              <a:spcBef>
                <a:spcPts val="499"/>
              </a:spcBef>
            </a:pPr>
            <a:r>
              <a:rPr lang="en-US" sz="2000" b="0" strike="noStrike" spc="-1">
                <a:solidFill>
                  <a:srgbClr val="000000"/>
                </a:solidFill>
                <a:uFill>
                  <a:solidFill>
                    <a:srgbClr val="FFFFFF"/>
                  </a:solidFill>
                </a:uFill>
                <a:latin typeface="Arial"/>
              </a:rPr>
              <a:t>address: 0xac00000012345678,</a:t>
            </a:r>
          </a:p>
          <a:p>
            <a:pPr marL="1428480" lvl="3" indent="-228600">
              <a:spcBef>
                <a:spcPts val="499"/>
              </a:spcBef>
            </a:pPr>
            <a:r>
              <a:rPr lang="en-US" sz="2000" b="0" strike="noStrike" spc="-1">
                <a:solidFill>
                  <a:srgbClr val="000000"/>
                </a:solidFill>
                <a:uFill>
                  <a:solidFill>
                    <a:srgbClr val="FFFFFF"/>
                  </a:solidFill>
                </a:uFill>
                <a:latin typeface="Arial"/>
              </a:rPr>
              <a:t>PSK: Foobar</a:t>
            </a:r>
          </a:p>
          <a:p>
            <a:pPr marL="1085760" lvl="2" indent="-228600">
              <a:spcBef>
                <a:spcPts val="598"/>
              </a:spcBef>
            </a:pPr>
            <a:r>
              <a:rPr lang="en-US" sz="2400" b="0" strike="noStrike" spc="-1">
                <a:solidFill>
                  <a:srgbClr val="000000"/>
                </a:solidFill>
                <a:uFill>
                  <a:solidFill>
                    <a:srgbClr val="FFFFFF"/>
                  </a:solidFill>
                </a:uFill>
                <a:latin typeface="Arial"/>
              </a:rPr>
              <a:t>} ]</a:t>
            </a:r>
          </a:p>
          <a:p>
            <a:pPr marL="742680" lvl="1" indent="-285480">
              <a:spcBef>
                <a:spcPts val="697"/>
              </a:spcBef>
            </a:pPr>
            <a:r>
              <a:rPr lang="en-US" sz="2800" b="0" strike="noStrike" spc="-1">
                <a:solidFill>
                  <a:srgbClr val="000000"/>
                </a:solidFill>
                <a:uFill>
                  <a:solidFill>
                    <a:srgbClr val="FFFFFF"/>
                  </a:solidFill>
                </a:uFill>
                <a:latin typeface="Arial"/>
              </a:rPr>
              <a:t>})</a:t>
            </a:r>
          </a:p>
          <a:p>
            <a:pPr marL="742680" lvl="1" indent="-285480">
              <a:spcBef>
                <a:spcPts val="697"/>
              </a:spcBef>
            </a:pPr>
            <a:r>
              <a:rPr lang="en-US" sz="2800" b="0" strike="noStrike" spc="-1">
                <a:solidFill>
                  <a:srgbClr val="000000"/>
                </a:solidFill>
                <a:uFill>
                  <a:solidFill>
                    <a:srgbClr val="FFFFFF"/>
                  </a:solidFill>
                </a:uFill>
                <a:latin typeface="Arial"/>
              </a:rPr>
              <a:t> </a:t>
            </a: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685800" y="624240"/>
            <a:ext cx="7772400" cy="118980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Now create new profile for KMP</a:t>
            </a:r>
            <a:r>
              <a:t/>
            </a:r>
            <a:br/>
            <a:endParaRPr lang="en-US" sz="3600" b="0" strike="noStrike" spc="-1">
              <a:solidFill>
                <a:srgbClr val="000000"/>
              </a:solidFill>
              <a:uFill>
                <a:solidFill>
                  <a:srgbClr val="FFFFFF"/>
                </a:solidFill>
              </a:uFill>
              <a:latin typeface="Times New Roman"/>
            </a:endParaRPr>
          </a:p>
        </p:txBody>
      </p:sp>
      <p:sp>
        <p:nvSpPr>
          <p:cNvPr id="63" name="TextShape 2"/>
          <p:cNvSpPr txBox="1"/>
          <p:nvPr/>
        </p:nvSpPr>
        <p:spPr>
          <a:xfrm>
            <a:off x="228600" y="1752600"/>
            <a:ext cx="8839200" cy="4446000"/>
          </a:xfrm>
          <a:prstGeom prst="rect">
            <a:avLst/>
          </a:prstGeom>
          <a:noFill/>
          <a:ln>
            <a:noFill/>
          </a:ln>
        </p:spPr>
        <p:txBody>
          <a:bodyPr lIns="92160" tIns="46080" rIns="92160" bIns="46080">
            <a:normAutofit/>
          </a:bodyPr>
          <a:lstStyle/>
          <a:p>
            <a:pPr marL="342720" indent="-342720">
              <a:spcBef>
                <a:spcPts val="799"/>
              </a:spcBef>
              <a:tabLst>
                <a:tab pos="4054475" algn="l"/>
              </a:tabLst>
            </a:pPr>
            <a:r>
              <a:rPr lang="en-US" sz="2200" b="0" strike="noStrike" spc="-1" dirty="0">
                <a:solidFill>
                  <a:srgbClr val="000000"/>
                </a:solidFill>
                <a:uFill>
                  <a:solidFill>
                    <a:srgbClr val="FFFFFF"/>
                  </a:solidFill>
                </a:uFill>
                <a:latin typeface="Arial"/>
              </a:rPr>
              <a:t>PDE-MGMT-</a:t>
            </a:r>
            <a:r>
              <a:rPr lang="en-US" sz="2200" b="0" strike="noStrike" spc="-1" dirty="0" err="1" smtClean="0">
                <a:solidFill>
                  <a:srgbClr val="000000"/>
                </a:solidFill>
                <a:uFill>
                  <a:solidFill>
                    <a:srgbClr val="FFFFFF"/>
                  </a:solidFill>
                </a:uFill>
                <a:latin typeface="Arial"/>
              </a:rPr>
              <a:t>CREATE.request</a:t>
            </a:r>
            <a:r>
              <a:rPr lang="en-US" sz="2200" b="0" strike="noStrike" spc="-1" dirty="0" smtClean="0">
                <a:solidFill>
                  <a:srgbClr val="000000"/>
                </a:solidFill>
                <a:uFill>
                  <a:solidFill>
                    <a:srgbClr val="FFFFFF"/>
                  </a:solidFill>
                </a:uFill>
                <a:latin typeface="Arial"/>
              </a:rPr>
              <a:t>	(</a:t>
            </a:r>
            <a:r>
              <a:rPr lang="en-US" sz="2200" spc="-1" dirty="0" smtClean="0">
                <a:solidFill>
                  <a:srgbClr val="000000"/>
                </a:solidFill>
                <a:uFill>
                  <a:solidFill>
                    <a:srgbClr val="FFFFFF"/>
                  </a:solidFill>
                </a:uFill>
                <a:latin typeface="Arial"/>
              </a:rPr>
              <a:t>				</a:t>
            </a:r>
            <a:r>
              <a:rPr lang="en-US" sz="2200" b="0" strike="noStrike" spc="-1" dirty="0" err="1" smtClean="0">
                <a:solidFill>
                  <a:srgbClr val="000000"/>
                </a:solidFill>
                <a:uFill>
                  <a:solidFill>
                    <a:srgbClr val="FFFFFF"/>
                  </a:solidFill>
                </a:uFill>
                <a:latin typeface="Arial"/>
              </a:rPr>
              <a:t>PdeMgmtData</a:t>
            </a:r>
            <a:r>
              <a:rPr lang="en-US" sz="2200" b="0" strike="noStrike" spc="-1" dirty="0" smtClean="0">
                <a:solidFill>
                  <a:srgbClr val="000000"/>
                </a:solidFill>
                <a:uFill>
                  <a:solidFill>
                    <a:srgbClr val="FFFFFF"/>
                  </a:solidFill>
                </a:uFill>
                <a:latin typeface="Arial"/>
              </a:rPr>
              <a:t>, 	#KMP </a:t>
            </a:r>
            <a:r>
              <a:rPr lang="en-US" sz="2200" b="0" strike="noStrike" spc="-1" dirty="0" err="1" smtClean="0">
                <a:solidFill>
                  <a:srgbClr val="000000"/>
                </a:solidFill>
                <a:uFill>
                  <a:solidFill>
                    <a:srgbClr val="FFFFFF"/>
                  </a:solidFill>
                </a:uFill>
                <a:latin typeface="Arial"/>
              </a:rPr>
              <a:t>config</a:t>
            </a:r>
            <a:r>
              <a:rPr lang="en-US" sz="2200" b="0" strike="noStrike" spc="-1" dirty="0" smtClean="0">
                <a:solidFill>
                  <a:srgbClr val="000000"/>
                </a:solidFill>
                <a:uFill>
                  <a:solidFill>
                    <a:srgbClr val="FFFFFF"/>
                  </a:solidFill>
                </a:uFill>
                <a:latin typeface="Arial"/>
              </a:rPr>
              <a:t> data</a:t>
            </a:r>
            <a:endParaRPr lang="en-US" sz="2200" b="0" strike="noStrike" spc="-1" dirty="0">
              <a:solidFill>
                <a:srgbClr val="000000"/>
              </a:solidFill>
              <a:uFill>
                <a:solidFill>
                  <a:srgbClr val="FFFFFF"/>
                </a:solidFill>
              </a:uFill>
              <a:latin typeface="Arial"/>
            </a:endParaRPr>
          </a:p>
          <a:p>
            <a:pPr marL="742680" lvl="1" indent="-285480">
              <a:spcBef>
                <a:spcPts val="697"/>
              </a:spcBef>
              <a:tabLst>
                <a:tab pos="4054475" algn="l"/>
              </a:tabLst>
            </a:pPr>
            <a:r>
              <a:rPr lang="en-US" sz="2200" b="0" strike="noStrike" spc="-1" dirty="0" smtClean="0">
                <a:solidFill>
                  <a:srgbClr val="000000"/>
                </a:solidFill>
                <a:uFill>
                  <a:solidFill>
                    <a:srgbClr val="FFFFFF"/>
                  </a:solidFill>
                </a:uFill>
                <a:latin typeface="Arial"/>
              </a:rPr>
              <a:t>		Handle</a:t>
            </a:r>
          </a:p>
          <a:p>
            <a:pPr marL="742680" lvl="1" indent="-285480">
              <a:spcBef>
                <a:spcPts val="697"/>
              </a:spcBef>
              <a:tabLst>
                <a:tab pos="4054475" algn="l"/>
              </a:tabLst>
            </a:pPr>
            <a:r>
              <a:rPr lang="en-US" sz="2200" spc="-1" dirty="0">
                <a:solidFill>
                  <a:srgbClr val="000000"/>
                </a:solidFill>
                <a:uFill>
                  <a:solidFill>
                    <a:srgbClr val="FFFFFF"/>
                  </a:solidFill>
                </a:uFill>
                <a:latin typeface="Arial"/>
              </a:rPr>
              <a:t>	</a:t>
            </a:r>
            <a:r>
              <a:rPr lang="en-US" sz="2200" spc="-1" dirty="0" smtClean="0">
                <a:solidFill>
                  <a:srgbClr val="000000"/>
                </a:solidFill>
                <a:uFill>
                  <a:solidFill>
                    <a:srgbClr val="FFFFFF"/>
                  </a:solidFill>
                </a:uFill>
                <a:latin typeface="Arial"/>
              </a:rPr>
              <a:t>	</a:t>
            </a:r>
            <a:r>
              <a:rPr lang="en-US" sz="2200" b="0" strike="noStrike" spc="-1" dirty="0" smtClean="0">
                <a:solidFill>
                  <a:srgbClr val="000000"/>
                </a:solidFill>
                <a:uFill>
                  <a:solidFill>
                    <a:srgbClr val="FFFFFF"/>
                  </a:solidFill>
                </a:uFill>
                <a:latin typeface="Arial"/>
              </a:rPr>
              <a:t>)</a:t>
            </a:r>
            <a:endParaRPr lang="en-US" sz="2200" b="0" strike="noStrike" spc="-1" dirty="0">
              <a:solidFill>
                <a:srgbClr val="000000"/>
              </a:solidFill>
              <a:uFill>
                <a:solidFill>
                  <a:srgbClr val="FFFFFF"/>
                </a:solidFill>
              </a:uFill>
              <a:latin typeface="Arial"/>
            </a:endParaRPr>
          </a:p>
          <a:p>
            <a:pPr marL="742680" lvl="1" indent="-285480">
              <a:spcBef>
                <a:spcPts val="697"/>
              </a:spcBef>
            </a:pPr>
            <a:endParaRPr lang="en-US" sz="2200" b="0" strike="noStrike" spc="-1" dirty="0">
              <a:solidFill>
                <a:srgbClr val="000000"/>
              </a:solidFill>
              <a:uFill>
                <a:solidFill>
                  <a:srgbClr val="FFFFFF"/>
                </a:solidFill>
              </a:uFill>
              <a:latin typeface="Arial"/>
            </a:endParaRPr>
          </a:p>
          <a:p>
            <a:pPr marL="342720" indent="-342720">
              <a:spcBef>
                <a:spcPts val="799"/>
              </a:spcBef>
            </a:pPr>
            <a:r>
              <a:rPr lang="en-US" sz="2200" b="0" strike="noStrike" spc="-1" dirty="0" smtClean="0">
                <a:solidFill>
                  <a:srgbClr val="000000"/>
                </a:solidFill>
                <a:uFill>
                  <a:solidFill>
                    <a:srgbClr val="FFFFFF"/>
                  </a:solidFill>
                </a:uFill>
                <a:latin typeface="Arial"/>
              </a:rPr>
              <a:t>PDE</a:t>
            </a:r>
            <a:r>
              <a:rPr lang="en-US" sz="2200" b="0" strike="noStrike" spc="-1" dirty="0">
                <a:solidFill>
                  <a:srgbClr val="000000"/>
                </a:solidFill>
                <a:uFill>
                  <a:solidFill>
                    <a:srgbClr val="FFFFFF"/>
                  </a:solidFill>
                </a:uFill>
                <a:latin typeface="Arial"/>
              </a:rPr>
              <a:t>-MGMT-</a:t>
            </a:r>
            <a:r>
              <a:rPr lang="en-US" sz="2200" b="0" strike="noStrike" spc="-1" dirty="0" err="1" smtClean="0">
                <a:solidFill>
                  <a:srgbClr val="000000"/>
                </a:solidFill>
                <a:uFill>
                  <a:solidFill>
                    <a:srgbClr val="FFFFFF"/>
                  </a:solidFill>
                </a:uFill>
                <a:latin typeface="Arial"/>
              </a:rPr>
              <a:t>CREATE.confirm</a:t>
            </a:r>
            <a:r>
              <a:rPr lang="en-US" sz="2200" b="0" strike="noStrike" spc="-1" dirty="0" smtClean="0">
                <a:solidFill>
                  <a:srgbClr val="000000"/>
                </a:solidFill>
                <a:uFill>
                  <a:solidFill>
                    <a:srgbClr val="FFFFFF"/>
                  </a:solidFill>
                </a:uFill>
                <a:latin typeface="Arial"/>
              </a:rPr>
              <a:t>	)</a:t>
            </a:r>
          </a:p>
          <a:p>
            <a:pPr marL="342720" indent="-342720">
              <a:spcBef>
                <a:spcPts val="799"/>
              </a:spcBef>
            </a:pPr>
            <a:r>
              <a:rPr lang="en-US" sz="2200" spc="-1" dirty="0">
                <a:solidFill>
                  <a:srgbClr val="000000"/>
                </a:solidFill>
                <a:uFill>
                  <a:solidFill>
                    <a:srgbClr val="FFFFFF"/>
                  </a:solidFill>
                </a:uFill>
                <a:latin typeface="Arial"/>
              </a:rPr>
              <a:t>	</a:t>
            </a:r>
            <a:r>
              <a:rPr lang="en-US" sz="2200" spc="-1" dirty="0" smtClean="0">
                <a:solidFill>
                  <a:srgbClr val="000000"/>
                </a:solidFill>
                <a:uFill>
                  <a:solidFill>
                    <a:srgbClr val="FFFFFF"/>
                  </a:solidFill>
                </a:uFill>
                <a:latin typeface="Arial"/>
              </a:rPr>
              <a:t>					</a:t>
            </a:r>
            <a:r>
              <a:rPr lang="en-US" sz="2200" b="0" strike="noStrike" spc="-1" dirty="0" err="1" smtClean="0">
                <a:solidFill>
                  <a:srgbClr val="000000"/>
                </a:solidFill>
                <a:uFill>
                  <a:solidFill>
                    <a:srgbClr val="FFFFFF"/>
                  </a:solidFill>
                </a:uFill>
                <a:latin typeface="Arial"/>
              </a:rPr>
              <a:t>ProfileId</a:t>
            </a:r>
            <a:r>
              <a:rPr lang="en-US" sz="2200" b="0" strike="noStrike" spc="-1" dirty="0" smtClean="0">
                <a:solidFill>
                  <a:srgbClr val="000000"/>
                </a:solidFill>
                <a:uFill>
                  <a:solidFill>
                    <a:srgbClr val="FFFFFF"/>
                  </a:solidFill>
                </a:uFill>
                <a:latin typeface="Arial"/>
              </a:rPr>
              <a:t>,	#KMP profile</a:t>
            </a:r>
            <a:endParaRPr lang="en-US" sz="2200" spc="-1" dirty="0">
              <a:solidFill>
                <a:srgbClr val="000000"/>
              </a:solidFill>
              <a:uFill>
                <a:solidFill>
                  <a:srgbClr val="FFFFFF"/>
                </a:solidFill>
              </a:uFill>
              <a:latin typeface="Arial"/>
            </a:endParaRPr>
          </a:p>
          <a:p>
            <a:pPr marL="1085760" lvl="2" indent="-228600">
              <a:spcBef>
                <a:spcPts val="598"/>
              </a:spcBef>
            </a:pPr>
            <a:r>
              <a:rPr lang="en-US" sz="2200" b="0" strike="noStrike" spc="-1" dirty="0" smtClean="0">
                <a:solidFill>
                  <a:srgbClr val="000000"/>
                </a:solidFill>
                <a:uFill>
                  <a:solidFill>
                    <a:srgbClr val="FFFFFF"/>
                  </a:solidFill>
                </a:uFill>
                <a:latin typeface="Arial"/>
              </a:rPr>
              <a:t>				</a:t>
            </a:r>
            <a:r>
              <a:rPr lang="en-US" sz="2200" spc="-1" dirty="0">
                <a:solidFill>
                  <a:srgbClr val="000000"/>
                </a:solidFill>
                <a:uFill>
                  <a:solidFill>
                    <a:srgbClr val="FFFFFF"/>
                  </a:solidFill>
                </a:uFill>
                <a:latin typeface="Arial"/>
              </a:rPr>
              <a:t>	Handle,</a:t>
            </a:r>
          </a:p>
          <a:p>
            <a:pPr marL="1085760" lvl="2" indent="-228600">
              <a:spcBef>
                <a:spcPts val="598"/>
              </a:spcBef>
            </a:pPr>
            <a:r>
              <a:rPr lang="en-US" sz="2200" b="0" strike="noStrike" spc="-1" dirty="0" smtClean="0">
                <a:solidFill>
                  <a:srgbClr val="000000"/>
                </a:solidFill>
                <a:uFill>
                  <a:solidFill>
                    <a:srgbClr val="FFFFFF"/>
                  </a:solidFill>
                </a:uFill>
                <a:latin typeface="Arial"/>
              </a:rPr>
              <a:t>					)</a:t>
            </a:r>
            <a:endParaRPr lang="en-US" sz="22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Combine two profiles</a:t>
            </a:r>
          </a:p>
        </p:txBody>
      </p:sp>
      <p:sp>
        <p:nvSpPr>
          <p:cNvPr id="65" name="TextShape 2"/>
          <p:cNvSpPr txBox="1"/>
          <p:nvPr/>
        </p:nvSpPr>
        <p:spPr>
          <a:xfrm>
            <a:off x="685800" y="1981080"/>
            <a:ext cx="8153400" cy="4446000"/>
          </a:xfrm>
          <a:prstGeom prst="rect">
            <a:avLst/>
          </a:prstGeom>
          <a:noFill/>
          <a:ln>
            <a:noFill/>
          </a:ln>
        </p:spPr>
        <p:txBody>
          <a:bodyPr lIns="92160" tIns="46080" rIns="92160" bIns="46080">
            <a:normAutofit/>
          </a:bodyPr>
          <a:lstStyle/>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smtClean="0">
                <a:solidFill>
                  <a:srgbClr val="000000"/>
                </a:solidFill>
                <a:uFill>
                  <a:solidFill>
                    <a:srgbClr val="FFFFFF"/>
                  </a:solidFill>
                </a:uFill>
                <a:latin typeface="Arial"/>
              </a:rPr>
              <a:t>COMBINE.request</a:t>
            </a:r>
            <a:r>
              <a:rPr lang="en-US" sz="2000" b="0" strike="noStrike" spc="-1" dirty="0" smtClean="0">
                <a:solidFill>
                  <a:srgbClr val="000000"/>
                </a:solidFill>
                <a:uFill>
                  <a:solidFill>
                    <a:srgbClr val="FFFFFF"/>
                  </a:solidFill>
                </a:uFill>
                <a:latin typeface="Arial"/>
              </a:rPr>
              <a:t>	(</a:t>
            </a:r>
            <a:endParaRPr lang="en-US" sz="2000" b="0" strike="noStrike" spc="-1" dirty="0">
              <a:solidFill>
                <a:srgbClr val="000000"/>
              </a:solidFill>
              <a:uFill>
                <a:solidFill>
                  <a:srgbClr val="FFFFFF"/>
                </a:solidFill>
              </a:uFill>
              <a:latin typeface="Arial"/>
            </a:endParaRPr>
          </a:p>
          <a:p>
            <a:pPr marL="742680" lvl="1" indent="-285480">
              <a:spcBef>
                <a:spcPts val="697"/>
              </a:spcBef>
            </a:pPr>
            <a:r>
              <a:rPr lang="en-US" sz="2000" b="0" strike="noStrike" spc="-1" dirty="0" smtClean="0">
                <a:solidFill>
                  <a:srgbClr val="000000"/>
                </a:solidFill>
                <a:uFill>
                  <a:solidFill>
                    <a:srgbClr val="FFFFFF"/>
                  </a:solidFill>
                </a:uFill>
                <a:latin typeface="Arial"/>
              </a:rPr>
              <a:t>					</a:t>
            </a:r>
            <a:r>
              <a:rPr lang="en-US" sz="2000" b="0" strike="noStrike" spc="-1" dirty="0" err="1" smtClean="0">
                <a:solidFill>
                  <a:srgbClr val="000000"/>
                </a:solidFill>
                <a:uFill>
                  <a:solidFill>
                    <a:srgbClr val="FFFFFF"/>
                  </a:solidFill>
                </a:uFill>
                <a:latin typeface="Arial"/>
              </a:rPr>
              <a:t>ProfileIdList</a:t>
            </a:r>
            <a:r>
              <a:rPr lang="en-US" sz="2000" b="0" strike="noStrike" spc="-1" dirty="0" smtClean="0">
                <a:solidFill>
                  <a:srgbClr val="000000"/>
                </a:solidFill>
                <a:uFill>
                  <a:solidFill>
                    <a:srgbClr val="FFFFFF"/>
                  </a:solidFill>
                </a:uFill>
                <a:latin typeface="Arial"/>
              </a:rPr>
              <a:t>,</a:t>
            </a:r>
            <a:endParaRPr lang="en-US" sz="2000" spc="-1" dirty="0">
              <a:solidFill>
                <a:srgbClr val="000000"/>
              </a:solidFill>
              <a:uFill>
                <a:solidFill>
                  <a:srgbClr val="FFFFFF"/>
                </a:solidFill>
              </a:uFill>
              <a:latin typeface="Arial"/>
            </a:endParaRP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				Handle</a:t>
            </a:r>
            <a:r>
              <a:rPr lang="en-US" sz="2000" b="0" strike="noStrike" spc="-1" dirty="0">
                <a:solidFill>
                  <a:srgbClr val="000000"/>
                </a:solidFill>
                <a:uFill>
                  <a:solidFill>
                    <a:srgbClr val="FFFFFF"/>
                  </a:solidFill>
                </a:uFill>
                <a:latin typeface="Arial"/>
              </a:rPr>
              <a:t>)</a:t>
            </a:r>
          </a:p>
          <a:p>
            <a:pPr marL="742680" lvl="1" indent="-285480">
              <a:spcBef>
                <a:spcPts val="697"/>
              </a:spcBef>
            </a:pPr>
            <a:endParaRPr lang="en-US" sz="2000" b="0" strike="noStrike" spc="-1" dirty="0">
              <a:solidFill>
                <a:srgbClr val="000000"/>
              </a:solidFill>
              <a:uFill>
                <a:solidFill>
                  <a:srgbClr val="FFFFFF"/>
                </a:solidFill>
              </a:uFill>
              <a:latin typeface="Arial"/>
            </a:endParaRPr>
          </a:p>
          <a:p>
            <a:pPr marL="342720" indent="-342720">
              <a:spcBef>
                <a:spcPts val="799"/>
              </a:spcBef>
            </a:pPr>
            <a:r>
              <a:rPr lang="en-US" sz="2000" b="0" strike="noStrike" spc="-1" dirty="0" smtClean="0">
                <a:solidFill>
                  <a:srgbClr val="000000"/>
                </a:solidFill>
                <a:uFill>
                  <a:solidFill>
                    <a:srgbClr val="FFFFFF"/>
                  </a:solidFill>
                </a:uFill>
                <a:latin typeface="Arial"/>
              </a:rPr>
              <a:t>PDE</a:t>
            </a:r>
            <a:r>
              <a:rPr lang="en-US" sz="2000" b="0" strike="noStrike" spc="-1" dirty="0">
                <a:solidFill>
                  <a:srgbClr val="000000"/>
                </a:solidFill>
                <a:uFill>
                  <a:solidFill>
                    <a:srgbClr val="FFFFFF"/>
                  </a:solidFill>
                </a:uFill>
                <a:latin typeface="Arial"/>
              </a:rPr>
              <a:t>-MGMT-</a:t>
            </a:r>
            <a:r>
              <a:rPr lang="en-US" sz="2000" b="0" strike="noStrike" spc="-1" dirty="0" err="1" smtClean="0">
                <a:solidFill>
                  <a:srgbClr val="000000"/>
                </a:solidFill>
                <a:uFill>
                  <a:solidFill>
                    <a:srgbClr val="FFFFFF"/>
                  </a:solidFill>
                </a:uFill>
                <a:latin typeface="Arial"/>
              </a:rPr>
              <a:t>COMBINE.confirm</a:t>
            </a:r>
            <a:r>
              <a:rPr lang="en-US" sz="2000" b="0" strike="noStrike" spc="-1" dirty="0" smtClean="0">
                <a:solidFill>
                  <a:srgbClr val="000000"/>
                </a:solidFill>
                <a:uFill>
                  <a:solidFill>
                    <a:srgbClr val="FFFFFF"/>
                  </a:solidFill>
                </a:uFill>
                <a:latin typeface="Arial"/>
              </a:rPr>
              <a:t>	(</a:t>
            </a:r>
            <a:endParaRPr lang="en-US" sz="2000" b="0" strike="noStrike" spc="-1" dirty="0">
              <a:solidFill>
                <a:srgbClr val="000000"/>
              </a:solidFill>
              <a:uFill>
                <a:solidFill>
                  <a:srgbClr val="FFFFFF"/>
                </a:solidFill>
              </a:uFill>
              <a:latin typeface="Arial"/>
            </a:endParaRPr>
          </a:p>
          <a:p>
            <a:pPr marL="1085760" lvl="2" indent="-228600">
              <a:spcBef>
                <a:spcPts val="598"/>
              </a:spcBef>
            </a:pPr>
            <a:r>
              <a:rPr lang="en-US" sz="2000" b="0" strike="noStrike" spc="-1" dirty="0" smtClean="0">
                <a:solidFill>
                  <a:srgbClr val="000000"/>
                </a:solidFill>
                <a:uFill>
                  <a:solidFill>
                    <a:srgbClr val="FFFFFF"/>
                  </a:solidFill>
                </a:uFill>
                <a:latin typeface="Arial"/>
              </a:rPr>
              <a:t>				Handle</a:t>
            </a:r>
            <a:r>
              <a:rPr lang="en-US" sz="2000" b="0" strike="noStrike" spc="-1" dirty="0">
                <a:solidFill>
                  <a:srgbClr val="000000"/>
                </a:solidFill>
                <a:uFill>
                  <a:solidFill>
                    <a:srgbClr val="FFFFFF"/>
                  </a:solidFill>
                </a:uFill>
                <a:latin typeface="Arial"/>
              </a:rPr>
              <a:t>,</a:t>
            </a:r>
          </a:p>
          <a:p>
            <a:pPr marL="1085760" lvl="2" indent="-228600">
              <a:spcBef>
                <a:spcPts val="598"/>
              </a:spcBef>
            </a:pPr>
            <a:r>
              <a:rPr lang="en-US" sz="2000" spc="-1" dirty="0">
                <a:solidFill>
                  <a:srgbClr val="000000"/>
                </a:solidFill>
                <a:uFill>
                  <a:solidFill>
                    <a:srgbClr val="FFFFFF"/>
                  </a:solidFill>
                </a:uFill>
                <a:latin typeface="Arial"/>
              </a:rPr>
              <a:t>	</a:t>
            </a:r>
            <a:r>
              <a:rPr lang="en-US" sz="2000" spc="-1" dirty="0" smtClean="0">
                <a:solidFill>
                  <a:srgbClr val="000000"/>
                </a:solidFill>
                <a:uFill>
                  <a:solidFill>
                    <a:srgbClr val="FFFFFF"/>
                  </a:solidFill>
                </a:uFill>
                <a:latin typeface="Arial"/>
              </a:rPr>
              <a:t>			</a:t>
            </a:r>
            <a:r>
              <a:rPr lang="en-US" sz="2000" b="0" strike="noStrike" spc="-1" dirty="0" err="1" smtClean="0">
                <a:solidFill>
                  <a:srgbClr val="000000"/>
                </a:solidFill>
                <a:uFill>
                  <a:solidFill>
                    <a:srgbClr val="FFFFFF"/>
                  </a:solidFill>
                </a:uFill>
                <a:latin typeface="Arial"/>
              </a:rPr>
              <a:t>ProfileId</a:t>
            </a:r>
            <a:endParaRPr lang="en-US" sz="2000" b="0" strike="noStrike" spc="-1" dirty="0" smtClean="0">
              <a:solidFill>
                <a:srgbClr val="000000"/>
              </a:solidFill>
              <a:uFill>
                <a:solidFill>
                  <a:srgbClr val="FFFFFF"/>
                </a:solidFill>
              </a:uFill>
              <a:latin typeface="Arial"/>
            </a:endParaRPr>
          </a:p>
          <a:p>
            <a:pPr marL="1085760" lvl="2" indent="-228600">
              <a:spcBef>
                <a:spcPts val="598"/>
              </a:spcBef>
            </a:pPr>
            <a:r>
              <a:rPr lang="en-US" sz="2000" spc="-1" dirty="0">
                <a:solidFill>
                  <a:srgbClr val="000000"/>
                </a:solidFill>
                <a:uFill>
                  <a:solidFill>
                    <a:srgbClr val="FFFFFF"/>
                  </a:solidFill>
                </a:uFill>
                <a:latin typeface="Arial"/>
              </a:rPr>
              <a:t>	</a:t>
            </a:r>
            <a:r>
              <a:rPr lang="en-US" sz="2000" spc="-1" dirty="0" smtClean="0">
                <a:solidFill>
                  <a:srgbClr val="000000"/>
                </a:solidFill>
                <a:uFill>
                  <a:solidFill>
                    <a:srgbClr val="FFFFFF"/>
                  </a:solidFill>
                </a:uFill>
                <a:latin typeface="Arial"/>
              </a:rPr>
              <a:t>			Status</a:t>
            </a:r>
          </a:p>
          <a:p>
            <a:pPr marL="1085760" lvl="2" indent="-228600">
              <a:spcBef>
                <a:spcPts val="598"/>
              </a:spcBef>
            </a:pPr>
            <a:r>
              <a:rPr lang="en-US" sz="2000" b="0" strike="noStrike" spc="-1" dirty="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			)</a:t>
            </a:r>
            <a:endParaRPr lang="en-US" sz="20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Sending packet</a:t>
            </a:r>
          </a:p>
        </p:txBody>
      </p:sp>
      <p:sp>
        <p:nvSpPr>
          <p:cNvPr id="67" name="TextShape 2"/>
          <p:cNvSpPr txBox="1"/>
          <p:nvPr/>
        </p:nvSpPr>
        <p:spPr>
          <a:xfrm>
            <a:off x="304800" y="1524000"/>
            <a:ext cx="8610600" cy="4446000"/>
          </a:xfrm>
          <a:prstGeom prst="rect">
            <a:avLst/>
          </a:prstGeom>
          <a:noFill/>
          <a:ln>
            <a:noFill/>
          </a:ln>
        </p:spPr>
        <p:txBody>
          <a:bodyPr lIns="92160" tIns="46080" rIns="92160" bIns="46080">
            <a:normAutofit/>
          </a:bodyPr>
          <a:lstStyle/>
          <a:p>
            <a:pPr>
              <a:spcBef>
                <a:spcPts val="799"/>
              </a:spcBef>
              <a:buClr>
                <a:srgbClr val="000000"/>
              </a:buClr>
            </a:pPr>
            <a:r>
              <a:rPr lang="en-US" sz="2000" b="0" strike="noStrike" spc="-1" dirty="0">
                <a:solidFill>
                  <a:srgbClr val="000000"/>
                </a:solidFill>
                <a:uFill>
                  <a:solidFill>
                    <a:srgbClr val="FFFFFF"/>
                  </a:solidFill>
                </a:uFill>
                <a:latin typeface="Arial"/>
              </a:rPr>
              <a:t>Now we have the profile id containing all the </a:t>
            </a:r>
            <a:r>
              <a:rPr lang="en-US" sz="2000" b="0" strike="noStrike" spc="-1" dirty="0" smtClean="0">
                <a:solidFill>
                  <a:srgbClr val="000000"/>
                </a:solidFill>
                <a:uFill>
                  <a:solidFill>
                    <a:srgbClr val="FFFFFF"/>
                  </a:solidFill>
                </a:uFill>
                <a:latin typeface="Arial"/>
              </a:rPr>
              <a:t>PHY, MAC </a:t>
            </a:r>
            <a:r>
              <a:rPr lang="en-US" sz="2000" b="0" strike="noStrike" spc="-1" dirty="0">
                <a:solidFill>
                  <a:srgbClr val="000000"/>
                </a:solidFill>
                <a:uFill>
                  <a:solidFill>
                    <a:srgbClr val="FFFFFF"/>
                  </a:solidFill>
                </a:uFill>
                <a:latin typeface="Arial"/>
              </a:rPr>
              <a:t>and </a:t>
            </a:r>
            <a:r>
              <a:rPr lang="en-US" sz="2000" b="0" strike="noStrike" spc="-1" dirty="0" smtClean="0">
                <a:solidFill>
                  <a:srgbClr val="000000"/>
                </a:solidFill>
                <a:uFill>
                  <a:solidFill>
                    <a:srgbClr val="FFFFFF"/>
                  </a:solidFill>
                </a:uFill>
                <a:latin typeface="Arial"/>
              </a:rPr>
              <a:t>KMP entity </a:t>
            </a:r>
            <a:r>
              <a:rPr lang="en-US" sz="2000" b="0" strike="noStrike" spc="-1" dirty="0">
                <a:solidFill>
                  <a:srgbClr val="000000"/>
                </a:solidFill>
                <a:uFill>
                  <a:solidFill>
                    <a:srgbClr val="FFFFFF"/>
                  </a:solidFill>
                </a:uFill>
                <a:latin typeface="Arial"/>
              </a:rPr>
              <a:t>settings, so we can use it to send packet to given destination.</a:t>
            </a:r>
          </a:p>
          <a:p>
            <a:pPr marL="342720" indent="-342720">
              <a:spcBef>
                <a:spcPts val="799"/>
              </a:spcBef>
            </a:pPr>
            <a:r>
              <a:rPr lang="en-US" sz="2000" b="0" strike="noStrike" spc="-1" dirty="0">
                <a:solidFill>
                  <a:srgbClr val="000000"/>
                </a:solidFill>
                <a:uFill>
                  <a:solidFill>
                    <a:srgbClr val="FFFFFF"/>
                  </a:solidFill>
                </a:uFill>
                <a:latin typeface="Arial"/>
              </a:rPr>
              <a:t>PDE-</a:t>
            </a:r>
            <a:r>
              <a:rPr lang="en-US" sz="2000" b="0" strike="noStrike" spc="-1" dirty="0" err="1" smtClean="0">
                <a:solidFill>
                  <a:srgbClr val="000000"/>
                </a:solidFill>
                <a:uFill>
                  <a:solidFill>
                    <a:srgbClr val="FFFFFF"/>
                  </a:solidFill>
                </a:uFill>
                <a:latin typeface="Arial"/>
              </a:rPr>
              <a:t>DATA.request</a:t>
            </a:r>
            <a:r>
              <a:rPr lang="en-US" sz="2000" b="0" strike="noStrike" spc="-1" dirty="0" smtClean="0">
                <a:solidFill>
                  <a:srgbClr val="000000"/>
                </a:solidFill>
                <a:uFill>
                  <a:solidFill>
                    <a:srgbClr val="FFFFFF"/>
                  </a:solidFill>
                </a:uFill>
                <a:latin typeface="Arial"/>
              </a:rPr>
              <a:t>	(</a:t>
            </a:r>
            <a:endParaRPr lang="en-US" sz="2000" b="0" strike="noStrike" spc="-1" dirty="0">
              <a:solidFill>
                <a:srgbClr val="000000"/>
              </a:solidFill>
              <a:uFill>
                <a:solidFill>
                  <a:srgbClr val="FFFFFF"/>
                </a:solidFill>
              </a:uFill>
              <a:latin typeface="Arial"/>
            </a:endParaRPr>
          </a:p>
          <a:p>
            <a:pPr marL="742680" lvl="1" indent="-285480">
              <a:spcBef>
                <a:spcPts val="697"/>
              </a:spcBef>
            </a:pPr>
            <a:r>
              <a:rPr lang="en-US" sz="2000" b="0" strike="noStrike" spc="-1" dirty="0" smtClean="0">
                <a:solidFill>
                  <a:srgbClr val="000000"/>
                </a:solidFill>
                <a:uFill>
                  <a:solidFill>
                    <a:srgbClr val="FFFFFF"/>
                  </a:solidFill>
                </a:uFill>
                <a:latin typeface="Arial"/>
              </a:rPr>
              <a:t>				0x123456789abcdef,	# </a:t>
            </a:r>
            <a:r>
              <a:rPr lang="en-US" sz="2000" b="0" strike="noStrike" spc="-1" dirty="0" err="1">
                <a:solidFill>
                  <a:srgbClr val="000000"/>
                </a:solidFill>
                <a:uFill>
                  <a:solidFill>
                    <a:srgbClr val="FFFFFF"/>
                  </a:solidFill>
                </a:uFill>
                <a:latin typeface="Arial"/>
              </a:rPr>
              <a:t>Dst</a:t>
            </a:r>
            <a:r>
              <a:rPr lang="en-US" sz="2000" b="0" strike="noStrike" spc="-1" dirty="0">
                <a:solidFill>
                  <a:srgbClr val="000000"/>
                </a:solidFill>
                <a:uFill>
                  <a:solidFill>
                    <a:srgbClr val="FFFFFF"/>
                  </a:solidFill>
                </a:uFill>
                <a:latin typeface="Arial"/>
              </a:rPr>
              <a:t> Address</a:t>
            </a:r>
          </a:p>
          <a:p>
            <a:pPr marL="742680" lvl="1" indent="-285480">
              <a:spcBef>
                <a:spcPts val="697"/>
              </a:spcBef>
            </a:pPr>
            <a:r>
              <a:rPr lang="en-US" sz="2000" b="0" strike="noStrike" spc="-1" dirty="0" smtClean="0">
                <a:solidFill>
                  <a:srgbClr val="000000"/>
                </a:solidFill>
                <a:uFill>
                  <a:solidFill>
                    <a:srgbClr val="FFFFFF"/>
                  </a:solidFill>
                </a:uFill>
                <a:latin typeface="Arial"/>
              </a:rPr>
              <a:t>				0x86dd</a:t>
            </a:r>
            <a:r>
              <a:rPr lang="en-US" sz="2000" b="0" strike="noStrike" spc="-1" dirty="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IPv6 Ethertype</a:t>
            </a:r>
          </a:p>
          <a:p>
            <a:pPr marL="742680" lvl="1" indent="-285480">
              <a:spcBef>
                <a:spcPts val="697"/>
              </a:spcBef>
            </a:pPr>
            <a:r>
              <a:rPr lang="en-US" sz="2000" b="0" strike="noStrike" spc="-1" dirty="0" smtClean="0">
                <a:solidFill>
                  <a:srgbClr val="000000"/>
                </a:solidFill>
                <a:uFill>
                  <a:solidFill>
                    <a:srgbClr val="FFFFFF"/>
                  </a:solidFill>
                </a:uFill>
                <a:latin typeface="Arial"/>
              </a:rPr>
              <a:t>				</a:t>
            </a:r>
            <a:r>
              <a:rPr lang="en-US" sz="2000" b="0" strike="noStrike" spc="-1" dirty="0" err="1" smtClean="0">
                <a:solidFill>
                  <a:srgbClr val="000000"/>
                </a:solidFill>
                <a:uFill>
                  <a:solidFill>
                    <a:srgbClr val="FFFFFF"/>
                  </a:solidFill>
                </a:uFill>
                <a:latin typeface="Arial"/>
              </a:rPr>
              <a:t>ProfileId</a:t>
            </a:r>
            <a:r>
              <a:rPr lang="en-US" sz="2000" b="0" strike="noStrike" spc="-1" dirty="0">
                <a:solidFill>
                  <a:srgbClr val="000000"/>
                </a:solidFill>
                <a:uFill>
                  <a:solidFill>
                    <a:srgbClr val="FFFFFF"/>
                  </a:solidFill>
                </a:uFill>
                <a:latin typeface="Arial"/>
              </a:rPr>
              <a:t>,		# Profile id to use</a:t>
            </a:r>
          </a:p>
          <a:p>
            <a:pPr marL="742680" lvl="1" indent="-285480">
              <a:spcBef>
                <a:spcPts val="697"/>
              </a:spcBef>
            </a:pPr>
            <a:r>
              <a:rPr lang="en-US" sz="2000" b="0" strike="noStrike" spc="-1" dirty="0" smtClean="0">
                <a:solidFill>
                  <a:srgbClr val="000000"/>
                </a:solidFill>
                <a:uFill>
                  <a:solidFill>
                    <a:srgbClr val="FFFFFF"/>
                  </a:solidFill>
                </a:uFill>
                <a:latin typeface="Arial"/>
              </a:rPr>
              <a:t>				</a:t>
            </a:r>
            <a:r>
              <a:rPr lang="en-US" sz="2000" b="0" strike="noStrike" spc="-1" dirty="0" err="1" smtClean="0">
                <a:solidFill>
                  <a:srgbClr val="000000"/>
                </a:solidFill>
                <a:uFill>
                  <a:solidFill>
                    <a:srgbClr val="FFFFFF"/>
                  </a:solidFill>
                </a:uFill>
                <a:latin typeface="Arial"/>
              </a:rPr>
              <a:t>PdeData</a:t>
            </a:r>
            <a:r>
              <a:rPr lang="en-US" sz="2000" b="0" strike="noStrike" spc="-1" dirty="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IPv6 payload</a:t>
            </a:r>
          </a:p>
          <a:p>
            <a:pPr marL="742680" lvl="1" indent="-285480">
              <a:spcBef>
                <a:spcPts val="697"/>
              </a:spcBef>
            </a:pPr>
            <a:r>
              <a:rPr lang="en-US" sz="2000" spc="-1" dirty="0">
                <a:solidFill>
                  <a:srgbClr val="000000"/>
                </a:solidFill>
                <a:uFill>
                  <a:solidFill>
                    <a:srgbClr val="FFFFFF"/>
                  </a:solidFill>
                </a:uFill>
                <a:latin typeface="Arial"/>
              </a:rPr>
              <a:t>	</a:t>
            </a:r>
            <a:r>
              <a:rPr lang="en-US" sz="2000" spc="-1" dirty="0" smtClean="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Handle</a:t>
            </a:r>
          </a:p>
          <a:p>
            <a:pPr marL="742680" lvl="1" indent="-285480">
              <a:spcBef>
                <a:spcPts val="697"/>
              </a:spcBef>
            </a:pPr>
            <a:r>
              <a:rPr lang="en-US" sz="2000" spc="-1" dirty="0">
                <a:solidFill>
                  <a:srgbClr val="000000"/>
                </a:solidFill>
                <a:uFill>
                  <a:solidFill>
                    <a:srgbClr val="FFFFFF"/>
                  </a:solidFill>
                </a:uFill>
                <a:latin typeface="Arial"/>
              </a:rPr>
              <a:t>	</a:t>
            </a:r>
            <a:r>
              <a:rPr lang="en-US" sz="2000" spc="-1" dirty="0" smtClean="0">
                <a:solidFill>
                  <a:srgbClr val="000000"/>
                </a:solidFill>
                <a:uFill>
                  <a:solidFill>
                    <a:srgbClr val="FFFFFF"/>
                  </a:solidFill>
                </a:uFill>
                <a:latin typeface="Arial"/>
              </a:rPr>
              <a:t>			</a:t>
            </a:r>
            <a:r>
              <a:rPr lang="en-US" sz="2000" b="0" strike="noStrike" spc="-1" dirty="0" smtClean="0">
                <a:solidFill>
                  <a:srgbClr val="000000"/>
                </a:solidFill>
                <a:uFill>
                  <a:solidFill>
                    <a:srgbClr val="FFFFFF"/>
                  </a:solidFill>
                </a:uFill>
                <a:latin typeface="Arial"/>
              </a:rPr>
              <a:t>)</a:t>
            </a:r>
            <a:endParaRPr lang="en-US" sz="2000" b="0" strike="noStrike" spc="-1" dirty="0">
              <a:solidFill>
                <a:srgbClr val="000000"/>
              </a:solidFill>
              <a:uFill>
                <a:solidFill>
                  <a:srgbClr val="FFFFFF"/>
                </a:solidFill>
              </a:uFill>
              <a:latin typeface="Arial"/>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smtClean="0"/>
              <a:t>     Data Examples and CoMI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35</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smtClean="0"/>
              <a:t>Questions:</a:t>
            </a:r>
          </a:p>
          <a:p>
            <a:pPr marL="171450" indent="-171450">
              <a:buFont typeface="Arial"/>
              <a:buChar char="•"/>
            </a:pPr>
            <a:r>
              <a:rPr lang="en-US" dirty="0" smtClean="0"/>
              <a:t>If no designated app: reject with response or just drop?</a:t>
            </a:r>
          </a:p>
          <a:p>
            <a:pPr marL="171450" indent="-171450">
              <a:buFont typeface="Arial"/>
              <a:buChar char="•"/>
            </a:pPr>
            <a:r>
              <a:rPr lang="en-US" dirty="0" smtClean="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3276600" cy="609600"/>
          </a:xfrm>
        </p:spPr>
        <p:txBody>
          <a:bodyPr/>
          <a:lstStyle/>
          <a:p>
            <a:r>
              <a:rPr lang="en-US" dirty="0" err="1" smtClean="0"/>
              <a:t>NetConf</a:t>
            </a:r>
            <a:r>
              <a:rPr lang="en-US" dirty="0" smtClean="0"/>
              <a:t>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36</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smtClean="0"/>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37</a:t>
            </a:fld>
            <a:endParaRPr lang="en-US"/>
          </a:p>
        </p:txBody>
      </p:sp>
    </p:spTree>
    <p:extLst>
      <p:ext uri="{BB962C8B-B14F-4D97-AF65-F5344CB8AC3E}">
        <p14:creationId xmlns:p14="http://schemas.microsoft.com/office/powerpoint/2010/main" val="15603189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38</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smtClean="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39</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8129753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802.1x communication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40</a:t>
            </a:fld>
            <a:endParaRPr lang="en-US"/>
          </a:p>
        </p:txBody>
      </p:sp>
    </p:spTree>
    <p:extLst>
      <p:ext uri="{BB962C8B-B14F-4D97-AF65-F5344CB8AC3E}">
        <p14:creationId xmlns:p14="http://schemas.microsoft.com/office/powerpoint/2010/main" val="351455668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41</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&lt;January 2018&gt;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9" name="Picture 8" descr="802.15.12-multi-mode-r8.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90600"/>
            <a:ext cx="7797800" cy="55372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02625" y="1066800"/>
            <a:ext cx="8915400" cy="5410200"/>
          </a:xfrm>
        </p:spPr>
        <p:txBody>
          <a:bodyPr/>
          <a:lstStyle/>
          <a:p>
            <a:pPr marL="285750" lvl="1">
              <a:buClr>
                <a:srgbClr val="FF0000"/>
              </a:buClr>
              <a:buFont typeface="Wingdings" charset="2"/>
              <a:buChar char="q"/>
            </a:pPr>
            <a:r>
              <a:rPr lang="en-US" sz="1800" dirty="0" smtClean="0">
                <a:latin typeface="Arial" charset="0"/>
              </a:rPr>
              <a:t>Responsible for:</a:t>
            </a:r>
          </a:p>
          <a:p>
            <a:pPr marL="628650" lvl="2">
              <a:buClr>
                <a:srgbClr val="FF0000"/>
              </a:buClr>
              <a:buFont typeface="Wingdings" charset="2"/>
              <a:buChar char="q"/>
            </a:pPr>
            <a:r>
              <a:rPr lang="en-US" sz="1600" dirty="0" smtClean="0">
                <a:latin typeface="Arial" charset="0"/>
              </a:rPr>
              <a:t>Interfacing to higher layer applications (only 15.4 extended addresses are used)</a:t>
            </a:r>
          </a:p>
          <a:p>
            <a:pPr marL="628650" lvl="2">
              <a:buClr>
                <a:srgbClr val="FF0000"/>
              </a:buClr>
              <a:buFont typeface="Wingdings" charset="2"/>
              <a:buChar char="q"/>
            </a:pPr>
            <a:r>
              <a:rPr lang="en-US" sz="1600" dirty="0" smtClean="0">
                <a:latin typeface="Arial" charset="0"/>
              </a:rPr>
              <a:t>determining if the higher layer entity’s SAP is a legacy SAP (i.e. 802.15.4 I/F) or ULI capable SAP</a:t>
            </a:r>
          </a:p>
          <a:p>
            <a:pPr marL="628650" lvl="2">
              <a:buClr>
                <a:srgbClr val="FF0000"/>
              </a:buClr>
              <a:buFont typeface="Wingdings" charset="2"/>
              <a:buChar char="q"/>
            </a:pPr>
            <a:r>
              <a:rPr lang="en-US" sz="1600" dirty="0" smtClean="0">
                <a:latin typeface="Arial" charset="0"/>
              </a:rPr>
              <a:t>allocating local SAP IDs to higher layer applications</a:t>
            </a:r>
          </a:p>
          <a:p>
            <a:pPr marL="628650" lvl="2">
              <a:buClr>
                <a:srgbClr val="FF0000"/>
              </a:buClr>
              <a:buFont typeface="Wingdings" charset="2"/>
              <a:buChar char="q"/>
            </a:pPr>
            <a:r>
              <a:rPr lang="en-US" sz="1600" dirty="0" smtClean="0">
                <a:latin typeface="Arial" charset="0"/>
              </a:rPr>
              <a:t>retaining metadata “containers” which are associated to a PDE-DATA-indication via the handle</a:t>
            </a:r>
          </a:p>
          <a:p>
            <a:pPr marL="285750" lvl="1">
              <a:buClr>
                <a:srgbClr val="FF0000"/>
              </a:buClr>
              <a:buFont typeface="Wingdings" charset="2"/>
              <a:buChar char="q"/>
            </a:pPr>
            <a:r>
              <a:rPr lang="en-US" sz="1800" dirty="0" smtClean="0">
                <a:latin typeface="Arial" charset="0"/>
              </a:rPr>
              <a:t>For data </a:t>
            </a:r>
            <a:r>
              <a:rPr lang="en-US" sz="1800" dirty="0">
                <a:latin typeface="Arial" charset="0"/>
              </a:rPr>
              <a:t>from higher layer </a:t>
            </a:r>
            <a:r>
              <a:rPr lang="en-US" sz="1800" dirty="0" smtClean="0">
                <a:latin typeface="Arial" charset="0"/>
              </a:rPr>
              <a:t>entity to be transmitted to remote device via 802.15.4 local device:</a:t>
            </a:r>
          </a:p>
          <a:p>
            <a:pPr marL="804863" lvl="2" indent="-238125">
              <a:buClr>
                <a:srgbClr val="FF0000"/>
              </a:buClr>
              <a:buFont typeface="Wingdings" charset="2"/>
              <a:buChar char="q"/>
            </a:pPr>
            <a:r>
              <a:rPr lang="en-US" sz="1600" dirty="0" smtClean="0">
                <a:latin typeface="Arial" charset="0"/>
              </a:rPr>
              <a:t>If legacy SAP </a:t>
            </a:r>
            <a:r>
              <a:rPr lang="mr-IN" sz="1600" dirty="0" smtClean="0">
                <a:latin typeface="Arial" charset="0"/>
              </a:rPr>
              <a:t>–</a:t>
            </a:r>
            <a:r>
              <a:rPr lang="en-US" sz="1600" dirty="0" smtClean="0">
                <a:latin typeface="Arial" charset="0"/>
              </a:rPr>
              <a:t> prepend origination EtherType/Dispatch information and </a:t>
            </a:r>
            <a:r>
              <a:rPr lang="en-US" sz="1600" dirty="0" smtClean="0"/>
              <a:t>send data to </a:t>
            </a:r>
            <a:r>
              <a:rPr lang="en-US" sz="1600" dirty="0"/>
              <a:t>PTM or </a:t>
            </a:r>
            <a:r>
              <a:rPr lang="en-US" sz="1600" dirty="0" smtClean="0"/>
              <a:t>another preconfigured module</a:t>
            </a:r>
          </a:p>
          <a:p>
            <a:pPr marL="804863" lvl="2" indent="-238125">
              <a:buClr>
                <a:srgbClr val="FF0000"/>
              </a:buClr>
              <a:buFont typeface="Wingdings" charset="2"/>
              <a:buChar char="q"/>
            </a:pPr>
            <a:r>
              <a:rPr lang="en-US" sz="1600" dirty="0" smtClean="0"/>
              <a:t>If ULI capable SAP - prepend origination </a:t>
            </a:r>
            <a:r>
              <a:rPr lang="en-US" sz="1600" dirty="0">
                <a:latin typeface="Arial" charset="0"/>
              </a:rPr>
              <a:t>EtherType/Dispatch </a:t>
            </a:r>
            <a:r>
              <a:rPr lang="en-US" sz="1600" dirty="0" smtClean="0"/>
              <a:t>information and Profile information, </a:t>
            </a:r>
            <a:r>
              <a:rPr lang="en-US" sz="1600" dirty="0"/>
              <a:t>send data to </a:t>
            </a:r>
            <a:r>
              <a:rPr lang="en-US" sz="1600" dirty="0" smtClean="0"/>
              <a:t>designated module</a:t>
            </a:r>
            <a:endParaRPr lang="en-US" sz="1600" dirty="0" smtClean="0">
              <a:latin typeface="Arial" charset="0"/>
            </a:endParaRPr>
          </a:p>
          <a:p>
            <a:pPr marL="285750" lvl="1">
              <a:buClr>
                <a:srgbClr val="FF0000"/>
              </a:buClr>
              <a:buFont typeface="Wingdings" charset="2"/>
              <a:buChar char="q"/>
            </a:pPr>
            <a:r>
              <a:rPr lang="en-US" sz="1800" dirty="0" smtClean="0">
                <a:latin typeface="Arial" charset="0"/>
              </a:rPr>
              <a:t>For data received </a:t>
            </a:r>
            <a:r>
              <a:rPr lang="en-US" sz="1800" dirty="0">
                <a:latin typeface="Arial" charset="0"/>
              </a:rPr>
              <a:t>from remote device via 802.15.4 local device:</a:t>
            </a:r>
            <a:endParaRPr lang="en-US" sz="1800" dirty="0" smtClean="0">
              <a:latin typeface="Arial" charset="0"/>
            </a:endParaRPr>
          </a:p>
          <a:p>
            <a:pPr marL="801688" lvl="2">
              <a:buClr>
                <a:srgbClr val="FF0000"/>
              </a:buClr>
              <a:buFont typeface="Wingdings" charset="2"/>
              <a:buChar char="q"/>
            </a:pPr>
            <a:r>
              <a:rPr lang="en-US" sz="1600" dirty="0" smtClean="0"/>
              <a:t>From PTM </a:t>
            </a:r>
            <a:r>
              <a:rPr lang="mr-IN" sz="1600" dirty="0"/>
              <a:t>–</a:t>
            </a:r>
            <a:r>
              <a:rPr lang="en-US" sz="1600" dirty="0"/>
              <a:t> send frame payload to default application or designated </a:t>
            </a:r>
            <a:r>
              <a:rPr lang="en-US" sz="1600" dirty="0" smtClean="0"/>
              <a:t>application as designated by EtherType/Dispatch code</a:t>
            </a:r>
          </a:p>
          <a:p>
            <a:pPr marL="801688" lvl="2">
              <a:buClr>
                <a:srgbClr val="FF0000"/>
              </a:buClr>
              <a:buFont typeface="Wingdings" charset="2"/>
              <a:buChar char="q"/>
            </a:pPr>
            <a:r>
              <a:rPr lang="en-US" sz="1600" dirty="0" smtClean="0"/>
              <a:t>From non</a:t>
            </a:r>
            <a:r>
              <a:rPr lang="en-US" sz="1600" dirty="0"/>
              <a:t>-PTM</a:t>
            </a:r>
            <a:r>
              <a:rPr lang="mr-IN" sz="1600" dirty="0"/>
              <a:t>–</a:t>
            </a:r>
            <a:r>
              <a:rPr lang="en-US" sz="1600" dirty="0"/>
              <a:t> </a:t>
            </a:r>
            <a:r>
              <a:rPr lang="en-US" sz="1600" dirty="0" smtClean="0"/>
              <a:t>send </a:t>
            </a:r>
            <a:r>
              <a:rPr lang="en-US" sz="1600" dirty="0"/>
              <a:t>frame payload to designated application </a:t>
            </a:r>
            <a:r>
              <a:rPr lang="en-US" sz="1600" dirty="0" smtClean="0"/>
              <a:t>SAP as </a:t>
            </a:r>
            <a:r>
              <a:rPr lang="en-US" sz="1600" dirty="0"/>
              <a:t>dictated by EtherType/Dispatch code </a:t>
            </a:r>
            <a:r>
              <a:rPr lang="en-US" sz="1600" dirty="0" smtClean="0"/>
              <a:t>given by protocol modules</a:t>
            </a:r>
          </a:p>
          <a:p>
            <a:pPr marL="285750" lvl="1">
              <a:buClr>
                <a:srgbClr val="FF0000"/>
              </a:buClr>
              <a:buFont typeface="Wingdings" charset="2"/>
              <a:buChar char="q"/>
            </a:pPr>
            <a:r>
              <a:rPr lang="en-US" sz="1800" dirty="0" smtClean="0">
                <a:solidFill>
                  <a:srgbClr val="000000"/>
                </a:solidFill>
                <a:latin typeface="Arial" charset="0"/>
              </a:rPr>
              <a:t>Further details may be found in 15-16-0656, latest revision</a:t>
            </a:r>
            <a:endParaRPr lang="en-US" sz="18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048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152400" y="1219200"/>
            <a:ext cx="8839200" cy="5334000"/>
          </a:xfrm>
        </p:spPr>
        <p:txBody>
          <a:bodyPr>
            <a:normAutofit/>
          </a:bodyPr>
          <a:lstStyle/>
          <a:p>
            <a:pPr>
              <a:buClr>
                <a:srgbClr val="FF0000"/>
              </a:buClr>
              <a:buFont typeface="Wingdings" charset="2"/>
              <a:buChar char="q"/>
            </a:pPr>
            <a:r>
              <a:rPr lang="en-US" sz="1800" dirty="0" smtClean="0"/>
              <a:t>Responsible for: </a:t>
            </a:r>
          </a:p>
          <a:p>
            <a:pPr lvl="1">
              <a:buClr>
                <a:srgbClr val="FF0000"/>
              </a:buClr>
              <a:buFont typeface="Wingdings" charset="2"/>
              <a:buChar char="q"/>
            </a:pPr>
            <a:r>
              <a:rPr lang="en-US" sz="1600" dirty="0" smtClean="0"/>
              <a:t>determining Remote Node Capability via discovery, i.e. whether it supports a ULI device</a:t>
            </a:r>
          </a:p>
          <a:p>
            <a:pPr lvl="1">
              <a:buClr>
                <a:srgbClr val="FF0000"/>
              </a:buClr>
              <a:buFont typeface="Wingdings" charset="2"/>
              <a:buChar char="q"/>
            </a:pPr>
            <a:r>
              <a:rPr lang="en-US" sz="1600" dirty="0" smtClean="0"/>
              <a:t>Interfacing to MCPS-SAP and MLME-SAP</a:t>
            </a:r>
          </a:p>
          <a:p>
            <a:pPr lvl="1">
              <a:buClr>
                <a:srgbClr val="FF0000"/>
              </a:buClr>
              <a:buFont typeface="Wingdings" charset="2"/>
              <a:buChar char="q"/>
            </a:pPr>
            <a:r>
              <a:rPr lang="en-US" sz="1600" dirty="0" smtClean="0"/>
              <a:t>Routing frames to be sent from protocol module to correct MCPS/MLME SAP</a:t>
            </a:r>
          </a:p>
          <a:p>
            <a:pPr lvl="1">
              <a:buClr>
                <a:srgbClr val="FF0000"/>
              </a:buClr>
              <a:buFont typeface="Wingdings" charset="2"/>
              <a:buChar char="q"/>
            </a:pPr>
            <a:r>
              <a:rPr lang="en-US" sz="1600" dirty="0" smtClean="0"/>
              <a:t>Routing frames from MCPS/MLME SAPs via the correct protocol module(s)</a:t>
            </a:r>
          </a:p>
          <a:p>
            <a:pPr lvl="1">
              <a:buClr>
                <a:srgbClr val="FF0000"/>
              </a:buClr>
              <a:buFont typeface="Wingdings" charset="2"/>
              <a:buChar char="q"/>
            </a:pPr>
            <a:r>
              <a:rPr lang="en-US" sz="1600" dirty="0" smtClean="0"/>
              <a:t>Fragmenting data frames to be sent and defragmentation received data frames </a:t>
            </a:r>
          </a:p>
          <a:p>
            <a:pPr>
              <a:buClr>
                <a:srgbClr val="FF0000"/>
              </a:buClr>
              <a:buFont typeface="Wingdings" charset="2"/>
              <a:buChar char="q"/>
            </a:pPr>
            <a:r>
              <a:rPr lang="en-US" sz="1800" dirty="0" smtClean="0">
                <a:latin typeface="Arial" charset="0"/>
              </a:rPr>
              <a:t>For </a:t>
            </a:r>
            <a:r>
              <a:rPr lang="en-US" sz="1800" dirty="0">
                <a:latin typeface="Arial" charset="0"/>
              </a:rPr>
              <a:t>data from higher layer entity to be transmitted to remote device via 802.15.4 local </a:t>
            </a:r>
            <a:r>
              <a:rPr lang="en-US" sz="1800" dirty="0" smtClean="0">
                <a:latin typeface="Arial" charset="0"/>
              </a:rPr>
              <a:t>device:</a:t>
            </a:r>
          </a:p>
          <a:p>
            <a:pPr lvl="1">
              <a:buClr>
                <a:srgbClr val="FF0000"/>
              </a:buClr>
              <a:buFont typeface="Wingdings" charset="2"/>
              <a:buChar char="q"/>
            </a:pPr>
            <a:r>
              <a:rPr lang="en-US" sz="1600" dirty="0" smtClean="0"/>
              <a:t>Legacy </a:t>
            </a:r>
            <a:r>
              <a:rPr lang="en-US" sz="1600" dirty="0"/>
              <a:t>remote </a:t>
            </a:r>
            <a:r>
              <a:rPr lang="en-US" sz="1600" dirty="0" smtClean="0"/>
              <a:t>node </a:t>
            </a:r>
            <a:r>
              <a:rPr lang="mr-IN" sz="1600" dirty="0" smtClean="0"/>
              <a:t>–</a:t>
            </a:r>
            <a:r>
              <a:rPr lang="en-US" sz="1600" dirty="0" smtClean="0"/>
              <a:t> format information </a:t>
            </a:r>
            <a:r>
              <a:rPr lang="en-US" sz="1600" dirty="0"/>
              <a:t>into frame </a:t>
            </a:r>
            <a:r>
              <a:rPr lang="en-US" sz="1600" dirty="0" smtClean="0"/>
              <a:t>payload</a:t>
            </a:r>
          </a:p>
          <a:p>
            <a:pPr lvl="1">
              <a:buClr>
                <a:srgbClr val="FF0000"/>
              </a:buClr>
              <a:buFont typeface="Wingdings" charset="2"/>
              <a:buChar char="q"/>
            </a:pPr>
            <a:r>
              <a:rPr lang="en-US" sz="1600" dirty="0" smtClean="0"/>
              <a:t>ULI </a:t>
            </a:r>
            <a:r>
              <a:rPr lang="en-US" sz="1600" dirty="0"/>
              <a:t>remote </a:t>
            </a:r>
            <a:r>
              <a:rPr lang="en-US" sz="1600" dirty="0" smtClean="0"/>
              <a:t>node </a:t>
            </a:r>
            <a:r>
              <a:rPr lang="mr-IN" sz="1600" dirty="0" smtClean="0"/>
              <a:t>–</a:t>
            </a:r>
            <a:r>
              <a:rPr lang="en-US" sz="1600" dirty="0" smtClean="0"/>
              <a:t> format information </a:t>
            </a:r>
            <a:r>
              <a:rPr lang="en-US" sz="1600" dirty="0"/>
              <a:t>into MPX IE or ULI 6lo </a:t>
            </a:r>
            <a:r>
              <a:rPr lang="en-US" sz="1600" dirty="0" smtClean="0"/>
              <a:t>IE</a:t>
            </a:r>
          </a:p>
          <a:p>
            <a:pPr>
              <a:buClr>
                <a:srgbClr val="FF0000"/>
              </a:buClr>
              <a:buFont typeface="Wingdings" charset="2"/>
              <a:buChar char="q"/>
            </a:pPr>
            <a:r>
              <a:rPr lang="en-US" sz="1800" dirty="0" smtClean="0">
                <a:latin typeface="Arial" charset="0"/>
              </a:rPr>
              <a:t>For </a:t>
            </a:r>
            <a:r>
              <a:rPr lang="en-US" sz="1800" dirty="0">
                <a:latin typeface="Arial" charset="0"/>
              </a:rPr>
              <a:t>data received from remote device via 802.15.4 local device</a:t>
            </a:r>
            <a:r>
              <a:rPr lang="en-US" sz="1800" dirty="0" smtClean="0">
                <a:latin typeface="Arial" charset="0"/>
              </a:rPr>
              <a:t>:</a:t>
            </a:r>
          </a:p>
          <a:p>
            <a:pPr lvl="1">
              <a:buClr>
                <a:srgbClr val="FF0000"/>
              </a:buClr>
              <a:buFont typeface="Wingdings" charset="2"/>
              <a:buChar char="q"/>
            </a:pPr>
            <a:r>
              <a:rPr lang="en-US" sz="1600" dirty="0" smtClean="0"/>
              <a:t>Non</a:t>
            </a:r>
            <a:r>
              <a:rPr lang="en-US" sz="1600" dirty="0"/>
              <a:t>-ULI frame </a:t>
            </a:r>
            <a:r>
              <a:rPr lang="mr-IN" sz="1600" dirty="0"/>
              <a:t>–</a:t>
            </a:r>
            <a:r>
              <a:rPr lang="en-US" sz="1600" dirty="0"/>
              <a:t> send to PTM SAP and PDE sends onto default </a:t>
            </a:r>
            <a:r>
              <a:rPr lang="en-US" sz="1600" dirty="0" smtClean="0"/>
              <a:t>application</a:t>
            </a:r>
          </a:p>
          <a:p>
            <a:pPr lvl="1">
              <a:buClr>
                <a:srgbClr val="FF0000"/>
              </a:buClr>
              <a:buFont typeface="Wingdings" charset="2"/>
              <a:buChar char="q"/>
            </a:pPr>
            <a:r>
              <a:rPr lang="en-US" sz="1600" dirty="0" smtClean="0"/>
              <a:t>ULI </a:t>
            </a:r>
            <a:r>
              <a:rPr lang="en-US" sz="1600" dirty="0"/>
              <a:t>frame </a:t>
            </a:r>
            <a:r>
              <a:rPr lang="mr-IN" sz="1600" dirty="0"/>
              <a:t>–</a:t>
            </a:r>
            <a:r>
              <a:rPr lang="en-US" sz="1600" dirty="0"/>
              <a:t> send to appropriate SAP as dictated by EtherType or Dispatch </a:t>
            </a:r>
            <a:r>
              <a:rPr lang="en-US" sz="1600" dirty="0" smtClean="0"/>
              <a:t>code</a:t>
            </a:r>
            <a:endParaRPr lang="en-US" sz="1600" dirty="0" smtClean="0">
              <a:latin typeface="Arial" charset="0"/>
            </a:endParaRPr>
          </a:p>
          <a:p>
            <a:pPr>
              <a:buClr>
                <a:srgbClr val="FF0000"/>
              </a:buClr>
              <a:buFont typeface="Wingdings" charset="2"/>
              <a:buChar char="q"/>
            </a:pPr>
            <a:r>
              <a:rPr lang="en-US" sz="1800" dirty="0" smtClean="0">
                <a:solidFill>
                  <a:srgbClr val="000000"/>
                </a:solidFill>
                <a:latin typeface="Arial" charset="0"/>
              </a:rPr>
              <a:t>Further </a:t>
            </a:r>
            <a:r>
              <a:rPr lang="en-US" sz="1800" dirty="0">
                <a:solidFill>
                  <a:srgbClr val="000000"/>
                </a:solidFill>
                <a:latin typeface="Arial" charset="0"/>
              </a:rPr>
              <a:t>details may be found in 15-16-</a:t>
            </a:r>
            <a:r>
              <a:rPr lang="en-US" sz="1800" dirty="0" smtClean="0">
                <a:solidFill>
                  <a:srgbClr val="000000"/>
                </a:solidFill>
                <a:latin typeface="Arial" charset="0"/>
              </a:rPr>
              <a:t>0656, latest revision.</a:t>
            </a:r>
            <a:endParaRPr lang="en-US" sz="18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69007</TotalTime>
  <Words>4412</Words>
  <Application>Microsoft Macintosh PowerPoint</Application>
  <PresentationFormat>On-screen Show (4:3)</PresentationFormat>
  <Paragraphs>655</Paragraphs>
  <Slides>41</Slides>
  <Notes>10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ULI-Device Discovery</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Profiles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Data Examples and CoMI Flow</vt:lpstr>
      <vt:lpstr>NetConf Flow</vt:lpstr>
      <vt:lpstr>L2R: 2 places where a dispatch happens</vt:lpstr>
      <vt:lpstr>Dispatching a frame for L2R</vt:lpstr>
      <vt:lpstr>Dispatching a frame for L2R – 6LoWPAN mesh under</vt:lpstr>
      <vt:lpstr>802.1x communication flow</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&lt;15-17-0113-06-0012&gt;</dc:description>
  <cp:lastModifiedBy>Pat Kinney</cp:lastModifiedBy>
  <cp:revision>153</cp:revision>
  <cp:lastPrinted>1998-02-10T13:28:06Z</cp:lastPrinted>
  <dcterms:created xsi:type="dcterms:W3CDTF">1999-11-08T18:59:45Z</dcterms:created>
  <dcterms:modified xsi:type="dcterms:W3CDTF">2018-05-10T07:37:55Z</dcterms:modified>
  <cp:category/>
</cp:coreProperties>
</file>