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2"/>
  </p:notesMasterIdLst>
  <p:handoutMasterIdLst>
    <p:handoutMasterId r:id="rId33"/>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89" r:id="rId17"/>
    <p:sldId id="274" r:id="rId18"/>
    <p:sldId id="275" r:id="rId19"/>
    <p:sldId id="276" r:id="rId20"/>
    <p:sldId id="277" r:id="rId21"/>
    <p:sldId id="278" r:id="rId22"/>
    <p:sldId id="287" r:id="rId23"/>
    <p:sldId id="280" r:id="rId24"/>
    <p:sldId id="282" r:id="rId25"/>
    <p:sldId id="288" r:id="rId26"/>
    <p:sldId id="283" r:id="rId27"/>
    <p:sldId id="284" r:id="rId28"/>
    <p:sldId id="285" r:id="rId29"/>
    <p:sldId id="286" r:id="rId30"/>
    <p:sldId id="281"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32" autoAdjust="0"/>
    <p:restoredTop sz="97163" autoAdjust="0"/>
  </p:normalViewPr>
  <p:slideViewPr>
    <p:cSldViewPr>
      <p:cViewPr>
        <p:scale>
          <a:sx n="112" d="100"/>
          <a:sy n="112" d="100"/>
        </p:scale>
        <p:origin x="-1688"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20</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20</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3</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3</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4</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4</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Common items</a:t>
            </a:r>
            <a:r>
              <a:rPr lang="en-GB" baseline="0" dirty="0" smtClean="0">
                <a:latin typeface="Times New Roman" charset="0"/>
                <a:ea typeface="ＭＳ Ｐゴシック" charset="0"/>
                <a:cs typeface="ＭＳ Ｐゴシック" charset="0"/>
              </a:rPr>
              <a:t> are 1. destination address, 2. data to be sent</a:t>
            </a:r>
          </a:p>
          <a:p>
            <a:endParaRPr lang="en-GB" baseline="0" dirty="0" smtClean="0">
              <a:latin typeface="Times New Roman" charset="0"/>
              <a:ea typeface="ＭＳ Ｐゴシック" charset="0"/>
              <a:cs typeface="ＭＳ Ｐゴシック" charset="0"/>
            </a:endParaRPr>
          </a:p>
          <a:p>
            <a:r>
              <a:rPr lang="en-GB" baseline="0" dirty="0" smtClean="0">
                <a:latin typeface="Times New Roman" charset="0"/>
                <a:ea typeface="ＭＳ Ｐゴシック" charset="0"/>
                <a:cs typeface="ＭＳ Ｐゴシック" charset="0"/>
              </a:rPr>
              <a:t>15.12 proposal -&gt; </a:t>
            </a:r>
            <a:r>
              <a:rPr lang="en-GB" sz="1200" kern="1200" dirty="0" smtClean="0">
                <a:solidFill>
                  <a:schemeClr val="tx1"/>
                </a:solidFill>
                <a:effectLst/>
                <a:latin typeface="Times New Roman" charset="0"/>
                <a:ea typeface="ＭＳ Ｐゴシック" charset="0"/>
                <a:cs typeface="+mn-cs"/>
              </a:rPr>
              <a:t>MD_DATA_REQ (</a:t>
            </a:r>
            <a:r>
              <a:rPr lang="en-GB" sz="1200" i="1" kern="1200" dirty="0" err="1" smtClean="0">
                <a:solidFill>
                  <a:schemeClr val="tx1"/>
                </a:solidFill>
                <a:effectLst/>
                <a:latin typeface="Times New Roman" charset="0"/>
                <a:ea typeface="ＭＳ Ｐゴシック" charset="0"/>
                <a:cs typeface="+mn-cs"/>
              </a:rPr>
              <a:t>SrcAddr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DstAddr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msduLength</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a:t>
            </a:r>
            <a:r>
              <a:rPr lang="en-GB" sz="1200" kern="1200" dirty="0" smtClean="0">
                <a:solidFill>
                  <a:schemeClr val="tx1"/>
                </a:solidFill>
                <a:effectLst/>
                <a:latin typeface="Times New Roman" charset="0"/>
                <a:ea typeface="ＭＳ Ｐゴシック" charset="0"/>
                <a:cs typeface="+mn-cs"/>
              </a:rPr>
              <a:t>)</a:t>
            </a:r>
            <a:endParaRPr lang="en-US" sz="1200" kern="1200" dirty="0" smtClean="0">
              <a:solidFill>
                <a:schemeClr val="tx1"/>
              </a:solidFill>
              <a:effectLst/>
              <a:latin typeface="Times New Roman" charset="0"/>
              <a:ea typeface="ＭＳ Ｐゴシック" charset="0"/>
              <a:cs typeface="+mn-cs"/>
            </a:endParaRPr>
          </a:p>
          <a:p>
            <a:r>
              <a:rPr lang="en-GB" sz="1200" kern="1200" dirty="0" smtClean="0">
                <a:solidFill>
                  <a:schemeClr val="tx1"/>
                </a:solidFill>
                <a:effectLst/>
                <a:latin typeface="Times New Roman" charset="0"/>
                <a:ea typeface="ＭＳ Ｐゴシック" charset="0"/>
                <a:cs typeface="+mn-cs"/>
              </a:rPr>
              <a:t>Where:</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SrcAddr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originator of the transmission. </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DstAddr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intended recipient of the transmission.</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Length (number of octets) of the DPDU to transmit.</a:t>
            </a:r>
            <a:endParaRPr lang="en-US" sz="1200" kern="1200" dirty="0" smtClean="0">
              <a:solidFill>
                <a:schemeClr val="tx1"/>
              </a:solidFill>
              <a:effectLst/>
              <a:latin typeface="Times New Roman" charset="0"/>
              <a:ea typeface="ＭＳ Ｐゴシック" charset="0"/>
              <a:cs typeface="+mn-cs"/>
            </a:endParaRPr>
          </a:p>
          <a:p>
            <a:r>
              <a:rPr lang="en-US" sz="1200" i="1" kern="1200" dirty="0" smtClean="0">
                <a:solidFill>
                  <a:schemeClr val="tx1"/>
                </a:solidFill>
                <a:effectLst/>
                <a:latin typeface="Times New Roman" charset="0"/>
                <a:ea typeface="ＭＳ Ｐゴシック" charset="0"/>
                <a:cs typeface="+mn-cs"/>
              </a:rPr>
              <a:t>M</a:t>
            </a:r>
            <a:r>
              <a:rPr lang="en-GB" sz="1200" i="1" kern="1200" dirty="0" err="1" smtClean="0">
                <a:solidFill>
                  <a:schemeClr val="tx1"/>
                </a:solidFill>
                <a:effectLst/>
                <a:latin typeface="Times New Roman" charset="0"/>
                <a:ea typeface="ＭＳ Ｐゴシック" charset="0"/>
                <a:cs typeface="+mn-cs"/>
              </a:rPr>
              <a:t>sdu</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A sequence of </a:t>
            </a:r>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octets</a:t>
            </a:r>
            <a:r>
              <a:rPr lang="en-GB" sz="120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containing the DPDU to transmit.</a:t>
            </a:r>
            <a:endParaRPr lang="en-US" sz="1200" kern="1200" dirty="0" smtClean="0">
              <a:solidFill>
                <a:schemeClr val="tx1"/>
              </a:solidFill>
              <a:effectLst/>
              <a:latin typeface="Times New Roman" charset="0"/>
              <a:ea typeface="ＭＳ Ｐゴシック" charset="0"/>
              <a:cs typeface="+mn-cs"/>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7</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7</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decomposition was</a:t>
            </a:r>
            <a:r>
              <a:rPr lang="en-GB" baseline="0" dirty="0" smtClean="0">
                <a:latin typeface="Times New Roman" charset="0"/>
                <a:ea typeface="ＭＳ Ｐゴシック" charset="0"/>
                <a:cs typeface="ＭＳ Ｐゴシック" charset="0"/>
              </a:rPr>
              <a:t> derived from the following:</a:t>
            </a:r>
          </a:p>
          <a:p>
            <a:pPr marL="171450" indent="-171450" defTabSz="914241">
              <a:buFontTx/>
              <a:buChar char="-"/>
            </a:pPr>
            <a:r>
              <a:rPr lang="en-GB" baseline="0" dirty="0" smtClean="0">
                <a:latin typeface="Times New Roman" charset="0"/>
                <a:ea typeface="ＭＳ Ｐゴシック" charset="0"/>
                <a:cs typeface="ＭＳ Ｐゴシック" charset="0"/>
              </a:rPr>
              <a:t>The top part (layer 3 interface to protocol modules) was defined in the 802 (architecture) standard</a:t>
            </a:r>
          </a:p>
          <a:p>
            <a:pPr marL="171450" indent="-171450" defTabSz="914241">
              <a:buFontTx/>
              <a:buChar char="-"/>
            </a:pPr>
            <a:r>
              <a:rPr lang="en-GB" baseline="0" dirty="0" smtClean="0">
                <a:latin typeface="Times New Roman" charset="0"/>
                <a:ea typeface="ＭＳ Ｐゴシック" charset="0"/>
                <a:cs typeface="ＭＳ Ｐゴシック" charset="0"/>
              </a:rPr>
              <a:t>The bottom part (protocol modules to the MAC interface) was defined in the 802.15.9 (KMP) recommended practice</a:t>
            </a:r>
          </a:p>
          <a:p>
            <a:pPr marL="171450" indent="-171450" defTabSz="914241">
              <a:buFontTx/>
              <a:buChar char="-"/>
            </a:pPr>
            <a:r>
              <a:rPr lang="en-GB" baseline="0" dirty="0" smtClean="0">
                <a:latin typeface="Times New Roman" charset="0"/>
                <a:ea typeface="ＭＳ Ｐゴシック" charset="0"/>
                <a:cs typeface="ＭＳ Ｐゴシック" charset="0"/>
              </a:rPr>
              <a:t>The MAC and PHY descriptions are defined in the 802.15.4 standard</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discovery technique</a:t>
            </a:r>
            <a:r>
              <a:rPr lang="en-GB" baseline="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smtClean="0">
                <a:latin typeface="Times New Roman" charset="0"/>
                <a:ea typeface="ＭＳ Ｐゴシック" charset="0"/>
                <a:cs typeface="ＭＳ Ｐゴシック" charset="0"/>
              </a:rPr>
              <a:t>st</a:t>
            </a:r>
            <a:r>
              <a:rPr lang="en-GB" baseline="0" dirty="0" smtClean="0">
                <a:latin typeface="Times New Roman" charset="0"/>
                <a:ea typeface="ＭＳ Ｐゴシック" charset="0"/>
                <a:cs typeface="ＭＳ Ｐゴシック" charset="0"/>
              </a:rPr>
              <a:t> and 2</a:t>
            </a:r>
            <a:r>
              <a:rPr lang="en-GB" baseline="30000" dirty="0" smtClean="0">
                <a:latin typeface="Times New Roman" charset="0"/>
                <a:ea typeface="ＭＳ Ｐゴシック" charset="0"/>
                <a:cs typeface="ＭＳ Ｐゴシック" charset="0"/>
              </a:rPr>
              <a:t>nd</a:t>
            </a:r>
            <a:r>
              <a:rPr lang="en-GB" baseline="0" dirty="0" smtClean="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16</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16</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discovery technique</a:t>
            </a:r>
            <a:r>
              <a:rPr lang="en-GB" baseline="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smtClean="0">
                <a:latin typeface="Times New Roman" charset="0"/>
                <a:ea typeface="ＭＳ Ｐゴシック" charset="0"/>
                <a:cs typeface="ＭＳ Ｐゴシック" charset="0"/>
              </a:rPr>
              <a:t>st</a:t>
            </a:r>
            <a:r>
              <a:rPr lang="en-GB" baseline="0" dirty="0" smtClean="0">
                <a:latin typeface="Times New Roman" charset="0"/>
                <a:ea typeface="ＭＳ Ｐゴシック" charset="0"/>
                <a:cs typeface="ＭＳ Ｐゴシック" charset="0"/>
              </a:rPr>
              <a:t> and 2</a:t>
            </a:r>
            <a:r>
              <a:rPr lang="en-GB" baseline="30000" dirty="0" smtClean="0">
                <a:latin typeface="Times New Roman" charset="0"/>
                <a:ea typeface="ＭＳ Ｐゴシック" charset="0"/>
                <a:cs typeface="ＭＳ Ｐゴシック" charset="0"/>
              </a:rPr>
              <a:t>nd</a:t>
            </a:r>
            <a:r>
              <a:rPr lang="en-GB" baseline="0" dirty="0" smtClean="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Since the ULI-6lo IE carries only 6LoWPAN datagrams, the 6LoWPAN protocol identifier</a:t>
            </a:r>
            <a:r>
              <a:rPr lang="en-US" baseline="0" dirty="0" smtClean="0"/>
              <a:t> (0xA0ED) is elided.</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17</a:t>
            </a:fld>
            <a:endParaRPr lang="en-US"/>
          </a:p>
        </p:txBody>
      </p:sp>
    </p:spTree>
    <p:extLst>
      <p:ext uri="{BB962C8B-B14F-4D97-AF65-F5344CB8AC3E}">
        <p14:creationId xmlns:p14="http://schemas.microsoft.com/office/powerpoint/2010/main" val="3962860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noProof="0" dirty="0" smtClean="0"/>
              <a:t>As stated earlier, th</a:t>
            </a:r>
            <a:r>
              <a:rPr lang="en-US" noProof="0" dirty="0" smtClean="0">
                <a:latin typeface="Times New Roman" charset="0"/>
                <a:ea typeface="ＭＳ Ｐゴシック" charset="0"/>
                <a:cs typeface="ＭＳ Ｐゴシック" charset="0"/>
              </a:rPr>
              <a:t>e discovery technique</a:t>
            </a:r>
            <a:r>
              <a:rPr lang="en-US" baseline="0" noProof="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US" baseline="30000" noProof="0" dirty="0" smtClean="0">
                <a:latin typeface="Times New Roman" charset="0"/>
                <a:ea typeface="ＭＳ Ｐゴシック" charset="0"/>
                <a:cs typeface="ＭＳ Ｐゴシック" charset="0"/>
              </a:rPr>
              <a:t>st</a:t>
            </a:r>
            <a:r>
              <a:rPr lang="en-US" baseline="0" noProof="0" dirty="0" smtClean="0">
                <a:latin typeface="Times New Roman" charset="0"/>
                <a:ea typeface="ＭＳ Ｐゴシック" charset="0"/>
                <a:cs typeface="ＭＳ Ｐゴシック" charset="0"/>
              </a:rPr>
              <a:t> and 2</a:t>
            </a:r>
            <a:r>
              <a:rPr lang="en-US" baseline="30000" noProof="0" dirty="0" smtClean="0">
                <a:latin typeface="Times New Roman" charset="0"/>
                <a:ea typeface="ＭＳ Ｐゴシック" charset="0"/>
                <a:cs typeface="ＭＳ Ｐゴシック" charset="0"/>
              </a:rPr>
              <a:t>nd</a:t>
            </a:r>
            <a:r>
              <a:rPr lang="en-US" baseline="0" noProof="0" dirty="0" smtClean="0">
                <a:latin typeface="Times New Roman" charset="0"/>
                <a:ea typeface="ＭＳ Ｐゴシック" charset="0"/>
                <a:cs typeface="ＭＳ Ｐゴシック" charset="0"/>
              </a:rPr>
              <a:t> payload octets. </a:t>
            </a:r>
            <a:endParaRPr lang="en-US" noProof="0" dirty="0" smtClean="0">
              <a:latin typeface="Times New Roman" charset="0"/>
              <a:ea typeface="ＭＳ Ｐゴシック" charset="0"/>
              <a:cs typeface="ＭＳ Ｐゴシック" charset="0"/>
            </a:endParaRPr>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18</a:t>
            </a:fld>
            <a:endParaRPr lang="en-US"/>
          </a:p>
        </p:txBody>
      </p:sp>
    </p:spTree>
    <p:extLst>
      <p:ext uri="{BB962C8B-B14F-4D97-AF65-F5344CB8AC3E}">
        <p14:creationId xmlns:p14="http://schemas.microsoft.com/office/powerpoint/2010/main" val="1578809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&lt;January 2018&gt;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&lt;January 2018&gt;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&lt;January 2018&gt;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&lt;January 2018&gt;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&lt;January 2018&gt;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2018&gt;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2018&gt;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&lt;January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0325" lvl="4" indent="0" algn="r"/>
            <a:r>
              <a:rPr lang="en-US" sz="1400" b="1" dirty="0"/>
              <a:t>doc.: IEEE 802.15-</a:t>
            </a:r>
            <a:r>
              <a:rPr lang="en-US" sz="1400" b="1" dirty="0" smtClean="0"/>
              <a:t>&lt;15-17-0113-</a:t>
            </a:r>
            <a:r>
              <a:rPr lang="en-US" sz="1400" b="1" dirty="0" smtClean="0"/>
              <a:t>07-</a:t>
            </a:r>
            <a:r>
              <a:rPr lang="en-US" sz="1400" b="1" dirty="0" smtClean="0"/>
              <a:t>0012</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27.xml.rels><?xml version="1.0" encoding="UTF-8" standalone="yes"?>
<Relationships xmlns="http://schemas.openxmlformats.org/package/2006/relationships"><Relationship Id="rId11" Type="http://schemas.openxmlformats.org/officeDocument/2006/relationships/image" Target="../media/image16.emf"/><Relationship Id="rId12" Type="http://schemas.openxmlformats.org/officeDocument/2006/relationships/image" Target="../media/image17.emf"/><Relationship Id="rId13" Type="http://schemas.openxmlformats.org/officeDocument/2006/relationships/image" Target="../media/image18.emf"/><Relationship Id="rId1" Type="http://schemas.openxmlformats.org/officeDocument/2006/relationships/slideLayout" Target="../slideLayouts/slideLayout6.xml"/><Relationship Id="rId2" Type="http://schemas.openxmlformats.org/officeDocument/2006/relationships/image" Target="../media/image7.emf"/><Relationship Id="rId3" Type="http://schemas.openxmlformats.org/officeDocument/2006/relationships/image" Target="../media/image8.emf"/><Relationship Id="rId4" Type="http://schemas.openxmlformats.org/officeDocument/2006/relationships/image" Target="../media/image9.emf"/><Relationship Id="rId5" Type="http://schemas.openxmlformats.org/officeDocument/2006/relationships/image" Target="../media/image10.emf"/><Relationship Id="rId6" Type="http://schemas.openxmlformats.org/officeDocument/2006/relationships/image" Target="../media/image11.emf"/><Relationship Id="rId7" Type="http://schemas.openxmlformats.org/officeDocument/2006/relationships/image" Target="../media/image12.emf"/><Relationship Id="rId8" Type="http://schemas.openxmlformats.org/officeDocument/2006/relationships/image" Target="../media/image13.emf"/><Relationship Id="rId9" Type="http://schemas.openxmlformats.org/officeDocument/2006/relationships/image" Target="../media/image14.emf"/><Relationship Id="rId10" Type="http://schemas.openxmlformats.org/officeDocument/2006/relationships/image" Target="../media/image15.emf"/></Relationships>
</file>

<file path=ppt/slides/_rels/slide28.xml.rels><?xml version="1.0" encoding="UTF-8" standalone="yes"?>
<Relationships xmlns="http://schemas.openxmlformats.org/package/2006/relationships"><Relationship Id="rId3" Type="http://schemas.openxmlformats.org/officeDocument/2006/relationships/image" Target="../media/image10.emf"/><Relationship Id="rId4" Type="http://schemas.openxmlformats.org/officeDocument/2006/relationships/image" Target="../media/image19.emf"/><Relationship Id="rId5" Type="http://schemas.openxmlformats.org/officeDocument/2006/relationships/image" Target="../media/image20.emf"/><Relationship Id="rId6" Type="http://schemas.openxmlformats.org/officeDocument/2006/relationships/image" Target="../media/image21.emf"/><Relationship Id="rId7" Type="http://schemas.openxmlformats.org/officeDocument/2006/relationships/image" Target="../media/image22.emf"/><Relationship Id="rId8" Type="http://schemas.openxmlformats.org/officeDocument/2006/relationships/image" Target="../media/image23.emf"/><Relationship Id="rId9" Type="http://schemas.openxmlformats.org/officeDocument/2006/relationships/image" Target="../media/image7.emf"/><Relationship Id="rId10" Type="http://schemas.openxmlformats.org/officeDocument/2006/relationships/image" Target="../media/image8.emf"/><Relationship Id="rId1" Type="http://schemas.openxmlformats.org/officeDocument/2006/relationships/slideLayout" Target="../slideLayouts/slideLayout6.xml"/><Relationship Id="rId2" Type="http://schemas.openxmlformats.org/officeDocument/2006/relationships/image" Target="../media/image9.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slide" Target="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&lt;January 2018&gt;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802.15.12 </a:t>
            </a:r>
            <a:r>
              <a:rPr lang="mr-IN" sz="1600" dirty="0" smtClean="0">
                <a:solidFill>
                  <a:srgbClr val="FF0000"/>
                </a:solidFill>
              </a:rPr>
              <a:t>–</a:t>
            </a:r>
            <a:r>
              <a:rPr lang="en-US" sz="1600" dirty="0" smtClean="0">
                <a:solidFill>
                  <a:srgbClr val="FF0000"/>
                </a:solidFill>
              </a:rPr>
              <a:t> Conceptual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7 November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Company: [</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area, IL,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 [</a:t>
            </a:r>
            <a:r>
              <a:rPr lang="en-US" sz="1600" dirty="0" smtClean="0">
                <a:solidFill>
                  <a:srgbClr val="FF0000"/>
                </a:solidFill>
              </a:rPr>
              <a:t>+1.847.960.3715</a:t>
            </a:r>
            <a:r>
              <a:rPr lang="en-US" sz="1600" dirty="0" smtClean="0">
                <a:solidFill>
                  <a:schemeClr val="tx2"/>
                </a:solidFill>
              </a:rPr>
              <a:t>], </a:t>
            </a:r>
            <a:r>
              <a:rPr lang="en-US" sz="1600" dirty="0">
                <a:solidFill>
                  <a:schemeClr val="tx2"/>
                </a:solidFill>
              </a:rPr>
              <a:t>E-Mail</a:t>
            </a:r>
            <a:r>
              <a:rPr lang="en-US" sz="1600" dirty="0" smtClean="0">
                <a:solidFill>
                  <a:schemeClr val="tx2"/>
                </a:solidFill>
              </a:rPr>
              <a:t>: [</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IEEE 802.15.12 for IETF coordination effort</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High Level Overview of current state of IEEE 802.15.12</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informational purposes only</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66800" y="304800"/>
            <a:ext cx="6172200" cy="1143000"/>
          </a:xfrm>
        </p:spPr>
        <p:txBody>
          <a:bodyPr>
            <a:normAutofit/>
          </a:bodyPr>
          <a:lstStyle/>
          <a:p>
            <a:r>
              <a:rPr lang="en-US" b="1" dirty="0" smtClean="0">
                <a:solidFill>
                  <a:srgbClr val="000000"/>
                </a:solidFill>
                <a:ea typeface="Lucida Grande"/>
                <a:cs typeface="Lucida Grande"/>
              </a:rPr>
              <a:t>802.15.12 </a:t>
            </a:r>
            <a:r>
              <a:rPr lang="en-US" b="1" dirty="0" smtClean="0"/>
              <a:t>Protocol Modules</a:t>
            </a:r>
            <a:endParaRPr lang="en-US" dirty="0">
              <a:latin typeface="Arial" charset="0"/>
            </a:endParaRPr>
          </a:p>
        </p:txBody>
      </p:sp>
      <p:sp>
        <p:nvSpPr>
          <p:cNvPr id="10243" name="Rectangle 1027"/>
          <p:cNvSpPr>
            <a:spLocks noGrp="1" noChangeArrowheads="1"/>
          </p:cNvSpPr>
          <p:nvPr>
            <p:ph type="body" idx="1"/>
          </p:nvPr>
        </p:nvSpPr>
        <p:spPr>
          <a:xfrm>
            <a:off x="152400" y="1143000"/>
            <a:ext cx="8991600" cy="5257800"/>
          </a:xfrm>
        </p:spPr>
        <p:txBody>
          <a:bodyPr/>
          <a:lstStyle/>
          <a:p>
            <a:pPr marL="60325" lvl="1" indent="0">
              <a:buNone/>
            </a:pPr>
            <a:r>
              <a:rPr lang="en-US" sz="2400" b="1" dirty="0" smtClean="0">
                <a:solidFill>
                  <a:srgbClr val="000000"/>
                </a:solidFill>
                <a:latin typeface="Arial" charset="0"/>
              </a:rPr>
              <a:t>Purpose: </a:t>
            </a:r>
          </a:p>
          <a:p>
            <a:pPr marL="506413" lvl="1" indent="-342900">
              <a:buClr>
                <a:srgbClr val="FF0000"/>
              </a:buClr>
              <a:buFont typeface="Wingdings" charset="2"/>
              <a:buChar char="q"/>
            </a:pPr>
            <a:r>
              <a:rPr lang="en-US" sz="1900" dirty="0" smtClean="0">
                <a:latin typeface="Arial" charset="0"/>
              </a:rPr>
              <a:t>Formats messages from </a:t>
            </a:r>
            <a:r>
              <a:rPr lang="en-US" sz="1900" dirty="0">
                <a:latin typeface="Arial" charset="0"/>
              </a:rPr>
              <a:t>the </a:t>
            </a:r>
            <a:r>
              <a:rPr lang="en-US" sz="1900" dirty="0" smtClean="0">
                <a:latin typeface="Arial" charset="0"/>
              </a:rPr>
              <a:t>higher </a:t>
            </a:r>
            <a:r>
              <a:rPr lang="en-US" sz="1900" dirty="0">
                <a:latin typeface="Arial" charset="0"/>
              </a:rPr>
              <a:t>layer SAP </a:t>
            </a:r>
            <a:r>
              <a:rPr lang="en-US" sz="1900" dirty="0" smtClean="0">
                <a:latin typeface="Arial" charset="0"/>
              </a:rPr>
              <a:t>into the </a:t>
            </a:r>
            <a:r>
              <a:rPr lang="en-US" sz="1900" dirty="0">
                <a:latin typeface="Arial" charset="0"/>
              </a:rPr>
              <a:t>appropriate </a:t>
            </a:r>
            <a:r>
              <a:rPr lang="en-US" sz="1900" dirty="0" smtClean="0">
                <a:latin typeface="Arial" charset="0"/>
              </a:rPr>
              <a:t>802.15.4 primitive requests, e.g. MCPS-DATA.request, for the intended 802.15.4 SAP, or to the appropriate format for the intended protocol module.</a:t>
            </a:r>
          </a:p>
          <a:p>
            <a:pPr marL="506413" lvl="1" indent="-342900">
              <a:buClr>
                <a:srgbClr val="FF0000"/>
              </a:buClr>
              <a:buFont typeface="Wingdings" charset="2"/>
              <a:buChar char="q"/>
            </a:pPr>
            <a:r>
              <a:rPr lang="en-US" sz="1900" dirty="0" smtClean="0">
                <a:latin typeface="Arial" charset="0"/>
              </a:rPr>
              <a:t>Responds to primitives from an 802.15.4 SAP in an appropriate manner such as sending the MPDU from a MCPS-DATA.indication to </a:t>
            </a:r>
            <a:r>
              <a:rPr lang="en-US" sz="1900" dirty="0">
                <a:latin typeface="Arial" charset="0"/>
              </a:rPr>
              <a:t>the appropriate </a:t>
            </a:r>
            <a:r>
              <a:rPr lang="en-US" sz="1900" dirty="0" smtClean="0">
                <a:latin typeface="Arial" charset="0"/>
              </a:rPr>
              <a:t>higher layer SAP, or reacting to a confirm.</a:t>
            </a:r>
          </a:p>
          <a:p>
            <a:pPr marL="506413" lvl="1" indent="-342900">
              <a:buClr>
                <a:srgbClr val="FF0000"/>
              </a:buClr>
              <a:buFont typeface="Wingdings" charset="2"/>
              <a:buChar char="q"/>
            </a:pPr>
            <a:r>
              <a:rPr lang="en-US" sz="1900" dirty="0" smtClean="0">
                <a:latin typeface="Arial" charset="0"/>
              </a:rPr>
              <a:t>Configures the necessary parameters of the 802.15.4 device for the intended operation such as network operation.</a:t>
            </a:r>
          </a:p>
          <a:p>
            <a:pPr marL="3175" lvl="1" indent="0">
              <a:buNone/>
            </a:pPr>
            <a:r>
              <a:rPr lang="en-US" sz="2400" b="1" dirty="0" smtClean="0">
                <a:solidFill>
                  <a:srgbClr val="000000"/>
                </a:solidFill>
                <a:latin typeface="Arial" charset="0"/>
              </a:rPr>
              <a:t>Overview</a:t>
            </a:r>
          </a:p>
          <a:p>
            <a:pPr marL="506413" lvl="1" indent="-342900">
              <a:buClr>
                <a:srgbClr val="FF0000"/>
              </a:buClr>
              <a:buFont typeface="Wingdings" charset="2"/>
              <a:buChar char="q"/>
            </a:pPr>
            <a:r>
              <a:rPr lang="en-US" sz="1900" dirty="0" smtClean="0">
                <a:solidFill>
                  <a:srgbClr val="000000"/>
                </a:solidFill>
                <a:latin typeface="Arial" charset="0"/>
              </a:rPr>
              <a:t>The Protocol Module acts as an intelligent interface from the higher layer SAP to the 802.15.4 SAP.</a:t>
            </a:r>
          </a:p>
          <a:p>
            <a:pPr marL="506413" lvl="1" indent="-342900">
              <a:buClr>
                <a:srgbClr val="FF0000"/>
              </a:buClr>
              <a:buFont typeface="Wingdings" charset="2"/>
              <a:buChar char="q"/>
            </a:pPr>
            <a:r>
              <a:rPr lang="en-US" sz="1900" dirty="0" smtClean="0">
                <a:solidFill>
                  <a:srgbClr val="000000"/>
                </a:solidFill>
                <a:latin typeface="Arial" charset="0"/>
              </a:rPr>
              <a:t>The Protocol Module works with the PDE and MMI to allow an 802.15.4 device to handle multiple higher level applications.</a:t>
            </a:r>
          </a:p>
          <a:p>
            <a:pPr marL="506413" lvl="1" indent="-342900">
              <a:buClr>
                <a:srgbClr val="FF0000"/>
              </a:buClr>
              <a:buFont typeface="Wingdings" charset="2"/>
              <a:buChar char="q"/>
            </a:pPr>
            <a:r>
              <a:rPr lang="en-US" sz="1900" dirty="0" smtClean="0">
                <a:solidFill>
                  <a:srgbClr val="000000"/>
                </a:solidFill>
                <a:latin typeface="Arial" charset="0"/>
              </a:rPr>
              <a:t>There are two mandatory protocol modules: Management Protocol and PassThru.</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10</a:t>
            </a:fld>
            <a:endParaRPr lang="en-US"/>
          </a:p>
        </p:txBody>
      </p:sp>
    </p:spTree>
    <p:extLst>
      <p:ext uri="{BB962C8B-B14F-4D97-AF65-F5344CB8AC3E}">
        <p14:creationId xmlns:p14="http://schemas.microsoft.com/office/powerpoint/2010/main" val="1928570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371600"/>
            <a:ext cx="8686800" cy="5334000"/>
          </a:xfrm>
        </p:spPr>
        <p:txBody>
          <a:bodyPr/>
          <a:lstStyle/>
          <a:p>
            <a:pPr marL="0" indent="0">
              <a:buNone/>
            </a:pPr>
            <a:r>
              <a:rPr lang="en-US" sz="2400" b="1" dirty="0">
                <a:latin typeface="Arial" charset="0"/>
              </a:rPr>
              <a:t>M</a:t>
            </a:r>
            <a:r>
              <a:rPr lang="en-US" sz="2400" b="1" dirty="0" smtClean="0">
                <a:latin typeface="Arial" charset="0"/>
              </a:rPr>
              <a:t>anagement protocol module </a:t>
            </a:r>
            <a:r>
              <a:rPr lang="en-US" sz="2400" b="1" dirty="0" smtClean="0">
                <a:latin typeface="Arial" charset="0"/>
              </a:rPr>
              <a:t>(MPM) </a:t>
            </a:r>
            <a:r>
              <a:rPr lang="en-US" sz="2400" dirty="0" smtClean="0">
                <a:latin typeface="Arial" charset="0"/>
              </a:rPr>
              <a:t>provides</a:t>
            </a:r>
            <a:r>
              <a:rPr lang="en-US" sz="2400" dirty="0" smtClean="0">
                <a:latin typeface="Arial" charset="0"/>
              </a:rPr>
              <a:t>: </a:t>
            </a:r>
          </a:p>
          <a:p>
            <a:pPr>
              <a:buFont typeface="Arial"/>
              <a:buChar char="•"/>
            </a:pPr>
            <a:r>
              <a:rPr lang="en-US" sz="2000" dirty="0" smtClean="0">
                <a:latin typeface="Arial" charset="0"/>
              </a:rPr>
              <a:t>Provides for:</a:t>
            </a:r>
          </a:p>
          <a:p>
            <a:pPr marL="857250" lvl="1" indent="-457200">
              <a:buFont typeface="Arial"/>
              <a:buChar char="•"/>
            </a:pPr>
            <a:r>
              <a:rPr lang="en-US" sz="1600" dirty="0" smtClean="0">
                <a:latin typeface="Arial" charset="0"/>
              </a:rPr>
              <a:t>Setting up the PAN and installing configuration parameters into 15.4 MAC/PHY</a:t>
            </a:r>
          </a:p>
          <a:p>
            <a:pPr marL="857250" lvl="1" indent="-457200">
              <a:buFont typeface="Arial"/>
              <a:buChar char="•"/>
            </a:pPr>
            <a:r>
              <a:rPr lang="en-US" sz="1600" dirty="0" smtClean="0">
                <a:latin typeface="Arial" charset="0"/>
              </a:rPr>
              <a:t>Assigning short addresses</a:t>
            </a:r>
          </a:p>
          <a:p>
            <a:pPr marL="857250" lvl="1" indent="-457200">
              <a:buFont typeface="Arial"/>
              <a:buChar char="•"/>
            </a:pPr>
            <a:r>
              <a:rPr lang="en-US" sz="1600" dirty="0" smtClean="0">
                <a:latin typeface="Arial" charset="0"/>
              </a:rPr>
              <a:t>PAN discovery and joining PANs</a:t>
            </a:r>
          </a:p>
          <a:p>
            <a:pPr marL="857250" lvl="1" indent="-457200">
              <a:buFont typeface="Arial"/>
              <a:buChar char="•"/>
            </a:pPr>
            <a:r>
              <a:rPr lang="en-US" sz="1600" dirty="0" smtClean="0">
                <a:latin typeface="Arial" charset="0"/>
              </a:rPr>
              <a:t>Enabling energy saving operations/modes</a:t>
            </a:r>
          </a:p>
          <a:p>
            <a:pPr marL="857250" lvl="1" indent="-457200">
              <a:buFont typeface="Arial"/>
              <a:buChar char="•"/>
            </a:pPr>
            <a:r>
              <a:rPr lang="en-US" sz="1600" dirty="0" smtClean="0">
                <a:latin typeface="Arial" charset="0"/>
              </a:rPr>
              <a:t>Configuring other protocol modules using Profile IDs</a:t>
            </a:r>
            <a:endParaRPr lang="en-US" sz="1600" dirty="0" smtClean="0">
              <a:latin typeface="Arial" charset="0"/>
            </a:endParaRPr>
          </a:p>
          <a:p>
            <a:pPr marL="455613" lvl="1" indent="-455613">
              <a:buNone/>
            </a:pPr>
            <a:r>
              <a:rPr lang="en-US" sz="1800" i="1" dirty="0" smtClean="0"/>
              <a:t>Note</a:t>
            </a:r>
            <a:r>
              <a:rPr lang="en-US" sz="1800" i="1" dirty="0" smtClean="0"/>
              <a:t>: ULI </a:t>
            </a:r>
            <a:r>
              <a:rPr lang="en-US" sz="1800" i="1" dirty="0"/>
              <a:t>Profile IDs, used to identify the </a:t>
            </a:r>
            <a:r>
              <a:rPr lang="en-US" sz="1800" i="1" dirty="0" smtClean="0"/>
              <a:t>module </a:t>
            </a:r>
            <a:r>
              <a:rPr lang="en-US" sz="1800" i="1" dirty="0"/>
              <a:t>configuration, may need to be assigned by the 802.15 ANA for common profiles such as ULI device discovery, etc.  However, proprietary configurations will be vendor specific</a:t>
            </a:r>
            <a:r>
              <a:rPr lang="en-US" sz="1800" i="1" dirty="0">
                <a:latin typeface="Arial" charset="0"/>
              </a:rPr>
              <a:t>.  See 15-17-0050 for more information on ULI Profiles</a:t>
            </a:r>
            <a:r>
              <a:rPr lang="en-US" sz="1800" i="1" dirty="0" smtClean="0">
                <a:latin typeface="Arial" charset="0"/>
              </a:rPr>
              <a:t>.</a:t>
            </a:r>
          </a:p>
          <a:p>
            <a:pPr marL="457200" indent="-457200">
              <a:buFont typeface="+mj-lt"/>
              <a:buAutoNum type="arabicPeriod"/>
            </a:pPr>
            <a:r>
              <a:rPr lang="en-US" sz="2000" dirty="0" smtClean="0">
                <a:latin typeface="Arial" charset="0"/>
              </a:rPr>
              <a:t>Provides n</a:t>
            </a:r>
            <a:r>
              <a:rPr lang="en-US" sz="2000" dirty="0" smtClean="0">
                <a:latin typeface="Arial" charset="0"/>
              </a:rPr>
              <a:t>etwork </a:t>
            </a:r>
            <a:r>
              <a:rPr lang="en-US" sz="2000" dirty="0" smtClean="0">
                <a:latin typeface="Arial" charset="0"/>
              </a:rPr>
              <a:t>device monitoring or management.  The monitoring function defines managed objects to provide device monitoring metrics to a </a:t>
            </a:r>
            <a:r>
              <a:rPr lang="en-US" sz="2000" dirty="0">
                <a:latin typeface="Arial" charset="0"/>
              </a:rPr>
              <a:t>higher layer </a:t>
            </a:r>
            <a:r>
              <a:rPr lang="en-US" sz="2000" dirty="0" smtClean="0">
                <a:latin typeface="Arial" charset="0"/>
              </a:rPr>
              <a:t>application.  The management function uses data collected from the device to optimize the device’s configuration for better spectral use</a:t>
            </a:r>
            <a:r>
              <a:rPr lang="en-US" sz="2000" dirty="0" smtClean="0">
                <a:latin typeface="Arial" charset="0"/>
              </a:rPr>
              <a:t>.</a:t>
            </a:r>
            <a:endParaRPr lang="en-US" sz="2000" dirty="0" smtClean="0">
              <a:latin typeface="Arial" charset="0"/>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11</a:t>
            </a:fld>
            <a:endParaRPr lang="en-US"/>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457200"/>
            <a:ext cx="8686800" cy="1143000"/>
          </a:xfrm>
        </p:spPr>
        <p:txBody>
          <a:bodyPr>
            <a:normAutofit/>
          </a:bodyPr>
          <a:lstStyle/>
          <a:p>
            <a:r>
              <a:rPr lang="en-US" b="1" dirty="0">
                <a:solidFill>
                  <a:srgbClr val="000000"/>
                </a:solidFill>
                <a:ea typeface="Lucida Grande"/>
                <a:cs typeface="Lucida Grande"/>
              </a:rPr>
              <a:t>802.15.12 Mandatory </a:t>
            </a:r>
            <a:r>
              <a:rPr lang="en-US" b="1" dirty="0" smtClean="0">
                <a:solidFill>
                  <a:srgbClr val="000000"/>
                </a:solidFill>
                <a:ea typeface="Lucida Grande"/>
                <a:cs typeface="Lucida Grande"/>
              </a:rPr>
              <a:t>Protocol Modules</a:t>
            </a:r>
            <a:endParaRPr lang="en-US" sz="2400" dirty="0">
              <a:latin typeface="Arial" charset="0"/>
            </a:endParaRPr>
          </a:p>
        </p:txBody>
      </p:sp>
      <p:sp>
        <p:nvSpPr>
          <p:cNvPr id="10243" name="Rectangle 1027"/>
          <p:cNvSpPr>
            <a:spLocks noGrp="1" noChangeArrowheads="1"/>
          </p:cNvSpPr>
          <p:nvPr>
            <p:ph type="body" idx="1"/>
          </p:nvPr>
        </p:nvSpPr>
        <p:spPr>
          <a:xfrm>
            <a:off x="228600" y="1600200"/>
            <a:ext cx="8686800" cy="5029200"/>
          </a:xfrm>
        </p:spPr>
        <p:txBody>
          <a:bodyPr/>
          <a:lstStyle/>
          <a:p>
            <a:pPr marL="0" indent="0">
              <a:buNone/>
            </a:pPr>
            <a:r>
              <a:rPr lang="en-US" sz="2400" b="1" dirty="0" smtClean="0"/>
              <a:t>PassThru </a:t>
            </a:r>
            <a:r>
              <a:rPr lang="en-US" sz="2400" b="1" dirty="0"/>
              <a:t>M</a:t>
            </a:r>
            <a:r>
              <a:rPr lang="en-US" sz="2400" b="1" dirty="0" smtClean="0"/>
              <a:t>odule </a:t>
            </a:r>
            <a:r>
              <a:rPr lang="en-US" sz="2400" b="1" dirty="0" smtClean="0"/>
              <a:t>(PTM) </a:t>
            </a:r>
            <a:r>
              <a:rPr lang="en-US" sz="2400" dirty="0" smtClean="0"/>
              <a:t>has </a:t>
            </a:r>
            <a:r>
              <a:rPr lang="en-US" sz="2400" dirty="0" smtClean="0"/>
              <a:t>the following functions:</a:t>
            </a:r>
          </a:p>
          <a:p>
            <a:pPr marL="457200" indent="-457200">
              <a:buFont typeface="+mj-lt"/>
              <a:buAutoNum type="arabicPeriod"/>
            </a:pPr>
            <a:r>
              <a:rPr lang="en-US" sz="2200" dirty="0" smtClean="0"/>
              <a:t>Provides a conduit between the MMI and the PDE</a:t>
            </a:r>
          </a:p>
          <a:p>
            <a:pPr marL="857250" lvl="1" indent="-457200">
              <a:buFont typeface="Wingdings" charset="2"/>
              <a:buChar char="q"/>
            </a:pPr>
            <a:r>
              <a:rPr lang="en-US" sz="1800" dirty="0" smtClean="0"/>
              <a:t>Allows </a:t>
            </a:r>
            <a:r>
              <a:rPr lang="en-US" sz="1800" dirty="0" smtClean="0"/>
              <a:t>applications/functions above the ULI to </a:t>
            </a:r>
            <a:r>
              <a:rPr lang="en-US" sz="1800" dirty="0" smtClean="0"/>
              <a:t>transparently access </a:t>
            </a:r>
            <a:r>
              <a:rPr lang="en-US" sz="1800" dirty="0" smtClean="0"/>
              <a:t>the 802.15.4 </a:t>
            </a:r>
            <a:r>
              <a:rPr lang="en-US" sz="1800" dirty="0" smtClean="0"/>
              <a:t>device</a:t>
            </a:r>
          </a:p>
          <a:p>
            <a:pPr marL="857250" lvl="1" indent="-457200">
              <a:buFont typeface="Wingdings" charset="2"/>
              <a:buChar char="q"/>
            </a:pPr>
            <a:r>
              <a:rPr lang="en-US" sz="1800" dirty="0" smtClean="0"/>
              <a:t>Allows data from MCPS-SAP to be sent directly to those applications</a:t>
            </a:r>
            <a:r>
              <a:rPr lang="en-US" sz="1800" dirty="0"/>
              <a:t>/functions above the ULI </a:t>
            </a:r>
            <a:r>
              <a:rPr lang="en-US" sz="1800" dirty="0" smtClean="0"/>
              <a:t>not using other protocol modules</a:t>
            </a:r>
            <a:endParaRPr lang="en-US" sz="1800" dirty="0" smtClean="0"/>
          </a:p>
          <a:p>
            <a:pPr marL="457200" indent="-457200">
              <a:buFont typeface="+mj-lt"/>
              <a:buAutoNum type="arabicPeriod"/>
            </a:pPr>
            <a:r>
              <a:rPr lang="en-US" sz="2200" dirty="0" smtClean="0"/>
              <a:t>Allows legacy applications/functions (non-ULI capable) to be compatible with ULI devices </a:t>
            </a:r>
            <a:endParaRPr lang="en-US" sz="2200" dirty="0" smtClean="0"/>
          </a:p>
          <a:p>
            <a:pPr marL="457200" indent="-457200">
              <a:buFont typeface="+mj-lt"/>
              <a:buAutoNum type="arabicPeriod"/>
            </a:pPr>
            <a:r>
              <a:rPr lang="en-US" sz="2200" dirty="0" smtClean="0"/>
              <a:t>Responds to primitives (i.e. MCPS.DATA.confirm and MCPS.DATA.indication) delivered via the data SAP, such as passing the MPDU to a higher layer function</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12</a:t>
            </a:fld>
            <a:endParaRPr lang="en-US"/>
          </a:p>
        </p:txBody>
      </p:sp>
    </p:spTree>
    <p:extLst>
      <p:ext uri="{BB962C8B-B14F-4D97-AF65-F5344CB8AC3E}">
        <p14:creationId xmlns:p14="http://schemas.microsoft.com/office/powerpoint/2010/main" val="163152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 Modules</a:t>
            </a:r>
            <a:endParaRPr lang="en-US" dirty="0">
              <a:latin typeface="Arial" charset="0"/>
            </a:endParaRPr>
          </a:p>
        </p:txBody>
      </p:sp>
      <p:sp>
        <p:nvSpPr>
          <p:cNvPr id="10243" name="Rectangle 1027"/>
          <p:cNvSpPr>
            <a:spLocks noGrp="1" noChangeArrowheads="1"/>
          </p:cNvSpPr>
          <p:nvPr>
            <p:ph type="body" idx="1"/>
          </p:nvPr>
        </p:nvSpPr>
        <p:spPr>
          <a:xfrm>
            <a:off x="228600" y="1752600"/>
            <a:ext cx="8610600" cy="4419600"/>
          </a:xfrm>
        </p:spPr>
        <p:txBody>
          <a:bodyPr/>
          <a:lstStyle/>
          <a:p>
            <a:pPr>
              <a:buClr>
                <a:srgbClr val="FF0000"/>
              </a:buClr>
              <a:buFont typeface="Wingdings" charset="2"/>
              <a:buChar char="q"/>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pPr>
              <a:buClr>
                <a:srgbClr val="FF0000"/>
              </a:buClr>
              <a:buFont typeface="Wingdings" charset="2"/>
              <a:buChar char="q"/>
            </a:pPr>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t>
            </a:r>
            <a:endParaRPr lang="en-US" sz="2000" dirty="0" smtClean="0"/>
          </a:p>
          <a:p>
            <a:pPr>
              <a:buClr>
                <a:srgbClr val="FF0000"/>
              </a:buClr>
              <a:buFont typeface="Wingdings" charset="2"/>
              <a:buChar char="q"/>
            </a:pPr>
            <a:r>
              <a:rPr lang="en-US" sz="2000" b="1" dirty="0" smtClean="0">
                <a:latin typeface="Arial" charset="0"/>
              </a:rPr>
              <a:t>802.15.10 </a:t>
            </a:r>
            <a:r>
              <a:rPr lang="en-US" sz="2000" b="1" dirty="0">
                <a:latin typeface="Arial" charset="0"/>
              </a:rPr>
              <a:t>(L2R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13</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8686800" cy="1143000"/>
          </a:xfrm>
        </p:spPr>
        <p:txBody>
          <a:bodyPr>
            <a:normAutofit/>
          </a:bodyPr>
          <a:lstStyle/>
          <a:p>
            <a:r>
              <a:rPr lang="en-US" b="1" dirty="0">
                <a:solidFill>
                  <a:srgbClr val="000000"/>
                </a:solidFill>
                <a:ea typeface="Lucida Grande"/>
                <a:cs typeface="Lucida Grande"/>
              </a:rPr>
              <a:t>802.15.12 Optional </a:t>
            </a:r>
            <a:r>
              <a:rPr lang="en-US" b="1" dirty="0" smtClean="0">
                <a:solidFill>
                  <a:srgbClr val="000000"/>
                </a:solidFill>
                <a:ea typeface="Lucida Grande"/>
                <a:cs typeface="Lucida Grande"/>
              </a:rPr>
              <a:t>Protocol Modules</a:t>
            </a:r>
            <a:endParaRPr lang="en-US" dirty="0">
              <a:latin typeface="Arial" charset="0"/>
            </a:endParaRPr>
          </a:p>
        </p:txBody>
      </p:sp>
      <p:sp>
        <p:nvSpPr>
          <p:cNvPr id="10243" name="Rectangle 1027"/>
          <p:cNvSpPr>
            <a:spLocks noGrp="1" noChangeArrowheads="1"/>
          </p:cNvSpPr>
          <p:nvPr>
            <p:ph type="body" idx="1"/>
          </p:nvPr>
        </p:nvSpPr>
        <p:spPr>
          <a:xfrm>
            <a:off x="228600" y="1447800"/>
            <a:ext cx="8686800" cy="4876800"/>
          </a:xfrm>
        </p:spPr>
        <p:txBody>
          <a:bodyPr/>
          <a:lstStyle/>
          <a:p>
            <a:pPr>
              <a:buClr>
                <a:srgbClr val="FF0000"/>
              </a:buClr>
              <a:buFont typeface="Wingdings" charset="2"/>
              <a:buChar char="q"/>
            </a:pPr>
            <a:r>
              <a:rPr lang="en-US" sz="2000" b="1" dirty="0" smtClean="0">
                <a:latin typeface="Arial" charset="0"/>
              </a:rPr>
              <a:t>6LoWPAN</a:t>
            </a:r>
            <a:r>
              <a:rPr lang="en-US" sz="2000" dirty="0" smtClean="0">
                <a:latin typeface="Arial" charset="0"/>
              </a:rPr>
              <a:t> </a:t>
            </a:r>
            <a:r>
              <a:rPr lang="en-US" sz="2000" dirty="0" smtClean="0"/>
              <a:t>provides the function of MAC frame modification into a frame format for transmission of IPv6 packets and the method of forming IPv6 link-local addresses and statelessly autoconfigured addresses on IEEE 802.15.4 networks.  Additional functions include a header compression scheme using shared context and provisions for packet delivery in IEEE 802.15.4 mesh networks. </a:t>
            </a:r>
          </a:p>
          <a:p>
            <a:pPr>
              <a:buClr>
                <a:srgbClr val="FF0000"/>
              </a:buClr>
              <a:buFont typeface="Wingdings" charset="2"/>
              <a:buChar char="q"/>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a:p>
            <a:pPr>
              <a:buClr>
                <a:srgbClr val="FF0000"/>
              </a:buClr>
              <a:buFont typeface="Wingdings" charset="2"/>
              <a:buChar char="q"/>
            </a:pPr>
            <a:r>
              <a:rPr lang="en-US" sz="2000" b="1" dirty="0" smtClean="0"/>
              <a:t>Ranging and Location Support (RLS): </a:t>
            </a:r>
            <a:r>
              <a:rPr lang="en-US" sz="2000" dirty="0" smtClean="0"/>
              <a:t>includes mechanisms for both passive gathering of location enabling information (from the MAC/PHY) and active messaging supporting two-way ranging (and other localization methods), and provides a higher layer application such as a location solver with the location enabling information or with a TOF estimate derived from this.</a:t>
            </a:r>
            <a:endParaRPr lang="en-US" sz="2000" dirty="0">
              <a:latin typeface="Arial" charset="0"/>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14</a:t>
            </a:fld>
            <a:endParaRPr lang="en-US"/>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15</a:t>
            </a:fld>
            <a:endParaRPr lang="en-US" dirty="0"/>
          </a:p>
        </p:txBody>
      </p:sp>
      <p:sp>
        <p:nvSpPr>
          <p:cNvPr id="21509" name="Rectangle 2"/>
          <p:cNvSpPr>
            <a:spLocks noGrp="1" noChangeArrowheads="1"/>
          </p:cNvSpPr>
          <p:nvPr>
            <p:ph type="title" idx="4294967295"/>
          </p:nvPr>
        </p:nvSpPr>
        <p:spPr>
          <a:xfrm>
            <a:off x="-101600" y="533400"/>
            <a:ext cx="9220200" cy="990600"/>
          </a:xfrm>
        </p:spPr>
        <p:txBody>
          <a:bodyPr/>
          <a:lstStyle/>
          <a:p>
            <a:pPr lvl="2"/>
            <a:r>
              <a:rPr lang="en-US" sz="3200" b="1" dirty="0" smtClean="0">
                <a:latin typeface="Times New Roman" charset="0"/>
                <a:ea typeface="ＭＳ Ｐゴシック" charset="0"/>
                <a:cs typeface="ＭＳ Ｐゴシック" charset="0"/>
              </a:rPr>
              <a:t>802.15.12 ULI-Device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600200"/>
            <a:ext cx="8839200" cy="4708981"/>
          </a:xfrm>
          <a:prstGeom prst="rect">
            <a:avLst/>
          </a:prstGeom>
          <a:noFill/>
        </p:spPr>
        <p:txBody>
          <a:bodyPr wrap="square" numCol="1" rtlCol="0">
            <a:spAutoFit/>
          </a:bodyPr>
          <a:lstStyle/>
          <a:p>
            <a:pPr>
              <a:buClr>
                <a:schemeClr val="tx1"/>
              </a:buClr>
            </a:pPr>
            <a:r>
              <a:rPr lang="en-US" sz="2000" dirty="0" smtClean="0">
                <a:solidFill>
                  <a:srgbClr val="000000"/>
                </a:solidFill>
                <a:ea typeface="Lucida Grande"/>
                <a:cs typeface="Lucida Grande"/>
              </a:rPr>
              <a:t>To be able to determine how a message is to be transmitted from the 802.15.4 device, the 802.15.12 ULI will create and populate a table indicating devices that are ULI capable and IE capable.</a:t>
            </a:r>
          </a:p>
          <a:p>
            <a:pPr>
              <a:buClr>
                <a:schemeClr val="tx1"/>
              </a:buClr>
            </a:pPr>
            <a:endParaRPr lang="en-US" sz="2000" b="1" dirty="0" smtClean="0">
              <a:solidFill>
                <a:srgbClr val="000000"/>
              </a:solidFill>
              <a:ea typeface="Lucida Grande"/>
              <a:cs typeface="Lucida Grande"/>
            </a:endParaRPr>
          </a:p>
          <a:p>
            <a:pPr>
              <a:buClr>
                <a:schemeClr val="tx1"/>
              </a:buClr>
            </a:pPr>
            <a:r>
              <a:rPr lang="en-US" sz="2000" b="1" dirty="0" smtClean="0">
                <a:solidFill>
                  <a:srgbClr val="000000"/>
                </a:solidFill>
                <a:ea typeface="Lucida Grande"/>
                <a:cs typeface="Lucida Grande"/>
              </a:rPr>
              <a:t>ULI capable: IE capable</a:t>
            </a:r>
          </a:p>
          <a:p>
            <a:pPr marL="569913" indent="-115888">
              <a:buClr>
                <a:srgbClr val="FF0000"/>
              </a:buClr>
              <a:buFont typeface="Wingdings" charset="2"/>
              <a:buChar char="q"/>
            </a:pP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 </a:t>
            </a:r>
            <a:r>
              <a:rPr lang="en-US" sz="2000" dirty="0" smtClean="0"/>
              <a:t>Reserved for use with devices using 15.4e-2012, or 15.4-2015</a:t>
            </a:r>
          </a:p>
          <a:p>
            <a:pPr marL="800100" lvl="1" indent="-342900">
              <a:buClr>
                <a:srgbClr val="FF0000"/>
              </a:buClr>
              <a:buFont typeface="Wingdings" charset="2"/>
              <a:buChar char="q"/>
            </a:pPr>
            <a:r>
              <a:rPr lang="en-US" sz="2000" dirty="0" smtClean="0"/>
              <a:t>Payload IE, sent out with defined discovery payload</a:t>
            </a:r>
          </a:p>
          <a:p>
            <a:pPr marL="800100" lvl="1" indent="-342900">
              <a:buClr>
                <a:srgbClr val="FF0000"/>
              </a:buClr>
              <a:buFont typeface="Wingdings" charset="2"/>
              <a:buChar char="q"/>
            </a:pPr>
            <a:r>
              <a:rPr lang="en-US" sz="2000" dirty="0" smtClean="0"/>
              <a:t>Devices not understanding this IE will reject the IE with no ill effects</a:t>
            </a:r>
          </a:p>
          <a:p>
            <a:pPr marL="800100" lvl="1" indent="-342900">
              <a:buClr>
                <a:srgbClr val="FF0000"/>
              </a:buClr>
              <a:buFont typeface="Wingdings" charset="2"/>
              <a:buChar char="q"/>
            </a:pPr>
            <a:r>
              <a:rPr lang="en-US" sz="2000" dirty="0" smtClean="0"/>
              <a:t>Devices with 802.15.12 ULI will receive the IE and respond appropriately</a:t>
            </a:r>
          </a:p>
          <a:p>
            <a:pPr marL="800100" lvl="1" indent="-342900">
              <a:buClr>
                <a:schemeClr val="tx1"/>
              </a:buClr>
              <a:buFont typeface="Wingdings" charset="2"/>
              <a:buChar char="q"/>
            </a:pPr>
            <a:endParaRPr lang="en-US" sz="2000" dirty="0" smtClean="0"/>
          </a:p>
          <a:p>
            <a:pPr>
              <a:buClr>
                <a:schemeClr val="tx1"/>
              </a:buClr>
            </a:pPr>
            <a:r>
              <a:rPr lang="en-US" sz="2000" b="1" dirty="0" smtClean="0"/>
              <a:t>ULI capable: IE non-capable</a:t>
            </a:r>
          </a:p>
          <a:p>
            <a:pPr marL="800100" lvl="1" indent="-342900">
              <a:buClr>
                <a:srgbClr val="FF0000"/>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rgbClr val="FF0000"/>
              </a:buClr>
              <a:buFont typeface="Wingdings" charset="2"/>
              <a:buChar char="q"/>
            </a:pPr>
            <a:r>
              <a:rPr lang="en-US" sz="2000" dirty="0" smtClean="0"/>
              <a:t>Defined </a:t>
            </a:r>
            <a:r>
              <a:rPr lang="en-US" sz="2000" dirty="0"/>
              <a:t>d</a:t>
            </a:r>
            <a:r>
              <a:rPr lang="en-US" sz="2000" dirty="0" smtClean="0"/>
              <a:t>iscovery payload is sent using security with a well known ULI key</a:t>
            </a:r>
          </a:p>
          <a:p>
            <a:pPr marL="800100" lvl="1" indent="-342900">
              <a:buClr>
                <a:srgbClr val="FF0000"/>
              </a:buClr>
              <a:buFont typeface="Wingdings" charset="2"/>
              <a:buChar char="q"/>
            </a:pPr>
            <a:r>
              <a:rPr lang="en-US" sz="2000" dirty="0" smtClean="0"/>
              <a:t>Devices not knowing this key will  reject packet with no ill effects</a:t>
            </a:r>
          </a:p>
          <a:p>
            <a:pPr marL="800100" lvl="1" indent="-342900">
              <a:buClr>
                <a:srgbClr val="FF0000"/>
              </a:buClr>
              <a:buFont typeface="Wingdings" charset="2"/>
              <a:buChar char="q"/>
            </a:pPr>
            <a:r>
              <a:rPr lang="en-US" sz="2000" dirty="0" smtClean="0"/>
              <a:t>Devices with 802.15.12 ULI will decrypt payload and respond appropriately</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15</a:t>
            </a:fld>
            <a:endParaRPr lang="en-US"/>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16</a:t>
            </a:fld>
            <a:endParaRPr lang="en-US" dirty="0"/>
          </a:p>
        </p:txBody>
      </p:sp>
      <p:sp>
        <p:nvSpPr>
          <p:cNvPr id="21509" name="Rectangle 2"/>
          <p:cNvSpPr>
            <a:spLocks noGrp="1" noChangeArrowheads="1"/>
          </p:cNvSpPr>
          <p:nvPr>
            <p:ph type="title" idx="4294967295"/>
          </p:nvPr>
        </p:nvSpPr>
        <p:spPr>
          <a:xfrm>
            <a:off x="-35560" y="304800"/>
            <a:ext cx="9220200" cy="990600"/>
          </a:xfrm>
        </p:spPr>
        <p:txBody>
          <a:bodyPr/>
          <a:lstStyle/>
          <a:p>
            <a:pPr lvl="2"/>
            <a:r>
              <a:rPr lang="en-US" sz="3200" b="1" dirty="0" smtClean="0">
                <a:latin typeface="Times New Roman" charset="0"/>
                <a:ea typeface="ＭＳ Ｐゴシック" charset="0"/>
                <a:cs typeface="ＭＳ Ｐゴシック" charset="0"/>
              </a:rPr>
              <a:t>802.15.12 ULI-Device Discovery</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066800"/>
            <a:ext cx="8839200" cy="5416869"/>
          </a:xfrm>
          <a:prstGeom prst="rect">
            <a:avLst/>
          </a:prstGeom>
          <a:noFill/>
        </p:spPr>
        <p:txBody>
          <a:bodyPr wrap="square" numCol="1" rtlCol="0">
            <a:spAutoFit/>
          </a:bodyPr>
          <a:lstStyle/>
          <a:p>
            <a:pPr>
              <a:buClr>
                <a:schemeClr val="tx1"/>
              </a:buClr>
            </a:pPr>
            <a:r>
              <a:rPr lang="en-US" sz="2000" dirty="0" smtClean="0">
                <a:solidFill>
                  <a:srgbClr val="000000"/>
                </a:solidFill>
                <a:ea typeface="Lucida Grande"/>
                <a:cs typeface="Lucida Grande"/>
              </a:rPr>
              <a:t>The following information shall be included in the IE’s payload:</a:t>
            </a:r>
            <a:endParaRPr lang="en-US" sz="2000" b="1" dirty="0" smtClean="0">
              <a:solidFill>
                <a:srgbClr val="000000"/>
              </a:solidFill>
              <a:ea typeface="Lucida Grande"/>
              <a:cs typeface="Lucida Grande"/>
            </a:endParaRPr>
          </a:p>
          <a:p>
            <a:pPr lvl="1">
              <a:buClr>
                <a:srgbClr val="FF0000"/>
              </a:buClr>
            </a:pPr>
            <a:r>
              <a:rPr lang="en-US" sz="2000" b="1" dirty="0" smtClean="0"/>
              <a:t>U</a:t>
            </a:r>
            <a:r>
              <a:rPr lang="en-US" sz="1800" b="1" dirty="0" smtClean="0"/>
              <a:t>LI </a:t>
            </a:r>
            <a:r>
              <a:rPr lang="en-US" sz="1800" b="1" dirty="0"/>
              <a:t>IE, sent out </a:t>
            </a:r>
            <a:r>
              <a:rPr lang="en-US" sz="1800" b="1" dirty="0" smtClean="0"/>
              <a:t>for discovery of behavior and services, includes</a:t>
            </a:r>
            <a:endParaRPr lang="en-US" sz="1800" b="1" dirty="0"/>
          </a:p>
          <a:p>
            <a:pPr marL="804863" indent="-347663">
              <a:buClr>
                <a:srgbClr val="FF0000"/>
              </a:buClr>
              <a:buFont typeface="Wingdings" charset="2"/>
              <a:buChar char="q"/>
            </a:pPr>
            <a:r>
              <a:rPr lang="en-US" sz="1800" dirty="0" smtClean="0">
                <a:solidFill>
                  <a:srgbClr val="000000"/>
                </a:solidFill>
                <a:ea typeface="Lucida Grande"/>
                <a:cs typeface="Lucida Grande"/>
              </a:rPr>
              <a:t>Discovery ID</a:t>
            </a:r>
          </a:p>
          <a:p>
            <a:pPr marL="804863" indent="-347663">
              <a:buClr>
                <a:srgbClr val="FF0000"/>
              </a:buClr>
              <a:buFont typeface="Wingdings" charset="2"/>
              <a:buChar char="q"/>
            </a:pPr>
            <a:r>
              <a:rPr lang="en-US" sz="1800" dirty="0" smtClean="0">
                <a:solidFill>
                  <a:srgbClr val="000000"/>
                </a:solidFill>
                <a:ea typeface="Lucida Grande"/>
                <a:cs typeface="Lucida Grande"/>
              </a:rPr>
              <a:t>Extended address</a:t>
            </a:r>
          </a:p>
          <a:p>
            <a:pPr marL="804863" indent="-347663">
              <a:buClr>
                <a:srgbClr val="FF0000"/>
              </a:buClr>
              <a:buFont typeface="Wingdings" charset="2"/>
              <a:buChar char="q"/>
            </a:pPr>
            <a:r>
              <a:rPr lang="en-US" sz="1800" dirty="0" smtClean="0">
                <a:solidFill>
                  <a:srgbClr val="000000"/>
                </a:solidFill>
                <a:ea typeface="Lucida Grande"/>
                <a:cs typeface="Lucida Grande"/>
              </a:rPr>
              <a:t>PAN ID</a:t>
            </a:r>
          </a:p>
          <a:p>
            <a:pPr marL="804863" indent="-347663">
              <a:buClr>
                <a:srgbClr val="FF0000"/>
              </a:buClr>
              <a:buFont typeface="Wingdings" charset="2"/>
              <a:buChar char="q"/>
            </a:pPr>
            <a:r>
              <a:rPr lang="en-US" sz="1800" dirty="0" smtClean="0">
                <a:solidFill>
                  <a:srgbClr val="000000"/>
                </a:solidFill>
                <a:ea typeface="Lucida Grande"/>
                <a:cs typeface="Lucida Grande"/>
              </a:rPr>
              <a:t>Maximum frame size</a:t>
            </a:r>
          </a:p>
          <a:p>
            <a:pPr marL="804863" indent="-347663">
              <a:buClr>
                <a:srgbClr val="FF0000"/>
              </a:buClr>
              <a:buFont typeface="Wingdings" charset="2"/>
              <a:buChar char="q"/>
            </a:pPr>
            <a:r>
              <a:rPr lang="en-US" sz="1800" dirty="0" smtClean="0">
                <a:solidFill>
                  <a:srgbClr val="000000"/>
                </a:solidFill>
                <a:ea typeface="Lucida Grande"/>
                <a:cs typeface="Lucida Grande"/>
              </a:rPr>
              <a:t>Optional Protocol Modules present</a:t>
            </a:r>
          </a:p>
          <a:p>
            <a:pPr marL="804863" indent="-347663">
              <a:buClr>
                <a:srgbClr val="FF0000"/>
              </a:buClr>
              <a:buFont typeface="Wingdings" charset="2"/>
              <a:buChar char="q"/>
            </a:pPr>
            <a:r>
              <a:rPr lang="en-US" sz="1800" dirty="0" smtClean="0">
                <a:solidFill>
                  <a:srgbClr val="000000"/>
                </a:solidFill>
                <a:ea typeface="Lucida Grande"/>
                <a:cs typeface="Lucida Grande"/>
              </a:rPr>
              <a:t>Applications and stacks above ULI</a:t>
            </a:r>
          </a:p>
          <a:p>
            <a:pPr marL="804863" indent="-347663">
              <a:buClr>
                <a:srgbClr val="FF0000"/>
              </a:buClr>
              <a:buFont typeface="Wingdings" charset="2"/>
              <a:buChar char="q"/>
            </a:pPr>
            <a:r>
              <a:rPr lang="en-US" sz="1800" dirty="0" smtClean="0">
                <a:solidFill>
                  <a:srgbClr val="000000"/>
                </a:solidFill>
                <a:ea typeface="Lucida Grande"/>
                <a:cs typeface="Lucida Grande"/>
              </a:rPr>
              <a:t>Profile repository? (Y/N)</a:t>
            </a:r>
          </a:p>
          <a:p>
            <a:pPr marL="804863" indent="-347663">
              <a:buClr>
                <a:srgbClr val="FF0000"/>
              </a:buClr>
              <a:buFont typeface="Wingdings" charset="2"/>
              <a:buChar char="q"/>
            </a:pPr>
            <a:r>
              <a:rPr lang="en-US" sz="1800" dirty="0" smtClean="0">
                <a:solidFill>
                  <a:srgbClr val="000000"/>
                </a:solidFill>
                <a:ea typeface="Lucida Grande"/>
                <a:cs typeface="Lucida Grande"/>
              </a:rPr>
              <a:t>Neighbor Table (Y/N)</a:t>
            </a:r>
            <a:endParaRPr lang="en-US" sz="1800" dirty="0"/>
          </a:p>
          <a:p>
            <a:pPr lvl="1">
              <a:buClr>
                <a:srgbClr val="FF0000"/>
              </a:buClr>
            </a:pPr>
            <a:r>
              <a:rPr lang="en-US" sz="1800" b="1" dirty="0" smtClean="0"/>
              <a:t>ULI </a:t>
            </a:r>
            <a:r>
              <a:rPr lang="en-US" sz="1800" b="1" dirty="0"/>
              <a:t>IE, </a:t>
            </a:r>
            <a:r>
              <a:rPr lang="en-US" sz="1800" b="1" dirty="0" smtClean="0"/>
              <a:t>reply with </a:t>
            </a:r>
            <a:r>
              <a:rPr lang="en-US" sz="1800" b="1" dirty="0"/>
              <a:t>defined discovery payload</a:t>
            </a:r>
          </a:p>
          <a:p>
            <a:pPr marL="804863" indent="-347663">
              <a:buClr>
                <a:srgbClr val="FF0000"/>
              </a:buClr>
              <a:buFont typeface="Wingdings" charset="2"/>
              <a:buChar char="q"/>
            </a:pPr>
            <a:r>
              <a:rPr lang="en-US" sz="1800" dirty="0" smtClean="0">
                <a:solidFill>
                  <a:srgbClr val="000000"/>
                </a:solidFill>
                <a:ea typeface="Lucida Grande"/>
                <a:cs typeface="Lucida Grande"/>
              </a:rPr>
              <a:t>Reply to Discovery ID</a:t>
            </a:r>
          </a:p>
          <a:p>
            <a:pPr marL="804863" indent="-347663">
              <a:buClr>
                <a:srgbClr val="FF0000"/>
              </a:buClr>
              <a:buFont typeface="Wingdings" charset="2"/>
              <a:buChar char="q"/>
            </a:pPr>
            <a:r>
              <a:rPr lang="en-US" sz="1800" dirty="0" smtClean="0">
                <a:solidFill>
                  <a:srgbClr val="000000"/>
                </a:solidFill>
                <a:ea typeface="Lucida Grande"/>
                <a:cs typeface="Lucida Grande"/>
              </a:rPr>
              <a:t>Extended </a:t>
            </a:r>
            <a:r>
              <a:rPr lang="en-US" sz="1800" dirty="0">
                <a:solidFill>
                  <a:srgbClr val="000000"/>
                </a:solidFill>
                <a:ea typeface="Lucida Grande"/>
                <a:cs typeface="Lucida Grande"/>
              </a:rPr>
              <a:t>address</a:t>
            </a:r>
          </a:p>
          <a:p>
            <a:pPr marL="804863" indent="-347663">
              <a:buClr>
                <a:srgbClr val="FF0000"/>
              </a:buClr>
              <a:buFont typeface="Wingdings" charset="2"/>
              <a:buChar char="q"/>
            </a:pPr>
            <a:r>
              <a:rPr lang="en-US" sz="1800" dirty="0">
                <a:solidFill>
                  <a:srgbClr val="000000"/>
                </a:solidFill>
                <a:ea typeface="Lucida Grande"/>
                <a:cs typeface="Lucida Grande"/>
              </a:rPr>
              <a:t>PAN ID</a:t>
            </a:r>
          </a:p>
          <a:p>
            <a:pPr marL="804863" indent="-347663">
              <a:buClr>
                <a:srgbClr val="FF0000"/>
              </a:buClr>
              <a:buFont typeface="Wingdings" charset="2"/>
              <a:buChar char="q"/>
            </a:pPr>
            <a:r>
              <a:rPr lang="en-US" sz="1800" dirty="0">
                <a:solidFill>
                  <a:srgbClr val="000000"/>
                </a:solidFill>
                <a:ea typeface="Lucida Grande"/>
                <a:cs typeface="Lucida Grande"/>
              </a:rPr>
              <a:t>Maximum frame size</a:t>
            </a:r>
          </a:p>
          <a:p>
            <a:pPr marL="804863" indent="-347663">
              <a:buClr>
                <a:srgbClr val="FF0000"/>
              </a:buClr>
              <a:buFont typeface="Wingdings" charset="2"/>
              <a:buChar char="q"/>
            </a:pPr>
            <a:r>
              <a:rPr lang="en-US" sz="1800" dirty="0" smtClean="0">
                <a:solidFill>
                  <a:srgbClr val="000000"/>
                </a:solidFill>
                <a:ea typeface="Lucida Grande"/>
                <a:cs typeface="Lucida Grande"/>
              </a:rPr>
              <a:t>Optional Protocol </a:t>
            </a:r>
            <a:r>
              <a:rPr lang="en-US" sz="1800" dirty="0">
                <a:solidFill>
                  <a:srgbClr val="000000"/>
                </a:solidFill>
                <a:ea typeface="Lucida Grande"/>
                <a:cs typeface="Lucida Grande"/>
              </a:rPr>
              <a:t>Modules </a:t>
            </a:r>
            <a:r>
              <a:rPr lang="en-US" sz="1800" dirty="0" smtClean="0">
                <a:solidFill>
                  <a:srgbClr val="000000"/>
                </a:solidFill>
                <a:ea typeface="Lucida Grande"/>
                <a:cs typeface="Lucida Grande"/>
              </a:rPr>
              <a:t>present</a:t>
            </a:r>
          </a:p>
          <a:p>
            <a:pPr marL="804863" indent="-347663">
              <a:buClr>
                <a:srgbClr val="FF0000"/>
              </a:buClr>
              <a:buFont typeface="Wingdings" charset="2"/>
              <a:buChar char="q"/>
            </a:pPr>
            <a:r>
              <a:rPr lang="en-US" sz="1800" dirty="0" smtClean="0">
                <a:solidFill>
                  <a:srgbClr val="000000"/>
                </a:solidFill>
                <a:ea typeface="Lucida Grande"/>
                <a:cs typeface="Lucida Grande"/>
              </a:rPr>
              <a:t>Applications and stacks above ULI</a:t>
            </a:r>
            <a:endParaRPr lang="en-US" sz="1800" dirty="0">
              <a:solidFill>
                <a:srgbClr val="000000"/>
              </a:solidFill>
              <a:ea typeface="Lucida Grande"/>
              <a:cs typeface="Lucida Grande"/>
            </a:endParaRPr>
          </a:p>
          <a:p>
            <a:pPr marL="804863" indent="-347663">
              <a:buClr>
                <a:srgbClr val="FF0000"/>
              </a:buClr>
              <a:buFont typeface="Wingdings" charset="2"/>
              <a:buChar char="q"/>
            </a:pPr>
            <a:r>
              <a:rPr lang="en-US" sz="1800" dirty="0" smtClean="0">
                <a:solidFill>
                  <a:srgbClr val="000000"/>
                </a:solidFill>
                <a:ea typeface="Lucida Grande"/>
                <a:cs typeface="Lucida Grande"/>
              </a:rPr>
              <a:t>Profile </a:t>
            </a:r>
            <a:r>
              <a:rPr lang="en-US" sz="1800" dirty="0">
                <a:solidFill>
                  <a:srgbClr val="000000"/>
                </a:solidFill>
                <a:ea typeface="Lucida Grande"/>
                <a:cs typeface="Lucida Grande"/>
              </a:rPr>
              <a:t>repository</a:t>
            </a:r>
            <a:r>
              <a:rPr lang="en-US" sz="1800" dirty="0" smtClean="0">
                <a:solidFill>
                  <a:srgbClr val="000000"/>
                </a:solidFill>
                <a:ea typeface="Lucida Grande"/>
                <a:cs typeface="Lucida Grande"/>
              </a:rPr>
              <a:t>? </a:t>
            </a:r>
            <a:r>
              <a:rPr lang="en-US" sz="1800" dirty="0">
                <a:solidFill>
                  <a:srgbClr val="000000"/>
                </a:solidFill>
                <a:ea typeface="Lucida Grande"/>
                <a:cs typeface="Lucida Grande"/>
              </a:rPr>
              <a:t>(Y/N</a:t>
            </a:r>
            <a:r>
              <a:rPr lang="en-US" sz="1800" dirty="0" smtClean="0">
                <a:solidFill>
                  <a:srgbClr val="000000"/>
                </a:solidFill>
                <a:ea typeface="Lucida Grande"/>
                <a:cs typeface="Lucida Grande"/>
              </a:rPr>
              <a:t>)</a:t>
            </a:r>
          </a:p>
          <a:p>
            <a:pPr marL="804863" indent="-347663">
              <a:buClr>
                <a:srgbClr val="FF0000"/>
              </a:buClr>
              <a:buFont typeface="Wingdings" charset="2"/>
              <a:buChar char="q"/>
            </a:pPr>
            <a:r>
              <a:rPr lang="en-US" sz="1800" dirty="0" smtClean="0">
                <a:solidFill>
                  <a:srgbClr val="000000"/>
                </a:solidFill>
                <a:ea typeface="Lucida Grande"/>
                <a:cs typeface="Lucida Grande"/>
              </a:rPr>
              <a:t>Neighbor Table </a:t>
            </a:r>
            <a:r>
              <a:rPr lang="en-US" sz="1800" dirty="0">
                <a:solidFill>
                  <a:srgbClr val="000000"/>
                </a:solidFill>
                <a:ea typeface="Lucida Grande"/>
                <a:cs typeface="Lucida Grande"/>
              </a:rPr>
              <a:t>(Y/N</a:t>
            </a:r>
            <a:r>
              <a:rPr lang="en-US" sz="1800" dirty="0" smtClean="0">
                <a:solidFill>
                  <a:srgbClr val="000000"/>
                </a:solidFill>
                <a:ea typeface="Lucida Grande"/>
                <a:cs typeface="Lucida Grande"/>
              </a:rPr>
              <a:t>)</a:t>
            </a:r>
            <a:endParaRPr lang="en-US" sz="1800" dirty="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16</a:t>
            </a:fld>
            <a:endParaRPr lang="en-US"/>
          </a:p>
        </p:txBody>
      </p:sp>
    </p:spTree>
    <p:extLst>
      <p:ext uri="{BB962C8B-B14F-4D97-AF65-F5344CB8AC3E}">
        <p14:creationId xmlns:p14="http://schemas.microsoft.com/office/powerpoint/2010/main" val="3821712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3435" y="6096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76200" y="1981200"/>
            <a:ext cx="8839200" cy="4343400"/>
          </a:xfrm>
        </p:spPr>
        <p:txBody>
          <a:bodyPr/>
          <a:lstStyle/>
          <a:p>
            <a:pPr marL="0" indent="0">
              <a:buNone/>
            </a:pPr>
            <a:r>
              <a:rPr lang="en-US" sz="2000" b="1" dirty="0" smtClean="0"/>
              <a:t>ULI-6lo IE ID (dedicated to 6LoWPAN traffic) </a:t>
            </a:r>
          </a:p>
          <a:p>
            <a:pPr lvl="1">
              <a:buClr>
                <a:srgbClr val="FF0000"/>
              </a:buClr>
              <a:buFont typeface="Wingdings" charset="2"/>
              <a:buChar char="q"/>
            </a:pPr>
            <a:r>
              <a:rPr lang="en-US" sz="1600" dirty="0" smtClean="0"/>
              <a:t>ULI-6lo </a:t>
            </a:r>
            <a:r>
              <a:rPr lang="en-US" sz="1600" dirty="0"/>
              <a:t>IE ID = total IE length (</a:t>
            </a:r>
            <a:r>
              <a:rPr lang="en-US" sz="1600" dirty="0" smtClean="0"/>
              <a:t>11 </a:t>
            </a:r>
            <a:r>
              <a:rPr lang="en-US" sz="1600" dirty="0"/>
              <a:t>bits</a:t>
            </a:r>
            <a:r>
              <a:rPr lang="en-US" sz="1600" dirty="0" smtClean="0"/>
              <a:t>) </a:t>
            </a:r>
            <a:r>
              <a:rPr lang="en-US" sz="1600" dirty="0"/>
              <a:t>=</a:t>
            </a:r>
            <a:r>
              <a:rPr lang="en-US" sz="1600" dirty="0" smtClean="0"/>
              <a:t>0bxxxxxxxxxxx, 0b01??, </a:t>
            </a:r>
            <a:r>
              <a:rPr lang="en-US" sz="1600" dirty="0"/>
              <a:t>0b1</a:t>
            </a:r>
          </a:p>
          <a:p>
            <a:pPr lvl="1">
              <a:buClr>
                <a:srgbClr val="FF0000"/>
              </a:buClr>
              <a:buFont typeface="Wingdings" charset="2"/>
              <a:buChar char="q"/>
            </a:pPr>
            <a:r>
              <a:rPr lang="en-US" sz="1600" dirty="0"/>
              <a:t>N</a:t>
            </a:r>
            <a:r>
              <a:rPr lang="en-US" sz="1600" dirty="0" smtClean="0"/>
              <a:t>o Protocol Identifier is required, resulting in a total overhead of 2 octets</a:t>
            </a:r>
          </a:p>
          <a:p>
            <a:pPr marL="0" indent="0">
              <a:buNone/>
            </a:pPr>
            <a:r>
              <a:rPr lang="en-US" sz="2000" b="1" dirty="0" smtClean="0"/>
              <a:t>MPX </a:t>
            </a:r>
            <a:r>
              <a:rPr lang="en-US" sz="2000" b="1" dirty="0"/>
              <a:t>IE </a:t>
            </a:r>
            <a:r>
              <a:rPr lang="en-US" sz="2000" b="1" dirty="0" smtClean="0"/>
              <a:t>(used for all non-6LoWPAN traffic):</a:t>
            </a:r>
          </a:p>
          <a:p>
            <a:pPr lvl="1">
              <a:buClr>
                <a:srgbClr val="FF0000"/>
              </a:buClr>
              <a:buFont typeface="Wingdings" charset="2"/>
              <a:buChar char="q"/>
            </a:pPr>
            <a:r>
              <a:rPr lang="en-US" sz="1600" dirty="0" smtClean="0"/>
              <a:t>Defined in 802.15.9, MPX IE ID = total IE length (11 bits)=0bxxxxxxxxxxx</a:t>
            </a:r>
            <a:r>
              <a:rPr lang="en-US" sz="1600" dirty="0"/>
              <a:t>, </a:t>
            </a:r>
            <a:r>
              <a:rPr lang="en-US" sz="1600" dirty="0" smtClean="0"/>
              <a:t>0b0011, 0b1</a:t>
            </a:r>
          </a:p>
          <a:p>
            <a:pPr lvl="1">
              <a:buClr>
                <a:srgbClr val="FF0000"/>
              </a:buClr>
              <a:buFont typeface="Wingdings" charset="2"/>
              <a:buChar char="q"/>
            </a:pPr>
            <a:r>
              <a:rPr lang="en-US" sz="1600" dirty="0" smtClean="0"/>
              <a:t>MPX IE has a length of 2 octets, followed by a </a:t>
            </a:r>
            <a:r>
              <a:rPr lang="en-US" sz="1600" dirty="0"/>
              <a:t>transaction control </a:t>
            </a:r>
            <a:r>
              <a:rPr lang="en-US" sz="1600" dirty="0" smtClean="0"/>
              <a:t>of 1 octet, followed by a Protocol </a:t>
            </a:r>
            <a:r>
              <a:rPr lang="en-US" sz="1600" dirty="0"/>
              <a:t>I</a:t>
            </a:r>
            <a:r>
              <a:rPr lang="en-US" sz="1600" dirty="0" smtClean="0"/>
              <a:t>dentifier of 2 octets for a total overhead of 5 octets</a:t>
            </a:r>
          </a:p>
          <a:p>
            <a:pPr lvl="1">
              <a:buClr>
                <a:srgbClr val="FF0000"/>
              </a:buClr>
              <a:buFont typeface="Wingdings" charset="2"/>
              <a:buChar char="q"/>
            </a:pPr>
            <a:r>
              <a:rPr lang="en-US" sz="1600" dirty="0" smtClean="0"/>
              <a:t>For the special case where the dispatch code is &lt; 0x001f, the 2-octet Dispatch code is elided, resulting in a total overhead of 3 octets</a:t>
            </a:r>
          </a:p>
          <a:p>
            <a:pPr marL="0" lvl="1" indent="0">
              <a:buNone/>
            </a:pPr>
            <a:r>
              <a:rPr lang="en-US" sz="2000" dirty="0" smtClean="0"/>
              <a:t>Note: Protocol Identifiers:</a:t>
            </a:r>
          </a:p>
          <a:p>
            <a:pPr marL="685800" lvl="2" indent="-342900">
              <a:buClr>
                <a:srgbClr val="FF0000"/>
              </a:buClr>
              <a:buFont typeface="Wingdings" charset="2"/>
              <a:buChar char="q"/>
            </a:pPr>
            <a:r>
              <a:rPr lang="en-US" sz="1600" dirty="0" smtClean="0"/>
              <a:t>EtherType </a:t>
            </a:r>
            <a:r>
              <a:rPr lang="en-US" sz="1600" dirty="0"/>
              <a:t>values are &gt; </a:t>
            </a:r>
            <a:r>
              <a:rPr lang="en-US" sz="1600" dirty="0" smtClean="0"/>
              <a:t>0x0600</a:t>
            </a:r>
          </a:p>
          <a:p>
            <a:pPr marL="685800" lvl="2" indent="-342900">
              <a:buClr>
                <a:srgbClr val="FF0000"/>
              </a:buClr>
              <a:buFont typeface="Wingdings" charset="2"/>
              <a:buChar char="q"/>
            </a:pPr>
            <a:r>
              <a:rPr lang="en-US" sz="1600" dirty="0" smtClean="0"/>
              <a:t>Dispatch values assigned by 802.15 ANA are </a:t>
            </a:r>
            <a:r>
              <a:rPr lang="en-US" sz="1600" u="sng" dirty="0"/>
              <a:t>&lt;</a:t>
            </a:r>
            <a:r>
              <a:rPr lang="en-US" sz="1600" dirty="0"/>
              <a:t> 0x4FF </a:t>
            </a:r>
            <a:endParaRPr lang="en-US" sz="1600" dirty="0" smtClean="0"/>
          </a:p>
          <a:p>
            <a:pPr marL="685800" lvl="2" indent="-342900">
              <a:buClr>
                <a:srgbClr val="FF0000"/>
              </a:buClr>
              <a:buFont typeface="Wingdings" charset="2"/>
              <a:buChar char="q"/>
            </a:pPr>
            <a:r>
              <a:rPr lang="en-US" sz="1600" dirty="0" smtClean="0"/>
              <a:t>Vendor specific values will be set to 0x565 followed by a 3-octet OUI for that vendor</a:t>
            </a:r>
            <a:endParaRPr lang="en-US" sz="2000" dirty="0" smtClean="0"/>
          </a:p>
          <a:p>
            <a:endParaRPr lang="en-US" sz="20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17</a:t>
            </a:fld>
            <a:endParaRPr lang="en-US"/>
          </a:p>
        </p:txBody>
      </p:sp>
    </p:spTree>
    <p:extLst>
      <p:ext uri="{BB962C8B-B14F-4D97-AF65-F5344CB8AC3E}">
        <p14:creationId xmlns:p14="http://schemas.microsoft.com/office/powerpoint/2010/main" val="239193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4648200"/>
          </a:xfrm>
        </p:spPr>
        <p:txBody>
          <a:bodyPr/>
          <a:lstStyle/>
          <a:p>
            <a:pPr marL="0" lvl="1" indent="0">
              <a:buNone/>
            </a:pPr>
            <a:r>
              <a:rPr lang="en-US" sz="2000" b="1" dirty="0" smtClean="0"/>
              <a:t>Non</a:t>
            </a:r>
            <a:r>
              <a:rPr lang="en-US" sz="2000" b="1" dirty="0"/>
              <a:t>-IE devices </a:t>
            </a:r>
            <a:endParaRPr lang="en-US" sz="2000" b="1" dirty="0" smtClean="0"/>
          </a:p>
          <a:p>
            <a:pPr marL="520700" lvl="1" indent="-342900">
              <a:buClr>
                <a:srgbClr val="FF0000"/>
              </a:buClr>
              <a:buFont typeface="Wingdings" charset="2"/>
              <a:buChar char="q"/>
            </a:pPr>
            <a:r>
              <a:rPr lang="en-US" sz="2000" dirty="0" smtClean="0"/>
              <a:t>1</a:t>
            </a:r>
            <a:r>
              <a:rPr lang="en-US" sz="2000" baseline="30000" dirty="0" smtClean="0"/>
              <a:t>st</a:t>
            </a:r>
            <a:r>
              <a:rPr lang="en-US" sz="2000" dirty="0" smtClean="0"/>
              <a:t> </a:t>
            </a:r>
            <a:r>
              <a:rPr lang="en-US" sz="2000" dirty="0"/>
              <a:t>payload octet </a:t>
            </a:r>
            <a:r>
              <a:rPr lang="en-US" sz="2000" dirty="0" smtClean="0"/>
              <a:t>is set to 0xff in </a:t>
            </a:r>
            <a:r>
              <a:rPr lang="en-US" sz="2000" dirty="0"/>
              <a:t>accordance with 6LoWPAN Paging </a:t>
            </a:r>
            <a:r>
              <a:rPr lang="en-US" sz="2000" dirty="0" smtClean="0"/>
              <a:t>Dispatch</a:t>
            </a:r>
          </a:p>
          <a:p>
            <a:pPr marL="520700" lvl="1" indent="-342900">
              <a:buClr>
                <a:srgbClr val="FF0000"/>
              </a:buClr>
              <a:buFont typeface="Wingdings" charset="2"/>
              <a:buChar char="q"/>
            </a:pPr>
            <a:r>
              <a:rPr lang="en-US" sz="2000" dirty="0" smtClean="0"/>
              <a:t>2</a:t>
            </a:r>
            <a:r>
              <a:rPr lang="en-US" sz="2000" baseline="30000" dirty="0" smtClean="0"/>
              <a:t>nd</a:t>
            </a:r>
            <a:r>
              <a:rPr lang="en-US" sz="2000" dirty="0" smtClean="0"/>
              <a:t> payload octet </a:t>
            </a:r>
            <a:r>
              <a:rPr lang="en-US" sz="2000" dirty="0"/>
              <a:t>denotes page 15 and will be defined in the </a:t>
            </a:r>
            <a:r>
              <a:rPr lang="en-US" sz="2000" dirty="0" smtClean="0"/>
              <a:t>future</a:t>
            </a:r>
          </a:p>
          <a:p>
            <a:pPr marL="520700" lvl="1" indent="-342900">
              <a:buClr>
                <a:srgbClr val="FF0000"/>
              </a:buClr>
              <a:buFont typeface="Wingdings" charset="2"/>
              <a:buChar char="q"/>
            </a:pPr>
            <a:r>
              <a:rPr lang="en-US" sz="2000" dirty="0" smtClean="0"/>
              <a:t>3</a:t>
            </a:r>
            <a:r>
              <a:rPr lang="en-US" sz="2000" baseline="30000" dirty="0" smtClean="0"/>
              <a:t>rd</a:t>
            </a:r>
            <a:r>
              <a:rPr lang="en-US" sz="2000" dirty="0" smtClean="0"/>
              <a:t> and 4</a:t>
            </a:r>
            <a:r>
              <a:rPr lang="en-US" sz="2000" baseline="30000" dirty="0" smtClean="0"/>
              <a:t>th</a:t>
            </a:r>
            <a:r>
              <a:rPr lang="en-US" sz="2000" dirty="0" smtClean="0"/>
              <a:t> payload octets denote the Protocol Identifier </a:t>
            </a:r>
          </a:p>
          <a:p>
            <a:pPr marL="520700" lvl="1" indent="-342900">
              <a:buClr>
                <a:srgbClr val="FF0000"/>
              </a:buClr>
              <a:buFont typeface="Wingdings" charset="2"/>
              <a:buChar char="q"/>
            </a:pPr>
            <a:r>
              <a:rPr lang="en-US" sz="2000" dirty="0" smtClean="0"/>
              <a:t>Non</a:t>
            </a:r>
            <a:r>
              <a:rPr lang="en-US" sz="2000" dirty="0"/>
              <a:t>-IE device discovery </a:t>
            </a:r>
            <a:r>
              <a:rPr lang="en-US" sz="2000" dirty="0" smtClean="0"/>
              <a:t>can use the security mechanism with a </a:t>
            </a:r>
            <a:r>
              <a:rPr lang="en-US" sz="2000" dirty="0"/>
              <a:t>“well known” key to </a:t>
            </a:r>
            <a:r>
              <a:rPr lang="en-US" sz="2000" dirty="0" smtClean="0"/>
              <a:t>effect </a:t>
            </a:r>
            <a:r>
              <a:rPr lang="en-US" sz="2000" dirty="0"/>
              <a:t>a discovery ULI </a:t>
            </a:r>
            <a:r>
              <a:rPr lang="en-US" sz="2000" dirty="0" smtClean="0"/>
              <a:t>packet that will not disturb non-ULI devices.  Those 802.15.4 </a:t>
            </a:r>
            <a:r>
              <a:rPr lang="en-US" sz="2000" dirty="0"/>
              <a:t>d</a:t>
            </a:r>
            <a:r>
              <a:rPr lang="en-US" sz="2000" dirty="0" smtClean="0"/>
              <a:t>evices </a:t>
            </a:r>
            <a:r>
              <a:rPr lang="en-US" sz="2000" dirty="0"/>
              <a:t>not responding to this discovery packet could be assumed to be non-ULI (multiple discovery packets should be sent since a packet may not be received</a:t>
            </a:r>
            <a:r>
              <a:rPr lang="en-US" sz="2000" dirty="0" smtClean="0"/>
              <a:t>)</a:t>
            </a:r>
          </a:p>
          <a:p>
            <a:pPr marL="0" lvl="1" indent="0">
              <a:buNone/>
            </a:pPr>
            <a:r>
              <a:rPr lang="en-US" sz="2000" dirty="0"/>
              <a:t>Note: Protocol Identifiers:</a:t>
            </a:r>
          </a:p>
          <a:p>
            <a:pPr marL="685800" lvl="2" indent="-342900">
              <a:buClr>
                <a:srgbClr val="FF0000"/>
              </a:buClr>
              <a:buFont typeface="Wingdings" charset="2"/>
              <a:buChar char="q"/>
            </a:pPr>
            <a:r>
              <a:rPr lang="en-US" sz="1600" dirty="0"/>
              <a:t>EtherType values are &gt; 0x0600</a:t>
            </a:r>
          </a:p>
          <a:p>
            <a:pPr marL="685800" lvl="2" indent="-342900">
              <a:buClr>
                <a:srgbClr val="FF0000"/>
              </a:buClr>
              <a:buFont typeface="Wingdings" charset="2"/>
              <a:buChar char="q"/>
            </a:pPr>
            <a:r>
              <a:rPr lang="en-US" sz="1600" dirty="0"/>
              <a:t>Dispatch values assigned by 802.15 ANA are </a:t>
            </a:r>
            <a:r>
              <a:rPr lang="en-US" sz="1600" u="sng" dirty="0"/>
              <a:t>&lt;</a:t>
            </a:r>
            <a:r>
              <a:rPr lang="en-US" sz="1600" dirty="0"/>
              <a:t> 0x4FF </a:t>
            </a:r>
          </a:p>
          <a:p>
            <a:pPr marL="685800" lvl="2" indent="-342900">
              <a:buClr>
                <a:srgbClr val="FF0000"/>
              </a:buClr>
              <a:buFont typeface="Wingdings" charset="2"/>
              <a:buChar char="q"/>
            </a:pPr>
            <a:r>
              <a:rPr lang="en-US" sz="1600" dirty="0"/>
              <a:t>Vendor specific values will be set to 0x565 followed by a 3-octet OUI for that vendor</a:t>
            </a:r>
            <a:endParaRPr lang="en-US" sz="20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dirty="0" smtClean="0"/>
              <a:t>Slide </a:t>
            </a:r>
            <a:fld id="{70337B2E-2ECE-C749-8163-8E953C7317DE}" type="slidenum">
              <a:rPr lang="en-US" smtClean="0"/>
              <a:pPr/>
              <a:t>18</a:t>
            </a:fld>
            <a:endParaRPr lang="en-US" dirty="0"/>
          </a:p>
        </p:txBody>
      </p:sp>
    </p:spTree>
    <p:extLst>
      <p:ext uri="{BB962C8B-B14F-4D97-AF65-F5344CB8AC3E}">
        <p14:creationId xmlns:p14="http://schemas.microsoft.com/office/powerpoint/2010/main" val="2829136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81000"/>
            <a:ext cx="8686800" cy="1143000"/>
          </a:xfrm>
        </p:spPr>
        <p:txBody>
          <a:bodyPr>
            <a:normAutofit fontScale="90000"/>
          </a:bodyPr>
          <a:lstStyle/>
          <a:p>
            <a:r>
              <a:rPr lang="en-US" b="1" dirty="0" smtClean="0">
                <a:solidFill>
                  <a:srgbClr val="000000"/>
                </a:solidFill>
                <a:ea typeface="Lucida Grande"/>
                <a:cs typeface="Lucida Grande"/>
              </a:rPr>
              <a:t>Examples of Frame Construction with 802.15.12</a:t>
            </a:r>
            <a:endParaRPr lang="en-US" dirty="0">
              <a:latin typeface="Arial" charset="0"/>
            </a:endParaRPr>
          </a:p>
        </p:txBody>
      </p:sp>
      <p:sp>
        <p:nvSpPr>
          <p:cNvPr id="10243" name="Rectangle 1027"/>
          <p:cNvSpPr>
            <a:spLocks noGrp="1" noChangeArrowheads="1"/>
          </p:cNvSpPr>
          <p:nvPr>
            <p:ph type="body" idx="1"/>
          </p:nvPr>
        </p:nvSpPr>
        <p:spPr>
          <a:xfrm>
            <a:off x="152400" y="1295400"/>
            <a:ext cx="8839200" cy="5257800"/>
          </a:xfrm>
        </p:spPr>
        <p:txBody>
          <a:bodyPr/>
          <a:lstStyle/>
          <a:p>
            <a:pPr marL="342900" lvl="1" indent="-342900">
              <a:buClr>
                <a:srgbClr val="FF0000"/>
              </a:buClr>
              <a:buFont typeface="Wingdings" charset="2"/>
              <a:buChar char="q"/>
            </a:pPr>
            <a:r>
              <a:rPr lang="en-US" sz="2000" dirty="0" smtClean="0"/>
              <a:t>The basic assumptions for the following examples of data frames are:</a:t>
            </a:r>
          </a:p>
          <a:p>
            <a:pPr marL="685800" lvl="2" indent="-342900">
              <a:buClr>
                <a:srgbClr val="FF0000"/>
              </a:buClr>
              <a:buFont typeface="Wingdings" charset="2"/>
              <a:buChar char="q"/>
            </a:pPr>
            <a:r>
              <a:rPr lang="en-US" sz="1600" dirty="0" smtClean="0"/>
              <a:t>2-octet frame control,</a:t>
            </a:r>
          </a:p>
          <a:p>
            <a:pPr marL="685800" lvl="2" indent="-342900">
              <a:buClr>
                <a:srgbClr val="FF0000"/>
              </a:buClr>
              <a:buFont typeface="Wingdings" charset="2"/>
              <a:buChar char="q"/>
            </a:pPr>
            <a:r>
              <a:rPr lang="en-US" sz="1600" dirty="0" smtClean="0"/>
              <a:t>1-octet sequence number,</a:t>
            </a:r>
          </a:p>
          <a:p>
            <a:pPr marL="685800" lvl="2" indent="-342900">
              <a:buClr>
                <a:srgbClr val="FF0000"/>
              </a:buClr>
              <a:buFont typeface="Wingdings" charset="2"/>
              <a:buChar char="q"/>
            </a:pPr>
            <a:r>
              <a:rPr lang="en-US" sz="1600" dirty="0" smtClean="0"/>
              <a:t>2-octet origination and 2-octet destination short addresses,</a:t>
            </a:r>
          </a:p>
          <a:p>
            <a:pPr marL="685800" lvl="2" indent="-342900">
              <a:buClr>
                <a:srgbClr val="FF0000"/>
              </a:buClr>
              <a:buFont typeface="Wingdings" charset="2"/>
              <a:buChar char="q"/>
            </a:pPr>
            <a:r>
              <a:rPr lang="en-US" sz="1600" dirty="0" smtClean="0"/>
              <a:t>2-octet PAN ID, origination and destination devices in same PAN, source PAN ID elided,</a:t>
            </a:r>
          </a:p>
          <a:p>
            <a:pPr marL="685800" lvl="2" indent="-342900">
              <a:buClr>
                <a:srgbClr val="FF0000"/>
              </a:buClr>
              <a:buFont typeface="Wingdings" charset="2"/>
              <a:buChar char="q"/>
            </a:pPr>
            <a:r>
              <a:rPr lang="en-US" sz="1600" dirty="0" smtClean="0"/>
              <a:t>6-octet auxiliary security header,</a:t>
            </a:r>
          </a:p>
          <a:p>
            <a:pPr marL="685800" lvl="2" indent="-342900">
              <a:buClr>
                <a:srgbClr val="FF0000"/>
              </a:buClr>
              <a:buFont typeface="Wingdings" charset="2"/>
              <a:buChar char="q"/>
            </a:pPr>
            <a:r>
              <a:rPr lang="en-US" sz="1600" dirty="0" smtClean="0"/>
              <a:t>No </a:t>
            </a:r>
            <a:r>
              <a:rPr lang="en-US" sz="1600" dirty="0"/>
              <a:t>header </a:t>
            </a:r>
            <a:r>
              <a:rPr lang="en-US" sz="1600" dirty="0" smtClean="0"/>
              <a:t>IEs,</a:t>
            </a:r>
          </a:p>
          <a:p>
            <a:pPr marL="685800" lvl="2" indent="-342900">
              <a:buClr>
                <a:srgbClr val="FF0000"/>
              </a:buClr>
              <a:buFont typeface="Wingdings" charset="2"/>
              <a:buChar char="q"/>
            </a:pPr>
            <a:r>
              <a:rPr lang="en-US" sz="1600" dirty="0" smtClean="0"/>
              <a:t>4-octet security MIC,</a:t>
            </a:r>
          </a:p>
          <a:p>
            <a:pPr marL="685800" lvl="2" indent="-342900">
              <a:buClr>
                <a:srgbClr val="FF0000"/>
              </a:buClr>
              <a:buFont typeface="Wingdings" charset="2"/>
              <a:buChar char="q"/>
            </a:pPr>
            <a:r>
              <a:rPr lang="en-US" sz="1600" dirty="0"/>
              <a:t>2-octet Frame Check </a:t>
            </a:r>
            <a:r>
              <a:rPr lang="en-US" sz="1600" dirty="0" smtClean="0"/>
              <a:t>Sequence.</a:t>
            </a:r>
          </a:p>
          <a:p>
            <a:pPr marL="342900" lvl="1" indent="-342900">
              <a:buClr>
                <a:srgbClr val="FF0000"/>
              </a:buClr>
              <a:buFont typeface="Wingdings" charset="2"/>
              <a:buChar char="q"/>
            </a:pPr>
            <a:r>
              <a:rPr lang="en-US" sz="2000" dirty="0" smtClean="0"/>
              <a:t>Three </a:t>
            </a:r>
            <a:r>
              <a:rPr lang="en-US" sz="2000" dirty="0"/>
              <a:t>examples of 802.15.4 </a:t>
            </a:r>
            <a:r>
              <a:rPr lang="en-US" sz="2000" dirty="0" smtClean="0"/>
              <a:t>data frames using 802.15.12 are </a:t>
            </a:r>
            <a:r>
              <a:rPr lang="en-US" sz="2000" dirty="0"/>
              <a:t>shown in </a:t>
            </a:r>
            <a:r>
              <a:rPr lang="en-US" sz="2000" dirty="0" smtClean="0"/>
              <a:t>the following figures 3 and 4.  </a:t>
            </a:r>
            <a:r>
              <a:rPr lang="en-US" sz="2000" dirty="0"/>
              <a:t>The </a:t>
            </a:r>
            <a:r>
              <a:rPr lang="en-US" sz="2000" dirty="0" smtClean="0"/>
              <a:t>examples are:</a:t>
            </a:r>
          </a:p>
          <a:p>
            <a:pPr marL="685800" lvl="2" indent="-342900">
              <a:buClr>
                <a:srgbClr val="FF0000"/>
              </a:buClr>
              <a:buFont typeface="Wingdings" charset="2"/>
              <a:buChar char="q"/>
            </a:pPr>
            <a:r>
              <a:rPr lang="en-US" sz="1600" dirty="0" smtClean="0">
                <a:hlinkClick r:id="rId2" action="ppaction://hlinksldjump"/>
              </a:rPr>
              <a:t>Figure 3 </a:t>
            </a:r>
            <a:r>
              <a:rPr lang="en-US" sz="1600" dirty="0" smtClean="0"/>
              <a:t>- 802.15.4 devices are not IE capable, hence the ULI message is in the payload</a:t>
            </a:r>
            <a:endParaRPr lang="en-US" sz="1600" dirty="0"/>
          </a:p>
          <a:p>
            <a:pPr marL="685800" lvl="2" indent="-342900">
              <a:buClr>
                <a:srgbClr val="FF0000"/>
              </a:buClr>
              <a:buFont typeface="Wingdings" charset="2"/>
              <a:buChar char="q"/>
            </a:pPr>
            <a:r>
              <a:rPr lang="en-US" sz="1600" dirty="0" smtClean="0"/>
              <a:t>Figure 4 </a:t>
            </a:r>
            <a:r>
              <a:rPr lang="mr-IN" sz="1600" dirty="0" smtClean="0"/>
              <a:t>–</a:t>
            </a:r>
            <a:r>
              <a:rPr lang="en-US" sz="1600" dirty="0" smtClean="0"/>
              <a:t> 802.15.4 devices are IE capable, hence ULI message is in an IE</a:t>
            </a:r>
          </a:p>
          <a:p>
            <a:pPr marL="1028700" lvl="3" indent="-342900">
              <a:buClr>
                <a:srgbClr val="FF0000"/>
              </a:buClr>
              <a:buFont typeface="Wingdings" charset="2"/>
              <a:buChar char="q"/>
            </a:pPr>
            <a:r>
              <a:rPr lang="en-US" sz="1600" dirty="0" smtClean="0">
                <a:hlinkClick r:id="" action="ppaction://hlinkshowjump?jump=nextslide"/>
              </a:rPr>
              <a:t>Figure 4a</a:t>
            </a:r>
            <a:r>
              <a:rPr lang="mr-IN" sz="1600" dirty="0" smtClean="0"/>
              <a:t>–</a:t>
            </a:r>
            <a:r>
              <a:rPr lang="en-US" sz="1600" dirty="0" smtClean="0"/>
              <a:t> MPX IE used for all non-6LoWPAN messages</a:t>
            </a:r>
          </a:p>
          <a:p>
            <a:pPr marL="1028700" lvl="3" indent="-342900">
              <a:buClr>
                <a:srgbClr val="FF0000"/>
              </a:buClr>
              <a:buFont typeface="Wingdings" charset="2"/>
              <a:buChar char="q"/>
            </a:pPr>
            <a:r>
              <a:rPr lang="en-US" sz="1600" dirty="0" smtClean="0">
                <a:hlinkClick r:id="" action="ppaction://hlinkshowjump?jump=nextslide"/>
              </a:rPr>
              <a:t>Figure 4b</a:t>
            </a:r>
            <a:r>
              <a:rPr lang="mr-IN" sz="1600" dirty="0" smtClean="0"/>
              <a:t>–</a:t>
            </a:r>
            <a:r>
              <a:rPr lang="en-US" sz="1600" dirty="0" smtClean="0"/>
              <a:t> ULI IE used only for 6LoWPAN messages</a:t>
            </a:r>
            <a:endParaRPr lang="en-US" sz="16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19</a:t>
            </a:fld>
            <a:endParaRPr lang="en-US"/>
          </a:p>
        </p:txBody>
      </p:sp>
    </p:spTree>
    <p:extLst>
      <p:ext uri="{BB962C8B-B14F-4D97-AF65-F5344CB8AC3E}">
        <p14:creationId xmlns:p14="http://schemas.microsoft.com/office/powerpoint/2010/main" val="129157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802.15.12</a:t>
            </a:r>
            <a:endParaRPr lang="en-US" b="1" dirty="0"/>
          </a:p>
        </p:txBody>
      </p:sp>
      <p:sp>
        <p:nvSpPr>
          <p:cNvPr id="3" name="Subtitle 2"/>
          <p:cNvSpPr>
            <a:spLocks noGrp="1"/>
          </p:cNvSpPr>
          <p:nvPr>
            <p:ph type="subTitle" idx="1"/>
          </p:nvPr>
        </p:nvSpPr>
        <p:spPr/>
        <p:txBody>
          <a:bodyPr/>
          <a:lstStyle/>
          <a:p>
            <a:r>
              <a:rPr lang="en-US" dirty="0" smtClean="0"/>
              <a:t>Conceptual Overview</a:t>
            </a:r>
            <a:endParaRPr lang="en-US"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20</a:t>
            </a:fld>
            <a:endParaRPr lang="en-US" dirty="0"/>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2" name="TextBox 1"/>
          <p:cNvSpPr txBox="1"/>
          <p:nvPr/>
        </p:nvSpPr>
        <p:spPr>
          <a:xfrm>
            <a:off x="1524000" y="3581400"/>
            <a:ext cx="964527" cy="338554"/>
          </a:xfrm>
          <a:prstGeom prst="rect">
            <a:avLst/>
          </a:prstGeom>
          <a:noFill/>
        </p:spPr>
        <p:txBody>
          <a:bodyPr wrap="none" rtlCol="0">
            <a:spAutoFit/>
          </a:bodyPr>
          <a:lstStyle/>
          <a:p>
            <a:r>
              <a:rPr lang="en-US" sz="1600" b="1" dirty="0" smtClean="0"/>
              <a:t>Figure 4a</a:t>
            </a:r>
            <a:endParaRPr lang="en-US" sz="1600" b="1" dirty="0"/>
          </a:p>
        </p:txBody>
      </p:sp>
      <p:sp>
        <p:nvSpPr>
          <p:cNvPr id="10" name="TextBox 9"/>
          <p:cNvSpPr txBox="1"/>
          <p:nvPr/>
        </p:nvSpPr>
        <p:spPr>
          <a:xfrm>
            <a:off x="1600200" y="1524000"/>
            <a:ext cx="864339" cy="338554"/>
          </a:xfrm>
          <a:prstGeom prst="rect">
            <a:avLst/>
          </a:prstGeom>
          <a:noFill/>
        </p:spPr>
        <p:txBody>
          <a:bodyPr wrap="none" rtlCol="0">
            <a:spAutoFit/>
          </a:bodyPr>
          <a:lstStyle/>
          <a:p>
            <a:r>
              <a:rPr lang="en-US" sz="1600" b="1" dirty="0" smtClean="0"/>
              <a:t>Figure 3</a:t>
            </a:r>
            <a:endParaRPr lang="en-US" sz="1600" b="1" dirty="0"/>
          </a:p>
        </p:txBody>
      </p:sp>
      <p:sp>
        <p:nvSpPr>
          <p:cNvPr id="11" name="TextBox 10"/>
          <p:cNvSpPr txBox="1"/>
          <p:nvPr/>
        </p:nvSpPr>
        <p:spPr>
          <a:xfrm>
            <a:off x="4724400" y="3581400"/>
            <a:ext cx="973343" cy="338554"/>
          </a:xfrm>
          <a:prstGeom prst="rect">
            <a:avLst/>
          </a:prstGeom>
          <a:noFill/>
        </p:spPr>
        <p:txBody>
          <a:bodyPr wrap="none" rtlCol="0">
            <a:spAutoFit/>
          </a:bodyPr>
          <a:lstStyle/>
          <a:p>
            <a:r>
              <a:rPr lang="en-US" sz="1600" b="1" dirty="0" smtClean="0"/>
              <a:t>Figure 4b</a:t>
            </a:r>
            <a:endParaRPr lang="en-US" sz="16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8943"/>
            <a:ext cx="9060452" cy="4876800"/>
          </a:xfrm>
          <a:prstGeom prst="rect">
            <a:avLst/>
          </a:prstGeom>
        </p:spPr>
      </p:pic>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60949EC9-91CC-F44E-AFBC-D9AA52244D19}" type="slidenum">
              <a:rPr lang="en-US" smtClean="0"/>
              <a:pPr/>
              <a:t>20</a:t>
            </a:fld>
            <a:endParaRPr lang="en-US"/>
          </a:p>
        </p:txBody>
      </p:sp>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8686800" cy="1143000"/>
          </a:xfrm>
        </p:spPr>
        <p:txBody>
          <a:bodyPr>
            <a:normAutofit fontScale="90000"/>
          </a:bodyPr>
          <a:lstStyle/>
          <a:p>
            <a:r>
              <a:rPr lang="en-US" b="1" dirty="0" smtClean="0">
                <a:solidFill>
                  <a:srgbClr val="000000"/>
                </a:solidFill>
                <a:ea typeface="Lucida Grande"/>
                <a:cs typeface="Lucida Grande"/>
              </a:rPr>
              <a:t>Examples of IP Packet Construction using 802.15.12</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Clr>
                <a:srgbClr val="FF0000"/>
              </a:buClr>
              <a:buFont typeface="Wingdings" charset="2"/>
              <a:buChar char="q"/>
            </a:pPr>
            <a:r>
              <a:rPr lang="en-US" sz="2000" dirty="0" smtClean="0">
                <a:hlinkClick r:id="rId2" action="ppaction://hlinksldjump"/>
              </a:rPr>
              <a:t>Figure 5</a:t>
            </a:r>
            <a:r>
              <a:rPr lang="en-US" sz="2000" dirty="0" smtClean="0"/>
              <a:t> shows six examples of IP packets using 802.15.12:</a:t>
            </a:r>
          </a:p>
          <a:p>
            <a:pPr marL="685800" lvl="2" indent="-342900">
              <a:buClr>
                <a:srgbClr val="FF0000"/>
              </a:buClr>
              <a:buFont typeface="Wingdings" charset="2"/>
              <a:buChar char="q"/>
            </a:pPr>
            <a:r>
              <a:rPr lang="en-US" sz="1600" dirty="0" smtClean="0"/>
              <a:t>IE messaging of non-compressed UDP/IPv6</a:t>
            </a:r>
          </a:p>
          <a:p>
            <a:pPr marL="685800" lvl="2" indent="-342900">
              <a:buClr>
                <a:srgbClr val="FF0000"/>
              </a:buClr>
              <a:buFont typeface="Wingdings" charset="2"/>
              <a:buChar char="q"/>
            </a:pPr>
            <a:r>
              <a:rPr lang="en-US" sz="1600" dirty="0"/>
              <a:t>IE messaging of non-compressed UDP/</a:t>
            </a:r>
            <a:r>
              <a:rPr lang="en-US" sz="1600" dirty="0" smtClean="0"/>
              <a:t>IPv4</a:t>
            </a:r>
          </a:p>
          <a:p>
            <a:pPr marL="685800" lvl="2" indent="-342900">
              <a:buClr>
                <a:srgbClr val="FF0000"/>
              </a:buClr>
              <a:buFont typeface="Wingdings" charset="2"/>
              <a:buChar char="q"/>
            </a:pPr>
            <a:r>
              <a:rPr lang="en-US" sz="1600" dirty="0" smtClean="0"/>
              <a:t>IE messaging of compressed UDP/IPv6 using 6LoWPAN</a:t>
            </a:r>
          </a:p>
          <a:p>
            <a:pPr marL="685800" lvl="2" indent="-342900">
              <a:buClr>
                <a:srgbClr val="FF0000"/>
              </a:buClr>
              <a:buFont typeface="Wingdings" charset="2"/>
              <a:buChar char="q"/>
            </a:pPr>
            <a:r>
              <a:rPr lang="en-US" sz="1600" dirty="0" smtClean="0"/>
              <a:t>Non-IE </a:t>
            </a:r>
            <a:r>
              <a:rPr lang="en-US" sz="1600" dirty="0"/>
              <a:t>messaging of non-compressed UDP/IPv6</a:t>
            </a:r>
          </a:p>
          <a:p>
            <a:pPr marL="685800" lvl="2" indent="-342900">
              <a:buClr>
                <a:srgbClr val="FF0000"/>
              </a:buClr>
              <a:buFont typeface="Wingdings" charset="2"/>
              <a:buChar char="q"/>
            </a:pPr>
            <a:r>
              <a:rPr lang="en-US" sz="1600" dirty="0" smtClean="0"/>
              <a:t>Non-IE </a:t>
            </a:r>
            <a:r>
              <a:rPr lang="en-US" sz="1600" dirty="0"/>
              <a:t>messaging of non-compressed UDP/IPv4</a:t>
            </a:r>
          </a:p>
          <a:p>
            <a:pPr marL="685800" lvl="2" indent="-342900">
              <a:buClr>
                <a:srgbClr val="FF0000"/>
              </a:buClr>
              <a:buFont typeface="Wingdings" charset="2"/>
              <a:buChar char="q"/>
            </a:pPr>
            <a:r>
              <a:rPr lang="en-US" sz="1600" dirty="0" smtClean="0"/>
              <a:t>Non-IE </a:t>
            </a:r>
            <a:r>
              <a:rPr lang="en-US" sz="1600" dirty="0"/>
              <a:t>messaging of compressed UDP/IPv6 using </a:t>
            </a:r>
            <a:r>
              <a:rPr lang="en-US" sz="1600" dirty="0" smtClean="0"/>
              <a:t>6LoWPAN</a:t>
            </a:r>
          </a:p>
          <a:p>
            <a:pPr marL="342900" lvl="1" indent="-342900">
              <a:buClr>
                <a:srgbClr val="FF0000"/>
              </a:buClr>
              <a:buFont typeface="Wingdings" charset="2"/>
              <a:buChar char="q"/>
            </a:pPr>
            <a:r>
              <a:rPr lang="en-US" sz="2000" dirty="0" smtClean="0"/>
              <a:t>All examples use the basic assumptions for frame construction from the previous Frame Construction examples resulting in a 21-octet MAC overhead</a:t>
            </a:r>
          </a:p>
          <a:p>
            <a:pPr marL="342900" lvl="1" indent="-342900">
              <a:buClr>
                <a:srgbClr val="FF0000"/>
              </a:buClr>
              <a:buFont typeface="Wingdings" charset="2"/>
              <a:buChar char="q"/>
            </a:pPr>
            <a:r>
              <a:rPr lang="en-US" sz="2000" dirty="0" smtClean="0"/>
              <a:t>The 6LoWPAN examples are for non-fragmented, no mesh; yielding a 3-octet overhead</a:t>
            </a:r>
          </a:p>
          <a:p>
            <a:pPr marL="342900" lvl="1" indent="-342900">
              <a:buClr>
                <a:srgbClr val="FF0000"/>
              </a:buClr>
              <a:buFont typeface="Wingdings" charset="2"/>
              <a:buChar char="q"/>
            </a:pPr>
            <a:r>
              <a:rPr lang="en-US" sz="2000" dirty="0" smtClean="0"/>
              <a:t>As indicated, the total (MAC + ULI + IP + UDP) header lengths for the six examples range from 26 octets to 74 octets</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21</a:t>
            </a:fld>
            <a:endParaRPr lang="en-US"/>
          </a:p>
        </p:txBody>
      </p:sp>
    </p:spTree>
    <p:extLst>
      <p:ext uri="{BB962C8B-B14F-4D97-AF65-F5344CB8AC3E}">
        <p14:creationId xmlns:p14="http://schemas.microsoft.com/office/powerpoint/2010/main" val="1226068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81000"/>
            <a:ext cx="8686800" cy="846744"/>
          </a:xfrm>
        </p:spPr>
        <p:txBody>
          <a:bodyPr/>
          <a:lstStyle/>
          <a:p>
            <a:r>
              <a:rPr lang="en-US" sz="3200" b="1" dirty="0" smtClean="0">
                <a:solidFill>
                  <a:srgbClr val="000000"/>
                </a:solidFill>
                <a:ea typeface="Lucida Grande"/>
                <a:cs typeface="Lucida Grande"/>
              </a:rPr>
              <a:t>Packet Construction - </a:t>
            </a:r>
            <a:r>
              <a:rPr lang="en-US" sz="2400" b="1" dirty="0" smtClean="0">
                <a:solidFill>
                  <a:srgbClr val="000000"/>
                </a:solidFill>
                <a:ea typeface="Lucida Grande"/>
                <a:cs typeface="Lucida Grande"/>
              </a:rPr>
              <a:t>Figure 5</a:t>
            </a:r>
            <a:endParaRPr lang="en-US" sz="2400" dirty="0">
              <a:latin typeface="Arial" charset="0"/>
            </a:endParaRPr>
          </a:p>
        </p:txBody>
      </p:sp>
      <p:sp>
        <p:nvSpPr>
          <p:cNvPr id="3" name="Date Placeholder 2"/>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70337B2E-2ECE-C749-8163-8E953C7317DE}" type="slidenum">
              <a:rPr lang="en-US" smtClean="0"/>
              <a:pPr/>
              <a:t>22</a:t>
            </a:fld>
            <a:endParaRPr lang="en-US"/>
          </a:p>
        </p:txBody>
      </p:sp>
      <p:pic>
        <p:nvPicPr>
          <p:cNvPr id="7" name="Picture 6"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066800"/>
            <a:ext cx="7239000" cy="5436204"/>
          </a:xfrm>
          <a:prstGeom prst="rect">
            <a:avLst/>
          </a:prstGeom>
        </p:spPr>
      </p:pic>
    </p:spTree>
    <p:extLst>
      <p:ext uri="{BB962C8B-B14F-4D97-AF65-F5344CB8AC3E}">
        <p14:creationId xmlns:p14="http://schemas.microsoft.com/office/powerpoint/2010/main" val="223755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160" y="457200"/>
            <a:ext cx="8686800" cy="587670"/>
          </a:xfrm>
        </p:spPr>
        <p:txBody>
          <a:bodyPr>
            <a:normAutofit fontScale="90000"/>
          </a:bodyPr>
          <a:lstStyle/>
          <a:p>
            <a:r>
              <a:rPr lang="en-US" b="1" dirty="0" smtClean="0">
                <a:solidFill>
                  <a:srgbClr val="000000"/>
                </a:solidFill>
                <a:ea typeface="Lucida Grande"/>
                <a:cs typeface="Lucida Grande"/>
              </a:rPr>
              <a:t>Conclusion</a:t>
            </a:r>
            <a:endParaRPr lang="en-US" dirty="0">
              <a:latin typeface="Arial" charset="0"/>
            </a:endParaRPr>
          </a:p>
        </p:txBody>
      </p:sp>
      <p:sp>
        <p:nvSpPr>
          <p:cNvPr id="10243" name="Rectangle 1027"/>
          <p:cNvSpPr>
            <a:spLocks noGrp="1" noChangeArrowheads="1"/>
          </p:cNvSpPr>
          <p:nvPr>
            <p:ph type="body" idx="1"/>
          </p:nvPr>
        </p:nvSpPr>
        <p:spPr>
          <a:xfrm>
            <a:off x="838200" y="1143000"/>
            <a:ext cx="5105400" cy="5105400"/>
          </a:xfrm>
        </p:spPr>
        <p:txBody>
          <a:bodyPr>
            <a:normAutofit fontScale="70000" lnSpcReduction="20000"/>
          </a:bodyPr>
          <a:lstStyle/>
          <a:p>
            <a:pPr marL="0" lvl="1" indent="0">
              <a:buNone/>
            </a:pPr>
            <a:r>
              <a:rPr lang="en-US" sz="2600" b="1" dirty="0" smtClean="0"/>
              <a:t>Mandatory </a:t>
            </a:r>
            <a:r>
              <a:rPr lang="en-US" sz="2600" b="1" dirty="0"/>
              <a:t>e</a:t>
            </a:r>
            <a:r>
              <a:rPr lang="en-US" sz="2600" b="1" dirty="0" smtClean="0"/>
              <a:t>lements still to be done:</a:t>
            </a:r>
          </a:p>
          <a:p>
            <a:pPr marL="342900" lvl="1" indent="-342900">
              <a:buClr>
                <a:srgbClr val="FF0000"/>
              </a:buClr>
              <a:buFont typeface="Wingdings" charset="2"/>
              <a:buChar char="q"/>
            </a:pPr>
            <a:r>
              <a:rPr lang="en-US" sz="2400" b="1" dirty="0" smtClean="0"/>
              <a:t>PDE</a:t>
            </a:r>
          </a:p>
          <a:p>
            <a:pPr marL="744538" lvl="1" indent="-342900">
              <a:buClr>
                <a:srgbClr val="FF0000"/>
              </a:buClr>
              <a:buFont typeface="Wingdings" charset="2"/>
              <a:buChar char="q"/>
            </a:pPr>
            <a:r>
              <a:rPr lang="en-US" sz="2000" dirty="0" smtClean="0"/>
              <a:t>Primitives</a:t>
            </a:r>
          </a:p>
          <a:p>
            <a:pPr marL="1085850" lvl="1" indent="-342900">
              <a:buClr>
                <a:srgbClr val="FF0000"/>
              </a:buClr>
              <a:buFont typeface="Wingdings" charset="2"/>
              <a:buChar char="q"/>
            </a:pPr>
            <a:r>
              <a:rPr lang="en-US" sz="1400" dirty="0" smtClean="0"/>
              <a:t>PDE</a:t>
            </a:r>
            <a:r>
              <a:rPr lang="en-US" sz="1400" dirty="0"/>
              <a:t>-</a:t>
            </a:r>
            <a:r>
              <a:rPr lang="en-US" sz="1400" dirty="0" smtClean="0"/>
              <a:t>DATA</a:t>
            </a:r>
          </a:p>
          <a:p>
            <a:pPr marL="1085850" lvl="1" indent="-342900">
              <a:buClr>
                <a:srgbClr val="FF0000"/>
              </a:buClr>
              <a:buFont typeface="Wingdings" charset="2"/>
              <a:buChar char="q"/>
            </a:pPr>
            <a:r>
              <a:rPr lang="en-US" sz="1400" dirty="0" smtClean="0"/>
              <a:t>PDE</a:t>
            </a:r>
            <a:r>
              <a:rPr lang="en-US" sz="1400" dirty="0"/>
              <a:t>-</a:t>
            </a:r>
            <a:r>
              <a:rPr lang="en-US" sz="1400" dirty="0" smtClean="0"/>
              <a:t>CONFIG</a:t>
            </a:r>
          </a:p>
          <a:p>
            <a:pPr marL="1085850" lvl="1" indent="-342900">
              <a:buClr>
                <a:srgbClr val="FF0000"/>
              </a:buClr>
              <a:buFont typeface="Wingdings" charset="2"/>
              <a:buChar char="q"/>
            </a:pPr>
            <a:r>
              <a:rPr lang="en-US" sz="1400" dirty="0" smtClean="0"/>
              <a:t>PDE</a:t>
            </a:r>
            <a:r>
              <a:rPr lang="en-US" sz="1400" dirty="0"/>
              <a:t>-PURGE</a:t>
            </a:r>
          </a:p>
          <a:p>
            <a:pPr marL="742950" lvl="2" indent="-342900">
              <a:buClr>
                <a:srgbClr val="FF0000"/>
              </a:buClr>
              <a:buFont typeface="Wingdings" charset="2"/>
              <a:buChar char="q"/>
            </a:pPr>
            <a:r>
              <a:rPr lang="en-US" sz="2000" dirty="0" smtClean="0"/>
              <a:t>Parameters</a:t>
            </a:r>
            <a:endParaRPr lang="en-US" sz="2000" dirty="0"/>
          </a:p>
          <a:p>
            <a:pPr marL="742950" lvl="2" indent="-342900">
              <a:buClr>
                <a:srgbClr val="FF0000"/>
              </a:buClr>
              <a:buFont typeface="Wingdings" charset="2"/>
              <a:buChar char="q"/>
            </a:pPr>
            <a:r>
              <a:rPr lang="en-US" sz="2000" dirty="0" smtClean="0"/>
              <a:t>Behavior</a:t>
            </a:r>
            <a:endParaRPr lang="en-US" sz="2400" dirty="0" smtClean="0"/>
          </a:p>
          <a:p>
            <a:pPr marL="342900" lvl="1" indent="-342900">
              <a:buClr>
                <a:srgbClr val="FF0000"/>
              </a:buClr>
              <a:buFont typeface="Wingdings" charset="2"/>
              <a:buChar char="q"/>
            </a:pPr>
            <a:r>
              <a:rPr lang="en-US" sz="2400" b="1" dirty="0" smtClean="0"/>
              <a:t>MMI</a:t>
            </a:r>
          </a:p>
          <a:p>
            <a:pPr marL="742950" lvl="2" indent="-342900">
              <a:buClr>
                <a:srgbClr val="FF0000"/>
              </a:buClr>
              <a:buFont typeface="Wingdings" charset="2"/>
              <a:buChar char="q"/>
            </a:pPr>
            <a:r>
              <a:rPr lang="en-US" sz="2000" dirty="0" smtClean="0"/>
              <a:t>Primitives</a:t>
            </a:r>
          </a:p>
          <a:p>
            <a:pPr marL="1085850" lvl="3" indent="-342900">
              <a:buClr>
                <a:srgbClr val="FF0000"/>
              </a:buClr>
              <a:buFont typeface="Wingdings" charset="2"/>
              <a:buChar char="q"/>
            </a:pPr>
            <a:r>
              <a:rPr lang="en-US" sz="1600" dirty="0" smtClean="0"/>
              <a:t>MMI-Data</a:t>
            </a:r>
          </a:p>
          <a:p>
            <a:pPr marL="1085850" lvl="3" indent="-342900">
              <a:buClr>
                <a:srgbClr val="FF0000"/>
              </a:buClr>
              <a:buFont typeface="Wingdings" charset="2"/>
              <a:buChar char="q"/>
            </a:pPr>
            <a:r>
              <a:rPr lang="en-US" sz="1600" dirty="0" smtClean="0"/>
              <a:t>MMI-MGMT</a:t>
            </a:r>
          </a:p>
          <a:p>
            <a:pPr marL="1085850" lvl="3" indent="-342900">
              <a:buClr>
                <a:srgbClr val="FF0000"/>
              </a:buClr>
              <a:buFont typeface="Wingdings" charset="2"/>
              <a:buChar char="q"/>
            </a:pPr>
            <a:r>
              <a:rPr lang="en-US" sz="1600" dirty="0" smtClean="0"/>
              <a:t>MMI-CONFIG</a:t>
            </a:r>
          </a:p>
          <a:p>
            <a:pPr marL="1085850" lvl="3" indent="-342900">
              <a:buClr>
                <a:srgbClr val="FF0000"/>
              </a:buClr>
              <a:buFont typeface="Wingdings" charset="2"/>
              <a:buChar char="q"/>
            </a:pPr>
            <a:r>
              <a:rPr lang="en-US" sz="1600" dirty="0" smtClean="0"/>
              <a:t>MMI-Purge</a:t>
            </a:r>
          </a:p>
          <a:p>
            <a:pPr marL="742950" lvl="2" indent="-342900">
              <a:buClr>
                <a:srgbClr val="FF0000"/>
              </a:buClr>
              <a:buFont typeface="Wingdings" charset="2"/>
              <a:buChar char="q"/>
            </a:pPr>
            <a:r>
              <a:rPr lang="en-US" sz="2000" dirty="0" smtClean="0"/>
              <a:t>Parameters</a:t>
            </a:r>
            <a:endParaRPr lang="en-US" sz="2000" dirty="0"/>
          </a:p>
          <a:p>
            <a:pPr marL="742950" lvl="2" indent="-342900">
              <a:buClr>
                <a:srgbClr val="FF0000"/>
              </a:buClr>
              <a:buFont typeface="Wingdings" charset="2"/>
              <a:buChar char="q"/>
            </a:pPr>
            <a:r>
              <a:rPr lang="en-US" sz="2000" dirty="0"/>
              <a:t>Behavior</a:t>
            </a:r>
            <a:endParaRPr lang="en-US" sz="2400" dirty="0" smtClean="0"/>
          </a:p>
          <a:p>
            <a:pPr marL="342900" lvl="1" indent="-342900">
              <a:buClr>
                <a:srgbClr val="FF0000"/>
              </a:buClr>
              <a:buFont typeface="Wingdings" charset="2"/>
              <a:buChar char="q"/>
            </a:pPr>
            <a:r>
              <a:rPr lang="en-US" sz="2400" b="1" dirty="0" smtClean="0"/>
              <a:t>Management protocol module</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Pass-thru </a:t>
            </a:r>
            <a:r>
              <a:rPr lang="en-US" sz="2400" b="1" dirty="0"/>
              <a:t>protocol </a:t>
            </a:r>
            <a:r>
              <a:rPr lang="en-US" sz="2400" b="1" dirty="0" smtClean="0"/>
              <a:t>module</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smtClean="0"/>
              <a:t>Behavior</a:t>
            </a:r>
            <a:endParaRPr lang="en-US" sz="2000" dirty="0"/>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23</a:t>
            </a:fld>
            <a:endParaRPr lang="en-US"/>
          </a:p>
        </p:txBody>
      </p:sp>
    </p:spTree>
    <p:extLst>
      <p:ext uri="{BB962C8B-B14F-4D97-AF65-F5344CB8AC3E}">
        <p14:creationId xmlns:p14="http://schemas.microsoft.com/office/powerpoint/2010/main" val="28145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3276600" cy="609600"/>
          </a:xfrm>
        </p:spPr>
        <p:txBody>
          <a:bodyPr/>
          <a:lstStyle/>
          <a:p>
            <a:r>
              <a:rPr lang="en-US" dirty="0" err="1" smtClean="0"/>
              <a:t>NetConf</a:t>
            </a:r>
            <a:r>
              <a:rPr lang="en-US" dirty="0" smtClean="0"/>
              <a:t> Flow</a:t>
            </a:r>
            <a:endParaRPr lang="en-US"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24</a:t>
            </a:fld>
            <a:endParaRPr lang="en-US"/>
          </a:p>
        </p:txBody>
      </p:sp>
      <p:pic>
        <p:nvPicPr>
          <p:cNvPr id="7" name="Picture 6" descr="802.15.12-multi-mode-netconf-r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685800"/>
            <a:ext cx="6553200" cy="6047103"/>
          </a:xfrm>
          <a:prstGeom prst="rect">
            <a:avLst/>
          </a:prstGeom>
        </p:spPr>
      </p:pic>
    </p:spTree>
    <p:extLst>
      <p:ext uri="{BB962C8B-B14F-4D97-AF65-F5344CB8AC3E}">
        <p14:creationId xmlns:p14="http://schemas.microsoft.com/office/powerpoint/2010/main" val="387389867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010400" cy="609600"/>
          </a:xfrm>
        </p:spPr>
        <p:txBody>
          <a:bodyPr/>
          <a:lstStyle/>
          <a:p>
            <a:r>
              <a:rPr lang="en-US" dirty="0" smtClean="0"/>
              <a:t>     Data Examples and CoMI Flow</a:t>
            </a:r>
            <a:endParaRPr lang="en-US"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25</a:t>
            </a:fld>
            <a:endParaRPr lang="en-US"/>
          </a:p>
        </p:txBody>
      </p:sp>
      <p:sp>
        <p:nvSpPr>
          <p:cNvPr id="7" name="TextBox 6"/>
          <p:cNvSpPr txBox="1"/>
          <p:nvPr/>
        </p:nvSpPr>
        <p:spPr>
          <a:xfrm>
            <a:off x="7086600" y="1752600"/>
            <a:ext cx="1905000" cy="1384995"/>
          </a:xfrm>
          <a:prstGeom prst="rect">
            <a:avLst/>
          </a:prstGeom>
          <a:noFill/>
        </p:spPr>
        <p:txBody>
          <a:bodyPr wrap="square" rtlCol="0">
            <a:spAutoFit/>
          </a:bodyPr>
          <a:lstStyle/>
          <a:p>
            <a:r>
              <a:rPr lang="en-US" dirty="0" smtClean="0"/>
              <a:t>Questions:</a:t>
            </a:r>
          </a:p>
          <a:p>
            <a:pPr marL="171450" indent="-171450">
              <a:buFont typeface="Arial"/>
              <a:buChar char="•"/>
            </a:pPr>
            <a:r>
              <a:rPr lang="en-US" dirty="0" smtClean="0"/>
              <a:t>If no designated app: reject with response or just drop?</a:t>
            </a:r>
          </a:p>
          <a:p>
            <a:pPr marL="171450" indent="-171450">
              <a:buFont typeface="Arial"/>
              <a:buChar char="•"/>
            </a:pPr>
            <a:r>
              <a:rPr lang="en-US" dirty="0" smtClean="0"/>
              <a:t>For 6LoWPAN: any concerns with end app?</a:t>
            </a:r>
          </a:p>
          <a:p>
            <a:endParaRPr lang="en-US" dirty="0"/>
          </a:p>
        </p:txBody>
      </p:sp>
      <p:pic>
        <p:nvPicPr>
          <p:cNvPr id="8" name="Picture 7" descr="ULI_Data_Flows-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104899"/>
            <a:ext cx="6654800" cy="5322645"/>
          </a:xfrm>
          <a:prstGeom prst="rect">
            <a:avLst/>
          </a:prstGeom>
        </p:spPr>
      </p:pic>
    </p:spTree>
    <p:extLst>
      <p:ext uri="{BB962C8B-B14F-4D97-AF65-F5344CB8AC3E}">
        <p14:creationId xmlns:p14="http://schemas.microsoft.com/office/powerpoint/2010/main" val="188555293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4800"/>
            <a:ext cx="7772400" cy="1066800"/>
          </a:xfrm>
        </p:spPr>
        <p:txBody>
          <a:bodyPr/>
          <a:lstStyle/>
          <a:p>
            <a:r>
              <a:rPr kumimoji="1" lang="en-US" altLang="ja-JP" dirty="0" smtClean="0"/>
              <a:t>L2R: 2 places where a dispatch happens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&lt;January 2018&gt;</a:t>
            </a:r>
            <a:endParaRPr lang="en-US" dirty="0"/>
          </a:p>
        </p:txBody>
      </p:sp>
      <p:pic>
        <p:nvPicPr>
          <p:cNvPr id="7"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25" y="1066800"/>
            <a:ext cx="8077200" cy="5410200"/>
          </a:xfrm>
          <a:prstGeom prst="rect">
            <a:avLst/>
          </a:prstGeom>
        </p:spPr>
      </p:pic>
      <p:cxnSp>
        <p:nvCxnSpPr>
          <p:cNvPr id="9" name="直線矢印コネクタ 8"/>
          <p:cNvCxnSpPr/>
          <p:nvPr/>
        </p:nvCxnSpPr>
        <p:spPr bwMode="auto">
          <a:xfrm flipV="1">
            <a:off x="7467600" y="2514600"/>
            <a:ext cx="0" cy="457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直線矢印コネクタ 22"/>
          <p:cNvCxnSpPr/>
          <p:nvPr/>
        </p:nvCxnSpPr>
        <p:spPr bwMode="auto">
          <a:xfrm flipH="1" flipV="1">
            <a:off x="2133600" y="2133600"/>
            <a:ext cx="5334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直線矢印コネクタ 24"/>
          <p:cNvCxnSpPr/>
          <p:nvPr/>
        </p:nvCxnSpPr>
        <p:spPr bwMode="auto">
          <a:xfrm flipH="1" flipV="1">
            <a:off x="2971800" y="1752600"/>
            <a:ext cx="44958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直線矢印コネクタ 26"/>
          <p:cNvCxnSpPr/>
          <p:nvPr/>
        </p:nvCxnSpPr>
        <p:spPr bwMode="auto">
          <a:xfrm flipH="1" flipV="1">
            <a:off x="4648200" y="1752600"/>
            <a:ext cx="28194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直線矢印コネクタ 30"/>
          <p:cNvCxnSpPr/>
          <p:nvPr/>
        </p:nvCxnSpPr>
        <p:spPr bwMode="auto">
          <a:xfrm flipH="1" flipV="1">
            <a:off x="6705600" y="1752600"/>
            <a:ext cx="7620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直線矢印コネクタ 32"/>
          <p:cNvCxnSpPr/>
          <p:nvPr/>
        </p:nvCxnSpPr>
        <p:spPr bwMode="auto">
          <a:xfrm flipV="1">
            <a:off x="2819400" y="3657600"/>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5" name="直線矢印コネクタ 34"/>
          <p:cNvCxnSpPr/>
          <p:nvPr/>
        </p:nvCxnSpPr>
        <p:spPr bwMode="auto">
          <a:xfrm flipH="1" flipV="1">
            <a:off x="1676400" y="3276600"/>
            <a:ext cx="1143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直線矢印コネクタ 36"/>
          <p:cNvCxnSpPr/>
          <p:nvPr/>
        </p:nvCxnSpPr>
        <p:spPr bwMode="auto">
          <a:xfrm flipV="1">
            <a:off x="2819400" y="3276600"/>
            <a:ext cx="4724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直線矢印コネクタ 38"/>
          <p:cNvCxnSpPr/>
          <p:nvPr/>
        </p:nvCxnSpPr>
        <p:spPr bwMode="auto">
          <a:xfrm flipV="1">
            <a:off x="2819400" y="3276600"/>
            <a:ext cx="40386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直線矢印コネクタ 40"/>
          <p:cNvCxnSpPr/>
          <p:nvPr/>
        </p:nvCxnSpPr>
        <p:spPr bwMode="auto">
          <a:xfrm flipH="1" flipV="1">
            <a:off x="2286000" y="3276600"/>
            <a:ext cx="533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フッター プレースホルダー 42"/>
          <p:cNvSpPr>
            <a:spLocks noGrp="1"/>
          </p:cNvSpPr>
          <p:nvPr>
            <p:ph type="ftr" sz="quarter" idx="11"/>
          </p:nvPr>
        </p:nvSpPr>
        <p:spPr/>
        <p:txBody>
          <a:bodyPr/>
          <a:lstStyle/>
          <a:p>
            <a:pPr>
              <a:defRPr/>
            </a:pPr>
            <a:r>
              <a:rPr lang="en-US" smtClean="0"/>
              <a:t>&lt;Pat Kinney&gt;, &lt;Kinney Consulting&gt;</a:t>
            </a:r>
            <a:endParaRPr lang="en-US" dirty="0"/>
          </a:p>
        </p:txBody>
      </p:sp>
      <p:sp>
        <p:nvSpPr>
          <p:cNvPr id="44" name="スライド番号プレースホルダー 43"/>
          <p:cNvSpPr>
            <a:spLocks noGrp="1"/>
          </p:cNvSpPr>
          <p:nvPr>
            <p:ph type="sldNum" sz="quarter" idx="12"/>
          </p:nvPr>
        </p:nvSpPr>
        <p:spPr/>
        <p:txBody>
          <a:bodyPr/>
          <a:lstStyle/>
          <a:p>
            <a:pPr>
              <a:defRPr/>
            </a:pPr>
            <a:r>
              <a:rPr lang="en-US" smtClean="0"/>
              <a:t>Slide </a:t>
            </a:r>
            <a:fld id="{7415733E-E371-8944-98C6-8B637C4A033A}" type="slidenum">
              <a:rPr lang="en-US" smtClean="0"/>
              <a:pPr>
                <a:defRPr/>
              </a:pPr>
              <a:t>26</a:t>
            </a:fld>
            <a:endParaRPr lang="en-US"/>
          </a:p>
        </p:txBody>
      </p:sp>
    </p:spTree>
    <p:extLst>
      <p:ext uri="{BB962C8B-B14F-4D97-AF65-F5344CB8AC3E}">
        <p14:creationId xmlns:p14="http://schemas.microsoft.com/office/powerpoint/2010/main" val="15603189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Dispatching a frame for L2R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&lt;January 2018&gt;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smtClean="0"/>
              <a:t>&lt;Pat Kinney&gt;, &lt;Kinney Consulting&gt;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27</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819400"/>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114800"/>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181600"/>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114800"/>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2971800"/>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6" name="Rectangle 391"/>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303" y="5695950"/>
            <a:ext cx="699892" cy="341313"/>
          </a:xfrm>
          <a:prstGeom prst="rect">
            <a:avLst/>
          </a:prstGeom>
          <a:solidFill>
            <a:srgbClr val="FFCCFF"/>
          </a:solidFill>
          <a:ln>
            <a:noFill/>
          </a:ln>
        </p:spPr>
      </p:pic>
      <p:sp>
        <p:nvSpPr>
          <p:cNvPr id="158" name="Rectangle 393"/>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695950"/>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816600"/>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303" y="5491162"/>
            <a:ext cx="699892" cy="204788"/>
          </a:xfrm>
          <a:prstGeom prst="rect">
            <a:avLst/>
          </a:prstGeom>
          <a:solidFill>
            <a:srgbClr val="FFCCFF"/>
          </a:solidFill>
          <a:ln>
            <a:noFill/>
          </a:ln>
        </p:spPr>
      </p:pic>
      <p:sp>
        <p:nvSpPr>
          <p:cNvPr id="163" name="Rectangle 398"/>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491162"/>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546725"/>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546725"/>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3561" y="5697538"/>
            <a:ext cx="873659" cy="341313"/>
          </a:xfrm>
          <a:prstGeom prst="rect">
            <a:avLst/>
          </a:prstGeom>
          <a:solidFill>
            <a:srgbClr val="99FFCC"/>
          </a:solidFill>
          <a:ln>
            <a:noFill/>
          </a:ln>
        </p:spPr>
      </p:pic>
      <p:sp>
        <p:nvSpPr>
          <p:cNvPr id="169" name="Rectangle 108"/>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4483561" y="5697538"/>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4852010" y="5818188"/>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4686373" y="5813210"/>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561" y="5492750"/>
            <a:ext cx="873659" cy="204788"/>
          </a:xfrm>
          <a:prstGeom prst="rect">
            <a:avLst/>
          </a:prstGeom>
          <a:solidFill>
            <a:srgbClr val="99FFCC"/>
          </a:solidFill>
          <a:ln>
            <a:noFill/>
          </a:ln>
        </p:spPr>
      </p:pic>
      <p:sp>
        <p:nvSpPr>
          <p:cNvPr id="177" name="Rectangle 116"/>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4483561" y="5492750"/>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4643769" y="5548313"/>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4926557"/>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267200"/>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267199"/>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287372"/>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011052"/>
            <a:ext cx="2801229" cy="461665"/>
          </a:xfrm>
          <a:prstGeom prst="rect">
            <a:avLst/>
          </a:prstGeom>
          <a:noFill/>
        </p:spPr>
        <p:txBody>
          <a:bodyPr wrap="square" rtlCol="0">
            <a:spAutoFit/>
          </a:bodyPr>
          <a:lstStyle/>
          <a:p>
            <a:r>
              <a:rPr kumimoji="1" lang="en-US" altLang="ja-JP" dirty="0" smtClean="0"/>
              <a:t>Dispatching by looking at Protocol ID in MPX IE.</a:t>
            </a:r>
            <a:endParaRPr kumimoji="1" lang="ja-JP" altLang="en-US" dirty="0"/>
          </a:p>
        </p:txBody>
      </p:sp>
      <p:cxnSp>
        <p:nvCxnSpPr>
          <p:cNvPr id="193" name="直線矢印コネクタ 192"/>
          <p:cNvCxnSpPr>
            <a:stCxn id="191" idx="1"/>
          </p:cNvCxnSpPr>
          <p:nvPr/>
        </p:nvCxnSpPr>
        <p:spPr bwMode="auto">
          <a:xfrm flipH="1" flipV="1">
            <a:off x="4953001" y="3657600"/>
            <a:ext cx="1161170" cy="5842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075801"/>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075801"/>
            <a:ext cx="295274" cy="276999"/>
          </a:xfrm>
          <a:prstGeom prst="rect">
            <a:avLst/>
          </a:prstGeom>
          <a:noFill/>
        </p:spPr>
        <p:txBody>
          <a:bodyPr wrap="none" rtlCol="0">
            <a:spAutoFit/>
          </a:bodyPr>
          <a:lstStyle/>
          <a:p>
            <a:r>
              <a:rPr kumimoji="1" lang="en-US" altLang="ja-JP" dirty="0" smtClean="0"/>
              <a:t>D</a:t>
            </a:r>
            <a:endParaRPr kumimoji="1" lang="ja-JP" altLang="en-US" dirty="0"/>
          </a:p>
        </p:txBody>
      </p:sp>
      <p:sp>
        <p:nvSpPr>
          <p:cNvPr id="173" name="Rectangle 318"/>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80" name="Picture 3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3943" y="5697538"/>
            <a:ext cx="524517" cy="339725"/>
          </a:xfrm>
          <a:prstGeom prst="rect">
            <a:avLst/>
          </a:prstGeom>
          <a:solidFill>
            <a:schemeClr val="accent2">
              <a:lumMod val="40000"/>
              <a:lumOff val="60000"/>
            </a:schemeClr>
          </a:solidFill>
          <a:ln>
            <a:noFill/>
          </a:ln>
        </p:spPr>
      </p:pic>
      <p:sp>
        <p:nvSpPr>
          <p:cNvPr id="182" name="Rectangle 320"/>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84" name="Rectangle 321"/>
          <p:cNvSpPr>
            <a:spLocks noChangeArrowheads="1"/>
          </p:cNvSpPr>
          <p:nvPr/>
        </p:nvSpPr>
        <p:spPr bwMode="auto">
          <a:xfrm>
            <a:off x="2573943" y="5697538"/>
            <a:ext cx="524517"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6" name="Rectangle 322"/>
          <p:cNvSpPr>
            <a:spLocks noChangeArrowheads="1"/>
          </p:cNvSpPr>
          <p:nvPr/>
        </p:nvSpPr>
        <p:spPr bwMode="auto">
          <a:xfrm>
            <a:off x="2668871" y="5818188"/>
            <a:ext cx="45533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MPX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8" name="Rectangle 323"/>
          <p:cNvSpPr>
            <a:spLocks noChangeArrowheads="1"/>
          </p:cNvSpPr>
          <p:nvPr/>
        </p:nvSpPr>
        <p:spPr bwMode="auto">
          <a:xfrm>
            <a:off x="5350084" y="5691188"/>
            <a:ext cx="57439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89" name="Picture 3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6519" y="5697538"/>
            <a:ext cx="56956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0" name="Rectangle 325"/>
          <p:cNvSpPr>
            <a:spLocks noChangeArrowheads="1"/>
          </p:cNvSpPr>
          <p:nvPr/>
        </p:nvSpPr>
        <p:spPr bwMode="auto">
          <a:xfrm>
            <a:off x="5350084" y="5691188"/>
            <a:ext cx="66971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 name="Rectangle 326"/>
          <p:cNvSpPr>
            <a:spLocks noChangeArrowheads="1"/>
          </p:cNvSpPr>
          <p:nvPr/>
        </p:nvSpPr>
        <p:spPr bwMode="auto">
          <a:xfrm>
            <a:off x="5356519" y="5697538"/>
            <a:ext cx="663280" cy="339725"/>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0" name="Rectangle 328"/>
          <p:cNvSpPr>
            <a:spLocks noChangeArrowheads="1"/>
          </p:cNvSpPr>
          <p:nvPr/>
        </p:nvSpPr>
        <p:spPr bwMode="auto">
          <a:xfrm>
            <a:off x="5468067" y="5773738"/>
            <a:ext cx="38792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Protocol A</a:t>
            </a: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Payload</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2" name="Rectangle 340"/>
          <p:cNvSpPr>
            <a:spLocks noChangeArrowheads="1"/>
          </p:cNvSpPr>
          <p:nvPr/>
        </p:nvSpPr>
        <p:spPr bwMode="auto">
          <a:xfrm>
            <a:off x="5350083" y="5486400"/>
            <a:ext cx="576003"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13" name="Picture 34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56519" y="5492750"/>
            <a:ext cx="569568"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4" name="Rectangle 342"/>
          <p:cNvSpPr>
            <a:spLocks noChangeArrowheads="1"/>
          </p:cNvSpPr>
          <p:nvPr/>
        </p:nvSpPr>
        <p:spPr bwMode="auto">
          <a:xfrm>
            <a:off x="5350083" y="5486400"/>
            <a:ext cx="669715"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Rectangle 343"/>
          <p:cNvSpPr>
            <a:spLocks noChangeArrowheads="1"/>
          </p:cNvSpPr>
          <p:nvPr/>
        </p:nvSpPr>
        <p:spPr bwMode="auto">
          <a:xfrm>
            <a:off x="5356518" y="5492750"/>
            <a:ext cx="663281" cy="204788"/>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Rectangle 345"/>
          <p:cNvSpPr>
            <a:spLocks noChangeArrowheads="1"/>
          </p:cNvSpPr>
          <p:nvPr/>
        </p:nvSpPr>
        <p:spPr bwMode="auto">
          <a:xfrm>
            <a:off x="5391867" y="5549900"/>
            <a:ext cx="53059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Various </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8" name="Rectangle 346"/>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19" name="Picture 34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73943" y="5492750"/>
            <a:ext cx="524517" cy="204788"/>
          </a:xfrm>
          <a:prstGeom prst="rect">
            <a:avLst/>
          </a:prstGeom>
          <a:solidFill>
            <a:schemeClr val="accent2">
              <a:lumMod val="40000"/>
              <a:lumOff val="60000"/>
            </a:schemeClr>
          </a:solidFill>
          <a:ln>
            <a:noFill/>
          </a:ln>
        </p:spPr>
      </p:pic>
      <p:sp>
        <p:nvSpPr>
          <p:cNvPr id="220" name="Rectangle 348"/>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1" name="Rectangle 349"/>
          <p:cNvSpPr>
            <a:spLocks noChangeArrowheads="1"/>
          </p:cNvSpPr>
          <p:nvPr/>
        </p:nvSpPr>
        <p:spPr bwMode="auto">
          <a:xfrm>
            <a:off x="2573943" y="5492750"/>
            <a:ext cx="52451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2" name="Rectangle 350"/>
          <p:cNvSpPr>
            <a:spLocks noChangeArrowheads="1"/>
          </p:cNvSpPr>
          <p:nvPr/>
        </p:nvSpPr>
        <p:spPr bwMode="auto">
          <a:xfrm>
            <a:off x="2651173"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3" name="Rectangle 351"/>
          <p:cNvSpPr>
            <a:spLocks noChangeArrowheads="1"/>
          </p:cNvSpPr>
          <p:nvPr/>
        </p:nvSpPr>
        <p:spPr bwMode="auto">
          <a:xfrm>
            <a:off x="2733229"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4" name="Rectangle 352"/>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25" name="Picture 35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8461" y="5697538"/>
            <a:ext cx="654842" cy="339725"/>
          </a:xfrm>
          <a:prstGeom prst="rect">
            <a:avLst/>
          </a:prstGeom>
          <a:solidFill>
            <a:schemeClr val="accent2">
              <a:lumMod val="40000"/>
              <a:lumOff val="60000"/>
            </a:schemeClr>
          </a:solidFill>
          <a:ln>
            <a:noFill/>
          </a:ln>
        </p:spPr>
      </p:pic>
      <p:sp>
        <p:nvSpPr>
          <p:cNvPr id="226" name="Rectangle 354"/>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7" name="Rectangle 355"/>
          <p:cNvSpPr>
            <a:spLocks noChangeArrowheads="1"/>
          </p:cNvSpPr>
          <p:nvPr/>
        </p:nvSpPr>
        <p:spPr bwMode="auto">
          <a:xfrm>
            <a:off x="3098461" y="5697538"/>
            <a:ext cx="654842"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8" name="Rectangle 356"/>
          <p:cNvSpPr>
            <a:spLocks noChangeArrowheads="1"/>
          </p:cNvSpPr>
          <p:nvPr/>
        </p:nvSpPr>
        <p:spPr bwMode="auto">
          <a:xfrm>
            <a:off x="3151556" y="5776913"/>
            <a:ext cx="756206"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Transaction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9" name="Rectangle 357"/>
          <p:cNvSpPr>
            <a:spLocks noChangeArrowheads="1"/>
          </p:cNvSpPr>
          <p:nvPr/>
        </p:nvSpPr>
        <p:spPr bwMode="auto">
          <a:xfrm>
            <a:off x="3251311" y="5861050"/>
            <a:ext cx="47303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Control</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0" name="Rectangle 358"/>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1" name="Picture 3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98461" y="5492750"/>
            <a:ext cx="654842" cy="204788"/>
          </a:xfrm>
          <a:prstGeom prst="rect">
            <a:avLst/>
          </a:prstGeom>
          <a:solidFill>
            <a:schemeClr val="accent2">
              <a:lumMod val="40000"/>
              <a:lumOff val="60000"/>
            </a:schemeClr>
          </a:solidFill>
          <a:ln>
            <a:noFill/>
          </a:ln>
        </p:spPr>
      </p:pic>
      <p:sp>
        <p:nvSpPr>
          <p:cNvPr id="232" name="Rectangle 360"/>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3" name="Rectangle 361"/>
          <p:cNvSpPr>
            <a:spLocks noChangeArrowheads="1"/>
          </p:cNvSpPr>
          <p:nvPr/>
        </p:nvSpPr>
        <p:spPr bwMode="auto">
          <a:xfrm>
            <a:off x="3098461" y="5492750"/>
            <a:ext cx="65484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4" name="Rectangle 362"/>
          <p:cNvSpPr>
            <a:spLocks noChangeArrowheads="1"/>
          </p:cNvSpPr>
          <p:nvPr/>
        </p:nvSpPr>
        <p:spPr bwMode="auto">
          <a:xfrm>
            <a:off x="3270618"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5" name="Rectangle 363"/>
          <p:cNvSpPr>
            <a:spLocks noChangeArrowheads="1"/>
          </p:cNvSpPr>
          <p:nvPr/>
        </p:nvSpPr>
        <p:spPr bwMode="auto">
          <a:xfrm>
            <a:off x="3352674" y="5549900"/>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6" name="Rectangle 364"/>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7" name="Picture 36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3302" y="5697538"/>
            <a:ext cx="743334" cy="339725"/>
          </a:xfrm>
          <a:prstGeom prst="rect">
            <a:avLst/>
          </a:prstGeom>
          <a:solidFill>
            <a:schemeClr val="accent2">
              <a:lumMod val="40000"/>
              <a:lumOff val="60000"/>
            </a:schemeClr>
          </a:solidFill>
          <a:ln>
            <a:noFill/>
          </a:ln>
        </p:spPr>
      </p:pic>
      <p:sp>
        <p:nvSpPr>
          <p:cNvPr id="238" name="Rectangle 366"/>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9" name="Rectangle 367"/>
          <p:cNvSpPr>
            <a:spLocks noChangeArrowheads="1"/>
          </p:cNvSpPr>
          <p:nvPr/>
        </p:nvSpPr>
        <p:spPr bwMode="auto">
          <a:xfrm>
            <a:off x="3753302" y="5697538"/>
            <a:ext cx="743334"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68"/>
          <p:cNvSpPr>
            <a:spLocks noChangeArrowheads="1"/>
          </p:cNvSpPr>
          <p:nvPr/>
        </p:nvSpPr>
        <p:spPr bwMode="auto">
          <a:xfrm>
            <a:off x="3925460" y="5726113"/>
            <a:ext cx="56474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Protocol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1" name="Rectangle 369"/>
          <p:cNvSpPr>
            <a:spLocks noChangeArrowheads="1"/>
          </p:cNvSpPr>
          <p:nvPr/>
        </p:nvSpPr>
        <p:spPr bwMode="auto">
          <a:xfrm>
            <a:off x="3917415" y="581818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Identifier</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2" name="Rectangle 370"/>
          <p:cNvSpPr>
            <a:spLocks noChangeArrowheads="1"/>
          </p:cNvSpPr>
          <p:nvPr/>
        </p:nvSpPr>
        <p:spPr bwMode="auto">
          <a:xfrm>
            <a:off x="3917415" y="5910263"/>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3" name="Rectangle 371"/>
          <p:cNvSpPr>
            <a:spLocks noChangeArrowheads="1"/>
          </p:cNvSpPr>
          <p:nvPr/>
        </p:nvSpPr>
        <p:spPr bwMode="auto">
          <a:xfrm>
            <a:off x="4007516"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4" name="Rectangle 372"/>
          <p:cNvSpPr>
            <a:spLocks noChangeArrowheads="1"/>
          </p:cNvSpPr>
          <p:nvPr/>
        </p:nvSpPr>
        <p:spPr bwMode="auto">
          <a:xfrm>
            <a:off x="4062220"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x</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5" name="Rectangle 373"/>
          <p:cNvSpPr>
            <a:spLocks noChangeArrowheads="1"/>
          </p:cNvSpPr>
          <p:nvPr/>
        </p:nvSpPr>
        <p:spPr bwMode="auto">
          <a:xfrm>
            <a:off x="4116925" y="5910263"/>
            <a:ext cx="205184"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rPr>
              <a:t>XXXX</a:t>
            </a:r>
            <a:endParaRPr kumimoji="1" lang="ja-JP" altLang="ja-JP" sz="1800" b="0"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p:txBody>
      </p:sp>
      <p:sp>
        <p:nvSpPr>
          <p:cNvPr id="246" name="Rectangle 374"/>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47" name="Picture 37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53302" y="5492750"/>
            <a:ext cx="743334" cy="204788"/>
          </a:xfrm>
          <a:prstGeom prst="rect">
            <a:avLst/>
          </a:prstGeom>
          <a:solidFill>
            <a:schemeClr val="accent2">
              <a:lumMod val="40000"/>
              <a:lumOff val="60000"/>
            </a:schemeClr>
          </a:solidFill>
          <a:ln>
            <a:noFill/>
          </a:ln>
        </p:spPr>
      </p:pic>
      <p:sp>
        <p:nvSpPr>
          <p:cNvPr id="248" name="Rectangle 376"/>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9" name="Rectangle 377"/>
          <p:cNvSpPr>
            <a:spLocks noChangeArrowheads="1"/>
          </p:cNvSpPr>
          <p:nvPr/>
        </p:nvSpPr>
        <p:spPr bwMode="auto">
          <a:xfrm>
            <a:off x="3753302" y="5492750"/>
            <a:ext cx="743334"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50" name="Rectangle 378"/>
          <p:cNvSpPr>
            <a:spLocks noChangeArrowheads="1"/>
          </p:cNvSpPr>
          <p:nvPr/>
        </p:nvSpPr>
        <p:spPr bwMode="auto">
          <a:xfrm>
            <a:off x="3944767"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1" name="Rectangle 379"/>
          <p:cNvSpPr>
            <a:spLocks noChangeArrowheads="1"/>
          </p:cNvSpPr>
          <p:nvPr/>
        </p:nvSpPr>
        <p:spPr bwMode="auto">
          <a:xfrm>
            <a:off x="4026824"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テキスト ボックス 2"/>
          <p:cNvSpPr txBox="1"/>
          <p:nvPr/>
        </p:nvSpPr>
        <p:spPr>
          <a:xfrm>
            <a:off x="4114800" y="6248400"/>
            <a:ext cx="3880742" cy="276999"/>
          </a:xfrm>
          <a:prstGeom prst="rect">
            <a:avLst/>
          </a:prstGeom>
          <a:noFill/>
        </p:spPr>
        <p:txBody>
          <a:bodyPr wrap="none" rtlCol="0">
            <a:spAutoFit/>
          </a:bodyPr>
          <a:lstStyle/>
          <a:p>
            <a:r>
              <a:rPr kumimoji="1" lang="en-US" altLang="ja-JP" dirty="0" smtClean="0"/>
              <a:t>The Number 0xXXXX is for the Protocol A. (e.g. IPv4 etc.)</a:t>
            </a:r>
            <a:endParaRPr kumimoji="1" lang="ja-JP" altLang="en-US" dirty="0"/>
          </a:p>
        </p:txBody>
      </p:sp>
      <p:cxnSp>
        <p:nvCxnSpPr>
          <p:cNvPr id="15" name="直線矢印コネクタ 14"/>
          <p:cNvCxnSpPr/>
          <p:nvPr/>
        </p:nvCxnSpPr>
        <p:spPr bwMode="auto">
          <a:xfrm flipH="1" flipV="1">
            <a:off x="4236719" y="6075362"/>
            <a:ext cx="130186" cy="2492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50684766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タイトル 201"/>
          <p:cNvSpPr>
            <a:spLocks noGrp="1"/>
          </p:cNvSpPr>
          <p:nvPr>
            <p:ph type="title"/>
          </p:nvPr>
        </p:nvSpPr>
        <p:spPr/>
        <p:txBody>
          <a:bodyPr/>
          <a:lstStyle/>
          <a:p>
            <a:r>
              <a:rPr kumimoji="1" lang="en-US" altLang="ja-JP" dirty="0" smtClean="0"/>
              <a:t>Dispatching a frame for L2R – 6LoWPAN mesh under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&lt;January 2018&gt;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&lt;Pat Kinney&gt;, &lt;Kinney Consulting&gt;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28</a:t>
            </a:fld>
            <a:endParaRPr lang="en-US"/>
          </a:p>
        </p:txBody>
      </p:sp>
      <p:sp>
        <p:nvSpPr>
          <p:cNvPr id="7" name="正方形/長方形 6"/>
          <p:cNvSpPr/>
          <p:nvPr/>
        </p:nvSpPr>
        <p:spPr bwMode="auto">
          <a:xfrm>
            <a:off x="12192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8007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9136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9616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endCxn id="9" idx="6"/>
          </p:cNvCxnSpPr>
          <p:nvPr/>
        </p:nvCxnSpPr>
        <p:spPr bwMode="auto">
          <a:xfrm flipH="1">
            <a:off x="3050583" y="2514600"/>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34884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8" name="正方形/長方形 47"/>
          <p:cNvSpPr/>
          <p:nvPr/>
        </p:nvSpPr>
        <p:spPr bwMode="auto">
          <a:xfrm>
            <a:off x="23712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9" name="正方形/長方形 58"/>
          <p:cNvSpPr/>
          <p:nvPr/>
        </p:nvSpPr>
        <p:spPr bwMode="auto">
          <a:xfrm>
            <a:off x="35814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949844"/>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312044"/>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245244"/>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312044"/>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245244"/>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312044"/>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3102244"/>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1" name="Rectangle 106"/>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12"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7464" y="5850751"/>
            <a:ext cx="873659" cy="341313"/>
          </a:xfrm>
          <a:prstGeom prst="rect">
            <a:avLst/>
          </a:prstGeom>
          <a:solidFill>
            <a:schemeClr val="accent2">
              <a:lumMod val="40000"/>
              <a:lumOff val="60000"/>
            </a:schemeClr>
          </a:solidFill>
          <a:ln>
            <a:noFill/>
          </a:ln>
        </p:spPr>
      </p:pic>
      <p:sp>
        <p:nvSpPr>
          <p:cNvPr id="113" name="Rectangle 108"/>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14" name="Rectangle 109"/>
          <p:cNvSpPr>
            <a:spLocks noChangeArrowheads="1"/>
          </p:cNvSpPr>
          <p:nvPr/>
        </p:nvSpPr>
        <p:spPr bwMode="auto">
          <a:xfrm>
            <a:off x="3427464" y="5850751"/>
            <a:ext cx="873659" cy="341313"/>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5" name="Rectangle 110"/>
          <p:cNvSpPr>
            <a:spLocks noChangeArrowheads="1"/>
          </p:cNvSpPr>
          <p:nvPr/>
        </p:nvSpPr>
        <p:spPr bwMode="auto">
          <a:xfrm>
            <a:off x="3641454" y="5971401"/>
            <a:ext cx="123432"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ULI</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6" name="Rectangle 111"/>
          <p:cNvSpPr>
            <a:spLocks noChangeArrowheads="1"/>
          </p:cNvSpPr>
          <p:nvPr/>
        </p:nvSpPr>
        <p:spPr bwMode="auto">
          <a:xfrm>
            <a:off x="3795913" y="5971401"/>
            <a:ext cx="9171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7" name="Rectangle 112"/>
          <p:cNvSpPr>
            <a:spLocks noChangeArrowheads="1"/>
          </p:cNvSpPr>
          <p:nvPr/>
        </p:nvSpPr>
        <p:spPr bwMode="auto">
          <a:xfrm>
            <a:off x="3831310" y="5971401"/>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8" name="Rectangle 113"/>
          <p:cNvSpPr>
            <a:spLocks noChangeArrowheads="1"/>
          </p:cNvSpPr>
          <p:nvPr/>
        </p:nvSpPr>
        <p:spPr bwMode="auto">
          <a:xfrm>
            <a:off x="3886014" y="5971401"/>
            <a:ext cx="300873"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 IE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9" name="Rectangle 114"/>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0"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7464" y="5645963"/>
            <a:ext cx="873659" cy="204788"/>
          </a:xfrm>
          <a:prstGeom prst="rect">
            <a:avLst/>
          </a:prstGeom>
          <a:solidFill>
            <a:schemeClr val="accent2">
              <a:lumMod val="40000"/>
              <a:lumOff val="60000"/>
            </a:schemeClr>
          </a:solidFill>
          <a:ln>
            <a:noFill/>
          </a:ln>
        </p:spPr>
      </p:pic>
      <p:sp>
        <p:nvSpPr>
          <p:cNvPr id="121" name="Rectangle 116"/>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2" name="Rectangle 117"/>
          <p:cNvSpPr>
            <a:spLocks noChangeArrowheads="1"/>
          </p:cNvSpPr>
          <p:nvPr/>
        </p:nvSpPr>
        <p:spPr bwMode="auto">
          <a:xfrm>
            <a:off x="3427464" y="5645963"/>
            <a:ext cx="873659"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3" name="Rectangle 118"/>
          <p:cNvSpPr>
            <a:spLocks noChangeArrowheads="1"/>
          </p:cNvSpPr>
          <p:nvPr/>
        </p:nvSpPr>
        <p:spPr bwMode="auto">
          <a:xfrm>
            <a:off x="3676850"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4" name="Rectangle 119"/>
          <p:cNvSpPr>
            <a:spLocks noChangeArrowheads="1"/>
          </p:cNvSpPr>
          <p:nvPr/>
        </p:nvSpPr>
        <p:spPr bwMode="auto">
          <a:xfrm>
            <a:off x="3758907"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5" name="Rectangle 120"/>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6" name="Picture 1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1122" y="5850751"/>
            <a:ext cx="1399785" cy="136525"/>
          </a:xfrm>
          <a:prstGeom prst="rect">
            <a:avLst/>
          </a:prstGeom>
          <a:solidFill>
            <a:schemeClr val="accent2">
              <a:lumMod val="40000"/>
              <a:lumOff val="60000"/>
            </a:schemeClr>
          </a:solidFill>
          <a:ln>
            <a:noFill/>
          </a:ln>
        </p:spPr>
      </p:pic>
      <p:sp>
        <p:nvSpPr>
          <p:cNvPr id="127" name="Rectangle 122"/>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8" name="Rectangle 123"/>
          <p:cNvSpPr>
            <a:spLocks noChangeArrowheads="1"/>
          </p:cNvSpPr>
          <p:nvPr/>
        </p:nvSpPr>
        <p:spPr bwMode="auto">
          <a:xfrm>
            <a:off x="4301122" y="5850751"/>
            <a:ext cx="1399785"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 name="Rectangle 124"/>
          <p:cNvSpPr>
            <a:spLocks noChangeArrowheads="1"/>
          </p:cNvSpPr>
          <p:nvPr/>
        </p:nvSpPr>
        <p:spPr bwMode="auto">
          <a:xfrm>
            <a:off x="4888388" y="5871388"/>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IPHC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0" name="Rectangle 125"/>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1" name="Picture 1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1122" y="5645963"/>
            <a:ext cx="1399785" cy="204788"/>
          </a:xfrm>
          <a:prstGeom prst="rect">
            <a:avLst/>
          </a:prstGeom>
          <a:solidFill>
            <a:schemeClr val="accent2">
              <a:lumMod val="40000"/>
              <a:lumOff val="60000"/>
            </a:schemeClr>
          </a:solidFill>
          <a:ln>
            <a:noFill/>
          </a:ln>
        </p:spPr>
      </p:pic>
      <p:sp>
        <p:nvSpPr>
          <p:cNvPr id="132" name="Rectangle 127"/>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3" name="Rectangle 128"/>
          <p:cNvSpPr>
            <a:spLocks noChangeArrowheads="1"/>
          </p:cNvSpPr>
          <p:nvPr/>
        </p:nvSpPr>
        <p:spPr bwMode="auto">
          <a:xfrm>
            <a:off x="4301122" y="5645963"/>
            <a:ext cx="1399785"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4" name="Rectangle 129"/>
          <p:cNvSpPr>
            <a:spLocks noChangeArrowheads="1"/>
          </p:cNvSpPr>
          <p:nvPr/>
        </p:nvSpPr>
        <p:spPr bwMode="auto">
          <a:xfrm>
            <a:off x="4815986"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5" name="Rectangle 130"/>
          <p:cNvSpPr>
            <a:spLocks noChangeArrowheads="1"/>
          </p:cNvSpPr>
          <p:nvPr/>
        </p:nvSpPr>
        <p:spPr bwMode="auto">
          <a:xfrm>
            <a:off x="4898042"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6" name="Rectangle 137"/>
          <p:cNvSpPr>
            <a:spLocks noChangeArrowheads="1"/>
          </p:cNvSpPr>
          <p:nvPr/>
        </p:nvSpPr>
        <p:spPr bwMode="auto">
          <a:xfrm>
            <a:off x="990600" y="5879326"/>
            <a:ext cx="119062"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7" name="Rectangle 138"/>
          <p:cNvSpPr>
            <a:spLocks noChangeArrowheads="1"/>
          </p:cNvSpPr>
          <p:nvPr/>
        </p:nvSpPr>
        <p:spPr bwMode="auto">
          <a:xfrm>
            <a:off x="1045305" y="5879326"/>
            <a:ext cx="55508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8" name="Rectangle 139"/>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9" name="Picture 1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00907" y="5850751"/>
            <a:ext cx="699892" cy="136525"/>
          </a:xfrm>
          <a:prstGeom prst="rect">
            <a:avLst/>
          </a:prstGeom>
          <a:solidFill>
            <a:schemeClr val="accent2">
              <a:lumMod val="40000"/>
              <a:lumOff val="60000"/>
            </a:schemeClr>
          </a:solidFill>
          <a:ln>
            <a:noFill/>
          </a:ln>
        </p:spPr>
      </p:pic>
      <p:sp>
        <p:nvSpPr>
          <p:cNvPr id="140" name="Rectangle 141"/>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1" name="Rectangle 142"/>
          <p:cNvSpPr>
            <a:spLocks noChangeArrowheads="1"/>
          </p:cNvSpPr>
          <p:nvPr/>
        </p:nvSpPr>
        <p:spPr bwMode="auto">
          <a:xfrm>
            <a:off x="5700907" y="5850751"/>
            <a:ext cx="699892"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2" name="Rectangle 143"/>
          <p:cNvSpPr>
            <a:spLocks noChangeArrowheads="1"/>
          </p:cNvSpPr>
          <p:nvPr/>
        </p:nvSpPr>
        <p:spPr bwMode="auto">
          <a:xfrm>
            <a:off x="5945467" y="5871388"/>
            <a:ext cx="30891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NHC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3" name="Rectangle 144"/>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44" name="Picture 1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00907" y="5645963"/>
            <a:ext cx="699892" cy="204788"/>
          </a:xfrm>
          <a:prstGeom prst="rect">
            <a:avLst/>
          </a:prstGeom>
          <a:solidFill>
            <a:schemeClr val="accent2">
              <a:lumMod val="40000"/>
              <a:lumOff val="60000"/>
            </a:schemeClr>
          </a:solidFill>
          <a:ln>
            <a:noFill/>
          </a:ln>
        </p:spPr>
      </p:pic>
      <p:sp>
        <p:nvSpPr>
          <p:cNvPr id="145" name="Rectangle 146"/>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6" name="Rectangle 147"/>
          <p:cNvSpPr>
            <a:spLocks noChangeArrowheads="1"/>
          </p:cNvSpPr>
          <p:nvPr/>
        </p:nvSpPr>
        <p:spPr bwMode="auto">
          <a:xfrm>
            <a:off x="5700907" y="5645963"/>
            <a:ext cx="69989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7" name="Rectangle 148"/>
          <p:cNvSpPr>
            <a:spLocks noChangeArrowheads="1"/>
          </p:cNvSpPr>
          <p:nvPr/>
        </p:nvSpPr>
        <p:spPr bwMode="auto">
          <a:xfrm>
            <a:off x="5890763"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8" name="Rectangle 149"/>
          <p:cNvSpPr>
            <a:spLocks noChangeArrowheads="1"/>
          </p:cNvSpPr>
          <p:nvPr/>
        </p:nvSpPr>
        <p:spPr bwMode="auto">
          <a:xfrm>
            <a:off x="5972820" y="5701526"/>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9" name="Rectangle 150"/>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0" name="Picture 15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1122" y="5987276"/>
            <a:ext cx="2099677" cy="204788"/>
          </a:xfrm>
          <a:prstGeom prst="rect">
            <a:avLst/>
          </a:prstGeom>
          <a:solidFill>
            <a:schemeClr val="accent2">
              <a:lumMod val="40000"/>
              <a:lumOff val="60000"/>
            </a:schemeClr>
          </a:solidFill>
          <a:ln>
            <a:noFill/>
          </a:ln>
        </p:spPr>
      </p:pic>
      <p:sp>
        <p:nvSpPr>
          <p:cNvPr id="151" name="Rectangle 152"/>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2" name="Rectangle 153"/>
          <p:cNvSpPr>
            <a:spLocks noChangeArrowheads="1"/>
          </p:cNvSpPr>
          <p:nvPr/>
        </p:nvSpPr>
        <p:spPr bwMode="auto">
          <a:xfrm>
            <a:off x="4301122" y="5987276"/>
            <a:ext cx="209967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3" name="Rectangle 154"/>
          <p:cNvSpPr>
            <a:spLocks noChangeArrowheads="1"/>
          </p:cNvSpPr>
          <p:nvPr/>
        </p:nvSpPr>
        <p:spPr bwMode="auto">
          <a:xfrm>
            <a:off x="5116859" y="6042838"/>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4" name="Rectangle 155"/>
          <p:cNvSpPr>
            <a:spLocks noChangeArrowheads="1"/>
          </p:cNvSpPr>
          <p:nvPr/>
        </p:nvSpPr>
        <p:spPr bwMode="auto">
          <a:xfrm>
            <a:off x="5171563" y="604283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6" name="Rectangle 391"/>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72303" y="5850751"/>
            <a:ext cx="699892" cy="341313"/>
          </a:xfrm>
          <a:prstGeom prst="rect">
            <a:avLst/>
          </a:prstGeom>
          <a:solidFill>
            <a:srgbClr val="FFCCFF"/>
          </a:solidFill>
          <a:ln>
            <a:noFill/>
          </a:ln>
        </p:spPr>
      </p:pic>
      <p:sp>
        <p:nvSpPr>
          <p:cNvPr id="158" name="Rectangle 393"/>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850751"/>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971401"/>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72303" y="5645963"/>
            <a:ext cx="699892" cy="204788"/>
          </a:xfrm>
          <a:prstGeom prst="rect">
            <a:avLst/>
          </a:prstGeom>
          <a:solidFill>
            <a:srgbClr val="FFCCFF"/>
          </a:solidFill>
          <a:ln>
            <a:noFill/>
          </a:ln>
        </p:spPr>
      </p:pic>
      <p:sp>
        <p:nvSpPr>
          <p:cNvPr id="163" name="Rectangle 398"/>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645963"/>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701526"/>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701526"/>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341" y="5850751"/>
            <a:ext cx="873659" cy="341313"/>
          </a:xfrm>
          <a:prstGeom prst="rect">
            <a:avLst/>
          </a:prstGeom>
          <a:solidFill>
            <a:srgbClr val="99FFCC"/>
          </a:solidFill>
          <a:ln>
            <a:noFill/>
          </a:ln>
        </p:spPr>
      </p:pic>
      <p:sp>
        <p:nvSpPr>
          <p:cNvPr id="169" name="Rectangle 108"/>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2555341" y="5850751"/>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2923790" y="5971401"/>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2758153" y="5966423"/>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341" y="5645963"/>
            <a:ext cx="873659" cy="204788"/>
          </a:xfrm>
          <a:prstGeom prst="rect">
            <a:avLst/>
          </a:prstGeom>
          <a:solidFill>
            <a:srgbClr val="99FFCC"/>
          </a:solidFill>
          <a:ln>
            <a:noFill/>
          </a:ln>
        </p:spPr>
      </p:pic>
      <p:sp>
        <p:nvSpPr>
          <p:cNvPr id="177" name="Rectangle 116"/>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2555341" y="5645963"/>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2715549" y="5701526"/>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5057001"/>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397644"/>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397643"/>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417816"/>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141496"/>
            <a:ext cx="2510624" cy="276999"/>
          </a:xfrm>
          <a:prstGeom prst="rect">
            <a:avLst/>
          </a:prstGeom>
          <a:noFill/>
        </p:spPr>
        <p:txBody>
          <a:bodyPr wrap="none" rtlCol="0">
            <a:spAutoFit/>
          </a:bodyPr>
          <a:lstStyle/>
          <a:p>
            <a:r>
              <a:rPr kumimoji="1" lang="en-US" altLang="ja-JP" dirty="0" smtClean="0"/>
              <a:t>Dispatching by looking at ULI-6lo IE</a:t>
            </a:r>
            <a:endParaRPr kumimoji="1" lang="ja-JP" altLang="en-US" dirty="0"/>
          </a:p>
        </p:txBody>
      </p:sp>
      <p:cxnSp>
        <p:nvCxnSpPr>
          <p:cNvPr id="193" name="直線矢印コネクタ 192"/>
          <p:cNvCxnSpPr>
            <a:stCxn id="191" idx="1"/>
          </p:cNvCxnSpPr>
          <p:nvPr/>
        </p:nvCxnSpPr>
        <p:spPr bwMode="auto">
          <a:xfrm flipH="1" flipV="1">
            <a:off x="4953001" y="3788044"/>
            <a:ext cx="1161170" cy="491952"/>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11400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254644"/>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206245"/>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206245"/>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206245"/>
            <a:ext cx="295274" cy="276999"/>
          </a:xfrm>
          <a:prstGeom prst="rect">
            <a:avLst/>
          </a:prstGeom>
          <a:noFill/>
        </p:spPr>
        <p:txBody>
          <a:bodyPr wrap="none" rtlCol="0">
            <a:spAutoFit/>
          </a:bodyPr>
          <a:lstStyle/>
          <a:p>
            <a:r>
              <a:rPr kumimoji="1" lang="en-US" altLang="ja-JP" dirty="0" smtClean="0"/>
              <a:t>D</a:t>
            </a:r>
            <a:endParaRPr kumimoji="1" lang="ja-JP" altLang="en-US" dirty="0"/>
          </a:p>
        </p:txBody>
      </p:sp>
    </p:spTree>
    <p:extLst>
      <p:ext uri="{BB962C8B-B14F-4D97-AF65-F5344CB8AC3E}">
        <p14:creationId xmlns:p14="http://schemas.microsoft.com/office/powerpoint/2010/main" val="81297537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802.1x communication flow</a:t>
            </a:r>
            <a:endParaRPr lang="en-US" dirty="0"/>
          </a:p>
        </p:txBody>
      </p:sp>
      <p:sp>
        <p:nvSpPr>
          <p:cNvPr id="4" name="Date Placeholder 3"/>
          <p:cNvSpPr>
            <a:spLocks noGrp="1"/>
          </p:cNvSpPr>
          <p:nvPr>
            <p:ph type="dt" sz="half" idx="10"/>
          </p:nvPr>
        </p:nvSpPr>
        <p:spPr/>
        <p:txBody>
          <a:bodyPr/>
          <a:lstStyle/>
          <a:p>
            <a:r>
              <a:rPr lang="en-US" smtClean="0"/>
              <a:t>&lt;January 2018&gt;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29</a:t>
            </a:fld>
            <a:endParaRPr lang="en-US"/>
          </a:p>
        </p:txBody>
      </p:sp>
    </p:spTree>
    <p:extLst>
      <p:ext uri="{BB962C8B-B14F-4D97-AF65-F5344CB8AC3E}">
        <p14:creationId xmlns:p14="http://schemas.microsoft.com/office/powerpoint/2010/main" val="351455668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3</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066800"/>
            <a:ext cx="88392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25400" y="914400"/>
            <a:ext cx="9042400" cy="5616924"/>
          </a:xfrm>
          <a:prstGeom prst="rect">
            <a:avLst/>
          </a:prstGeom>
          <a:noFill/>
        </p:spPr>
        <p:txBody>
          <a:bodyPr wrap="square" rtlCol="0">
            <a:spAutoFit/>
          </a:bodyPr>
          <a:lstStyle/>
          <a:p>
            <a:pPr>
              <a:buClr>
                <a:srgbClr val="FF0000"/>
              </a:buClr>
            </a:pPr>
            <a:r>
              <a:rPr lang="en-US" sz="2000" b="1" dirty="0" smtClean="0"/>
              <a:t>Introduction</a:t>
            </a:r>
          </a:p>
          <a:p>
            <a:pPr marL="284163">
              <a:buClr>
                <a:srgbClr val="FF0000"/>
              </a:buClr>
            </a:pPr>
            <a:r>
              <a:rPr lang="en-US" sz="1800" dirty="0"/>
              <a:t>IEEE 802.15.12 </a:t>
            </a:r>
            <a:r>
              <a:rPr lang="en-US" sz="1800" dirty="0" smtClean="0"/>
              <a:t>performs many of the functions that an LLC would perform but adds additional functionality needed for IEEE 802.15.4 in areas such as configuration, higher layer protocol identity, fragmentation, harmonization of existing of other upper sublayer layer 2 protocols, and management of 802.15.4 devices.</a:t>
            </a:r>
          </a:p>
          <a:p>
            <a:pPr>
              <a:spcBef>
                <a:spcPts val="600"/>
              </a:spcBef>
              <a:buClr>
                <a:srgbClr val="FF0000"/>
              </a:buClr>
            </a:pPr>
            <a:r>
              <a:rPr lang="en-US" sz="2000" b="1" dirty="0" smtClean="0"/>
              <a:t>Purpose</a:t>
            </a:r>
            <a:r>
              <a:rPr lang="en-US" sz="1800" b="1" dirty="0" smtClean="0"/>
              <a:t>, to provide the following:</a:t>
            </a:r>
          </a:p>
          <a:p>
            <a:pPr marL="565150" indent="-285750">
              <a:buClr>
                <a:srgbClr val="FF0000"/>
              </a:buClr>
              <a:buFont typeface="Wingdings" charset="2"/>
              <a:buChar char="q"/>
            </a:pPr>
            <a:r>
              <a:rPr lang="en-US" sz="1800" b="1" dirty="0" smtClean="0"/>
              <a:t>Reduction of the complexity in configuring and using the 802.15.4 device</a:t>
            </a:r>
          </a:p>
          <a:p>
            <a:pPr marL="914400" lvl="1" indent="-342900" defTabSz="800100">
              <a:buClr>
                <a:schemeClr val="tx1"/>
              </a:buClr>
              <a:buFont typeface="+mj-lt"/>
              <a:buAutoNum type="arabicPeriod"/>
            </a:pPr>
            <a:r>
              <a:rPr lang="en-US" sz="1600" b="1" dirty="0" smtClean="0"/>
              <a:t>Complexity in configuring 802.15.4 </a:t>
            </a:r>
            <a:r>
              <a:rPr lang="en-US" sz="1600" dirty="0" smtClean="0"/>
              <a:t>results from having to select one correct configuration given all possible combinations of the following: 8 MAC modes with 13 distinct MAC behaviors, 9 PHY modulation types with 4 distinct PHY behaviors and 40 PHY data rates, and 20 PHY bands</a:t>
            </a:r>
            <a:r>
              <a:rPr lang="en-US" sz="1600" dirty="0"/>
              <a:t> </a:t>
            </a:r>
            <a:r>
              <a:rPr lang="en-US" sz="1600" dirty="0" smtClean="0"/>
              <a:t>with greater than 35,390 channels. </a:t>
            </a:r>
          </a:p>
          <a:p>
            <a:pPr marL="1314450" lvl="2" indent="-285750" defTabSz="800100">
              <a:buClr>
                <a:srgbClr val="FF0000"/>
              </a:buClr>
              <a:buFont typeface="Wingdings" charset="2"/>
              <a:buChar char="q"/>
            </a:pPr>
            <a:r>
              <a:rPr lang="en-US" sz="1600" dirty="0" smtClean="0"/>
              <a:t>802.15.12 defines a management protocol module that provides configuration parameters to the 802.15.4 device.</a:t>
            </a:r>
          </a:p>
          <a:p>
            <a:pPr marL="914400" lvl="1" indent="-342900" defTabSz="800100">
              <a:buClr>
                <a:schemeClr val="tx1"/>
              </a:buClr>
              <a:buFont typeface="+mj-lt"/>
              <a:buAutoNum type="arabicPeriod"/>
            </a:pPr>
            <a:r>
              <a:rPr lang="en-US" sz="1600" b="1" dirty="0" smtClean="0"/>
              <a:t>Complexity in the use of 802.15.4</a:t>
            </a:r>
            <a:r>
              <a:rPr lang="en-US" sz="1600" dirty="0" smtClean="0"/>
              <a:t> to send messages is shown by a comparison with 802.3 and 802.11.  Ethernet (802.3) has 4 parameters in its data transmission primitive while 802.11 has 6.  However, the 802.15.4 data transmission primitive contains 28 parameters.  See </a:t>
            </a:r>
            <a:r>
              <a:rPr lang="en-US" sz="1600" dirty="0" smtClean="0">
                <a:hlinkClick r:id="rId3" action="ppaction://hlinksldjump"/>
              </a:rPr>
              <a:t>Figure 1 </a:t>
            </a:r>
            <a:r>
              <a:rPr lang="en-US" sz="1600" dirty="0" smtClean="0"/>
              <a:t>for more details.  Additionally, 802.15.4 uses a MAC address order that is contrary to 802-2014.</a:t>
            </a:r>
          </a:p>
          <a:p>
            <a:pPr marL="1314450" lvl="2" indent="-285750" defTabSz="800100">
              <a:buClr>
                <a:srgbClr val="FF0000"/>
              </a:buClr>
              <a:buFont typeface="Wingdings" charset="2"/>
              <a:buChar char="q"/>
            </a:pPr>
            <a:r>
              <a:rPr lang="en-US" sz="1600" dirty="0" smtClean="0"/>
              <a:t>802.15.12 will define a ULI data transmission primitive with ~ 4 mandatory parameters that will generate an 802.15.4 MCPS primitive. </a:t>
            </a:r>
          </a:p>
          <a:p>
            <a:pPr marL="1314450" lvl="2" indent="-285750" defTabSz="800100">
              <a:buClr>
                <a:srgbClr val="FF0000"/>
              </a:buClr>
              <a:buFont typeface="Wingdings" charset="2"/>
              <a:buChar char="q"/>
            </a:pPr>
            <a:r>
              <a:rPr lang="en-US" sz="1600" dirty="0" smtClean="0"/>
              <a:t>802.15.12 will provide an explicit description of the order of the 64-bit MAC address in the primitive</a:t>
            </a:r>
          </a:p>
        </p:txBody>
      </p:sp>
      <p:sp>
        <p:nvSpPr>
          <p:cNvPr id="3" name="Date Placeholder 2"/>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3</a:t>
            </a:fld>
            <a:endParaRPr lang="en-US"/>
          </a:p>
        </p:txBody>
      </p:sp>
    </p:spTree>
    <p:extLst>
      <p:ext uri="{BB962C8B-B14F-4D97-AF65-F5344CB8AC3E}">
        <p14:creationId xmlns:p14="http://schemas.microsoft.com/office/powerpoint/2010/main" val="3176500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04800"/>
            <a:ext cx="8686800" cy="968670"/>
          </a:xfrm>
        </p:spPr>
        <p:txBody>
          <a:bodyPr>
            <a:normAutofit/>
          </a:bodyPr>
          <a:lstStyle/>
          <a:p>
            <a:r>
              <a:rPr lang="en-US" b="1" dirty="0" smtClean="0">
                <a:solidFill>
                  <a:srgbClr val="000000"/>
                </a:solidFill>
                <a:ea typeface="Lucida Grande"/>
                <a:cs typeface="Lucida Grande"/>
              </a:rPr>
              <a:t>Conclusion </a:t>
            </a:r>
            <a:r>
              <a:rPr lang="en-US" sz="2800" dirty="0" smtClean="0">
                <a:solidFill>
                  <a:srgbClr val="000000"/>
                </a:solidFill>
                <a:ea typeface="Lucida Grande"/>
                <a:cs typeface="Lucida Grande"/>
              </a:rPr>
              <a:t>(continued)</a:t>
            </a:r>
            <a:endParaRPr lang="en-US" sz="2800" dirty="0">
              <a:latin typeface="Arial" charset="0"/>
            </a:endParaRPr>
          </a:p>
        </p:txBody>
      </p:sp>
      <p:sp>
        <p:nvSpPr>
          <p:cNvPr id="10243" name="Rectangle 1027"/>
          <p:cNvSpPr>
            <a:spLocks noGrp="1" noChangeArrowheads="1"/>
          </p:cNvSpPr>
          <p:nvPr>
            <p:ph type="body" idx="1"/>
          </p:nvPr>
        </p:nvSpPr>
        <p:spPr>
          <a:xfrm>
            <a:off x="759536" y="1064342"/>
            <a:ext cx="7355797" cy="5618877"/>
          </a:xfrm>
        </p:spPr>
        <p:txBody>
          <a:bodyPr>
            <a:normAutofit fontScale="77500" lnSpcReduction="20000"/>
          </a:bodyPr>
          <a:lstStyle/>
          <a:p>
            <a:pPr marL="0" lvl="1" indent="0">
              <a:buNone/>
            </a:pPr>
            <a:r>
              <a:rPr lang="en-US" b="1" dirty="0" smtClean="0"/>
              <a:t>Optional Protocol Modules intended to be done:</a:t>
            </a:r>
          </a:p>
          <a:p>
            <a:pPr marL="342900" lvl="1" indent="-342900">
              <a:buClr>
                <a:srgbClr val="FF0000"/>
              </a:buClr>
              <a:buFont typeface="Wingdings" charset="2"/>
              <a:buChar char="q"/>
            </a:pPr>
            <a:r>
              <a:rPr lang="en-US" sz="2400" b="1" dirty="0" smtClean="0"/>
              <a:t>6LoWPAN</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smtClean="0"/>
              <a:t>Behavior</a:t>
            </a:r>
          </a:p>
          <a:p>
            <a:pPr marL="342900" lvl="1" indent="-342900">
              <a:buClr>
                <a:srgbClr val="FF0000"/>
              </a:buClr>
              <a:buFont typeface="Wingdings" charset="2"/>
              <a:buChar char="q"/>
            </a:pPr>
            <a:r>
              <a:rPr lang="en-US" sz="2400" b="1" dirty="0" smtClean="0"/>
              <a:t>Key Management Protocol (KMP)</a:t>
            </a:r>
          </a:p>
          <a:p>
            <a:pPr marL="742950" lvl="2" indent="-342900">
              <a:buClr>
                <a:srgbClr val="FF0000"/>
              </a:buClr>
              <a:buFont typeface="Wingdings" charset="2"/>
              <a:buChar char="q"/>
            </a:pPr>
            <a:r>
              <a:rPr lang="en-US" sz="2100" dirty="0" smtClean="0"/>
              <a:t>Primitives</a:t>
            </a:r>
          </a:p>
          <a:p>
            <a:pPr marL="742950" lvl="2" indent="-342900">
              <a:buClr>
                <a:srgbClr val="FF0000"/>
              </a:buClr>
              <a:buFont typeface="Wingdings" charset="2"/>
              <a:buChar char="q"/>
            </a:pPr>
            <a:r>
              <a:rPr lang="en-US" sz="2100" dirty="0" smtClean="0"/>
              <a:t>Parameters</a:t>
            </a:r>
            <a:endParaRPr lang="en-US" sz="2100" dirty="0"/>
          </a:p>
          <a:p>
            <a:pPr marL="742950" lvl="2" indent="-342900">
              <a:buClr>
                <a:srgbClr val="FF0000"/>
              </a:buClr>
              <a:buFont typeface="Wingdings" charset="2"/>
              <a:buChar char="q"/>
            </a:pPr>
            <a:r>
              <a:rPr lang="en-US" sz="2100" dirty="0"/>
              <a:t>Behavior</a:t>
            </a:r>
            <a:endParaRPr lang="en-US" sz="2100" dirty="0" smtClean="0"/>
          </a:p>
          <a:p>
            <a:pPr marL="342900" lvl="1" indent="-342900">
              <a:buClr>
                <a:srgbClr val="FF0000"/>
              </a:buClr>
              <a:buFont typeface="Wingdings" charset="2"/>
              <a:buChar char="q"/>
            </a:pPr>
            <a:r>
              <a:rPr lang="en-US" sz="2400" b="1" dirty="0" smtClean="0"/>
              <a:t>Layer 2 Routing (L2R)</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6top (layer 2 portion of 6tisch)</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Ranging &amp; Location </a:t>
            </a:r>
            <a:r>
              <a:rPr lang="en-US" sz="2400" b="1" dirty="0"/>
              <a:t>S</a:t>
            </a:r>
            <a:r>
              <a:rPr lang="en-US" sz="2400" b="1" dirty="0" smtClean="0"/>
              <a:t>upport (RLS)</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30</a:t>
            </a:fld>
            <a:endParaRPr lang="en-US"/>
          </a:p>
        </p:txBody>
      </p:sp>
    </p:spTree>
    <p:extLst>
      <p:ext uri="{BB962C8B-B14F-4D97-AF65-F5344CB8AC3E}">
        <p14:creationId xmlns:p14="http://schemas.microsoft.com/office/powerpoint/2010/main" val="2459334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4</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76200" y="1143000"/>
            <a:ext cx="8686800" cy="5293758"/>
          </a:xfrm>
          <a:prstGeom prst="rect">
            <a:avLst/>
          </a:prstGeom>
          <a:noFill/>
        </p:spPr>
        <p:txBody>
          <a:bodyPr wrap="square" rtlCol="0">
            <a:spAutoFit/>
          </a:bodyPr>
          <a:lstStyle/>
          <a:p>
            <a:pPr>
              <a:buClr>
                <a:srgbClr val="FF0000"/>
              </a:buClr>
            </a:pPr>
            <a:r>
              <a:rPr lang="en-US" sz="1800" b="1" dirty="0" smtClean="0"/>
              <a:t>Purpose (continued) </a:t>
            </a:r>
            <a:r>
              <a:rPr lang="mr-IN" sz="1800" b="1" dirty="0" smtClean="0"/>
              <a:t>–</a:t>
            </a:r>
            <a:r>
              <a:rPr lang="en-US" sz="1800" b="1" dirty="0" smtClean="0"/>
              <a:t> provide the following:</a:t>
            </a:r>
          </a:p>
          <a:p>
            <a:pPr marL="685800" lvl="1" indent="-342900">
              <a:buClr>
                <a:schemeClr val="tx1"/>
              </a:buClr>
              <a:buFont typeface="+mj-lt"/>
              <a:buAutoNum type="arabicPeriod" startAt="3"/>
            </a:pPr>
            <a:r>
              <a:rPr lang="en-US" sz="1600" b="1" dirty="0" smtClean="0"/>
              <a:t>Addition of higher layer protocol identification</a:t>
            </a:r>
          </a:p>
          <a:p>
            <a:pPr marL="1022350" lvl="2" indent="-285750">
              <a:buClr>
                <a:srgbClr val="FF0000"/>
              </a:buClr>
              <a:buFont typeface="Wingdings" charset="2"/>
              <a:buChar char="q"/>
            </a:pPr>
            <a:r>
              <a:rPr lang="en-US" sz="1600" dirty="0" smtClean="0"/>
              <a:t>An implicit assumption with 802.15.4 is that there is a single application/protocol stack above it, while other standards such as 802.3 and 802.11 use EtherType protocol identities to direct messages to one of many applications. </a:t>
            </a:r>
          </a:p>
          <a:p>
            <a:pPr marL="1308100" lvl="3" indent="-285750">
              <a:buClr>
                <a:srgbClr val="FF0000"/>
              </a:buClr>
              <a:buFont typeface="Wingdings" charset="2"/>
              <a:buChar char="q"/>
            </a:pPr>
            <a:r>
              <a:rPr lang="en-US" sz="1600" dirty="0" smtClean="0"/>
              <a:t>802.15.12 adds a header supplying higher layer protocol identification using </a:t>
            </a:r>
            <a:r>
              <a:rPr lang="en-US" sz="1600" dirty="0" err="1" smtClean="0"/>
              <a:t>EtherTypes</a:t>
            </a:r>
            <a:r>
              <a:rPr lang="en-US" sz="1600" dirty="0" smtClean="0"/>
              <a:t> or Dispatch codes to allow multiple applications to use a single 802.15.4 device.</a:t>
            </a:r>
          </a:p>
          <a:p>
            <a:pPr marL="622300" lvl="1" indent="-342900">
              <a:buClr>
                <a:schemeClr val="tx1"/>
              </a:buClr>
              <a:buFont typeface="+mj-lt"/>
              <a:buAutoNum type="arabicPeriod" startAt="3"/>
            </a:pPr>
            <a:r>
              <a:rPr lang="en-US" sz="1600" b="1" dirty="0" smtClean="0"/>
              <a:t>Fragmentation</a:t>
            </a:r>
          </a:p>
          <a:p>
            <a:pPr marL="1022350" lvl="2" indent="-285750">
              <a:buClr>
                <a:srgbClr val="FF0000"/>
              </a:buClr>
              <a:buFont typeface="Wingdings" charset="2"/>
              <a:buChar char="q"/>
            </a:pPr>
            <a:r>
              <a:rPr lang="en-US" sz="1600" dirty="0" smtClean="0"/>
              <a:t>802.15.4 needs fragmentation of datagrams due to small frame sizes and low to very low data rates</a:t>
            </a:r>
            <a:r>
              <a:rPr lang="en-US" sz="1600" dirty="0"/>
              <a:t> </a:t>
            </a:r>
            <a:r>
              <a:rPr lang="en-US" sz="1600" dirty="0" smtClean="0"/>
              <a:t>even though 802.15.4 does not include frame fragmentation.  </a:t>
            </a:r>
          </a:p>
          <a:p>
            <a:pPr marL="1308100" lvl="3" indent="-285750">
              <a:buClr>
                <a:srgbClr val="FF0000"/>
              </a:buClr>
              <a:buFont typeface="Wingdings" charset="2"/>
              <a:buChar char="q"/>
            </a:pPr>
            <a:r>
              <a:rPr lang="en-US" sz="1600" dirty="0" smtClean="0"/>
              <a:t>802.15.12 provides two fragmentation methods, one for 6LoWPAN operation and the other for all else. </a:t>
            </a:r>
          </a:p>
          <a:p>
            <a:pPr marL="685800" lvl="1" indent="-342900">
              <a:buClr>
                <a:schemeClr val="tx1"/>
              </a:buClr>
              <a:buFont typeface="+mj-lt"/>
              <a:buAutoNum type="arabicPeriod" startAt="3"/>
            </a:pPr>
            <a:r>
              <a:rPr lang="en-US" sz="1600" b="1" dirty="0" smtClean="0"/>
              <a:t>Harmonization</a:t>
            </a:r>
          </a:p>
          <a:p>
            <a:pPr marL="1022350" lvl="2" indent="-285750">
              <a:buClr>
                <a:srgbClr val="FF0000"/>
              </a:buClr>
              <a:buFont typeface="Wingdings" charset="2"/>
              <a:buChar char="q"/>
            </a:pPr>
            <a:r>
              <a:rPr lang="en-US" sz="1600" dirty="0" smtClean="0"/>
              <a:t>Numerous layer 2 protocols have been designed for 802.15.4, however these protocols have not been harmonized to allow combinations of these protocols.</a:t>
            </a:r>
          </a:p>
          <a:p>
            <a:pPr marL="1308100" lvl="3" indent="-285750">
              <a:buClr>
                <a:srgbClr val="FF0000"/>
              </a:buClr>
              <a:buFont typeface="Wingdings" charset="2"/>
              <a:buChar char="q"/>
            </a:pPr>
            <a:r>
              <a:rPr lang="en-US" sz="1600" dirty="0" smtClean="0"/>
              <a:t>802.15.12 will harmonize the logical combinations </a:t>
            </a:r>
            <a:r>
              <a:rPr lang="en-US" sz="1600" dirty="0"/>
              <a:t>of </a:t>
            </a:r>
            <a:r>
              <a:rPr lang="en-US" sz="1600" dirty="0" smtClean="0"/>
              <a:t>layer 2 protocols.</a:t>
            </a:r>
          </a:p>
          <a:p>
            <a:pPr marL="685800" lvl="1" indent="-342900">
              <a:buClr>
                <a:schemeClr val="tx1"/>
              </a:buClr>
              <a:buFont typeface="+mj-lt"/>
              <a:buAutoNum type="arabicPeriod" startAt="3"/>
            </a:pPr>
            <a:r>
              <a:rPr lang="en-US" sz="1600" b="1" dirty="0" smtClean="0"/>
              <a:t>Management</a:t>
            </a:r>
          </a:p>
          <a:p>
            <a:pPr marL="1022350" lvl="2" indent="-285750">
              <a:buClr>
                <a:srgbClr val="FF0000"/>
              </a:buClr>
              <a:buFont typeface="Wingdings" charset="2"/>
              <a:buChar char="q"/>
            </a:pPr>
            <a:r>
              <a:rPr lang="en-US" sz="1600" dirty="0" smtClean="0"/>
              <a:t>Originally, 802.15.4 was not intended to be managed, hence the standard did not include managed objects.  </a:t>
            </a:r>
          </a:p>
          <a:p>
            <a:pPr marL="1308100" lvl="3" indent="-285750">
              <a:buClr>
                <a:srgbClr val="FF0000"/>
              </a:buClr>
              <a:buFont typeface="Wingdings" charset="2"/>
              <a:buChar char="q"/>
            </a:pPr>
            <a:r>
              <a:rPr lang="en-US" sz="1600" dirty="0" smtClean="0"/>
              <a:t>802.15.12 introduces managed objects to allow 802.15.4 devices to be managed in a manner similar to other devices such as 802.11.</a:t>
            </a:r>
          </a:p>
        </p:txBody>
      </p:sp>
      <p:sp>
        <p:nvSpPr>
          <p:cNvPr id="3" name="Date Placeholder 2"/>
          <p:cNvSpPr>
            <a:spLocks noGrp="1"/>
          </p:cNvSpPr>
          <p:nvPr>
            <p:ph type="dt" sz="half" idx="10"/>
          </p:nvPr>
        </p:nvSpPr>
        <p:spPr/>
        <p:txBody>
          <a:bodyPr/>
          <a:lstStyle/>
          <a:p>
            <a:r>
              <a:rPr lang="en-US" smtClean="0"/>
              <a:t>&lt;January 2018&gt;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4</a:t>
            </a:fld>
            <a:endParaRPr lang="en-US"/>
          </a:p>
        </p:txBody>
      </p:sp>
    </p:spTree>
    <p:extLst>
      <p:ext uri="{BB962C8B-B14F-4D97-AF65-F5344CB8AC3E}">
        <p14:creationId xmlns:p14="http://schemas.microsoft.com/office/powerpoint/2010/main" val="2765360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5</a:t>
            </a:fld>
            <a:endParaRPr lang="en-US" dirty="0"/>
          </a:p>
        </p:txBody>
      </p:sp>
      <p:sp>
        <p:nvSpPr>
          <p:cNvPr id="21509" name="Rectangle 2"/>
          <p:cNvSpPr>
            <a:spLocks noGrp="1" noChangeArrowheads="1"/>
          </p:cNvSpPr>
          <p:nvPr>
            <p:ph type="title" idx="4294967295"/>
          </p:nvPr>
        </p:nvSpPr>
        <p:spPr>
          <a:xfrm>
            <a:off x="-304800" y="381000"/>
            <a:ext cx="8001000" cy="990600"/>
          </a:xfrm>
        </p:spPr>
        <p:txBody>
          <a:bodyPr>
            <a:noAutofit/>
          </a:bodyPr>
          <a:lstStyle/>
          <a:p>
            <a:r>
              <a:rPr lang="en-US" sz="3200" b="1" dirty="0" smtClean="0">
                <a:solidFill>
                  <a:srgbClr val="000000"/>
                </a:solidFill>
                <a:ea typeface="Lucida Grande"/>
                <a:cs typeface="Lucida Grande"/>
              </a:rPr>
              <a:t>Data Request Comparison</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 </a:t>
            </a:r>
            <a:r>
              <a:rPr lang="en-US" sz="2800" b="1" dirty="0" smtClean="0">
                <a:solidFill>
                  <a:srgbClr val="000000"/>
                </a:solidFill>
                <a:ea typeface="Lucida Grande"/>
                <a:cs typeface="Lucida Grande"/>
              </a:rPr>
              <a:t>Figure 1</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3" name="TextBox 2"/>
          <p:cNvSpPr txBox="1"/>
          <p:nvPr/>
        </p:nvSpPr>
        <p:spPr>
          <a:xfrm>
            <a:off x="0" y="2362200"/>
            <a:ext cx="4817747" cy="1785104"/>
          </a:xfrm>
          <a:prstGeom prst="rect">
            <a:avLst/>
          </a:prstGeom>
          <a:noFill/>
        </p:spPr>
        <p:txBody>
          <a:bodyPr wrap="square" rtlCol="0">
            <a:spAutoFit/>
          </a:bodyPr>
          <a:lstStyle/>
          <a:p>
            <a:r>
              <a:rPr lang="en-US" sz="1400" b="1" dirty="0"/>
              <a:t> </a:t>
            </a:r>
            <a:r>
              <a:rPr lang="en-US" sz="1400" b="1" dirty="0" smtClean="0"/>
              <a:t>802.3</a:t>
            </a:r>
          </a:p>
          <a:p>
            <a:pPr marL="1541463" indent="-1314450"/>
            <a:r>
              <a:rPr lang="en-US" sz="1600" dirty="0" smtClean="0"/>
              <a:t>MA_DATA.request  </a:t>
            </a:r>
            <a:r>
              <a:rPr lang="en-US" sz="1600" dirty="0"/>
              <a:t> </a:t>
            </a:r>
            <a:r>
              <a:rPr lang="en-US" sz="1600" dirty="0" smtClean="0"/>
              <a:t>      (</a:t>
            </a:r>
            <a:endParaRPr lang="en-US" sz="1600" dirty="0"/>
          </a:p>
          <a:p>
            <a:pPr marL="2171700"/>
            <a:r>
              <a:rPr lang="en-US" sz="1600" b="1" dirty="0"/>
              <a:t>destination_address</a:t>
            </a:r>
            <a:r>
              <a:rPr lang="en-US" sz="1600" dirty="0"/>
              <a:t>,</a:t>
            </a:r>
          </a:p>
          <a:p>
            <a:pPr marL="2171700"/>
            <a:r>
              <a:rPr lang="en-US" sz="1600" dirty="0"/>
              <a:t>source_address,</a:t>
            </a:r>
          </a:p>
          <a:p>
            <a:pPr marL="2171700"/>
            <a:r>
              <a:rPr lang="en-US" sz="1600" b="1" dirty="0"/>
              <a:t>mac_service_data_unit</a:t>
            </a:r>
            <a:r>
              <a:rPr lang="en-US" sz="1600" dirty="0"/>
              <a:t>,</a:t>
            </a:r>
          </a:p>
          <a:p>
            <a:pPr marL="2171700"/>
            <a:r>
              <a:rPr lang="en-US" sz="1600" dirty="0" smtClean="0"/>
              <a:t>frame_check_sequence</a:t>
            </a:r>
            <a:endParaRPr lang="en-US" sz="1600" dirty="0"/>
          </a:p>
          <a:p>
            <a:pPr marL="2171700"/>
            <a:r>
              <a:rPr lang="en-US" sz="1600" dirty="0"/>
              <a:t>)</a:t>
            </a:r>
          </a:p>
        </p:txBody>
      </p:sp>
      <p:sp>
        <p:nvSpPr>
          <p:cNvPr id="4" name="TextBox 3"/>
          <p:cNvSpPr txBox="1"/>
          <p:nvPr/>
        </p:nvSpPr>
        <p:spPr>
          <a:xfrm>
            <a:off x="0" y="3962400"/>
            <a:ext cx="4911093" cy="2277547"/>
          </a:xfrm>
          <a:prstGeom prst="rect">
            <a:avLst/>
          </a:prstGeom>
          <a:noFill/>
        </p:spPr>
        <p:txBody>
          <a:bodyPr wrap="square" rtlCol="0">
            <a:spAutoFit/>
          </a:bodyPr>
          <a:lstStyle/>
          <a:p>
            <a:r>
              <a:rPr lang="en-US" sz="1400" b="1" dirty="0" smtClean="0"/>
              <a:t>802.11</a:t>
            </a:r>
          </a:p>
          <a:p>
            <a:pPr marL="1485900" indent="-1316038"/>
            <a:r>
              <a:rPr lang="en-US" sz="1600" dirty="0" smtClean="0"/>
              <a:t> </a:t>
            </a:r>
            <a:r>
              <a:rPr lang="en-US" sz="1600" dirty="0"/>
              <a:t>MA-</a:t>
            </a:r>
            <a:r>
              <a:rPr lang="en-US" sz="1600" dirty="0" smtClean="0"/>
              <a:t>UNITDATA.request  (</a:t>
            </a:r>
            <a:endParaRPr lang="en-US" sz="1600" dirty="0"/>
          </a:p>
          <a:p>
            <a:pPr marL="2230438" defTabSz="-52388"/>
            <a:r>
              <a:rPr lang="en-US" sz="1600" dirty="0"/>
              <a:t>source address,</a:t>
            </a:r>
          </a:p>
          <a:p>
            <a:pPr marL="2230438" defTabSz="-52388"/>
            <a:r>
              <a:rPr lang="en-US" sz="1600" b="1" dirty="0"/>
              <a:t>destination address</a:t>
            </a:r>
            <a:r>
              <a:rPr lang="en-US" sz="1600" dirty="0"/>
              <a:t>,</a:t>
            </a:r>
          </a:p>
          <a:p>
            <a:pPr marL="2230438" defTabSz="-52388"/>
            <a:r>
              <a:rPr lang="en-US" sz="1600" dirty="0"/>
              <a:t>routing information,</a:t>
            </a:r>
          </a:p>
          <a:p>
            <a:pPr marL="2230438" defTabSz="-52388"/>
            <a:r>
              <a:rPr lang="en-US" sz="1600" b="1" dirty="0"/>
              <a:t>data</a:t>
            </a:r>
            <a:r>
              <a:rPr lang="en-US" sz="1600" dirty="0"/>
              <a:t>,</a:t>
            </a:r>
          </a:p>
          <a:p>
            <a:pPr marL="2230438" defTabSz="-52388"/>
            <a:r>
              <a:rPr lang="en-US" sz="1600" dirty="0"/>
              <a:t>priority,</a:t>
            </a:r>
          </a:p>
          <a:p>
            <a:pPr marL="2230438" defTabSz="-52388"/>
            <a:r>
              <a:rPr lang="en-US" sz="1600" dirty="0"/>
              <a:t>service class</a:t>
            </a:r>
          </a:p>
          <a:p>
            <a:pPr marL="2230438" defTabSz="-52388"/>
            <a:r>
              <a:rPr lang="en-US" sz="1600" dirty="0" smtClean="0"/>
              <a:t>)</a:t>
            </a:r>
            <a:endParaRPr lang="en-US" sz="1600" b="1" dirty="0"/>
          </a:p>
        </p:txBody>
      </p:sp>
      <p:sp>
        <p:nvSpPr>
          <p:cNvPr id="5" name="TextBox 4"/>
          <p:cNvSpPr txBox="1"/>
          <p:nvPr/>
        </p:nvSpPr>
        <p:spPr>
          <a:xfrm>
            <a:off x="4648200" y="1066800"/>
            <a:ext cx="4402049" cy="5401480"/>
          </a:xfrm>
          <a:prstGeom prst="rect">
            <a:avLst/>
          </a:prstGeom>
          <a:noFill/>
        </p:spPr>
        <p:txBody>
          <a:bodyPr wrap="square" rtlCol="0">
            <a:spAutoFit/>
          </a:bodyPr>
          <a:lstStyle/>
          <a:p>
            <a:r>
              <a:rPr lang="en-US" sz="1400" b="1" dirty="0" smtClean="0"/>
              <a:t>802.15.4</a:t>
            </a:r>
          </a:p>
          <a:p>
            <a:r>
              <a:rPr lang="en-US" sz="1100" dirty="0" smtClean="0"/>
              <a:t>MCPS</a:t>
            </a:r>
            <a:r>
              <a:rPr lang="en-US" sz="1100" dirty="0"/>
              <a:t>-</a:t>
            </a:r>
            <a:r>
              <a:rPr lang="en-US" sz="1100" dirty="0" smtClean="0"/>
              <a:t>DATA.request</a:t>
            </a:r>
            <a:r>
              <a:rPr lang="en-US" sz="1100" dirty="0"/>
              <a:t> </a:t>
            </a:r>
            <a:r>
              <a:rPr lang="en-US" sz="1100" dirty="0" smtClean="0"/>
              <a:t>  (</a:t>
            </a:r>
            <a:endParaRPr lang="en-US" sz="1100" dirty="0"/>
          </a:p>
          <a:p>
            <a:pPr marL="1376363"/>
            <a:r>
              <a:rPr lang="en-US" sz="1100" dirty="0"/>
              <a:t>SrcAddrMode,</a:t>
            </a:r>
          </a:p>
          <a:p>
            <a:pPr marL="1376363"/>
            <a:r>
              <a:rPr lang="en-US" sz="1100" dirty="0"/>
              <a:t>DstAddrMode,</a:t>
            </a:r>
          </a:p>
          <a:p>
            <a:pPr marL="1376363"/>
            <a:r>
              <a:rPr lang="en-US" sz="1100" dirty="0"/>
              <a:t>DstPanId,</a:t>
            </a:r>
          </a:p>
          <a:p>
            <a:pPr marL="1376363"/>
            <a:r>
              <a:rPr lang="en-US" sz="1100" b="1" dirty="0"/>
              <a:t>DstAddr,</a:t>
            </a:r>
          </a:p>
          <a:p>
            <a:pPr marL="1376363"/>
            <a:r>
              <a:rPr lang="en-US" sz="1100" b="1" dirty="0"/>
              <a:t>Msdu</a:t>
            </a:r>
            <a:r>
              <a:rPr lang="en-US" sz="1100" dirty="0"/>
              <a:t>,</a:t>
            </a:r>
          </a:p>
          <a:p>
            <a:pPr marL="1376363"/>
            <a:r>
              <a:rPr lang="en-US" sz="1100" dirty="0"/>
              <a:t>MsduHandle,</a:t>
            </a:r>
          </a:p>
          <a:p>
            <a:pPr marL="1376363"/>
            <a:r>
              <a:rPr lang="en-US" sz="1100" dirty="0"/>
              <a:t>HeaderIeList,</a:t>
            </a:r>
          </a:p>
          <a:p>
            <a:pPr marL="1376363"/>
            <a:r>
              <a:rPr lang="en-US" sz="1100" dirty="0"/>
              <a:t>PayloadIeList,</a:t>
            </a:r>
          </a:p>
          <a:p>
            <a:pPr marL="1376363"/>
            <a:r>
              <a:rPr lang="en-US" sz="1100" dirty="0"/>
              <a:t>HeaderIeIdList,</a:t>
            </a:r>
          </a:p>
          <a:p>
            <a:pPr marL="1376363"/>
            <a:r>
              <a:rPr lang="en-US" sz="1100" dirty="0"/>
              <a:t>NestedIeSubIdList,</a:t>
            </a:r>
          </a:p>
          <a:p>
            <a:pPr marL="1376363"/>
            <a:r>
              <a:rPr lang="en-US" sz="1100" dirty="0"/>
              <a:t>AckTx,</a:t>
            </a:r>
          </a:p>
          <a:p>
            <a:pPr marL="1376363"/>
            <a:r>
              <a:rPr lang="en-US" sz="1100" dirty="0"/>
              <a:t>GtsTx,</a:t>
            </a:r>
          </a:p>
          <a:p>
            <a:pPr marL="1376363"/>
            <a:r>
              <a:rPr lang="en-US" sz="1100" dirty="0"/>
              <a:t>IndirectTx,</a:t>
            </a:r>
          </a:p>
          <a:p>
            <a:pPr marL="1376363"/>
            <a:r>
              <a:rPr lang="en-US" sz="1100" dirty="0"/>
              <a:t>SecurityLevel,</a:t>
            </a:r>
          </a:p>
          <a:p>
            <a:pPr marL="1376363"/>
            <a:r>
              <a:rPr lang="en-US" sz="1100" dirty="0"/>
              <a:t>KeyIdMode,</a:t>
            </a:r>
          </a:p>
          <a:p>
            <a:pPr marL="1376363"/>
            <a:r>
              <a:rPr lang="en-US" sz="1100" dirty="0"/>
              <a:t>KeySource,</a:t>
            </a:r>
          </a:p>
          <a:p>
            <a:pPr marL="1376363"/>
            <a:r>
              <a:rPr lang="en-US" sz="1100" dirty="0"/>
              <a:t>KeyIndex,</a:t>
            </a:r>
          </a:p>
          <a:p>
            <a:pPr marL="1376363"/>
            <a:r>
              <a:rPr lang="en-US" sz="1100" dirty="0"/>
              <a:t>UwbPrf,</a:t>
            </a:r>
          </a:p>
          <a:p>
            <a:pPr marL="1376363"/>
            <a:r>
              <a:rPr lang="en-US" sz="1100" dirty="0"/>
              <a:t>Ranging,</a:t>
            </a:r>
          </a:p>
          <a:p>
            <a:pPr marL="1376363"/>
            <a:r>
              <a:rPr lang="en-US" sz="1100" dirty="0"/>
              <a:t>UwbPreambleSymbolRepetitions,</a:t>
            </a:r>
          </a:p>
          <a:p>
            <a:pPr marL="1376363"/>
            <a:r>
              <a:rPr lang="en-US" sz="1100" dirty="0"/>
              <a:t>DataRate,</a:t>
            </a:r>
          </a:p>
          <a:p>
            <a:pPr marL="1376363"/>
            <a:r>
              <a:rPr lang="en-US" sz="1100" dirty="0"/>
              <a:t>LocationEnhancingInformationPostamble,</a:t>
            </a:r>
          </a:p>
          <a:p>
            <a:pPr marL="1376363"/>
            <a:r>
              <a:rPr lang="en-US" sz="1100" dirty="0"/>
              <a:t>LocationEnhancingInformationPostambleLength,</a:t>
            </a:r>
          </a:p>
          <a:p>
            <a:pPr marL="1376363"/>
            <a:r>
              <a:rPr lang="en-US" sz="1100" dirty="0"/>
              <a:t>PanIdSuppressed,</a:t>
            </a:r>
          </a:p>
          <a:p>
            <a:pPr marL="1376363"/>
            <a:r>
              <a:rPr lang="en-US" sz="1100" dirty="0"/>
              <a:t>SeqNumSuppressed,</a:t>
            </a:r>
          </a:p>
          <a:p>
            <a:pPr marL="1376363"/>
            <a:r>
              <a:rPr lang="en-US" sz="1100" dirty="0"/>
              <a:t>SendMultipurpose</a:t>
            </a:r>
          </a:p>
          <a:p>
            <a:pPr marL="1376363"/>
            <a:r>
              <a:rPr lang="en-US" sz="1100" dirty="0"/>
              <a:t>FrakPolicy,</a:t>
            </a:r>
          </a:p>
          <a:p>
            <a:pPr marL="1376363"/>
            <a:r>
              <a:rPr lang="en-US" sz="1100" dirty="0"/>
              <a:t>CriticalEventMessage</a:t>
            </a:r>
          </a:p>
          <a:p>
            <a:pPr marL="1376363"/>
            <a:r>
              <a:rPr lang="mr-IN" sz="1100" dirty="0"/>
              <a:t>)</a:t>
            </a:r>
            <a:endParaRPr lang="en-US" sz="1100" dirty="0"/>
          </a:p>
        </p:txBody>
      </p:sp>
      <p:sp>
        <p:nvSpPr>
          <p:cNvPr id="7" name="TextBox 6"/>
          <p:cNvSpPr txBox="1"/>
          <p:nvPr/>
        </p:nvSpPr>
        <p:spPr>
          <a:xfrm>
            <a:off x="152400" y="1143000"/>
            <a:ext cx="4572000" cy="1077218"/>
          </a:xfrm>
          <a:prstGeom prst="rect">
            <a:avLst/>
          </a:prstGeom>
          <a:noFill/>
        </p:spPr>
        <p:txBody>
          <a:bodyPr wrap="square" rtlCol="0">
            <a:spAutoFit/>
          </a:bodyPr>
          <a:lstStyle/>
          <a:p>
            <a:r>
              <a:rPr lang="en-US" sz="1600" dirty="0" smtClean="0"/>
              <a:t>As an example of the complexity of sending or receiving data with 802.15.4 compared to Ethernet or 802.11, the respective data request primitives are shown. Two common parameters are highlighted.</a:t>
            </a:r>
            <a:endParaRPr lang="en-US" sz="1600" dirty="0"/>
          </a:p>
        </p:txBody>
      </p:sp>
      <p:sp>
        <p:nvSpPr>
          <p:cNvPr id="2" name="Date Placeholder 1"/>
          <p:cNvSpPr>
            <a:spLocks noGrp="1"/>
          </p:cNvSpPr>
          <p:nvPr>
            <p:ph type="dt" sz="half" idx="10"/>
          </p:nvPr>
        </p:nvSpPr>
        <p:spPr/>
        <p:txBody>
          <a:bodyPr/>
          <a:lstStyle/>
          <a:p>
            <a:r>
              <a:rPr lang="en-US" smtClean="0"/>
              <a:t>&lt;January 2018&gt;</a:t>
            </a:r>
            <a:endParaRPr lang="en-US" dirty="0"/>
          </a:p>
        </p:txBody>
      </p:sp>
      <p:sp>
        <p:nvSpPr>
          <p:cNvPr id="6" name="Footer Placeholder 5"/>
          <p:cNvSpPr>
            <a:spLocks noGrp="1"/>
          </p:cNvSpPr>
          <p:nvPr>
            <p:ph type="ftr" sz="quarter" idx="11"/>
          </p:nvPr>
        </p:nvSpPr>
        <p:spPr/>
        <p:txBody>
          <a:bodyPr/>
          <a:lstStyle/>
          <a:p>
            <a:r>
              <a:rPr lang="en-US" smtClean="0"/>
              <a:t>&lt;Pat Kinney&gt;, &lt;Kinney Consulting&gt;</a:t>
            </a:r>
            <a:endParaRPr lang="en-US"/>
          </a:p>
        </p:txBody>
      </p:sp>
      <p:sp>
        <p:nvSpPr>
          <p:cNvPr id="8" name="Slide Number Placeholder 7"/>
          <p:cNvSpPr>
            <a:spLocks noGrp="1"/>
          </p:cNvSpPr>
          <p:nvPr>
            <p:ph type="sldNum" sz="quarter" idx="12"/>
          </p:nvPr>
        </p:nvSpPr>
        <p:spPr/>
        <p:txBody>
          <a:bodyPr/>
          <a:lstStyle/>
          <a:p>
            <a:r>
              <a:rPr lang="en-US" dirty="0" smtClean="0"/>
              <a:t>Slide </a:t>
            </a:r>
            <a:fld id="{60949EC9-91CC-F44E-AFBC-D9AA52244D19}" type="slidenum">
              <a:rPr lang="en-US" smtClean="0"/>
              <a:pPr/>
              <a:t>5</a:t>
            </a:fld>
            <a:endParaRPr lang="en-US" dirty="0"/>
          </a:p>
        </p:txBody>
      </p:sp>
    </p:spTree>
    <p:extLst>
      <p:ext uri="{BB962C8B-B14F-4D97-AF65-F5344CB8AC3E}">
        <p14:creationId xmlns:p14="http://schemas.microsoft.com/office/powerpoint/2010/main" val="3560415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04800"/>
            <a:ext cx="8686800" cy="1143000"/>
          </a:xfrm>
        </p:spPr>
        <p:txBody>
          <a:bodyPr/>
          <a:lstStyle/>
          <a:p>
            <a:r>
              <a:rPr lang="en-US" b="1" dirty="0" smtClean="0">
                <a:solidFill>
                  <a:srgbClr val="000000"/>
                </a:solidFill>
                <a:ea typeface="Lucida Grande"/>
                <a:cs typeface="Lucida Grande"/>
              </a:rPr>
              <a:t>802.15.12 </a:t>
            </a:r>
            <a:r>
              <a:rPr lang="en-US" b="1" dirty="0" smtClean="0"/>
              <a:t>Functional Decomposition</a:t>
            </a:r>
            <a:endParaRPr lang="en-US" dirty="0">
              <a:latin typeface="Arial" charset="0"/>
            </a:endParaRPr>
          </a:p>
        </p:txBody>
      </p:sp>
      <p:sp>
        <p:nvSpPr>
          <p:cNvPr id="10243" name="Rectangle 1027"/>
          <p:cNvSpPr>
            <a:spLocks noGrp="1" noChangeArrowheads="1"/>
          </p:cNvSpPr>
          <p:nvPr>
            <p:ph type="body" idx="1"/>
          </p:nvPr>
        </p:nvSpPr>
        <p:spPr>
          <a:xfrm>
            <a:off x="228600" y="1143000"/>
            <a:ext cx="8686800" cy="5410200"/>
          </a:xfrm>
        </p:spPr>
        <p:txBody>
          <a:bodyPr>
            <a:normAutofit/>
          </a:bodyPr>
          <a:lstStyle/>
          <a:p>
            <a:pPr marL="457200" lvl="1" indent="0">
              <a:buNone/>
            </a:pPr>
            <a:r>
              <a:rPr lang="en-US" sz="2400" b="1" dirty="0" smtClean="0">
                <a:solidFill>
                  <a:srgbClr val="000000"/>
                </a:solidFill>
                <a:latin typeface="Arial" charset="0"/>
              </a:rPr>
              <a:t>Overview: </a:t>
            </a:r>
          </a:p>
          <a:p>
            <a:pPr lvl="1">
              <a:buClr>
                <a:srgbClr val="FF0000"/>
              </a:buClr>
              <a:buFont typeface="Wingdings" charset="2"/>
              <a:buChar char="q"/>
            </a:pPr>
            <a:r>
              <a:rPr lang="en-US" sz="2000" dirty="0" smtClean="0">
                <a:latin typeface="Arial" charset="0"/>
              </a:rPr>
              <a:t>The 802.15.12 functional decomposition is based upon the 802-2014 Reference Model and the 802.15.9 KMP reference model.</a:t>
            </a:r>
          </a:p>
          <a:p>
            <a:pPr lvl="1">
              <a:buClr>
                <a:srgbClr val="FF0000"/>
              </a:buClr>
              <a:buFont typeface="Wingdings" charset="2"/>
              <a:buChar char="q"/>
            </a:pPr>
            <a:r>
              <a:rPr lang="en-US" sz="2000" dirty="0" smtClean="0">
                <a:latin typeface="Arial" charset="0"/>
              </a:rPr>
              <a:t>The functional decomposition as shown in </a:t>
            </a:r>
            <a:r>
              <a:rPr lang="en-US" sz="2000" dirty="0" smtClean="0">
                <a:latin typeface="Arial" charset="0"/>
                <a:hlinkClick r:id="rId2" action="ppaction://hlinksldjump"/>
              </a:rPr>
              <a:t>Figure 2</a:t>
            </a:r>
            <a:r>
              <a:rPr lang="en-US" sz="2000" dirty="0" smtClean="0">
                <a:latin typeface="Arial" charset="0"/>
              </a:rPr>
              <a:t> enables:</a:t>
            </a:r>
          </a:p>
          <a:p>
            <a:pPr lvl="2">
              <a:buClr>
                <a:srgbClr val="FF0000"/>
              </a:buClr>
              <a:buFont typeface="Wingdings" charset="2"/>
              <a:buChar char="q"/>
            </a:pPr>
            <a:r>
              <a:rPr lang="en-US" sz="1800" dirty="0">
                <a:latin typeface="Arial" charset="0"/>
              </a:rPr>
              <a:t>m</a:t>
            </a:r>
            <a:r>
              <a:rPr lang="en-US" sz="1800" dirty="0" smtClean="0">
                <a:latin typeface="Arial" charset="0"/>
              </a:rPr>
              <a:t>ultiple higher layer applications and protocol stacks by use of the Protocol Discrimination Element (PDE).  The PDE multiplexes the layer 3 interface to the appropriate protocol module</a:t>
            </a:r>
            <a:endParaRPr lang="en-US" sz="1800" dirty="0">
              <a:latin typeface="Arial" charset="0"/>
            </a:endParaRPr>
          </a:p>
          <a:p>
            <a:pPr lvl="2">
              <a:buClr>
                <a:srgbClr val="FF0000"/>
              </a:buClr>
              <a:buFont typeface="Wingdings" charset="2"/>
              <a:buChar char="q"/>
            </a:pPr>
            <a:r>
              <a:rPr lang="en-US" sz="1800" dirty="0" smtClean="0">
                <a:latin typeface="Arial" charset="0"/>
              </a:rPr>
              <a:t>all known Layer 2 protocols for 802.15.4, while still allowing extensibility to add protocols. These protocols are contained within the respective protocol modules.  The protocol modules format the layer 3 datagrams into 802.15.4 primitives before transmission and extracts the incoming message from the 802.15.4 primitive for the appropriate layer 3 SAP</a:t>
            </a:r>
          </a:p>
          <a:p>
            <a:pPr lvl="2">
              <a:buClr>
                <a:srgbClr val="FF0000"/>
              </a:buClr>
              <a:buFont typeface="Wingdings" charset="2"/>
              <a:buChar char="q"/>
            </a:pPr>
            <a:r>
              <a:rPr lang="en-US" sz="1800" dirty="0" smtClean="0">
                <a:latin typeface="Arial" charset="0"/>
              </a:rPr>
              <a:t>all protocol modules access to the appropriate 802.15.4 SAP via </a:t>
            </a:r>
            <a:r>
              <a:rPr lang="en-US" sz="1800" dirty="0">
                <a:latin typeface="Arial" charset="0"/>
              </a:rPr>
              <a:t>the Multiplexed MAC Interface (MMI</a:t>
            </a:r>
            <a:r>
              <a:rPr lang="en-US" sz="1800" dirty="0" smtClean="0">
                <a:latin typeface="Arial" charset="0"/>
              </a:rPr>
              <a:t>)</a:t>
            </a:r>
          </a:p>
          <a:p>
            <a:pPr lvl="2">
              <a:buClr>
                <a:srgbClr val="FF0000"/>
              </a:buClr>
              <a:buFont typeface="Wingdings" charset="2"/>
              <a:buChar char="q"/>
            </a:pPr>
            <a:r>
              <a:rPr lang="en-US" sz="1800" dirty="0">
                <a:latin typeface="Arial" charset="0"/>
              </a:rPr>
              <a:t>f</a:t>
            </a:r>
            <a:r>
              <a:rPr lang="en-US" sz="1800" dirty="0" smtClean="0">
                <a:latin typeface="Arial" charset="0"/>
              </a:rPr>
              <a:t>ragmentation for datagrams, where fragmentation for 6LoWPAN is included in its protocol module and fragmentation for all other messages in included in the Multiplexed MAC Interface (MMI)</a:t>
            </a:r>
            <a:endParaRPr lang="en-US" sz="2000" dirty="0" smtClean="0">
              <a:solidFill>
                <a:srgbClr val="000000"/>
              </a:solidFill>
              <a:latin typeface="Arial" charset="0"/>
            </a:endParaRP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6</a:t>
            </a:fld>
            <a:endParaRPr lang="en-US"/>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7</a:t>
            </a:fld>
            <a:endParaRPr lang="en-US" dirty="0"/>
          </a:p>
        </p:txBody>
      </p:sp>
      <p:sp>
        <p:nvSpPr>
          <p:cNvPr id="21509" name="Rectangle 2"/>
          <p:cNvSpPr>
            <a:spLocks noGrp="1" noChangeArrowheads="1"/>
          </p:cNvSpPr>
          <p:nvPr>
            <p:ph type="title" idx="4294967295"/>
          </p:nvPr>
        </p:nvSpPr>
        <p:spPr>
          <a:xfrm>
            <a:off x="533400" y="304800"/>
            <a:ext cx="8229600" cy="965200"/>
          </a:xfrm>
        </p:spPr>
        <p:txBody>
          <a:bodyPr/>
          <a:lstStyle/>
          <a:p>
            <a:r>
              <a:rPr lang="en-US" sz="2800" b="1" dirty="0" smtClean="0">
                <a:solidFill>
                  <a:srgbClr val="000000"/>
                </a:solidFill>
                <a:ea typeface="Lucida Grande"/>
                <a:cs typeface="Lucida Grande"/>
              </a:rPr>
              <a:t>PHY and DLL Functional Decomposition - Figure 2</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60949EC9-91CC-F44E-AFBC-D9AA52244D19}" type="slidenum">
              <a:rPr lang="en-US" smtClean="0"/>
              <a:pPr/>
              <a:t>7</a:t>
            </a:fld>
            <a:endParaRPr lang="en-US"/>
          </a:p>
        </p:txBody>
      </p:sp>
      <p:pic>
        <p:nvPicPr>
          <p:cNvPr id="8" name="Picture 7" descr="802.15.12-multi-mode-r7.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990600"/>
            <a:ext cx="7632700" cy="5457256"/>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fontScale="90000"/>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202625" y="1066800"/>
            <a:ext cx="8915400" cy="5410200"/>
          </a:xfrm>
        </p:spPr>
        <p:txBody>
          <a:bodyPr/>
          <a:lstStyle/>
          <a:p>
            <a:pPr marL="285750" lvl="1">
              <a:buClr>
                <a:srgbClr val="FF0000"/>
              </a:buClr>
              <a:buFont typeface="Wingdings" charset="2"/>
              <a:buChar char="q"/>
            </a:pPr>
            <a:r>
              <a:rPr lang="en-US" sz="1800" dirty="0" smtClean="0">
                <a:latin typeface="Arial" charset="0"/>
              </a:rPr>
              <a:t>Responsible for:</a:t>
            </a:r>
          </a:p>
          <a:p>
            <a:pPr marL="628650" lvl="2">
              <a:buClr>
                <a:srgbClr val="FF0000"/>
              </a:buClr>
              <a:buFont typeface="Wingdings" charset="2"/>
              <a:buChar char="q"/>
            </a:pPr>
            <a:r>
              <a:rPr lang="en-US" sz="1600" dirty="0" smtClean="0">
                <a:latin typeface="Arial" charset="0"/>
              </a:rPr>
              <a:t>Interfacing to higher layer applications (only 15.4 extended addresses are used)</a:t>
            </a:r>
          </a:p>
          <a:p>
            <a:pPr marL="628650" lvl="2">
              <a:buClr>
                <a:srgbClr val="FF0000"/>
              </a:buClr>
              <a:buFont typeface="Wingdings" charset="2"/>
              <a:buChar char="q"/>
            </a:pPr>
            <a:r>
              <a:rPr lang="en-US" sz="1600" dirty="0" smtClean="0">
                <a:latin typeface="Arial" charset="0"/>
              </a:rPr>
              <a:t>determining if the higher layer entity’s SAP is a legacy SAP (i.e. 802.15.4 I/F) or ULI capable SAP</a:t>
            </a:r>
          </a:p>
          <a:p>
            <a:pPr marL="628650" lvl="2">
              <a:buClr>
                <a:srgbClr val="FF0000"/>
              </a:buClr>
              <a:buFont typeface="Wingdings" charset="2"/>
              <a:buChar char="q"/>
            </a:pPr>
            <a:r>
              <a:rPr lang="en-US" sz="1600" dirty="0" smtClean="0">
                <a:latin typeface="Arial" charset="0"/>
              </a:rPr>
              <a:t>allocating local SAP IDs to higher layer applications</a:t>
            </a:r>
          </a:p>
          <a:p>
            <a:pPr marL="628650" lvl="2">
              <a:buClr>
                <a:srgbClr val="FF0000"/>
              </a:buClr>
              <a:buFont typeface="Wingdings" charset="2"/>
              <a:buChar char="q"/>
            </a:pPr>
            <a:r>
              <a:rPr lang="en-US" sz="1600" dirty="0" smtClean="0">
                <a:latin typeface="Arial" charset="0"/>
              </a:rPr>
              <a:t>retaining metadata “containers” which are associated to a PDE-DATA-indication via the handle</a:t>
            </a:r>
            <a:endParaRPr lang="en-US" sz="1600" dirty="0" smtClean="0">
              <a:latin typeface="Arial" charset="0"/>
            </a:endParaRPr>
          </a:p>
          <a:p>
            <a:pPr marL="285750" lvl="1">
              <a:buClr>
                <a:srgbClr val="FF0000"/>
              </a:buClr>
              <a:buFont typeface="Wingdings" charset="2"/>
              <a:buChar char="q"/>
            </a:pPr>
            <a:r>
              <a:rPr lang="en-US" sz="1800" dirty="0" smtClean="0">
                <a:latin typeface="Arial" charset="0"/>
              </a:rPr>
              <a:t>For data </a:t>
            </a:r>
            <a:r>
              <a:rPr lang="en-US" sz="1800" dirty="0">
                <a:latin typeface="Arial" charset="0"/>
              </a:rPr>
              <a:t>from higher layer </a:t>
            </a:r>
            <a:r>
              <a:rPr lang="en-US" sz="1800" dirty="0" smtClean="0">
                <a:latin typeface="Arial" charset="0"/>
              </a:rPr>
              <a:t>entity to be transmitted to remote device via 802.15.4 local device:</a:t>
            </a:r>
            <a:endParaRPr lang="en-US" sz="1800" dirty="0" smtClean="0">
              <a:latin typeface="Arial" charset="0"/>
            </a:endParaRPr>
          </a:p>
          <a:p>
            <a:pPr marL="804863" lvl="2" indent="-238125">
              <a:buClr>
                <a:srgbClr val="FF0000"/>
              </a:buClr>
              <a:buFont typeface="Wingdings" charset="2"/>
              <a:buChar char="q"/>
            </a:pPr>
            <a:r>
              <a:rPr lang="en-US" sz="1600" dirty="0" smtClean="0">
                <a:latin typeface="Arial" charset="0"/>
              </a:rPr>
              <a:t>If legacy SAP</a:t>
            </a:r>
            <a:r>
              <a:rPr lang="en-US" sz="1600" dirty="0" smtClean="0">
                <a:latin typeface="Arial" charset="0"/>
              </a:rPr>
              <a:t> </a:t>
            </a:r>
            <a:r>
              <a:rPr lang="mr-IN" sz="1600" dirty="0" smtClean="0">
                <a:latin typeface="Arial" charset="0"/>
              </a:rPr>
              <a:t>–</a:t>
            </a:r>
            <a:r>
              <a:rPr lang="en-US" sz="1600" dirty="0" smtClean="0">
                <a:latin typeface="Arial" charset="0"/>
              </a:rPr>
              <a:t> prepend origination EtherType/</a:t>
            </a:r>
            <a:r>
              <a:rPr lang="en-US" sz="1600" dirty="0" smtClean="0">
                <a:latin typeface="Arial" charset="0"/>
              </a:rPr>
              <a:t>Dispatch information and </a:t>
            </a:r>
            <a:r>
              <a:rPr lang="en-US" sz="1600" dirty="0" smtClean="0"/>
              <a:t>send data to </a:t>
            </a:r>
            <a:r>
              <a:rPr lang="en-US" sz="1600" dirty="0"/>
              <a:t>PTM or </a:t>
            </a:r>
            <a:r>
              <a:rPr lang="en-US" sz="1600" dirty="0" smtClean="0"/>
              <a:t>another preconfigured module</a:t>
            </a:r>
          </a:p>
          <a:p>
            <a:pPr marL="804863" lvl="2" indent="-238125">
              <a:buClr>
                <a:srgbClr val="FF0000"/>
              </a:buClr>
              <a:buFont typeface="Wingdings" charset="2"/>
              <a:buChar char="q"/>
            </a:pPr>
            <a:r>
              <a:rPr lang="en-US" sz="1600" dirty="0" smtClean="0"/>
              <a:t>If ULI capable SAP - prepend origination </a:t>
            </a:r>
            <a:r>
              <a:rPr lang="en-US" sz="1600" dirty="0">
                <a:latin typeface="Arial" charset="0"/>
              </a:rPr>
              <a:t>EtherType/Dispatch </a:t>
            </a:r>
            <a:r>
              <a:rPr lang="en-US" sz="1600" dirty="0" smtClean="0"/>
              <a:t>information and Profile information, </a:t>
            </a:r>
            <a:r>
              <a:rPr lang="en-US" sz="1600" dirty="0"/>
              <a:t>send data to </a:t>
            </a:r>
            <a:r>
              <a:rPr lang="en-US" sz="1600" dirty="0" smtClean="0"/>
              <a:t>designated module</a:t>
            </a:r>
            <a:endParaRPr lang="en-US" sz="1600" dirty="0" smtClean="0">
              <a:latin typeface="Arial" charset="0"/>
            </a:endParaRPr>
          </a:p>
          <a:p>
            <a:pPr marL="285750" lvl="1">
              <a:buClr>
                <a:srgbClr val="FF0000"/>
              </a:buClr>
              <a:buFont typeface="Wingdings" charset="2"/>
              <a:buChar char="q"/>
            </a:pPr>
            <a:r>
              <a:rPr lang="en-US" sz="1800" dirty="0" smtClean="0">
                <a:latin typeface="Arial" charset="0"/>
              </a:rPr>
              <a:t>For data received </a:t>
            </a:r>
            <a:r>
              <a:rPr lang="en-US" sz="1800" dirty="0">
                <a:latin typeface="Arial" charset="0"/>
              </a:rPr>
              <a:t>from remote device via 802.15.4 local device:</a:t>
            </a:r>
            <a:endParaRPr lang="en-US" sz="1800" dirty="0" smtClean="0">
              <a:latin typeface="Arial" charset="0"/>
            </a:endParaRPr>
          </a:p>
          <a:p>
            <a:pPr marL="801688" lvl="2">
              <a:buClr>
                <a:srgbClr val="FF0000"/>
              </a:buClr>
              <a:buFont typeface="Wingdings" charset="2"/>
              <a:buChar char="q"/>
            </a:pPr>
            <a:r>
              <a:rPr lang="en-US" sz="1600" dirty="0" smtClean="0"/>
              <a:t>From PTM </a:t>
            </a:r>
            <a:r>
              <a:rPr lang="mr-IN" sz="1600" dirty="0"/>
              <a:t>–</a:t>
            </a:r>
            <a:r>
              <a:rPr lang="en-US" sz="1600" dirty="0"/>
              <a:t> send frame payload to default application or designated </a:t>
            </a:r>
            <a:r>
              <a:rPr lang="en-US" sz="1600" dirty="0" smtClean="0"/>
              <a:t>application as designated by EtherType/Dispatch code</a:t>
            </a:r>
          </a:p>
          <a:p>
            <a:pPr marL="801688" lvl="2">
              <a:buClr>
                <a:srgbClr val="FF0000"/>
              </a:buClr>
              <a:buFont typeface="Wingdings" charset="2"/>
              <a:buChar char="q"/>
            </a:pPr>
            <a:r>
              <a:rPr lang="en-US" sz="1600" dirty="0" smtClean="0"/>
              <a:t>From non</a:t>
            </a:r>
            <a:r>
              <a:rPr lang="en-US" sz="1600" dirty="0"/>
              <a:t>-PTM</a:t>
            </a:r>
            <a:r>
              <a:rPr lang="mr-IN" sz="1600" dirty="0"/>
              <a:t>–</a:t>
            </a:r>
            <a:r>
              <a:rPr lang="en-US" sz="1600" dirty="0"/>
              <a:t> </a:t>
            </a:r>
            <a:r>
              <a:rPr lang="en-US" sz="1600" dirty="0" smtClean="0"/>
              <a:t>send </a:t>
            </a:r>
            <a:r>
              <a:rPr lang="en-US" sz="1600" dirty="0"/>
              <a:t>frame payload to designated application </a:t>
            </a:r>
            <a:r>
              <a:rPr lang="en-US" sz="1600" dirty="0" smtClean="0"/>
              <a:t>SAP as </a:t>
            </a:r>
            <a:r>
              <a:rPr lang="en-US" sz="1600" dirty="0"/>
              <a:t>dictated by EtherType/Dispatch code </a:t>
            </a:r>
            <a:r>
              <a:rPr lang="en-US" sz="1600" dirty="0" smtClean="0"/>
              <a:t>given by protocol modules</a:t>
            </a:r>
          </a:p>
          <a:p>
            <a:pPr marL="285750" lvl="1">
              <a:buClr>
                <a:srgbClr val="FF0000"/>
              </a:buClr>
              <a:buFont typeface="Wingdings" charset="2"/>
              <a:buChar char="q"/>
            </a:pPr>
            <a:r>
              <a:rPr lang="en-US" sz="1800" dirty="0" smtClean="0">
                <a:solidFill>
                  <a:srgbClr val="000000"/>
                </a:solidFill>
                <a:latin typeface="Arial" charset="0"/>
              </a:rPr>
              <a:t>Further details may be found in 15-16-0656, latest revision</a:t>
            </a:r>
            <a:endParaRPr lang="en-US" sz="18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8</a:t>
            </a:fld>
            <a:endParaRPr lang="en-US"/>
          </a:p>
        </p:txBody>
      </p:sp>
    </p:spTree>
    <p:extLst>
      <p:ext uri="{BB962C8B-B14F-4D97-AF65-F5344CB8AC3E}">
        <p14:creationId xmlns:p14="http://schemas.microsoft.com/office/powerpoint/2010/main" val="2215077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04800"/>
            <a:ext cx="96774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(MMI)</a:t>
            </a:r>
            <a:endParaRPr lang="en-US" dirty="0">
              <a:latin typeface="Arial" charset="0"/>
            </a:endParaRPr>
          </a:p>
        </p:txBody>
      </p:sp>
      <p:sp>
        <p:nvSpPr>
          <p:cNvPr id="10243" name="Rectangle 1027"/>
          <p:cNvSpPr>
            <a:spLocks noGrp="1" noChangeArrowheads="1"/>
          </p:cNvSpPr>
          <p:nvPr>
            <p:ph type="body" idx="1"/>
          </p:nvPr>
        </p:nvSpPr>
        <p:spPr>
          <a:xfrm>
            <a:off x="152400" y="1219200"/>
            <a:ext cx="8839200" cy="5334000"/>
          </a:xfrm>
        </p:spPr>
        <p:txBody>
          <a:bodyPr>
            <a:normAutofit/>
          </a:bodyPr>
          <a:lstStyle/>
          <a:p>
            <a:pPr>
              <a:buClr>
                <a:srgbClr val="FF0000"/>
              </a:buClr>
              <a:buFont typeface="Wingdings" charset="2"/>
              <a:buChar char="q"/>
            </a:pPr>
            <a:r>
              <a:rPr lang="en-US" sz="1800" dirty="0" smtClean="0"/>
              <a:t>Responsible for: </a:t>
            </a:r>
          </a:p>
          <a:p>
            <a:pPr lvl="1">
              <a:buClr>
                <a:srgbClr val="FF0000"/>
              </a:buClr>
              <a:buFont typeface="Wingdings" charset="2"/>
              <a:buChar char="q"/>
            </a:pPr>
            <a:r>
              <a:rPr lang="en-US" sz="1600" dirty="0" smtClean="0"/>
              <a:t>determining Remote Node Capability via discovery, i.e. whether it supports a ULI device</a:t>
            </a:r>
          </a:p>
          <a:p>
            <a:pPr lvl="1">
              <a:buClr>
                <a:srgbClr val="FF0000"/>
              </a:buClr>
              <a:buFont typeface="Wingdings" charset="2"/>
              <a:buChar char="q"/>
            </a:pPr>
            <a:r>
              <a:rPr lang="en-US" sz="1600" dirty="0" smtClean="0"/>
              <a:t>Interfacing to MCPS-SAP and MLME-SAP</a:t>
            </a:r>
          </a:p>
          <a:p>
            <a:pPr lvl="1">
              <a:buClr>
                <a:srgbClr val="FF0000"/>
              </a:buClr>
              <a:buFont typeface="Wingdings" charset="2"/>
              <a:buChar char="q"/>
            </a:pPr>
            <a:r>
              <a:rPr lang="en-US" sz="1600" dirty="0" smtClean="0"/>
              <a:t>Routing frames to be sent from protocol module to correct MCPS/MLME SAP</a:t>
            </a:r>
          </a:p>
          <a:p>
            <a:pPr lvl="1">
              <a:buClr>
                <a:srgbClr val="FF0000"/>
              </a:buClr>
              <a:buFont typeface="Wingdings" charset="2"/>
              <a:buChar char="q"/>
            </a:pPr>
            <a:r>
              <a:rPr lang="en-US" sz="1600" dirty="0" smtClean="0"/>
              <a:t>Routing frames from MCPS/MLME SAPs via the correct protocol module(s)</a:t>
            </a:r>
            <a:endParaRPr lang="en-US" sz="1600" dirty="0" smtClean="0"/>
          </a:p>
          <a:p>
            <a:pPr lvl="1">
              <a:buClr>
                <a:srgbClr val="FF0000"/>
              </a:buClr>
              <a:buFont typeface="Wingdings" charset="2"/>
              <a:buChar char="q"/>
            </a:pPr>
            <a:r>
              <a:rPr lang="en-US" sz="1600" dirty="0" smtClean="0"/>
              <a:t>Fragmenting data frames to be sent and defragmentation received data frames </a:t>
            </a:r>
          </a:p>
          <a:p>
            <a:pPr>
              <a:buClr>
                <a:srgbClr val="FF0000"/>
              </a:buClr>
              <a:buFont typeface="Wingdings" charset="2"/>
              <a:buChar char="q"/>
            </a:pPr>
            <a:r>
              <a:rPr lang="en-US" sz="1800" dirty="0" smtClean="0">
                <a:latin typeface="Arial" charset="0"/>
              </a:rPr>
              <a:t>For </a:t>
            </a:r>
            <a:r>
              <a:rPr lang="en-US" sz="1800" dirty="0">
                <a:latin typeface="Arial" charset="0"/>
              </a:rPr>
              <a:t>data from higher layer entity to be transmitted to remote device via 802.15.4 local </a:t>
            </a:r>
            <a:r>
              <a:rPr lang="en-US" sz="1800" dirty="0" smtClean="0">
                <a:latin typeface="Arial" charset="0"/>
              </a:rPr>
              <a:t>device:</a:t>
            </a:r>
          </a:p>
          <a:p>
            <a:pPr lvl="1">
              <a:buClr>
                <a:srgbClr val="FF0000"/>
              </a:buClr>
              <a:buFont typeface="Wingdings" charset="2"/>
              <a:buChar char="q"/>
            </a:pPr>
            <a:r>
              <a:rPr lang="en-US" sz="1600" dirty="0" smtClean="0"/>
              <a:t>Legacy </a:t>
            </a:r>
            <a:r>
              <a:rPr lang="en-US" sz="1600" dirty="0"/>
              <a:t>remote </a:t>
            </a:r>
            <a:r>
              <a:rPr lang="en-US" sz="1600" dirty="0" smtClean="0"/>
              <a:t>node </a:t>
            </a:r>
            <a:r>
              <a:rPr lang="mr-IN" sz="1600" dirty="0" smtClean="0"/>
              <a:t>–</a:t>
            </a:r>
            <a:r>
              <a:rPr lang="en-US" sz="1600" dirty="0" smtClean="0"/>
              <a:t> format information </a:t>
            </a:r>
            <a:r>
              <a:rPr lang="en-US" sz="1600" dirty="0"/>
              <a:t>into frame </a:t>
            </a:r>
            <a:r>
              <a:rPr lang="en-US" sz="1600" dirty="0" smtClean="0"/>
              <a:t>payload</a:t>
            </a:r>
          </a:p>
          <a:p>
            <a:pPr lvl="1">
              <a:buClr>
                <a:srgbClr val="FF0000"/>
              </a:buClr>
              <a:buFont typeface="Wingdings" charset="2"/>
              <a:buChar char="q"/>
            </a:pPr>
            <a:r>
              <a:rPr lang="en-US" sz="1600" dirty="0" smtClean="0"/>
              <a:t>ULI </a:t>
            </a:r>
            <a:r>
              <a:rPr lang="en-US" sz="1600" dirty="0"/>
              <a:t>remote </a:t>
            </a:r>
            <a:r>
              <a:rPr lang="en-US" sz="1600" dirty="0" smtClean="0"/>
              <a:t>node </a:t>
            </a:r>
            <a:r>
              <a:rPr lang="mr-IN" sz="1600" dirty="0" smtClean="0"/>
              <a:t>–</a:t>
            </a:r>
            <a:r>
              <a:rPr lang="en-US" sz="1600" dirty="0" smtClean="0"/>
              <a:t> format information </a:t>
            </a:r>
            <a:r>
              <a:rPr lang="en-US" sz="1600" dirty="0"/>
              <a:t>into MPX IE or ULI 6lo </a:t>
            </a:r>
            <a:r>
              <a:rPr lang="en-US" sz="1600" dirty="0" smtClean="0"/>
              <a:t>IE</a:t>
            </a:r>
          </a:p>
          <a:p>
            <a:pPr>
              <a:buClr>
                <a:srgbClr val="FF0000"/>
              </a:buClr>
              <a:buFont typeface="Wingdings" charset="2"/>
              <a:buChar char="q"/>
            </a:pPr>
            <a:r>
              <a:rPr lang="en-US" sz="1800" dirty="0" smtClean="0">
                <a:latin typeface="Arial" charset="0"/>
              </a:rPr>
              <a:t>For </a:t>
            </a:r>
            <a:r>
              <a:rPr lang="en-US" sz="1800" dirty="0">
                <a:latin typeface="Arial" charset="0"/>
              </a:rPr>
              <a:t>data received from remote device via 802.15.4 local device</a:t>
            </a:r>
            <a:r>
              <a:rPr lang="en-US" sz="1800" dirty="0" smtClean="0">
                <a:latin typeface="Arial" charset="0"/>
              </a:rPr>
              <a:t>:</a:t>
            </a:r>
          </a:p>
          <a:p>
            <a:pPr lvl="1">
              <a:buClr>
                <a:srgbClr val="FF0000"/>
              </a:buClr>
              <a:buFont typeface="Wingdings" charset="2"/>
              <a:buChar char="q"/>
            </a:pPr>
            <a:r>
              <a:rPr lang="en-US" sz="1600" dirty="0" smtClean="0"/>
              <a:t>Non</a:t>
            </a:r>
            <a:r>
              <a:rPr lang="en-US" sz="1600" dirty="0"/>
              <a:t>-ULI frame </a:t>
            </a:r>
            <a:r>
              <a:rPr lang="mr-IN" sz="1600" dirty="0"/>
              <a:t>–</a:t>
            </a:r>
            <a:r>
              <a:rPr lang="en-US" sz="1600" dirty="0"/>
              <a:t> send to PTM SAP and PDE sends onto default </a:t>
            </a:r>
            <a:r>
              <a:rPr lang="en-US" sz="1600" dirty="0" smtClean="0"/>
              <a:t>application</a:t>
            </a:r>
          </a:p>
          <a:p>
            <a:pPr lvl="1">
              <a:buClr>
                <a:srgbClr val="FF0000"/>
              </a:buClr>
              <a:buFont typeface="Wingdings" charset="2"/>
              <a:buChar char="q"/>
            </a:pPr>
            <a:r>
              <a:rPr lang="en-US" sz="1600" dirty="0" smtClean="0"/>
              <a:t>ULI </a:t>
            </a:r>
            <a:r>
              <a:rPr lang="en-US" sz="1600" dirty="0"/>
              <a:t>frame </a:t>
            </a:r>
            <a:r>
              <a:rPr lang="mr-IN" sz="1600" dirty="0"/>
              <a:t>–</a:t>
            </a:r>
            <a:r>
              <a:rPr lang="en-US" sz="1600" dirty="0"/>
              <a:t> send to appropriate SAP as dictated by EtherType or Dispatch </a:t>
            </a:r>
            <a:r>
              <a:rPr lang="en-US" sz="1600" dirty="0" smtClean="0"/>
              <a:t>code</a:t>
            </a:r>
            <a:endParaRPr lang="en-US" sz="1600" dirty="0" smtClean="0">
              <a:latin typeface="Arial" charset="0"/>
            </a:endParaRPr>
          </a:p>
          <a:p>
            <a:pPr>
              <a:buClr>
                <a:srgbClr val="FF0000"/>
              </a:buClr>
              <a:buFont typeface="Wingdings" charset="2"/>
              <a:buChar char="q"/>
            </a:pPr>
            <a:r>
              <a:rPr lang="en-US" sz="1800" dirty="0" smtClean="0">
                <a:solidFill>
                  <a:srgbClr val="000000"/>
                </a:solidFill>
                <a:latin typeface="Arial" charset="0"/>
              </a:rPr>
              <a:t>Further </a:t>
            </a:r>
            <a:r>
              <a:rPr lang="en-US" sz="1800" dirty="0">
                <a:solidFill>
                  <a:srgbClr val="000000"/>
                </a:solidFill>
                <a:latin typeface="Arial" charset="0"/>
              </a:rPr>
              <a:t>details may be found in 15-16-</a:t>
            </a:r>
            <a:r>
              <a:rPr lang="en-US" sz="1800" dirty="0" smtClean="0">
                <a:solidFill>
                  <a:srgbClr val="000000"/>
                </a:solidFill>
                <a:latin typeface="Arial" charset="0"/>
              </a:rPr>
              <a:t>0656, latest revision.</a:t>
            </a:r>
            <a:endParaRPr lang="en-US" sz="18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&lt;January 2018&gt;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9</a:t>
            </a:fld>
            <a:endParaRPr lang="en-US"/>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62928</TotalTime>
  <Words>3990</Words>
  <Application>Microsoft Macintosh PowerPoint</Application>
  <PresentationFormat>On-screen Show (4:3)</PresentationFormat>
  <Paragraphs>563</Paragraphs>
  <Slides>30</Slides>
  <Notes>10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IEEE-P802_15</vt:lpstr>
      <vt:lpstr>PowerPoint Presentation</vt:lpstr>
      <vt:lpstr>802.15.12</vt:lpstr>
      <vt:lpstr>IEEE 802.15.12 Introduction</vt:lpstr>
      <vt:lpstr>IEEE 802.15.12 Introduction</vt:lpstr>
      <vt:lpstr>Data Request Comparison - Figure 1</vt:lpstr>
      <vt:lpstr>802.15.12 Functional Decomposition</vt:lpstr>
      <vt:lpstr>PHY and DLL Functional Decomposition - Figure 2</vt:lpstr>
      <vt:lpstr>802.15.12 Protocol Discrimination Entity (PDE)  </vt:lpstr>
      <vt:lpstr>802.15.12 Multiplexed MAC interface (MMI)</vt:lpstr>
      <vt:lpstr>802.15.12 Protocol Modules</vt:lpstr>
      <vt:lpstr>802.15.12 Mandatory Protocol Modules</vt:lpstr>
      <vt:lpstr>802.15.12 Mandatory Protocol Modules</vt:lpstr>
      <vt:lpstr>802.15.12 Optional Protocol Modules</vt:lpstr>
      <vt:lpstr>802.15.12 Optional Protocol Modules</vt:lpstr>
      <vt:lpstr>802.15.12 ULI-Device Discovery Techniques</vt:lpstr>
      <vt:lpstr>802.15.12 ULI-Device Discovery</vt:lpstr>
      <vt:lpstr>802.15.12 Header construction: IE Devices</vt:lpstr>
      <vt:lpstr>802.15.12 Header construction: Non-IE devices</vt:lpstr>
      <vt:lpstr>Examples of Frame Construction with 802.15.12</vt:lpstr>
      <vt:lpstr>Frame Composition</vt:lpstr>
      <vt:lpstr>Examples of IP Packet Construction using 802.15.12</vt:lpstr>
      <vt:lpstr>Packet Construction - Figure 5</vt:lpstr>
      <vt:lpstr>Conclusion</vt:lpstr>
      <vt:lpstr>NetConf Flow</vt:lpstr>
      <vt:lpstr>     Data Examples and CoMI Flow</vt:lpstr>
      <vt:lpstr>L2R: 2 places where a dispatch happens</vt:lpstr>
      <vt:lpstr>Dispatching a frame for L2R</vt:lpstr>
      <vt:lpstr>Dispatching a frame for L2R – 6LoWPAN mesh under</vt:lpstr>
      <vt:lpstr>802.1x communication flow</vt:lpstr>
      <vt:lpstr>Conclusion (continued)</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subject>IEEE 802.15 &lt;.12&gt;</dc:subject>
  <dc:creator>Pat Kinney</dc:creator>
  <cp:keywords/>
  <dc:description>&lt;15-17-0113-06-0012&gt;</dc:description>
  <cp:lastModifiedBy>Pat Kinney</cp:lastModifiedBy>
  <cp:revision>123</cp:revision>
  <cp:lastPrinted>1998-02-10T13:28:06Z</cp:lastPrinted>
  <dcterms:created xsi:type="dcterms:W3CDTF">1999-11-08T18:59:45Z</dcterms:created>
  <dcterms:modified xsi:type="dcterms:W3CDTF">2018-01-19T01:57:41Z</dcterms:modified>
  <cp:category/>
</cp:coreProperties>
</file>