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89" r:id="rId17"/>
    <p:sldId id="274" r:id="rId18"/>
    <p:sldId id="275" r:id="rId19"/>
    <p:sldId id="276" r:id="rId20"/>
    <p:sldId id="277" r:id="rId21"/>
    <p:sldId id="278" r:id="rId22"/>
    <p:sldId id="287" r:id="rId23"/>
    <p:sldId id="280" r:id="rId24"/>
    <p:sldId id="282" r:id="rId25"/>
    <p:sldId id="288" r:id="rId26"/>
    <p:sldId id="283" r:id="rId27"/>
    <p:sldId id="284" r:id="rId28"/>
    <p:sldId id="285" r:id="rId29"/>
    <p:sldId id="286" r:id="rId30"/>
    <p:sldId id="281"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32" autoAdjust="0"/>
    <p:restoredTop sz="97163" autoAdjust="0"/>
  </p:normalViewPr>
  <p:slideViewPr>
    <p:cSldViewPr>
      <p:cViewPr>
        <p:scale>
          <a:sx n="112" d="100"/>
          <a:sy n="112" d="100"/>
        </p:scale>
        <p:origin x="-1688"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20</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20</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Common items</a:t>
            </a:r>
            <a:r>
              <a:rPr lang="en-GB" baseline="0" dirty="0" smtClean="0">
                <a:latin typeface="Times New Roman" charset="0"/>
                <a:ea typeface="ＭＳ Ｐゴシック" charset="0"/>
                <a:cs typeface="ＭＳ Ｐゴシック" charset="0"/>
              </a:rPr>
              <a:t> are 1. destination address, 2. data to be sent</a:t>
            </a:r>
          </a:p>
          <a:p>
            <a:endParaRPr lang="en-GB" baseline="0" dirty="0" smtClean="0">
              <a:latin typeface="Times New Roman" charset="0"/>
              <a:ea typeface="ＭＳ Ｐゴシック" charset="0"/>
              <a:cs typeface="ＭＳ Ｐゴシック" charset="0"/>
            </a:endParaRPr>
          </a:p>
          <a:p>
            <a:r>
              <a:rPr lang="en-GB" baseline="0" dirty="0" smtClean="0">
                <a:latin typeface="Times New Roman" charset="0"/>
                <a:ea typeface="ＭＳ Ｐゴシック" charset="0"/>
                <a:cs typeface="ＭＳ Ｐゴシック" charset="0"/>
              </a:rPr>
              <a:t>15.12 proposal -&gt; </a:t>
            </a:r>
            <a:r>
              <a:rPr lang="en-GB" sz="1200" kern="1200" dirty="0" smtClean="0">
                <a:solidFill>
                  <a:schemeClr val="tx1"/>
                </a:solidFill>
                <a:effectLst/>
                <a:latin typeface="Times New Roman" charset="0"/>
                <a:ea typeface="ＭＳ Ｐゴシック" charset="0"/>
                <a:cs typeface="+mn-cs"/>
              </a:rPr>
              <a:t>MD_DATA_REQ (</a:t>
            </a:r>
            <a:r>
              <a:rPr lang="en-GB" sz="1200" i="1" kern="1200" dirty="0" err="1" smtClean="0">
                <a:solidFill>
                  <a:schemeClr val="tx1"/>
                </a:solidFill>
                <a:effectLst/>
                <a:latin typeface="Times New Roman" charset="0"/>
                <a:ea typeface="ＭＳ Ｐゴシック" charset="0"/>
                <a:cs typeface="+mn-cs"/>
              </a:rPr>
              <a:t>SrcAddr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DstAddr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msduLength</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a:t>
            </a:r>
            <a:r>
              <a:rPr lang="en-GB" sz="1200" kern="1200" dirty="0" smtClean="0">
                <a:solidFill>
                  <a:schemeClr val="tx1"/>
                </a:solidFill>
                <a:effectLst/>
                <a:latin typeface="Times New Roman" charset="0"/>
                <a:ea typeface="ＭＳ Ｐゴシック" charset="0"/>
                <a:cs typeface="+mn-cs"/>
              </a:rPr>
              <a:t>)</a:t>
            </a:r>
            <a:endParaRPr lang="en-US" sz="1200" kern="1200" dirty="0" smtClean="0">
              <a:solidFill>
                <a:schemeClr val="tx1"/>
              </a:solidFill>
              <a:effectLst/>
              <a:latin typeface="Times New Roman" charset="0"/>
              <a:ea typeface="ＭＳ Ｐゴシック" charset="0"/>
              <a:cs typeface="+mn-cs"/>
            </a:endParaRPr>
          </a:p>
          <a:p>
            <a:r>
              <a:rPr lang="en-GB" sz="1200" kern="1200" dirty="0" smtClean="0">
                <a:solidFill>
                  <a:schemeClr val="tx1"/>
                </a:solidFill>
                <a:effectLst/>
                <a:latin typeface="Times New Roman" charset="0"/>
                <a:ea typeface="ＭＳ Ｐゴシック" charset="0"/>
                <a:cs typeface="+mn-cs"/>
              </a:rPr>
              <a:t>Where:</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SrcAddr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originator of the transmission. </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DstAddr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Length (number of octets) of the DPDU to transmit.</a:t>
            </a:r>
            <a:endParaRPr lang="en-US" sz="1200" kern="1200" dirty="0" smtClean="0">
              <a:solidFill>
                <a:schemeClr val="tx1"/>
              </a:solidFill>
              <a:effectLst/>
              <a:latin typeface="Times New Roman" charset="0"/>
              <a:ea typeface="ＭＳ Ｐゴシック" charset="0"/>
              <a:cs typeface="+mn-cs"/>
            </a:endParaRPr>
          </a:p>
          <a:p>
            <a:r>
              <a:rPr lang="en-US" sz="1200" i="1" kern="1200" dirty="0" smtClean="0">
                <a:solidFill>
                  <a:schemeClr val="tx1"/>
                </a:solidFill>
                <a:effectLst/>
                <a:latin typeface="Times New Roman" charset="0"/>
                <a:ea typeface="ＭＳ Ｐゴシック" charset="0"/>
                <a:cs typeface="+mn-cs"/>
              </a:rPr>
              <a:t>M</a:t>
            </a:r>
            <a:r>
              <a:rPr lang="en-GB" sz="1200" i="1" kern="1200" dirty="0" err="1" smtClean="0">
                <a:solidFill>
                  <a:schemeClr val="tx1"/>
                </a:solidFill>
                <a:effectLst/>
                <a:latin typeface="Times New Roman" charset="0"/>
                <a:ea typeface="ＭＳ Ｐゴシック" charset="0"/>
                <a:cs typeface="+mn-cs"/>
              </a:rPr>
              <a:t>sdu</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A sequence of </a:t>
            </a:r>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octets</a:t>
            </a:r>
            <a:r>
              <a:rPr lang="en-GB" sz="120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containing the DPDU to transmit.</a:t>
            </a:r>
            <a:endParaRPr lang="en-US" sz="1200" kern="1200" dirty="0" smtClean="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Since the ULI-6lo IE carries only 6LoWPAN datagrams, the 6LoWPAN protocol identifier</a:t>
            </a:r>
            <a:r>
              <a:rPr lang="en-US" baseline="0" dirty="0" smtClean="0"/>
              <a:t> (0xA0ED) is elided.</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17</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smtClean="0"/>
              <a:t>As stated earlier, th</a:t>
            </a:r>
            <a:r>
              <a:rPr lang="en-US" noProof="0" dirty="0" smtClean="0">
                <a:latin typeface="Times New Roman" charset="0"/>
                <a:ea typeface="ＭＳ Ｐゴシック" charset="0"/>
                <a:cs typeface="ＭＳ Ｐゴシック" charset="0"/>
              </a:rPr>
              <a:t>e discovery technique</a:t>
            </a:r>
            <a:r>
              <a:rPr lang="en-US" baseline="0" noProof="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smtClean="0">
                <a:latin typeface="Times New Roman" charset="0"/>
                <a:ea typeface="ＭＳ Ｐゴシック" charset="0"/>
                <a:cs typeface="ＭＳ Ｐゴシック" charset="0"/>
              </a:rPr>
              <a:t>st</a:t>
            </a:r>
            <a:r>
              <a:rPr lang="en-US" baseline="0" noProof="0" dirty="0" smtClean="0">
                <a:latin typeface="Times New Roman" charset="0"/>
                <a:ea typeface="ＭＳ Ｐゴシック" charset="0"/>
                <a:cs typeface="ＭＳ Ｐゴシック" charset="0"/>
              </a:rPr>
              <a:t> and 2</a:t>
            </a:r>
            <a:r>
              <a:rPr lang="en-US" baseline="30000" noProof="0" dirty="0" smtClean="0">
                <a:latin typeface="Times New Roman" charset="0"/>
                <a:ea typeface="ＭＳ Ｐゴシック" charset="0"/>
                <a:cs typeface="ＭＳ Ｐゴシック" charset="0"/>
              </a:rPr>
              <a:t>nd</a:t>
            </a:r>
            <a:r>
              <a:rPr lang="en-US" baseline="0" noProof="0" dirty="0" smtClean="0">
                <a:latin typeface="Times New Roman" charset="0"/>
                <a:ea typeface="ＭＳ Ｐゴシック" charset="0"/>
                <a:cs typeface="ＭＳ Ｐゴシック" charset="0"/>
              </a:rPr>
              <a:t> payload octets. </a:t>
            </a:r>
            <a:endParaRPr lang="en-US" noProof="0" dirty="0" smtClean="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18</a:t>
            </a:fld>
            <a:endParaRPr lang="en-US"/>
          </a:p>
        </p:txBody>
      </p:sp>
    </p:spTree>
    <p:extLst>
      <p:ext uri="{BB962C8B-B14F-4D97-AF65-F5344CB8AC3E}">
        <p14:creationId xmlns:p14="http://schemas.microsoft.com/office/powerpoint/2010/main" val="1578809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2018&gt;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2018&gt;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2018&gt;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2018&gt;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2018&gt;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&lt;January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a:t>
            </a:r>
            <a:r>
              <a:rPr lang="en-US" sz="1400" b="1" dirty="0" smtClean="0"/>
              <a:t>07-</a:t>
            </a:r>
            <a:r>
              <a:rPr lang="en-US" sz="1400" b="1" dirty="0" smtClean="0"/>
              <a:t>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7.xml.rels><?xml version="1.0" encoding="UTF-8" standalone="yes"?>
<Relationships xmlns="http://schemas.openxmlformats.org/package/2006/relationships"><Relationship Id="rId11" Type="http://schemas.openxmlformats.org/officeDocument/2006/relationships/image" Target="../media/image16.emf"/><Relationship Id="rId12" Type="http://schemas.openxmlformats.org/officeDocument/2006/relationships/image" Target="../media/image17.emf"/><Relationship Id="rId13" Type="http://schemas.openxmlformats.org/officeDocument/2006/relationships/image" Target="../media/image18.emf"/><Relationship Id="rId1" Type="http://schemas.openxmlformats.org/officeDocument/2006/relationships/slideLayout" Target="../slideLayouts/slideLayout6.xml"/><Relationship Id="rId2" Type="http://schemas.openxmlformats.org/officeDocument/2006/relationships/image" Target="../media/image7.emf"/><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0.emf"/><Relationship Id="rId6" Type="http://schemas.openxmlformats.org/officeDocument/2006/relationships/image" Target="../media/image11.emf"/><Relationship Id="rId7" Type="http://schemas.openxmlformats.org/officeDocument/2006/relationships/image" Target="../media/image12.emf"/><Relationship Id="rId8" Type="http://schemas.openxmlformats.org/officeDocument/2006/relationships/image" Target="../media/image13.emf"/><Relationship Id="rId9" Type="http://schemas.openxmlformats.org/officeDocument/2006/relationships/image" Target="../media/image14.emf"/><Relationship Id="rId10" Type="http://schemas.openxmlformats.org/officeDocument/2006/relationships/image" Target="../media/image15.emf"/></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9.emf"/><Relationship Id="rId5" Type="http://schemas.openxmlformats.org/officeDocument/2006/relationships/image" Target="../media/image20.emf"/><Relationship Id="rId6" Type="http://schemas.openxmlformats.org/officeDocument/2006/relationships/image" Target="../media/image21.emf"/><Relationship Id="rId7" Type="http://schemas.openxmlformats.org/officeDocument/2006/relationships/image" Target="../media/image22.emf"/><Relationship Id="rId8" Type="http://schemas.openxmlformats.org/officeDocument/2006/relationships/image" Target="../media/image23.emf"/><Relationship Id="rId9" Type="http://schemas.openxmlformats.org/officeDocument/2006/relationships/image" Target="../media/image7.emf"/><Relationship Id="rId10" Type="http://schemas.openxmlformats.org/officeDocument/2006/relationships/image" Target="../media/image8.emf"/><Relationship Id="rId1" Type="http://schemas.openxmlformats.org/officeDocument/2006/relationships/slideLayout" Target="../slideLayouts/slideLayout6.xml"/><Relationship Id="rId2" Type="http://schemas.openxmlformats.org/officeDocument/2006/relationships/image" Target="../media/image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&lt;January 2018&gt;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7 November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 [</a:t>
            </a:r>
            <a:r>
              <a:rPr lang="en-US" sz="1600" dirty="0" smtClean="0">
                <a:solidFill>
                  <a:srgbClr val="FF0000"/>
                </a:solidFill>
              </a:rPr>
              <a:t>+1.847.960.3715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smtClean="0">
                <a:solidFill>
                  <a:srgbClr val="000000"/>
                </a:solidFill>
                <a:latin typeface="Arial" charset="0"/>
              </a:rPr>
              <a:t>Purpose: </a:t>
            </a:r>
          </a:p>
          <a:p>
            <a:pPr marL="506413" lvl="1" indent="-342900">
              <a:buClr>
                <a:srgbClr val="FF0000"/>
              </a:buClr>
              <a:buFont typeface="Wingdings" charset="2"/>
              <a:buChar char="q"/>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506413" lvl="1" indent="-342900">
              <a:buClr>
                <a:srgbClr val="FF0000"/>
              </a:buClr>
              <a:buFont typeface="Wingdings" charset="2"/>
              <a:buChar char="q"/>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506413" lvl="1" indent="-342900">
              <a:buClr>
                <a:srgbClr val="FF0000"/>
              </a:buClr>
              <a:buFont typeface="Wingdings" charset="2"/>
              <a:buChar char="q"/>
            </a:pPr>
            <a:r>
              <a:rPr lang="en-US" sz="1900" dirty="0" smtClean="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smtClean="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smtClean="0">
                <a:solidFill>
                  <a:srgbClr val="000000"/>
                </a:solidFill>
                <a:latin typeface="Arial" charset="0"/>
              </a:rPr>
              <a:t>There are two mandatory protocol modules: Management Protocol and PassThru.</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a:t>
            </a:r>
            <a:r>
              <a:rPr lang="en-US" sz="2400" b="1" dirty="0" smtClean="0">
                <a:latin typeface="Arial" charset="0"/>
              </a:rPr>
              <a:t>(MPM) </a:t>
            </a:r>
            <a:r>
              <a:rPr lang="en-US" sz="2400" dirty="0" smtClean="0">
                <a:latin typeface="Arial" charset="0"/>
              </a:rPr>
              <a:t>provides</a:t>
            </a:r>
            <a:r>
              <a:rPr lang="en-US" sz="2400" dirty="0" smtClean="0">
                <a:latin typeface="Arial" charset="0"/>
              </a:rPr>
              <a:t>: </a:t>
            </a:r>
          </a:p>
          <a:p>
            <a:pPr>
              <a:buFont typeface="Arial"/>
              <a:buChar char="•"/>
            </a:pPr>
            <a:r>
              <a:rPr lang="en-US" sz="2000" dirty="0" smtClean="0">
                <a:latin typeface="Arial" charset="0"/>
              </a:rPr>
              <a:t>Provides for:</a:t>
            </a:r>
          </a:p>
          <a:p>
            <a:pPr marL="857250" lvl="1" indent="-457200">
              <a:buFont typeface="Arial"/>
              <a:buChar char="•"/>
            </a:pPr>
            <a:r>
              <a:rPr lang="en-US" sz="1600" dirty="0" smtClean="0">
                <a:latin typeface="Arial" charset="0"/>
              </a:rPr>
              <a:t>Setting up the PAN and installing configuration parameters into 15.4 MAC/PHY</a:t>
            </a:r>
          </a:p>
          <a:p>
            <a:pPr marL="857250" lvl="1" indent="-457200">
              <a:buFont typeface="Arial"/>
              <a:buChar char="•"/>
            </a:pPr>
            <a:r>
              <a:rPr lang="en-US" sz="1600" dirty="0" smtClean="0">
                <a:latin typeface="Arial" charset="0"/>
              </a:rPr>
              <a:t>Assigning short addresses</a:t>
            </a:r>
          </a:p>
          <a:p>
            <a:pPr marL="857250" lvl="1" indent="-457200">
              <a:buFont typeface="Arial"/>
              <a:buChar char="•"/>
            </a:pPr>
            <a:r>
              <a:rPr lang="en-US" sz="1600" dirty="0" smtClean="0">
                <a:latin typeface="Arial" charset="0"/>
              </a:rPr>
              <a:t>PAN discovery and joining PANs</a:t>
            </a:r>
          </a:p>
          <a:p>
            <a:pPr marL="857250" lvl="1" indent="-457200">
              <a:buFont typeface="Arial"/>
              <a:buChar char="•"/>
            </a:pPr>
            <a:r>
              <a:rPr lang="en-US" sz="1600" dirty="0" smtClean="0">
                <a:latin typeface="Arial" charset="0"/>
              </a:rPr>
              <a:t>Enabling energy saving operations/modes</a:t>
            </a:r>
          </a:p>
          <a:p>
            <a:pPr marL="857250" lvl="1" indent="-457200">
              <a:buFont typeface="Arial"/>
              <a:buChar char="•"/>
            </a:pPr>
            <a:r>
              <a:rPr lang="en-US" sz="1600" dirty="0" smtClean="0">
                <a:latin typeface="Arial" charset="0"/>
              </a:rPr>
              <a:t>Configuring other protocol modules using Profile IDs</a:t>
            </a:r>
            <a:endParaRPr lang="en-US" sz="1600" dirty="0" smtClean="0">
              <a:latin typeface="Arial" charset="0"/>
            </a:endParaRPr>
          </a:p>
          <a:p>
            <a:pPr marL="455613" lvl="1" indent="-455613">
              <a:buNone/>
            </a:pPr>
            <a:r>
              <a:rPr lang="en-US" sz="1800" i="1" dirty="0" smtClean="0"/>
              <a:t>Note</a:t>
            </a:r>
            <a:r>
              <a:rPr lang="en-US" sz="1800" i="1" dirty="0" smtClean="0"/>
              <a:t>: ULI </a:t>
            </a:r>
            <a:r>
              <a:rPr lang="en-US" sz="1800" i="1" dirty="0"/>
              <a:t>Profile IDs, used to identify the </a:t>
            </a:r>
            <a:r>
              <a:rPr lang="en-US" sz="1800" i="1" dirty="0" smtClean="0"/>
              <a:t>module </a:t>
            </a:r>
            <a:r>
              <a:rPr lang="en-US" sz="1800" i="1" dirty="0"/>
              <a:t>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smtClean="0">
                <a:latin typeface="Arial" charset="0"/>
              </a:rPr>
              <a:t>Provides n</a:t>
            </a:r>
            <a:r>
              <a:rPr lang="en-US" sz="2000" dirty="0" smtClean="0">
                <a:latin typeface="Arial" charset="0"/>
              </a:rPr>
              <a:t>etwork </a:t>
            </a:r>
            <a:r>
              <a:rPr lang="en-US" sz="2000" dirty="0" smtClean="0">
                <a:latin typeface="Arial" charset="0"/>
              </a:rPr>
              <a:t>device monitoring or management.  The monitoring function defines managed objects to provide 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r>
              <a:rPr lang="en-US" sz="2000" dirty="0" smtClean="0">
                <a:latin typeface="Arial" charset="0"/>
              </a:rPr>
              <a:t>.</a:t>
            </a:r>
            <a:endParaRPr lang="en-US" sz="2000" dirty="0" smtClean="0">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4572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228600" y="1600200"/>
            <a:ext cx="8686800" cy="5029200"/>
          </a:xfrm>
        </p:spPr>
        <p:txBody>
          <a:bodyPr/>
          <a:lstStyle/>
          <a:p>
            <a:pPr marL="0" indent="0">
              <a:buNone/>
            </a:pPr>
            <a:r>
              <a:rPr lang="en-US" sz="2400" b="1" dirty="0" smtClean="0"/>
              <a:t>PassThru </a:t>
            </a:r>
            <a:r>
              <a:rPr lang="en-US" sz="2400" b="1" dirty="0"/>
              <a:t>M</a:t>
            </a:r>
            <a:r>
              <a:rPr lang="en-US" sz="2400" b="1" dirty="0" smtClean="0"/>
              <a:t>odule </a:t>
            </a:r>
            <a:r>
              <a:rPr lang="en-US" sz="2400" b="1" dirty="0" smtClean="0"/>
              <a:t>(PTM) </a:t>
            </a:r>
            <a:r>
              <a:rPr lang="en-US" sz="2400" dirty="0" smtClean="0"/>
              <a:t>has </a:t>
            </a:r>
            <a:r>
              <a:rPr lang="en-US" sz="2400" dirty="0" smtClean="0"/>
              <a:t>the following functions:</a:t>
            </a:r>
          </a:p>
          <a:p>
            <a:pPr marL="457200" indent="-457200">
              <a:buFont typeface="+mj-lt"/>
              <a:buAutoNum type="arabicPeriod"/>
            </a:pPr>
            <a:r>
              <a:rPr lang="en-US" sz="2200" dirty="0" smtClean="0"/>
              <a:t>Provides a conduit between the MMI and the PDE</a:t>
            </a:r>
          </a:p>
          <a:p>
            <a:pPr marL="857250" lvl="1" indent="-457200">
              <a:buFont typeface="Wingdings" charset="2"/>
              <a:buChar char="q"/>
            </a:pPr>
            <a:r>
              <a:rPr lang="en-US" sz="1800" dirty="0" smtClean="0"/>
              <a:t>Allows </a:t>
            </a:r>
            <a:r>
              <a:rPr lang="en-US" sz="1800" dirty="0" smtClean="0"/>
              <a:t>applications/functions above the ULI to </a:t>
            </a:r>
            <a:r>
              <a:rPr lang="en-US" sz="1800" dirty="0" smtClean="0"/>
              <a:t>transparently access </a:t>
            </a:r>
            <a:r>
              <a:rPr lang="en-US" sz="1800" dirty="0" smtClean="0"/>
              <a:t>the 802.15.4 </a:t>
            </a:r>
            <a:r>
              <a:rPr lang="en-US" sz="1800" dirty="0" smtClean="0"/>
              <a:t>device</a:t>
            </a:r>
          </a:p>
          <a:p>
            <a:pPr marL="857250" lvl="1" indent="-457200">
              <a:buFont typeface="Wingdings" charset="2"/>
              <a:buChar char="q"/>
            </a:pPr>
            <a:r>
              <a:rPr lang="en-US" sz="1800" dirty="0" smtClean="0"/>
              <a:t>Allows data from MCPS-SAP to be sent directly to those applications</a:t>
            </a:r>
            <a:r>
              <a:rPr lang="en-US" sz="1800" dirty="0"/>
              <a:t>/functions above the ULI </a:t>
            </a:r>
            <a:r>
              <a:rPr lang="en-US" sz="1800" dirty="0" smtClean="0"/>
              <a:t>not using other protocol modules</a:t>
            </a:r>
            <a:endParaRPr lang="en-US" sz="1800" dirty="0" smtClean="0"/>
          </a:p>
          <a:p>
            <a:pPr marL="457200" indent="-457200">
              <a:buFont typeface="+mj-lt"/>
              <a:buAutoNum type="arabicPeriod"/>
            </a:pPr>
            <a:r>
              <a:rPr lang="en-US" sz="2200" dirty="0" smtClean="0"/>
              <a:t>Allows legacy applications/functions (non-ULI capable) to be compatible with ULI devices </a:t>
            </a:r>
            <a:endParaRPr lang="en-US" sz="2200" dirty="0" smtClean="0"/>
          </a:p>
          <a:p>
            <a:pPr marL="457200" indent="-457200">
              <a:buFont typeface="+mj-lt"/>
              <a:buAutoNum type="arabicPeriod"/>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pPr>
              <a:buClr>
                <a:srgbClr val="FF0000"/>
              </a:buClr>
              <a:buFont typeface="Wingdings" charset="2"/>
              <a:buChar char="q"/>
            </a:pPr>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t>
            </a:r>
            <a:endParaRPr lang="en-US" sz="2000" dirty="0" smtClean="0"/>
          </a:p>
          <a:p>
            <a:pPr>
              <a:buClr>
                <a:srgbClr val="FF0000"/>
              </a:buClr>
              <a:buFont typeface="Wingdings" charset="2"/>
              <a:buChar char="q"/>
            </a:pPr>
            <a:r>
              <a:rPr lang="en-US" sz="2000" b="1" dirty="0" smtClean="0">
                <a:latin typeface="Arial" charset="0"/>
              </a:rPr>
              <a:t>802.15.10 </a:t>
            </a:r>
            <a:r>
              <a:rPr lang="en-US" sz="2000" b="1" dirty="0">
                <a:latin typeface="Arial" charset="0"/>
              </a:rPr>
              <a:t>(L2R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Clr>
                <a:srgbClr val="FF0000"/>
              </a:buClr>
              <a:buFont typeface="Wingdings" charset="2"/>
              <a:buChar char="q"/>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rgbClr val="FF0000"/>
              </a:buClr>
              <a:buFont typeface="Wingdings" charset="2"/>
              <a:buChar char="q"/>
            </a:pPr>
            <a:r>
              <a:rPr lang="en-US" sz="2000" dirty="0" smtClean="0"/>
              <a:t>Payload IE, sent out with defined discovery payload</a:t>
            </a:r>
          </a:p>
          <a:p>
            <a:pPr marL="800100" lvl="1" indent="-342900">
              <a:buClr>
                <a:srgbClr val="FF0000"/>
              </a:buClr>
              <a:buFont typeface="Wingdings" charset="2"/>
              <a:buChar char="q"/>
            </a:pPr>
            <a:r>
              <a:rPr lang="en-US" sz="2000" dirty="0" smtClean="0"/>
              <a:t>Devices not understanding this IE will reject the IE with no ill effects</a:t>
            </a:r>
          </a:p>
          <a:p>
            <a:pPr marL="800100" lvl="1" indent="-342900">
              <a:buClr>
                <a:srgbClr val="FF0000"/>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rgbClr val="FF0000"/>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rgbClr val="FF0000"/>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rgbClr val="FF0000"/>
              </a:buClr>
              <a:buFont typeface="Wingdings" charset="2"/>
              <a:buChar char="q"/>
            </a:pPr>
            <a:r>
              <a:rPr lang="en-US" sz="2000" dirty="0" smtClean="0"/>
              <a:t>Devices not knowing this key will  reject packet with no ill effects</a:t>
            </a:r>
          </a:p>
          <a:p>
            <a:pPr marL="800100" lvl="1" indent="-342900">
              <a:buClr>
                <a:srgbClr val="FF0000"/>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16</a:t>
            </a:fld>
            <a:endParaRPr lang="en-US" dirty="0"/>
          </a:p>
        </p:txBody>
      </p:sp>
      <p:sp>
        <p:nvSpPr>
          <p:cNvPr id="21509" name="Rectangle 2"/>
          <p:cNvSpPr>
            <a:spLocks noGrp="1" noChangeArrowheads="1"/>
          </p:cNvSpPr>
          <p:nvPr>
            <p:ph type="title" idx="4294967295"/>
          </p:nvPr>
        </p:nvSpPr>
        <p:spPr>
          <a:xfrm>
            <a:off x="-35560" y="3048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066800"/>
            <a:ext cx="8839200" cy="5416869"/>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The following information shall be included in the IE’s payload:</a:t>
            </a:r>
            <a:endParaRPr lang="en-US" sz="2000" b="1" dirty="0" smtClean="0">
              <a:solidFill>
                <a:srgbClr val="000000"/>
              </a:solidFill>
              <a:ea typeface="Lucida Grande"/>
              <a:cs typeface="Lucida Grande"/>
            </a:endParaRPr>
          </a:p>
          <a:p>
            <a:pPr lvl="1">
              <a:buClr>
                <a:srgbClr val="FF0000"/>
              </a:buClr>
            </a:pPr>
            <a:r>
              <a:rPr lang="en-US" sz="2000" b="1" dirty="0" smtClean="0"/>
              <a:t>U</a:t>
            </a:r>
            <a:r>
              <a:rPr lang="en-US" sz="1800" b="1" dirty="0" smtClean="0"/>
              <a:t>LI </a:t>
            </a:r>
            <a:r>
              <a:rPr lang="en-US" sz="1800" b="1" dirty="0"/>
              <a:t>IE, sent out </a:t>
            </a:r>
            <a:r>
              <a:rPr lang="en-US" sz="1800" b="1" dirty="0" smtClean="0"/>
              <a:t>for discovery of behavior and services, includes</a:t>
            </a:r>
            <a:endParaRPr lang="en-US" sz="1800" b="1" dirty="0"/>
          </a:p>
          <a:p>
            <a:pPr marL="804863" indent="-347663">
              <a:buClr>
                <a:srgbClr val="FF0000"/>
              </a:buClr>
              <a:buFont typeface="Wingdings" charset="2"/>
              <a:buChar char="q"/>
            </a:pPr>
            <a:r>
              <a:rPr lang="en-US" sz="1800" dirty="0" smtClean="0">
                <a:solidFill>
                  <a:srgbClr val="000000"/>
                </a:solidFill>
                <a:ea typeface="Lucida Grande"/>
                <a:cs typeface="Lucida Grande"/>
              </a:rPr>
              <a:t>Discovery ID</a:t>
            </a:r>
          </a:p>
          <a:p>
            <a:pPr marL="804863" indent="-347663">
              <a:buClr>
                <a:srgbClr val="FF0000"/>
              </a:buClr>
              <a:buFont typeface="Wingdings" charset="2"/>
              <a:buChar char="q"/>
            </a:pPr>
            <a:r>
              <a:rPr lang="en-US" sz="1800" dirty="0" smtClean="0">
                <a:solidFill>
                  <a:srgbClr val="000000"/>
                </a:solidFill>
                <a:ea typeface="Lucida Grande"/>
                <a:cs typeface="Lucida Grande"/>
              </a:rPr>
              <a:t>Extended address</a:t>
            </a:r>
          </a:p>
          <a:p>
            <a:pPr marL="804863" indent="-347663">
              <a:buClr>
                <a:srgbClr val="FF0000"/>
              </a:buClr>
              <a:buFont typeface="Wingdings" charset="2"/>
              <a:buChar char="q"/>
            </a:pPr>
            <a:r>
              <a:rPr lang="en-US" sz="1800" dirty="0" smtClean="0">
                <a:solidFill>
                  <a:srgbClr val="000000"/>
                </a:solidFill>
                <a:ea typeface="Lucida Grande"/>
                <a:cs typeface="Lucida Grande"/>
              </a:rPr>
              <a:t>PAN ID</a:t>
            </a:r>
          </a:p>
          <a:p>
            <a:pPr marL="804863" indent="-347663">
              <a:buClr>
                <a:srgbClr val="FF0000"/>
              </a:buClr>
              <a:buFont typeface="Wingdings" charset="2"/>
              <a:buChar char="q"/>
            </a:pPr>
            <a:r>
              <a:rPr lang="en-US" sz="1800" dirty="0" smtClean="0">
                <a:solidFill>
                  <a:srgbClr val="000000"/>
                </a:solidFill>
                <a:ea typeface="Lucida Grande"/>
                <a:cs typeface="Lucida Grande"/>
              </a:rPr>
              <a:t>Maximum frame size</a:t>
            </a:r>
          </a:p>
          <a:p>
            <a:pPr marL="804863" indent="-347663">
              <a:buClr>
                <a:srgbClr val="FF0000"/>
              </a:buClr>
              <a:buFont typeface="Wingdings" charset="2"/>
              <a:buChar char="q"/>
            </a:pPr>
            <a:r>
              <a:rPr lang="en-US" sz="1800" dirty="0" smtClean="0">
                <a:solidFill>
                  <a:srgbClr val="000000"/>
                </a:solidFill>
                <a:ea typeface="Lucida Grande"/>
                <a:cs typeface="Lucida Grande"/>
              </a:rPr>
              <a:t>Optional Protocol Modules present</a:t>
            </a:r>
          </a:p>
          <a:p>
            <a:pPr marL="804863" indent="-347663">
              <a:buClr>
                <a:srgbClr val="FF0000"/>
              </a:buClr>
              <a:buFont typeface="Wingdings" charset="2"/>
              <a:buChar char="q"/>
            </a:pPr>
            <a:r>
              <a:rPr lang="en-US" sz="1800" dirty="0" smtClean="0">
                <a:solidFill>
                  <a:srgbClr val="000000"/>
                </a:solidFill>
                <a:ea typeface="Lucida Grande"/>
                <a:cs typeface="Lucida Grande"/>
              </a:rPr>
              <a:t>Applications and stacks above ULI</a:t>
            </a:r>
          </a:p>
          <a:p>
            <a:pPr marL="804863" indent="-347663">
              <a:buClr>
                <a:srgbClr val="FF0000"/>
              </a:buClr>
              <a:buFont typeface="Wingdings" charset="2"/>
              <a:buChar char="q"/>
            </a:pPr>
            <a:r>
              <a:rPr lang="en-US" sz="1800" dirty="0" smtClean="0">
                <a:solidFill>
                  <a:srgbClr val="000000"/>
                </a:solidFill>
                <a:ea typeface="Lucida Grande"/>
                <a:cs typeface="Lucida Grande"/>
              </a:rPr>
              <a:t>Profile repository? (Y/N)</a:t>
            </a:r>
          </a:p>
          <a:p>
            <a:pPr marL="804863" indent="-347663">
              <a:buClr>
                <a:srgbClr val="FF0000"/>
              </a:buClr>
              <a:buFont typeface="Wingdings" charset="2"/>
              <a:buChar char="q"/>
            </a:pPr>
            <a:r>
              <a:rPr lang="en-US" sz="1800" dirty="0" smtClean="0">
                <a:solidFill>
                  <a:srgbClr val="000000"/>
                </a:solidFill>
                <a:ea typeface="Lucida Grande"/>
                <a:cs typeface="Lucida Grande"/>
              </a:rPr>
              <a:t>Neighbor Table (Y/N)</a:t>
            </a:r>
            <a:endParaRPr lang="en-US" sz="1800" dirty="0"/>
          </a:p>
          <a:p>
            <a:pPr lvl="1">
              <a:buClr>
                <a:srgbClr val="FF0000"/>
              </a:buClr>
            </a:pPr>
            <a:r>
              <a:rPr lang="en-US" sz="1800" b="1" dirty="0" smtClean="0"/>
              <a:t>ULI </a:t>
            </a:r>
            <a:r>
              <a:rPr lang="en-US" sz="1800" b="1" dirty="0"/>
              <a:t>IE, </a:t>
            </a:r>
            <a:r>
              <a:rPr lang="en-US" sz="1800" b="1" dirty="0" smtClean="0"/>
              <a:t>reply with </a:t>
            </a:r>
            <a:r>
              <a:rPr lang="en-US" sz="1800" b="1" dirty="0"/>
              <a:t>defined discovery payload</a:t>
            </a:r>
          </a:p>
          <a:p>
            <a:pPr marL="804863" indent="-347663">
              <a:buClr>
                <a:srgbClr val="FF0000"/>
              </a:buClr>
              <a:buFont typeface="Wingdings" charset="2"/>
              <a:buChar char="q"/>
            </a:pPr>
            <a:r>
              <a:rPr lang="en-US" sz="1800" dirty="0" smtClean="0">
                <a:solidFill>
                  <a:srgbClr val="000000"/>
                </a:solidFill>
                <a:ea typeface="Lucida Grande"/>
                <a:cs typeface="Lucida Grande"/>
              </a:rPr>
              <a:t>Reply to Discovery ID</a:t>
            </a:r>
          </a:p>
          <a:p>
            <a:pPr marL="804863" indent="-347663">
              <a:buClr>
                <a:srgbClr val="FF0000"/>
              </a:buClr>
              <a:buFont typeface="Wingdings" charset="2"/>
              <a:buChar char="q"/>
            </a:pPr>
            <a:r>
              <a:rPr lang="en-US" sz="1800" dirty="0" smtClean="0">
                <a:solidFill>
                  <a:srgbClr val="000000"/>
                </a:solidFill>
                <a:ea typeface="Lucida Grande"/>
                <a:cs typeface="Lucida Grande"/>
              </a:rPr>
              <a:t>Extended </a:t>
            </a:r>
            <a:r>
              <a:rPr lang="en-US" sz="1800" dirty="0">
                <a:solidFill>
                  <a:srgbClr val="000000"/>
                </a:solidFill>
                <a:ea typeface="Lucida Grande"/>
                <a:cs typeface="Lucida Grande"/>
              </a:rPr>
              <a:t>address</a:t>
            </a:r>
          </a:p>
          <a:p>
            <a:pPr marL="804863" indent="-347663">
              <a:buClr>
                <a:srgbClr val="FF0000"/>
              </a:buClr>
              <a:buFont typeface="Wingdings" charset="2"/>
              <a:buChar char="q"/>
            </a:pPr>
            <a:r>
              <a:rPr lang="en-US" sz="1800" dirty="0">
                <a:solidFill>
                  <a:srgbClr val="000000"/>
                </a:solidFill>
                <a:ea typeface="Lucida Grande"/>
                <a:cs typeface="Lucida Grande"/>
              </a:rPr>
              <a:t>PAN ID</a:t>
            </a:r>
          </a:p>
          <a:p>
            <a:pPr marL="804863" indent="-347663">
              <a:buClr>
                <a:srgbClr val="FF0000"/>
              </a:buClr>
              <a:buFont typeface="Wingdings" charset="2"/>
              <a:buChar char="q"/>
            </a:pPr>
            <a:r>
              <a:rPr lang="en-US" sz="1800" dirty="0">
                <a:solidFill>
                  <a:srgbClr val="000000"/>
                </a:solidFill>
                <a:ea typeface="Lucida Grande"/>
                <a:cs typeface="Lucida Grande"/>
              </a:rPr>
              <a:t>Maximum frame size</a:t>
            </a:r>
          </a:p>
          <a:p>
            <a:pPr marL="804863" indent="-347663">
              <a:buClr>
                <a:srgbClr val="FF0000"/>
              </a:buClr>
              <a:buFont typeface="Wingdings" charset="2"/>
              <a:buChar char="q"/>
            </a:pPr>
            <a:r>
              <a:rPr lang="en-US" sz="1800" dirty="0" smtClean="0">
                <a:solidFill>
                  <a:srgbClr val="000000"/>
                </a:solidFill>
                <a:ea typeface="Lucida Grande"/>
                <a:cs typeface="Lucida Grande"/>
              </a:rPr>
              <a:t>Optional Protocol </a:t>
            </a:r>
            <a:r>
              <a:rPr lang="en-US" sz="1800" dirty="0">
                <a:solidFill>
                  <a:srgbClr val="000000"/>
                </a:solidFill>
                <a:ea typeface="Lucida Grande"/>
                <a:cs typeface="Lucida Grande"/>
              </a:rPr>
              <a:t>Modules </a:t>
            </a:r>
            <a:r>
              <a:rPr lang="en-US" sz="1800" dirty="0" smtClean="0">
                <a:solidFill>
                  <a:srgbClr val="000000"/>
                </a:solidFill>
                <a:ea typeface="Lucida Grande"/>
                <a:cs typeface="Lucida Grande"/>
              </a:rPr>
              <a:t>present</a:t>
            </a:r>
          </a:p>
          <a:p>
            <a:pPr marL="804863" indent="-347663">
              <a:buClr>
                <a:srgbClr val="FF0000"/>
              </a:buClr>
              <a:buFont typeface="Wingdings" charset="2"/>
              <a:buChar char="q"/>
            </a:pPr>
            <a:r>
              <a:rPr lang="en-US" sz="1800" dirty="0" smtClean="0">
                <a:solidFill>
                  <a:srgbClr val="000000"/>
                </a:solidFill>
                <a:ea typeface="Lucida Grande"/>
                <a:cs typeface="Lucida Grande"/>
              </a:rPr>
              <a:t>Applications and stacks above ULI</a:t>
            </a:r>
            <a:endParaRPr lang="en-US" sz="1800" dirty="0">
              <a:solidFill>
                <a:srgbClr val="000000"/>
              </a:solidFill>
              <a:ea typeface="Lucida Grande"/>
              <a:cs typeface="Lucida Grande"/>
            </a:endParaRPr>
          </a:p>
          <a:p>
            <a:pPr marL="804863" indent="-347663">
              <a:buClr>
                <a:srgbClr val="FF0000"/>
              </a:buClr>
              <a:buFont typeface="Wingdings" charset="2"/>
              <a:buChar char="q"/>
            </a:pPr>
            <a:r>
              <a:rPr lang="en-US" sz="1800" dirty="0" smtClean="0">
                <a:solidFill>
                  <a:srgbClr val="000000"/>
                </a:solidFill>
                <a:ea typeface="Lucida Grande"/>
                <a:cs typeface="Lucida Grande"/>
              </a:rPr>
              <a:t>Profile </a:t>
            </a:r>
            <a:r>
              <a:rPr lang="en-US" sz="1800" dirty="0">
                <a:solidFill>
                  <a:srgbClr val="000000"/>
                </a:solidFill>
                <a:ea typeface="Lucida Grande"/>
                <a:cs typeface="Lucida Grande"/>
              </a:rPr>
              <a:t>repository</a:t>
            </a:r>
            <a:r>
              <a:rPr lang="en-US" sz="1800" dirty="0" smtClean="0">
                <a:solidFill>
                  <a:srgbClr val="000000"/>
                </a:solidFill>
                <a:ea typeface="Lucida Grande"/>
                <a:cs typeface="Lucida Grande"/>
              </a:rPr>
              <a:t>? </a:t>
            </a:r>
            <a:r>
              <a:rPr lang="en-US" sz="1800" dirty="0">
                <a:solidFill>
                  <a:srgbClr val="000000"/>
                </a:solidFill>
                <a:ea typeface="Lucida Grande"/>
                <a:cs typeface="Lucida Grande"/>
              </a:rPr>
              <a:t>(Y/N</a:t>
            </a:r>
            <a:r>
              <a:rPr lang="en-US" sz="1800" dirty="0" smtClean="0">
                <a:solidFill>
                  <a:srgbClr val="000000"/>
                </a:solidFill>
                <a:ea typeface="Lucida Grande"/>
                <a:cs typeface="Lucida Grande"/>
              </a:rPr>
              <a:t>)</a:t>
            </a:r>
          </a:p>
          <a:p>
            <a:pPr marL="804863" indent="-347663">
              <a:buClr>
                <a:srgbClr val="FF0000"/>
              </a:buClr>
              <a:buFont typeface="Wingdings" charset="2"/>
              <a:buChar char="q"/>
            </a:pPr>
            <a:r>
              <a:rPr lang="en-US" sz="1800" dirty="0" smtClean="0">
                <a:solidFill>
                  <a:srgbClr val="000000"/>
                </a:solidFill>
                <a:ea typeface="Lucida Grande"/>
                <a:cs typeface="Lucida Grande"/>
              </a:rPr>
              <a:t>Neighbor Table </a:t>
            </a:r>
            <a:r>
              <a:rPr lang="en-US" sz="1800" dirty="0">
                <a:solidFill>
                  <a:srgbClr val="000000"/>
                </a:solidFill>
                <a:ea typeface="Lucida Grande"/>
                <a:cs typeface="Lucida Grande"/>
              </a:rPr>
              <a:t>(Y/N</a:t>
            </a:r>
            <a:r>
              <a:rPr lang="en-US" sz="1800" dirty="0" smtClean="0">
                <a:solidFill>
                  <a:srgbClr val="000000"/>
                </a:solidFill>
                <a:ea typeface="Lucida Grande"/>
                <a:cs typeface="Lucida Grande"/>
              </a:rPr>
              <a:t>)</a:t>
            </a:r>
            <a:endParaRPr lang="en-US" sz="1800" dirty="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16</a:t>
            </a:fld>
            <a:endParaRPr lang="en-US"/>
          </a:p>
        </p:txBody>
      </p:sp>
    </p:spTree>
    <p:extLst>
      <p:ext uri="{BB962C8B-B14F-4D97-AF65-F5344CB8AC3E}">
        <p14:creationId xmlns:p14="http://schemas.microsoft.com/office/powerpoint/2010/main" val="3821712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smtClean="0"/>
              <a:t>ULI-6lo IE ID (dedicated to 6LoWPAN traffic) </a:t>
            </a:r>
          </a:p>
          <a:p>
            <a:pPr lvl="1">
              <a:buClr>
                <a:srgbClr val="FF0000"/>
              </a:buClr>
              <a:buFont typeface="Wingdings" charset="2"/>
              <a:buChar char="q"/>
            </a:pPr>
            <a:r>
              <a:rPr lang="en-US" sz="1600" dirty="0" smtClean="0"/>
              <a:t>ULI-6lo </a:t>
            </a:r>
            <a:r>
              <a:rPr lang="en-US" sz="1600" dirty="0"/>
              <a:t>IE ID = total IE length (</a:t>
            </a:r>
            <a:r>
              <a:rPr lang="en-US" sz="1600" dirty="0" smtClean="0"/>
              <a:t>11 </a:t>
            </a:r>
            <a:r>
              <a:rPr lang="en-US" sz="1600" dirty="0"/>
              <a:t>bits</a:t>
            </a:r>
            <a:r>
              <a:rPr lang="en-US" sz="1600" dirty="0" smtClean="0"/>
              <a:t>) </a:t>
            </a:r>
            <a:r>
              <a:rPr lang="en-US" sz="1600" dirty="0"/>
              <a:t>=</a:t>
            </a:r>
            <a:r>
              <a:rPr lang="en-US" sz="1600" dirty="0" smtClean="0"/>
              <a:t>0bxxxxxxxxxxx, 0b01??, </a:t>
            </a:r>
            <a:r>
              <a:rPr lang="en-US" sz="1600" dirty="0"/>
              <a:t>0b1</a:t>
            </a:r>
          </a:p>
          <a:p>
            <a:pPr lvl="1">
              <a:buClr>
                <a:srgbClr val="FF0000"/>
              </a:buClr>
              <a:buFont typeface="Wingdings" charset="2"/>
              <a:buChar char="q"/>
            </a:pPr>
            <a:r>
              <a:rPr lang="en-US" sz="1600" dirty="0"/>
              <a:t>N</a:t>
            </a:r>
            <a:r>
              <a:rPr lang="en-US" sz="1600" dirty="0" smtClean="0"/>
              <a:t>o Protocol Identifier is required, resulting in a total overhead of 2 octets</a:t>
            </a:r>
          </a:p>
          <a:p>
            <a:pPr marL="0" indent="0">
              <a:buNone/>
            </a:pPr>
            <a:r>
              <a:rPr lang="en-US" sz="2000" b="1" dirty="0" smtClean="0"/>
              <a:t>MPX </a:t>
            </a:r>
            <a:r>
              <a:rPr lang="en-US" sz="2000" b="1" dirty="0"/>
              <a:t>IE </a:t>
            </a:r>
            <a:r>
              <a:rPr lang="en-US" sz="2000" b="1" dirty="0" smtClean="0"/>
              <a:t>(used for all non-6LoWPAN traffic):</a:t>
            </a:r>
          </a:p>
          <a:p>
            <a:pPr lvl="1">
              <a:buClr>
                <a:srgbClr val="FF0000"/>
              </a:buClr>
              <a:buFont typeface="Wingdings" charset="2"/>
              <a:buChar char="q"/>
            </a:pPr>
            <a:r>
              <a:rPr lang="en-US" sz="1600" dirty="0" smtClean="0"/>
              <a:t>Defined in 802.15.9, MPX IE ID = total IE length (11 bits)=0bxxxxxxxxxxx</a:t>
            </a:r>
            <a:r>
              <a:rPr lang="en-US" sz="1600" dirty="0"/>
              <a:t>, </a:t>
            </a:r>
            <a:r>
              <a:rPr lang="en-US" sz="1600" dirty="0" smtClean="0"/>
              <a:t>0b0011, 0b1</a:t>
            </a:r>
          </a:p>
          <a:p>
            <a:pPr lvl="1">
              <a:buClr>
                <a:srgbClr val="FF0000"/>
              </a:buClr>
              <a:buFont typeface="Wingdings" charset="2"/>
              <a:buChar char="q"/>
            </a:pPr>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buClr>
                <a:srgbClr val="FF0000"/>
              </a:buClr>
              <a:buFont typeface="Wingdings" charset="2"/>
              <a:buChar char="q"/>
            </a:pPr>
            <a:r>
              <a:rPr lang="en-US" sz="1600" dirty="0" smtClean="0"/>
              <a:t>For the special case where the dispatch code is &lt; 0x001f, the 2-octet Dispatch code is elided, resulting in a total overhead of 3 octets</a:t>
            </a:r>
          </a:p>
          <a:p>
            <a:pPr marL="0" lvl="1" indent="0">
              <a:buNone/>
            </a:pPr>
            <a:r>
              <a:rPr lang="en-US" sz="2000" dirty="0" smtClean="0"/>
              <a:t>Note: Protocol Identifiers:</a:t>
            </a:r>
          </a:p>
          <a:p>
            <a:pPr marL="685800" lvl="2" indent="-342900">
              <a:buClr>
                <a:srgbClr val="FF0000"/>
              </a:buClr>
              <a:buFont typeface="Wingdings" charset="2"/>
              <a:buChar char="q"/>
            </a:pPr>
            <a:r>
              <a:rPr lang="en-US" sz="1600" dirty="0" smtClean="0"/>
              <a:t>EtherType </a:t>
            </a:r>
            <a:r>
              <a:rPr lang="en-US" sz="1600" dirty="0"/>
              <a:t>values are &gt; </a:t>
            </a:r>
            <a:r>
              <a:rPr lang="en-US" sz="1600" dirty="0" smtClean="0"/>
              <a:t>0x0600</a:t>
            </a:r>
          </a:p>
          <a:p>
            <a:pPr marL="685800" lvl="2" indent="-342900">
              <a:buClr>
                <a:srgbClr val="FF0000"/>
              </a:buClr>
              <a:buFont typeface="Wingdings" charset="2"/>
              <a:buChar char="q"/>
            </a:pPr>
            <a:r>
              <a:rPr lang="en-US" sz="1600" dirty="0" smtClean="0"/>
              <a:t>Dispatch values assigned by 802.15 ANA are </a:t>
            </a:r>
            <a:r>
              <a:rPr lang="en-US" sz="1600" u="sng" dirty="0"/>
              <a:t>&lt;</a:t>
            </a:r>
            <a:r>
              <a:rPr lang="en-US" sz="1600" dirty="0"/>
              <a:t> 0x4FF </a:t>
            </a:r>
            <a:endParaRPr lang="en-US" sz="1600" dirty="0" smtClean="0"/>
          </a:p>
          <a:p>
            <a:pPr marL="685800" lvl="2" indent="-342900">
              <a:buClr>
                <a:srgbClr val="FF0000"/>
              </a:buClr>
              <a:buFont typeface="Wingdings" charset="2"/>
              <a:buChar char="q"/>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17</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smtClean="0"/>
              <a:t>Non</a:t>
            </a:r>
            <a:r>
              <a:rPr lang="en-US" sz="2000" b="1" dirty="0"/>
              <a:t>-IE devices </a:t>
            </a:r>
            <a:endParaRPr lang="en-US" sz="2000" b="1" dirty="0" smtClean="0"/>
          </a:p>
          <a:p>
            <a:pPr marL="520700" lvl="1" indent="-342900">
              <a:buClr>
                <a:srgbClr val="FF0000"/>
              </a:buClr>
              <a:buFont typeface="Wingdings" charset="2"/>
              <a:buChar char="q"/>
            </a:pPr>
            <a:r>
              <a:rPr lang="en-US" sz="2000" dirty="0" smtClean="0"/>
              <a:t>1</a:t>
            </a:r>
            <a:r>
              <a:rPr lang="en-US" sz="2000" baseline="30000" dirty="0" smtClean="0"/>
              <a:t>st</a:t>
            </a:r>
            <a:r>
              <a:rPr lang="en-US" sz="2000" dirty="0" smtClean="0"/>
              <a:t> </a:t>
            </a:r>
            <a:r>
              <a:rPr lang="en-US" sz="2000" dirty="0"/>
              <a:t>payload octet </a:t>
            </a:r>
            <a:r>
              <a:rPr lang="en-US" sz="2000" dirty="0" smtClean="0"/>
              <a:t>is set to 0xff in </a:t>
            </a:r>
            <a:r>
              <a:rPr lang="en-US" sz="2000" dirty="0"/>
              <a:t>accordance with 6LoWPAN Paging </a:t>
            </a:r>
            <a:r>
              <a:rPr lang="en-US" sz="2000" dirty="0" smtClean="0"/>
              <a:t>Dispatch</a:t>
            </a:r>
          </a:p>
          <a:p>
            <a:pPr marL="520700" lvl="1" indent="-342900">
              <a:buClr>
                <a:srgbClr val="FF0000"/>
              </a:buClr>
              <a:buFont typeface="Wingdings" charset="2"/>
              <a:buChar char="q"/>
            </a:pPr>
            <a:r>
              <a:rPr lang="en-US" sz="2000" dirty="0" smtClean="0"/>
              <a:t>2</a:t>
            </a:r>
            <a:r>
              <a:rPr lang="en-US" sz="2000" baseline="30000" dirty="0" smtClean="0"/>
              <a:t>nd</a:t>
            </a:r>
            <a:r>
              <a:rPr lang="en-US" sz="2000" dirty="0" smtClean="0"/>
              <a:t> payload octet </a:t>
            </a:r>
            <a:r>
              <a:rPr lang="en-US" sz="2000" dirty="0"/>
              <a:t>denotes page 15 and will be defined in the </a:t>
            </a:r>
            <a:r>
              <a:rPr lang="en-US" sz="2000" dirty="0" smtClean="0"/>
              <a:t>future</a:t>
            </a:r>
          </a:p>
          <a:p>
            <a:pPr marL="520700" lvl="1" indent="-342900">
              <a:buClr>
                <a:srgbClr val="FF0000"/>
              </a:buClr>
              <a:buFont typeface="Wingdings" charset="2"/>
              <a:buChar char="q"/>
            </a:pPr>
            <a:r>
              <a:rPr lang="en-US" sz="2000" dirty="0" smtClean="0"/>
              <a:t>3</a:t>
            </a:r>
            <a:r>
              <a:rPr lang="en-US" sz="2000" baseline="30000" dirty="0" smtClean="0"/>
              <a:t>rd</a:t>
            </a:r>
            <a:r>
              <a:rPr lang="en-US" sz="2000" dirty="0" smtClean="0"/>
              <a:t> and 4</a:t>
            </a:r>
            <a:r>
              <a:rPr lang="en-US" sz="2000" baseline="30000" dirty="0" smtClean="0"/>
              <a:t>th</a:t>
            </a:r>
            <a:r>
              <a:rPr lang="en-US" sz="2000" dirty="0" smtClean="0"/>
              <a:t> payload octets denote the Protocol Identifier </a:t>
            </a:r>
          </a:p>
          <a:p>
            <a:pPr marL="520700" lvl="1" indent="-342900">
              <a:buClr>
                <a:srgbClr val="FF0000"/>
              </a:buClr>
              <a:buFont typeface="Wingdings" charset="2"/>
              <a:buChar char="q"/>
            </a:pPr>
            <a:r>
              <a:rPr lang="en-US" sz="2000" dirty="0" smtClean="0"/>
              <a:t>Non</a:t>
            </a:r>
            <a:r>
              <a:rPr lang="en-US" sz="2000" dirty="0"/>
              <a:t>-IE device discovery </a:t>
            </a:r>
            <a:r>
              <a:rPr lang="en-US" sz="2000" dirty="0" smtClean="0"/>
              <a:t>can use 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dirty="0" smtClean="0"/>
              <a:t>Slide </a:t>
            </a:r>
            <a:fld id="{70337B2E-2ECE-C749-8163-8E953C7317DE}" type="slidenum">
              <a:rPr lang="en-US" smtClean="0"/>
              <a:pPr/>
              <a:t>18</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smtClean="0"/>
              <a:t>The basic assumptions for the following examples of data frames are:</a:t>
            </a:r>
          </a:p>
          <a:p>
            <a:pPr marL="685800" lvl="2" indent="-342900">
              <a:buClr>
                <a:srgbClr val="FF0000"/>
              </a:buClr>
              <a:buFont typeface="Wingdings" charset="2"/>
              <a:buChar char="q"/>
            </a:pPr>
            <a:r>
              <a:rPr lang="en-US" sz="1600" dirty="0" smtClean="0"/>
              <a:t>2-octet frame control,</a:t>
            </a:r>
          </a:p>
          <a:p>
            <a:pPr marL="685800" lvl="2" indent="-342900">
              <a:buClr>
                <a:srgbClr val="FF0000"/>
              </a:buClr>
              <a:buFont typeface="Wingdings" charset="2"/>
              <a:buChar char="q"/>
            </a:pPr>
            <a:r>
              <a:rPr lang="en-US" sz="1600" dirty="0" smtClean="0"/>
              <a:t>1-octet sequence number,</a:t>
            </a:r>
          </a:p>
          <a:p>
            <a:pPr marL="685800" lvl="2" indent="-342900">
              <a:buClr>
                <a:srgbClr val="FF0000"/>
              </a:buClr>
              <a:buFont typeface="Wingdings" charset="2"/>
              <a:buChar char="q"/>
            </a:pPr>
            <a:r>
              <a:rPr lang="en-US" sz="1600" dirty="0" smtClean="0"/>
              <a:t>2-octet origination and 2-octet destination short addresses,</a:t>
            </a:r>
          </a:p>
          <a:p>
            <a:pPr marL="685800" lvl="2" indent="-342900">
              <a:buClr>
                <a:srgbClr val="FF0000"/>
              </a:buClr>
              <a:buFont typeface="Wingdings" charset="2"/>
              <a:buChar char="q"/>
            </a:pPr>
            <a:r>
              <a:rPr lang="en-US" sz="1600" dirty="0" smtClean="0"/>
              <a:t>2-octet PAN ID, origination and destination devices in same PAN, source PAN ID elided,</a:t>
            </a:r>
          </a:p>
          <a:p>
            <a:pPr marL="685800" lvl="2" indent="-342900">
              <a:buClr>
                <a:srgbClr val="FF0000"/>
              </a:buClr>
              <a:buFont typeface="Wingdings" charset="2"/>
              <a:buChar char="q"/>
            </a:pPr>
            <a:r>
              <a:rPr lang="en-US" sz="1600" dirty="0" smtClean="0"/>
              <a:t>6-octet auxiliary security header,</a:t>
            </a:r>
          </a:p>
          <a:p>
            <a:pPr marL="685800" lvl="2" indent="-342900">
              <a:buClr>
                <a:srgbClr val="FF0000"/>
              </a:buClr>
              <a:buFont typeface="Wingdings" charset="2"/>
              <a:buChar char="q"/>
            </a:pPr>
            <a:r>
              <a:rPr lang="en-US" sz="1600" dirty="0" smtClean="0"/>
              <a:t>No </a:t>
            </a:r>
            <a:r>
              <a:rPr lang="en-US" sz="1600" dirty="0"/>
              <a:t>header </a:t>
            </a:r>
            <a:r>
              <a:rPr lang="en-US" sz="1600" dirty="0" smtClean="0"/>
              <a:t>IEs,</a:t>
            </a:r>
          </a:p>
          <a:p>
            <a:pPr marL="685800" lvl="2" indent="-342900">
              <a:buClr>
                <a:srgbClr val="FF0000"/>
              </a:buClr>
              <a:buFont typeface="Wingdings" charset="2"/>
              <a:buChar char="q"/>
            </a:pPr>
            <a:r>
              <a:rPr lang="en-US" sz="1600" dirty="0" smtClean="0"/>
              <a:t>4-octet security MIC,</a:t>
            </a:r>
          </a:p>
          <a:p>
            <a:pPr marL="685800" lvl="2" indent="-342900">
              <a:buClr>
                <a:srgbClr val="FF0000"/>
              </a:buClr>
              <a:buFont typeface="Wingdings" charset="2"/>
              <a:buChar char="q"/>
            </a:pPr>
            <a:r>
              <a:rPr lang="en-US" sz="1600" dirty="0"/>
              <a:t>2-octet Frame Check </a:t>
            </a:r>
            <a:r>
              <a:rPr lang="en-US" sz="1600" dirty="0" smtClean="0"/>
              <a:t>Sequence.</a:t>
            </a:r>
          </a:p>
          <a:p>
            <a:pPr marL="342900" lvl="1" indent="-342900">
              <a:buClr>
                <a:srgbClr val="FF0000"/>
              </a:buClr>
              <a:buFont typeface="Wingdings" charset="2"/>
              <a:buChar char="q"/>
            </a:pPr>
            <a:r>
              <a:rPr lang="en-US" sz="2000" dirty="0" smtClean="0"/>
              <a:t>Three </a:t>
            </a:r>
            <a:r>
              <a:rPr lang="en-US" sz="2000" dirty="0"/>
              <a:t>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685800" lvl="2" indent="-342900">
              <a:buClr>
                <a:srgbClr val="FF0000"/>
              </a:buClr>
              <a:buFont typeface="Wingdings" charset="2"/>
              <a:buChar char="q"/>
            </a:pPr>
            <a:r>
              <a:rPr lang="en-US" sz="1600" dirty="0" smtClean="0">
                <a:hlinkClick r:id="rId2" action="ppaction://hlinksldjump"/>
              </a:rPr>
              <a:t>Figure 3 </a:t>
            </a:r>
            <a:r>
              <a:rPr lang="en-US" sz="1600" dirty="0" smtClean="0"/>
              <a:t>- 802.15.4 devices are not IE capable, hence the ULI message is in the payload</a:t>
            </a:r>
            <a:endParaRPr lang="en-US" sz="1600" dirty="0"/>
          </a:p>
          <a:p>
            <a:pPr marL="685800" lvl="2" indent="-342900">
              <a:buClr>
                <a:srgbClr val="FF0000"/>
              </a:buClr>
              <a:buFont typeface="Wingdings" charset="2"/>
              <a:buChar char="q"/>
            </a:pPr>
            <a:r>
              <a:rPr lang="en-US" sz="1600" dirty="0" smtClean="0"/>
              <a:t>Figure 4 </a:t>
            </a:r>
            <a:r>
              <a:rPr lang="mr-IN" sz="1600" dirty="0" smtClean="0"/>
              <a:t>–</a:t>
            </a:r>
            <a:r>
              <a:rPr lang="en-US" sz="1600" dirty="0" smtClean="0"/>
              <a:t> 802.15.4 devices are IE capable, hence ULI message is in an IE</a:t>
            </a:r>
          </a:p>
          <a:p>
            <a:pPr marL="1028700" lvl="3" indent="-342900">
              <a:buClr>
                <a:srgbClr val="FF0000"/>
              </a:buClr>
              <a:buFont typeface="Wingdings" charset="2"/>
              <a:buChar char="q"/>
            </a:pPr>
            <a:r>
              <a:rPr lang="en-US" sz="1600" dirty="0" smtClean="0">
                <a:hlinkClick r:id="" action="ppaction://hlinkshowjump?jump=nextslide"/>
              </a:rPr>
              <a:t>Figure 4a</a:t>
            </a:r>
            <a:r>
              <a:rPr lang="mr-IN" sz="1600" dirty="0" smtClean="0"/>
              <a:t>–</a:t>
            </a:r>
            <a:r>
              <a:rPr lang="en-US" sz="1600" dirty="0" smtClean="0"/>
              <a:t> MPX IE used for all non-6LoWPAN messages</a:t>
            </a:r>
          </a:p>
          <a:p>
            <a:pPr marL="1028700" lvl="3" indent="-342900">
              <a:buClr>
                <a:srgbClr val="FF0000"/>
              </a:buClr>
              <a:buFont typeface="Wingdings" charset="2"/>
              <a:buChar char="q"/>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19</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20</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20</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smtClean="0">
                <a:hlinkClick r:id="rId2" action="ppaction://hlinksldjump"/>
              </a:rPr>
              <a:t>Figure 5</a:t>
            </a:r>
            <a:r>
              <a:rPr lang="en-US" sz="2000" dirty="0" smtClean="0"/>
              <a:t> shows six examples of IP packets using 802.15.12:</a:t>
            </a:r>
          </a:p>
          <a:p>
            <a:pPr marL="685800" lvl="2" indent="-342900">
              <a:buClr>
                <a:srgbClr val="FF0000"/>
              </a:buClr>
              <a:buFont typeface="Wingdings" charset="2"/>
              <a:buChar char="q"/>
            </a:pPr>
            <a:r>
              <a:rPr lang="en-US" sz="1600" dirty="0" smtClean="0"/>
              <a:t>IE messaging of non-compressed UDP/IPv6</a:t>
            </a:r>
          </a:p>
          <a:p>
            <a:pPr marL="685800" lvl="2" indent="-342900">
              <a:buClr>
                <a:srgbClr val="FF0000"/>
              </a:buClr>
              <a:buFont typeface="Wingdings" charset="2"/>
              <a:buChar char="q"/>
            </a:pPr>
            <a:r>
              <a:rPr lang="en-US" sz="1600" dirty="0"/>
              <a:t>IE messaging of non-compressed UDP/</a:t>
            </a:r>
            <a:r>
              <a:rPr lang="en-US" sz="1600" dirty="0" smtClean="0"/>
              <a:t>IPv4</a:t>
            </a:r>
          </a:p>
          <a:p>
            <a:pPr marL="685800" lvl="2" indent="-342900">
              <a:buClr>
                <a:srgbClr val="FF0000"/>
              </a:buClr>
              <a:buFont typeface="Wingdings" charset="2"/>
              <a:buChar char="q"/>
            </a:pPr>
            <a:r>
              <a:rPr lang="en-US" sz="1600" dirty="0" smtClean="0"/>
              <a:t>IE messaging of compressed UDP/IPv6 using 6LoWPAN</a:t>
            </a:r>
          </a:p>
          <a:p>
            <a:pPr marL="685800" lvl="2" indent="-342900">
              <a:buClr>
                <a:srgbClr val="FF0000"/>
              </a:buClr>
              <a:buFont typeface="Wingdings" charset="2"/>
              <a:buChar char="q"/>
            </a:pPr>
            <a:r>
              <a:rPr lang="en-US" sz="1600" dirty="0" smtClean="0"/>
              <a:t>Non-IE </a:t>
            </a:r>
            <a:r>
              <a:rPr lang="en-US" sz="1600" dirty="0"/>
              <a:t>messaging of non-compressed UDP/IPv6</a:t>
            </a:r>
          </a:p>
          <a:p>
            <a:pPr marL="685800" lvl="2" indent="-342900">
              <a:buClr>
                <a:srgbClr val="FF0000"/>
              </a:buClr>
              <a:buFont typeface="Wingdings" charset="2"/>
              <a:buChar char="q"/>
            </a:pPr>
            <a:r>
              <a:rPr lang="en-US" sz="1600" dirty="0" smtClean="0"/>
              <a:t>Non-IE </a:t>
            </a:r>
            <a:r>
              <a:rPr lang="en-US" sz="1600" dirty="0"/>
              <a:t>messaging of non-compressed UDP/IPv4</a:t>
            </a:r>
          </a:p>
          <a:p>
            <a:pPr marL="685800" lvl="2" indent="-342900">
              <a:buClr>
                <a:srgbClr val="FF0000"/>
              </a:buClr>
              <a:buFont typeface="Wingdings" charset="2"/>
              <a:buChar char="q"/>
            </a:pPr>
            <a:r>
              <a:rPr lang="en-US" sz="1600" dirty="0" smtClean="0"/>
              <a:t>Non-IE </a:t>
            </a:r>
            <a:r>
              <a:rPr lang="en-US" sz="1600" dirty="0"/>
              <a:t>messaging of compressed UDP/IPv6 using </a:t>
            </a:r>
            <a:r>
              <a:rPr lang="en-US" sz="1600" dirty="0" smtClean="0"/>
              <a:t>6LoWPAN</a:t>
            </a:r>
          </a:p>
          <a:p>
            <a:pPr marL="342900" lvl="1" indent="-342900">
              <a:buClr>
                <a:srgbClr val="FF0000"/>
              </a:buClr>
              <a:buFont typeface="Wingdings" charset="2"/>
              <a:buChar char="q"/>
            </a:pPr>
            <a:r>
              <a:rPr lang="en-US" sz="2000" dirty="0" smtClean="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smtClean="0"/>
              <a:t>The 6LoWPAN examples are for non-fragmented, no mesh; yielding a 3-octet overhead</a:t>
            </a:r>
          </a:p>
          <a:p>
            <a:pPr marL="342900" lvl="1" indent="-342900">
              <a:buClr>
                <a:srgbClr val="FF0000"/>
              </a:buClr>
              <a:buFont typeface="Wingdings" charset="2"/>
              <a:buChar char="q"/>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pic>
        <p:nvPicPr>
          <p:cNvPr id="7" name="Picture 6"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66800"/>
            <a:ext cx="7239000" cy="5436204"/>
          </a:xfrm>
          <a:prstGeom prst="rect">
            <a:avLst/>
          </a:prstGeom>
        </p:spPr>
      </p:pic>
    </p:spTree>
    <p:extLst>
      <p:ext uri="{BB962C8B-B14F-4D97-AF65-F5344CB8AC3E}">
        <p14:creationId xmlns:p14="http://schemas.microsoft.com/office/powerpoint/2010/main" val="22375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1143000"/>
            <a:ext cx="5105400" cy="5105400"/>
          </a:xfrm>
        </p:spPr>
        <p:txBody>
          <a:bodyPr>
            <a:normAutofit fontScale="70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Clr>
                <a:srgbClr val="FF0000"/>
              </a:buClr>
              <a:buFont typeface="Wingdings" charset="2"/>
              <a:buChar char="q"/>
            </a:pPr>
            <a:r>
              <a:rPr lang="en-US" sz="2400" b="1" dirty="0" smtClean="0"/>
              <a:t>PDE</a:t>
            </a:r>
          </a:p>
          <a:p>
            <a:pPr marL="744538" lvl="1" indent="-342900">
              <a:buClr>
                <a:srgbClr val="FF0000"/>
              </a:buClr>
              <a:buFont typeface="Wingdings" charset="2"/>
              <a:buChar char="q"/>
            </a:pPr>
            <a:r>
              <a:rPr lang="en-US" sz="2000" dirty="0" smtClean="0"/>
              <a:t>Primitives</a:t>
            </a:r>
          </a:p>
          <a:p>
            <a:pPr marL="1085850" lvl="1" indent="-342900">
              <a:buClr>
                <a:srgbClr val="FF0000"/>
              </a:buClr>
              <a:buFont typeface="Wingdings" charset="2"/>
              <a:buChar char="q"/>
            </a:pPr>
            <a:r>
              <a:rPr lang="en-US" sz="1400" dirty="0" smtClean="0"/>
              <a:t>PDE</a:t>
            </a:r>
            <a:r>
              <a:rPr lang="en-US" sz="1400" dirty="0"/>
              <a:t>-</a:t>
            </a:r>
            <a:r>
              <a:rPr lang="en-US" sz="1400" dirty="0" smtClean="0"/>
              <a:t>DATA</a:t>
            </a:r>
          </a:p>
          <a:p>
            <a:pPr marL="1085850" lvl="1" indent="-342900">
              <a:buClr>
                <a:srgbClr val="FF0000"/>
              </a:buClr>
              <a:buFont typeface="Wingdings" charset="2"/>
              <a:buChar char="q"/>
            </a:pPr>
            <a:r>
              <a:rPr lang="en-US" sz="1400" dirty="0" smtClean="0"/>
              <a:t>PDE</a:t>
            </a:r>
            <a:r>
              <a:rPr lang="en-US" sz="1400" dirty="0"/>
              <a:t>-</a:t>
            </a:r>
            <a:r>
              <a:rPr lang="en-US" sz="1400" dirty="0" smtClean="0"/>
              <a:t>CONFIG</a:t>
            </a:r>
          </a:p>
          <a:p>
            <a:pPr marL="1085850" lvl="1" indent="-342900">
              <a:buClr>
                <a:srgbClr val="FF0000"/>
              </a:buClr>
              <a:buFont typeface="Wingdings" charset="2"/>
              <a:buChar char="q"/>
            </a:pPr>
            <a:r>
              <a:rPr lang="en-US" sz="1400" dirty="0" smtClean="0"/>
              <a:t>PDE</a:t>
            </a:r>
            <a:r>
              <a:rPr lang="en-US" sz="1400" dirty="0"/>
              <a:t>-PURGE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smtClean="0"/>
              <a:t>Behavior</a:t>
            </a:r>
            <a:endParaRPr lang="en-US" sz="2400" dirty="0" smtClean="0"/>
          </a:p>
          <a:p>
            <a:pPr marL="342900" lvl="1" indent="-342900">
              <a:buClr>
                <a:srgbClr val="FF0000"/>
              </a:buClr>
              <a:buFont typeface="Wingdings" charset="2"/>
              <a:buChar char="q"/>
            </a:pPr>
            <a:r>
              <a:rPr lang="en-US" sz="2400" b="1" dirty="0" smtClean="0"/>
              <a:t>MMI</a:t>
            </a:r>
          </a:p>
          <a:p>
            <a:pPr marL="742950" lvl="2" indent="-342900">
              <a:buClr>
                <a:srgbClr val="FF0000"/>
              </a:buClr>
              <a:buFont typeface="Wingdings" charset="2"/>
              <a:buChar char="q"/>
            </a:pPr>
            <a:r>
              <a:rPr lang="en-US" sz="2000" dirty="0" smtClean="0"/>
              <a:t>Primitives</a:t>
            </a:r>
          </a:p>
          <a:p>
            <a:pPr marL="1085850" lvl="3" indent="-342900">
              <a:buClr>
                <a:srgbClr val="FF0000"/>
              </a:buClr>
              <a:buFont typeface="Wingdings" charset="2"/>
              <a:buChar char="q"/>
            </a:pPr>
            <a:r>
              <a:rPr lang="en-US" sz="1600" dirty="0" smtClean="0"/>
              <a:t>MMI-Data</a:t>
            </a:r>
          </a:p>
          <a:p>
            <a:pPr marL="1085850" lvl="3" indent="-342900">
              <a:buClr>
                <a:srgbClr val="FF0000"/>
              </a:buClr>
              <a:buFont typeface="Wingdings" charset="2"/>
              <a:buChar char="q"/>
            </a:pPr>
            <a:r>
              <a:rPr lang="en-US" sz="1600" dirty="0" smtClean="0"/>
              <a:t>MMI-MGMT</a:t>
            </a:r>
          </a:p>
          <a:p>
            <a:pPr marL="1085850" lvl="3" indent="-342900">
              <a:buClr>
                <a:srgbClr val="FF0000"/>
              </a:buClr>
              <a:buFont typeface="Wingdings" charset="2"/>
              <a:buChar char="q"/>
            </a:pPr>
            <a:r>
              <a:rPr lang="en-US" sz="1600" dirty="0" smtClean="0"/>
              <a:t>MMI-CONFIG</a:t>
            </a:r>
          </a:p>
          <a:p>
            <a:pPr marL="1085850" lvl="3" indent="-342900">
              <a:buClr>
                <a:srgbClr val="FF0000"/>
              </a:buClr>
              <a:buFont typeface="Wingdings" charset="2"/>
              <a:buChar char="q"/>
            </a:pPr>
            <a:r>
              <a:rPr lang="en-US" sz="1600" dirty="0" smtClean="0"/>
              <a:t>MMI-Purge</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a:t>Behavior</a:t>
            </a:r>
            <a:endParaRPr lang="en-US" sz="2400" dirty="0" smtClean="0"/>
          </a:p>
          <a:p>
            <a:pPr marL="342900" lvl="1" indent="-342900">
              <a:buClr>
                <a:srgbClr val="FF0000"/>
              </a:buClr>
              <a:buFont typeface="Wingdings" charset="2"/>
              <a:buChar char="q"/>
            </a:pPr>
            <a:r>
              <a:rPr lang="en-US" sz="2400" b="1" dirty="0" smtClean="0"/>
              <a:t>Management protocol module</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Pass-thru </a:t>
            </a:r>
            <a:r>
              <a:rPr lang="en-US" sz="2400" b="1" dirty="0"/>
              <a:t>protocol </a:t>
            </a:r>
            <a:r>
              <a:rPr lang="en-US" sz="2400" b="1" dirty="0" smtClean="0"/>
              <a:t>module</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smtClean="0"/>
              <a:t>Behavior</a:t>
            </a:r>
            <a:endParaRPr lang="en-US" sz="2000" dirty="0"/>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3276600" cy="609600"/>
          </a:xfrm>
        </p:spPr>
        <p:txBody>
          <a:bodyPr/>
          <a:lstStyle/>
          <a:p>
            <a:r>
              <a:rPr lang="en-US" dirty="0" err="1" smtClean="0"/>
              <a:t>NetConf</a:t>
            </a:r>
            <a:r>
              <a:rPr lang="en-US" dirty="0" smtClean="0"/>
              <a:t>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24</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685800"/>
            <a:ext cx="6553200" cy="6047103"/>
          </a:xfrm>
          <a:prstGeom prst="rect">
            <a:avLst/>
          </a:prstGeom>
        </p:spPr>
      </p:pic>
    </p:spTree>
    <p:extLst>
      <p:ext uri="{BB962C8B-B14F-4D97-AF65-F5344CB8AC3E}">
        <p14:creationId xmlns:p14="http://schemas.microsoft.com/office/powerpoint/2010/main" val="387389867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10400" cy="609600"/>
          </a:xfrm>
        </p:spPr>
        <p:txBody>
          <a:bodyPr/>
          <a:lstStyle/>
          <a:p>
            <a:r>
              <a:rPr lang="en-US" dirty="0" smtClean="0"/>
              <a:t>     Data Examples and CoMI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25</a:t>
            </a:fld>
            <a:endParaRPr lang="en-US"/>
          </a:p>
        </p:txBody>
      </p:sp>
      <p:sp>
        <p:nvSpPr>
          <p:cNvPr id="7" name="TextBox 6"/>
          <p:cNvSpPr txBox="1"/>
          <p:nvPr/>
        </p:nvSpPr>
        <p:spPr>
          <a:xfrm>
            <a:off x="7086600" y="1752600"/>
            <a:ext cx="1905000" cy="1384995"/>
          </a:xfrm>
          <a:prstGeom prst="rect">
            <a:avLst/>
          </a:prstGeom>
          <a:noFill/>
        </p:spPr>
        <p:txBody>
          <a:bodyPr wrap="square" rtlCol="0">
            <a:spAutoFit/>
          </a:bodyPr>
          <a:lstStyle/>
          <a:p>
            <a:r>
              <a:rPr lang="en-US" dirty="0" smtClean="0"/>
              <a:t>Questions:</a:t>
            </a:r>
          </a:p>
          <a:p>
            <a:pPr marL="171450" indent="-171450">
              <a:buFont typeface="Arial"/>
              <a:buChar char="•"/>
            </a:pPr>
            <a:r>
              <a:rPr lang="en-US" dirty="0" smtClean="0"/>
              <a:t>If no designated app: reject with response or just drop?</a:t>
            </a:r>
          </a:p>
          <a:p>
            <a:pPr marL="171450" indent="-171450">
              <a:buFont typeface="Arial"/>
              <a:buChar char="•"/>
            </a:pPr>
            <a:r>
              <a:rPr lang="en-US" dirty="0" smtClean="0"/>
              <a:t>For 6LoWPAN: any concerns with end app?</a:t>
            </a:r>
          </a:p>
          <a:p>
            <a:endParaRPr lang="en-US" dirty="0"/>
          </a:p>
        </p:txBody>
      </p:sp>
      <p:pic>
        <p:nvPicPr>
          <p:cNvPr id="8" name="Picture 7" descr="ULI_Data_Flows-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04899"/>
            <a:ext cx="6654800" cy="5322645"/>
          </a:xfrm>
          <a:prstGeom prst="rect">
            <a:avLst/>
          </a:prstGeom>
        </p:spPr>
      </p:pic>
    </p:spTree>
    <p:extLst>
      <p:ext uri="{BB962C8B-B14F-4D97-AF65-F5344CB8AC3E}">
        <p14:creationId xmlns:p14="http://schemas.microsoft.com/office/powerpoint/2010/main" val="188555293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smtClean="0"/>
              <a:t>L2R: 2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smtClean="0"/>
              <a:t>&lt;Pat Kinney&gt;, &lt;Kinney Consulting&gt;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smtClean="0"/>
              <a:t>Slide </a:t>
            </a:r>
            <a:fld id="{7415733E-E371-8944-98C6-8B637C4A033A}" type="slidenum">
              <a:rPr lang="en-US" smtClean="0"/>
              <a:pPr>
                <a:defRPr/>
              </a:pPr>
              <a:t>26</a:t>
            </a:fld>
            <a:endParaRPr lang="en-US"/>
          </a:p>
        </p:txBody>
      </p:sp>
    </p:spTree>
    <p:extLst>
      <p:ext uri="{BB962C8B-B14F-4D97-AF65-F5344CB8AC3E}">
        <p14:creationId xmlns:p14="http://schemas.microsoft.com/office/powerpoint/2010/main" val="1560318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27</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smtClean="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Payload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4114800" y="6248400"/>
            <a:ext cx="3880742" cy="276999"/>
          </a:xfrm>
          <a:prstGeom prst="rect">
            <a:avLst/>
          </a:prstGeom>
          <a:noFill/>
        </p:spPr>
        <p:txBody>
          <a:bodyPr wrap="none" rtlCol="0">
            <a:spAutoFit/>
          </a:bodyPr>
          <a:lstStyle/>
          <a:p>
            <a:r>
              <a:rPr kumimoji="1" lang="en-US" altLang="ja-JP" dirty="0" smtClean="0"/>
              <a:t>The Number 0xXXXX is for the Protocol A. (e.g. IPv4 etc.)</a:t>
            </a:r>
            <a:endParaRPr kumimoji="1" lang="ja-JP" altLang="en-US" dirty="0"/>
          </a:p>
        </p:txBody>
      </p:sp>
      <p:cxnSp>
        <p:nvCxnSpPr>
          <p:cNvPr id="15" name="直線矢印コネクタ 14"/>
          <p:cNvCxnSpPr/>
          <p:nvPr/>
        </p:nvCxnSpPr>
        <p:spPr bwMode="auto">
          <a:xfrm flipH="1" flipV="1">
            <a:off x="4236719" y="6075362"/>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068476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smtClean="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&lt;January 2018&gt;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&lt;Pat Kinney&gt;, &lt;Kinney Consulting&gt;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28</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smtClean="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smtClean="0"/>
              <a:t>D</a:t>
            </a:r>
            <a:endParaRPr kumimoji="1" lang="ja-JP" altLang="en-US" dirty="0"/>
          </a:p>
        </p:txBody>
      </p:sp>
    </p:spTree>
    <p:extLst>
      <p:ext uri="{BB962C8B-B14F-4D97-AF65-F5344CB8AC3E}">
        <p14:creationId xmlns:p14="http://schemas.microsoft.com/office/powerpoint/2010/main" val="8129753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802.1x communication flow</a:t>
            </a:r>
            <a:endParaRPr lang="en-US"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29</a:t>
            </a:fld>
            <a:endParaRPr lang="en-US"/>
          </a:p>
        </p:txBody>
      </p:sp>
    </p:spTree>
    <p:extLst>
      <p:ext uri="{BB962C8B-B14F-4D97-AF65-F5344CB8AC3E}">
        <p14:creationId xmlns:p14="http://schemas.microsoft.com/office/powerpoint/2010/main" val="35145566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smtClean="0"/>
              <a:t>Introduction</a:t>
            </a:r>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smtClean="0"/>
              <a:t>Purpose</a:t>
            </a:r>
            <a:r>
              <a:rPr lang="en-US" sz="1800" b="1" dirty="0" smtClean="0"/>
              <a:t>, to provide the following:</a:t>
            </a:r>
          </a:p>
          <a:p>
            <a:pPr marL="565150" indent="-285750">
              <a:buClr>
                <a:srgbClr val="FF0000"/>
              </a:buClr>
              <a:buFont typeface="Wingdings" charset="2"/>
              <a:buChar char="q"/>
            </a:pPr>
            <a:r>
              <a:rPr lang="en-US" sz="1800" b="1" dirty="0" smtClean="0"/>
              <a:t>Reduction of the complexity in configuring and using the 802.15.4 device</a:t>
            </a:r>
          </a:p>
          <a:p>
            <a:pPr marL="914400" lvl="1" indent="-342900" defTabSz="800100">
              <a:buClr>
                <a:schemeClr val="tx1"/>
              </a:buClr>
              <a:buFont typeface="+mj-lt"/>
              <a:buAutoNum type="arabicPeriod"/>
            </a:pPr>
            <a:r>
              <a:rPr lang="en-US" sz="1600" b="1" dirty="0" smtClean="0"/>
              <a:t>Complexity in configuring 802.15.4 </a:t>
            </a:r>
            <a:r>
              <a:rPr lang="en-US" sz="16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600" dirty="0"/>
              <a:t> </a:t>
            </a:r>
            <a:r>
              <a:rPr lang="en-US" sz="1600" dirty="0" smtClean="0"/>
              <a:t>with greater than 35,390 channels. </a:t>
            </a:r>
          </a:p>
          <a:p>
            <a:pPr marL="1314450" lvl="2" indent="-285750" defTabSz="800100">
              <a:buClr>
                <a:srgbClr val="FF0000"/>
              </a:buClr>
              <a:buFont typeface="Wingdings" charset="2"/>
              <a:buChar char="q"/>
            </a:pPr>
            <a:r>
              <a:rPr lang="en-US" sz="1600" dirty="0" smtClean="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smtClean="0"/>
              <a:t>Complexity in the use of 802.15.4</a:t>
            </a:r>
            <a:r>
              <a:rPr lang="en-US" sz="1600" dirty="0" smtClean="0"/>
              <a:t> to send messages is shown by a comparison with 802.3 and 802.11.  Ethernet (802.3) has 4 parameters in its data transmission primitive while 802.11 has 6.  However, the 802.15.4 data transmission primitive contains 28 parameters.  See </a:t>
            </a:r>
            <a:r>
              <a:rPr lang="en-US" sz="1600" dirty="0" smtClean="0">
                <a:hlinkClick r:id="rId3" action="ppaction://hlinksldjump"/>
              </a:rPr>
              <a:t>Figure 1 </a:t>
            </a:r>
            <a:r>
              <a:rPr lang="en-US" sz="1600" dirty="0" smtClean="0"/>
              <a:t>for more details.  Additionally, 802.15.4 uses a MAC address order that is contrary to 802-2014.</a:t>
            </a:r>
          </a:p>
          <a:p>
            <a:pPr marL="1314450" lvl="2" indent="-285750" defTabSz="800100">
              <a:buClr>
                <a:srgbClr val="FF0000"/>
              </a:buClr>
              <a:buFont typeface="Wingdings" charset="2"/>
              <a:buChar char="q"/>
            </a:pPr>
            <a:r>
              <a:rPr lang="en-US" sz="1600" dirty="0" smtClean="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smtClean="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intended to be done:</a:t>
            </a:r>
          </a:p>
          <a:p>
            <a:pPr marL="342900" lvl="1" indent="-342900">
              <a:buClr>
                <a:srgbClr val="FF0000"/>
              </a:buClr>
              <a:buFont typeface="Wingdings" charset="2"/>
              <a:buChar char="q"/>
            </a:pPr>
            <a:r>
              <a:rPr lang="en-US" sz="2400" b="1" dirty="0" smtClean="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smtClean="0"/>
              <a:t>Behavior</a:t>
            </a:r>
          </a:p>
          <a:p>
            <a:pPr marL="342900" lvl="1" indent="-342900">
              <a:buClr>
                <a:srgbClr val="FF0000"/>
              </a:buClr>
              <a:buFont typeface="Wingdings" charset="2"/>
              <a:buChar char="q"/>
            </a:pPr>
            <a:r>
              <a:rPr lang="en-US" sz="2400" b="1" dirty="0" smtClean="0"/>
              <a:t>Key Management Protocol (KMP)</a:t>
            </a:r>
          </a:p>
          <a:p>
            <a:pPr marL="742950" lvl="2" indent="-342900">
              <a:buClr>
                <a:srgbClr val="FF0000"/>
              </a:buClr>
              <a:buFont typeface="Wingdings" charset="2"/>
              <a:buChar char="q"/>
            </a:pPr>
            <a:r>
              <a:rPr lang="en-US" sz="2100" dirty="0" smtClean="0"/>
              <a:t>Primitives</a:t>
            </a:r>
          </a:p>
          <a:p>
            <a:pPr marL="742950" lvl="2" indent="-342900">
              <a:buClr>
                <a:srgbClr val="FF0000"/>
              </a:buClr>
              <a:buFont typeface="Wingdings" charset="2"/>
              <a:buChar char="q"/>
            </a:pPr>
            <a:r>
              <a:rPr lang="en-US" sz="2100" dirty="0" smtClean="0"/>
              <a:t>Parameters</a:t>
            </a:r>
            <a:endParaRPr lang="en-US" sz="2100" dirty="0"/>
          </a:p>
          <a:p>
            <a:pPr marL="742950" lvl="2" indent="-342900">
              <a:buClr>
                <a:srgbClr val="FF0000"/>
              </a:buClr>
              <a:buFont typeface="Wingdings" charset="2"/>
              <a:buChar char="q"/>
            </a:pPr>
            <a:r>
              <a:rPr lang="en-US" sz="2100" dirty="0"/>
              <a:t>Behavior</a:t>
            </a:r>
            <a:endParaRPr lang="en-US" sz="2100" dirty="0" smtClean="0"/>
          </a:p>
          <a:p>
            <a:pPr marL="342900" lvl="1" indent="-342900">
              <a:buClr>
                <a:srgbClr val="FF0000"/>
              </a:buClr>
              <a:buFont typeface="Wingdings" charset="2"/>
              <a:buChar char="q"/>
            </a:pPr>
            <a:r>
              <a:rPr lang="en-US" sz="2400" b="1" dirty="0" smtClean="0"/>
              <a:t>Layer 2 Routing (L2R)</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6top (layer 2 portion of 6tisch)</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Ranging &amp; Location </a:t>
            </a:r>
            <a:r>
              <a:rPr lang="en-US" sz="2400" b="1" dirty="0"/>
              <a:t>S</a:t>
            </a:r>
            <a:r>
              <a:rPr lang="en-US" sz="2400" b="1" dirty="0" smtClean="0"/>
              <a:t>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30</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smtClean="0"/>
              <a:t>Purpose (continued) </a:t>
            </a:r>
            <a:r>
              <a:rPr lang="mr-IN" sz="1800" b="1" dirty="0" smtClean="0"/>
              <a:t>–</a:t>
            </a:r>
            <a:r>
              <a:rPr lang="en-US" sz="1800" b="1" dirty="0" smtClean="0"/>
              <a:t> provide the following:</a:t>
            </a:r>
          </a:p>
          <a:p>
            <a:pPr marL="685800" lvl="1" indent="-342900">
              <a:buClr>
                <a:schemeClr val="tx1"/>
              </a:buClr>
              <a:buFont typeface="+mj-lt"/>
              <a:buAutoNum type="arabicPeriod" startAt="3"/>
            </a:pPr>
            <a:r>
              <a:rPr lang="en-US" sz="1600" b="1" dirty="0" smtClean="0"/>
              <a:t>Addition of higher layer protocol identification</a:t>
            </a:r>
          </a:p>
          <a:p>
            <a:pPr marL="1022350" lvl="2" indent="-285750">
              <a:buClr>
                <a:srgbClr val="FF0000"/>
              </a:buClr>
              <a:buFont typeface="Wingdings" charset="2"/>
              <a:buChar char="q"/>
            </a:pPr>
            <a:r>
              <a:rPr lang="en-US" sz="1600" dirty="0" smtClean="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smtClean="0"/>
              <a:t>802.15.12 adds a header supplying higher layer protocol identification using </a:t>
            </a:r>
            <a:r>
              <a:rPr lang="en-US" sz="1600" dirty="0" err="1" smtClean="0"/>
              <a:t>EtherTypes</a:t>
            </a:r>
            <a:r>
              <a:rPr lang="en-US" sz="1600" dirty="0" smtClean="0"/>
              <a:t> or Dispatch codes to allow multiple applications to use a single 802.15.4 device.</a:t>
            </a:r>
          </a:p>
          <a:p>
            <a:pPr marL="622300" lvl="1" indent="-342900">
              <a:buClr>
                <a:schemeClr val="tx1"/>
              </a:buClr>
              <a:buFont typeface="+mj-lt"/>
              <a:buAutoNum type="arabicPeriod" startAt="3"/>
            </a:pPr>
            <a:r>
              <a:rPr lang="en-US" sz="1600" b="1" dirty="0" smtClean="0"/>
              <a:t>Fragmentation</a:t>
            </a:r>
          </a:p>
          <a:p>
            <a:pPr marL="1022350" lvl="2" indent="-285750">
              <a:buClr>
                <a:srgbClr val="FF0000"/>
              </a:buClr>
              <a:buFont typeface="Wingdings" charset="2"/>
              <a:buChar char="q"/>
            </a:pPr>
            <a:r>
              <a:rPr lang="en-US" sz="1600" dirty="0" smtClean="0"/>
              <a:t>802.15.4 needs fragmentation of datagrams due to small frame sizes and low to very low data rates</a:t>
            </a:r>
            <a:r>
              <a:rPr lang="en-US" sz="1600" dirty="0"/>
              <a:t> </a:t>
            </a:r>
            <a:r>
              <a:rPr lang="en-US" sz="1600" dirty="0" smtClean="0"/>
              <a:t>even though 802.15.4 does not include frame fragmentation.  </a:t>
            </a:r>
          </a:p>
          <a:p>
            <a:pPr marL="1308100" lvl="3" indent="-285750">
              <a:buClr>
                <a:srgbClr val="FF0000"/>
              </a:buClr>
              <a:buFont typeface="Wingdings" charset="2"/>
              <a:buChar char="q"/>
            </a:pPr>
            <a:r>
              <a:rPr lang="en-US" sz="1600" dirty="0" smtClean="0"/>
              <a:t>802.15.12 provides two fragmentation methods, one for 6LoWPAN operation and the other for all else. </a:t>
            </a:r>
          </a:p>
          <a:p>
            <a:pPr marL="685800" lvl="1" indent="-342900">
              <a:buClr>
                <a:schemeClr val="tx1"/>
              </a:buClr>
              <a:buFont typeface="+mj-lt"/>
              <a:buAutoNum type="arabicPeriod" startAt="3"/>
            </a:pPr>
            <a:r>
              <a:rPr lang="en-US" sz="1600" b="1" dirty="0" smtClean="0"/>
              <a:t>Harmonization</a:t>
            </a:r>
          </a:p>
          <a:p>
            <a:pPr marL="1022350" lvl="2" indent="-285750">
              <a:buClr>
                <a:srgbClr val="FF0000"/>
              </a:buClr>
              <a:buFont typeface="Wingdings" charset="2"/>
              <a:buChar char="q"/>
            </a:pPr>
            <a:r>
              <a:rPr lang="en-US" sz="1600" dirty="0" smtClean="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smtClean="0"/>
              <a:t>802.15.12 will harmonize the logical combinations </a:t>
            </a:r>
            <a:r>
              <a:rPr lang="en-US" sz="1600" dirty="0"/>
              <a:t>of </a:t>
            </a:r>
            <a:r>
              <a:rPr lang="en-US" sz="1600" dirty="0" smtClean="0"/>
              <a:t>layer 2 protocols.</a:t>
            </a:r>
          </a:p>
          <a:p>
            <a:pPr marL="685800" lvl="1" indent="-342900">
              <a:buClr>
                <a:schemeClr val="tx1"/>
              </a:buClr>
              <a:buFont typeface="+mj-lt"/>
              <a:buAutoNum type="arabicPeriod" startAt="3"/>
            </a:pPr>
            <a:r>
              <a:rPr lang="en-US" sz="1600" b="1" dirty="0" smtClean="0"/>
              <a:t>Management</a:t>
            </a:r>
          </a:p>
          <a:p>
            <a:pPr marL="1022350" lvl="2" indent="-285750">
              <a:buClr>
                <a:srgbClr val="FF0000"/>
              </a:buClr>
              <a:buFont typeface="Wingdings" charset="2"/>
              <a:buChar char="q"/>
            </a:pPr>
            <a:r>
              <a:rPr lang="en-US" sz="1600" dirty="0" smtClean="0"/>
              <a:t>Originally, 802.15.4 was not intended to be managed, hence the standard did not include managed objects.  </a:t>
            </a:r>
          </a:p>
          <a:p>
            <a:pPr marL="1308100" lvl="3" indent="-285750">
              <a:buClr>
                <a:srgbClr val="FF0000"/>
              </a:buClr>
              <a:buFont typeface="Wingdings" charset="2"/>
              <a:buChar char="q"/>
            </a:pPr>
            <a:r>
              <a:rPr lang="en-US" sz="1600" dirty="0" smtClean="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smtClean="0"/>
              <a:t>&lt;January 2018&gt;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 Two common parameters are highlighted.</a:t>
            </a:r>
            <a:endParaRPr lang="en-US" sz="1600" dirty="0"/>
          </a:p>
        </p:txBody>
      </p:sp>
      <p:sp>
        <p:nvSpPr>
          <p:cNvPr id="2" name="Date Placeholder 1"/>
          <p:cNvSpPr>
            <a:spLocks noGrp="1"/>
          </p:cNvSpPr>
          <p:nvPr>
            <p:ph type="dt" sz="half" idx="10"/>
          </p:nvPr>
        </p:nvSpPr>
        <p:spPr/>
        <p:txBody>
          <a:bodyPr/>
          <a:lstStyle/>
          <a:p>
            <a:r>
              <a:rPr lang="en-US" smtClean="0"/>
              <a:t>&lt;January 2018&gt;</a:t>
            </a:r>
            <a:endParaRPr lang="en-US" dirty="0"/>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dirty="0" smtClean="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smtClean="0">
                <a:solidFill>
                  <a:srgbClr val="000000"/>
                </a:solidFill>
                <a:latin typeface="Arial" charset="0"/>
              </a:rPr>
              <a:t>Overview: </a:t>
            </a:r>
          </a:p>
          <a:p>
            <a:pPr lvl="1">
              <a:buClr>
                <a:srgbClr val="FF0000"/>
              </a:buClr>
              <a:buFont typeface="Wingdings" charset="2"/>
              <a:buChar char="q"/>
            </a:pPr>
            <a:r>
              <a:rPr lang="en-US" sz="2000" dirty="0" smtClean="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Clr>
                <a:srgbClr val="FF0000"/>
              </a:buClr>
              <a:buFont typeface="Wingdings" charset="2"/>
              <a:buChar char="q"/>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Clr>
                <a:srgbClr val="FF0000"/>
              </a:buClr>
              <a:buFont typeface="Wingdings" charset="2"/>
              <a:buChar char="q"/>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Clr>
                <a:srgbClr val="FF0000"/>
              </a:buClr>
              <a:buFont typeface="Wingdings" charset="2"/>
              <a:buChar char="q"/>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pic>
        <p:nvPicPr>
          <p:cNvPr id="8" name="Picture 7" descr="802.15.12-multi-mode-r7.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990600"/>
            <a:ext cx="7632700" cy="5457256"/>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202625" y="1066800"/>
            <a:ext cx="8915400" cy="5410200"/>
          </a:xfrm>
        </p:spPr>
        <p:txBody>
          <a:bodyPr/>
          <a:lstStyle/>
          <a:p>
            <a:pPr marL="285750" lvl="1">
              <a:buClr>
                <a:srgbClr val="FF0000"/>
              </a:buClr>
              <a:buFont typeface="Wingdings" charset="2"/>
              <a:buChar char="q"/>
            </a:pPr>
            <a:r>
              <a:rPr lang="en-US" sz="1800" dirty="0" smtClean="0">
                <a:latin typeface="Arial" charset="0"/>
              </a:rPr>
              <a:t>Responsible for:</a:t>
            </a:r>
          </a:p>
          <a:p>
            <a:pPr marL="628650" lvl="2">
              <a:buClr>
                <a:srgbClr val="FF0000"/>
              </a:buClr>
              <a:buFont typeface="Wingdings" charset="2"/>
              <a:buChar char="q"/>
            </a:pPr>
            <a:r>
              <a:rPr lang="en-US" sz="1600" dirty="0" smtClean="0">
                <a:latin typeface="Arial" charset="0"/>
              </a:rPr>
              <a:t>Interfacing to higher layer applications (only 15.4 extended addresses are used)</a:t>
            </a:r>
          </a:p>
          <a:p>
            <a:pPr marL="628650" lvl="2">
              <a:buClr>
                <a:srgbClr val="FF0000"/>
              </a:buClr>
              <a:buFont typeface="Wingdings" charset="2"/>
              <a:buChar char="q"/>
            </a:pPr>
            <a:r>
              <a:rPr lang="en-US" sz="1600" dirty="0" smtClean="0">
                <a:latin typeface="Arial" charset="0"/>
              </a:rPr>
              <a:t>determining if the higher layer entity’s SAP is a legacy SAP (i.e. 802.15.4 I/F) or ULI capable SAP</a:t>
            </a:r>
          </a:p>
          <a:p>
            <a:pPr marL="628650" lvl="2">
              <a:buClr>
                <a:srgbClr val="FF0000"/>
              </a:buClr>
              <a:buFont typeface="Wingdings" charset="2"/>
              <a:buChar char="q"/>
            </a:pPr>
            <a:r>
              <a:rPr lang="en-US" sz="1600" dirty="0" smtClean="0">
                <a:latin typeface="Arial" charset="0"/>
              </a:rPr>
              <a:t>allocating local SAP IDs to higher layer applications</a:t>
            </a:r>
          </a:p>
          <a:p>
            <a:pPr marL="628650" lvl="2">
              <a:buClr>
                <a:srgbClr val="FF0000"/>
              </a:buClr>
              <a:buFont typeface="Wingdings" charset="2"/>
              <a:buChar char="q"/>
            </a:pPr>
            <a:r>
              <a:rPr lang="en-US" sz="1600" dirty="0" smtClean="0">
                <a:latin typeface="Arial" charset="0"/>
              </a:rPr>
              <a:t>retaining metadata “containers” which are associated to a PDE-DATA-indication via the handle</a:t>
            </a:r>
            <a:endParaRPr lang="en-US" sz="1600" dirty="0" smtClean="0">
              <a:latin typeface="Arial" charset="0"/>
            </a:endParaRPr>
          </a:p>
          <a:p>
            <a:pPr marL="285750" lvl="1">
              <a:buClr>
                <a:srgbClr val="FF0000"/>
              </a:buClr>
              <a:buFont typeface="Wingdings" charset="2"/>
              <a:buChar char="q"/>
            </a:pPr>
            <a:r>
              <a:rPr lang="en-US" sz="1800" dirty="0" smtClean="0">
                <a:latin typeface="Arial" charset="0"/>
              </a:rPr>
              <a:t>For data </a:t>
            </a:r>
            <a:r>
              <a:rPr lang="en-US" sz="1800" dirty="0">
                <a:latin typeface="Arial" charset="0"/>
              </a:rPr>
              <a:t>from higher layer </a:t>
            </a:r>
            <a:r>
              <a:rPr lang="en-US" sz="1800" dirty="0" smtClean="0">
                <a:latin typeface="Arial" charset="0"/>
              </a:rPr>
              <a:t>entity to be transmitted to remote device via 802.15.4 local device:</a:t>
            </a:r>
            <a:endParaRPr lang="en-US" sz="1800" dirty="0" smtClean="0">
              <a:latin typeface="Arial" charset="0"/>
            </a:endParaRPr>
          </a:p>
          <a:p>
            <a:pPr marL="804863" lvl="2" indent="-238125">
              <a:buClr>
                <a:srgbClr val="FF0000"/>
              </a:buClr>
              <a:buFont typeface="Wingdings" charset="2"/>
              <a:buChar char="q"/>
            </a:pPr>
            <a:r>
              <a:rPr lang="en-US" sz="1600" dirty="0" smtClean="0">
                <a:latin typeface="Arial" charset="0"/>
              </a:rPr>
              <a:t>If legacy SAP</a:t>
            </a:r>
            <a:r>
              <a:rPr lang="en-US" sz="1600" dirty="0" smtClean="0">
                <a:latin typeface="Arial" charset="0"/>
              </a:rPr>
              <a:t> </a:t>
            </a:r>
            <a:r>
              <a:rPr lang="mr-IN" sz="1600" dirty="0" smtClean="0">
                <a:latin typeface="Arial" charset="0"/>
              </a:rPr>
              <a:t>–</a:t>
            </a:r>
            <a:r>
              <a:rPr lang="en-US" sz="1600" dirty="0" smtClean="0">
                <a:latin typeface="Arial" charset="0"/>
              </a:rPr>
              <a:t> prepend origination EtherType/</a:t>
            </a:r>
            <a:r>
              <a:rPr lang="en-US" sz="1600" dirty="0" smtClean="0">
                <a:latin typeface="Arial" charset="0"/>
              </a:rPr>
              <a:t>Dispatch information and </a:t>
            </a:r>
            <a:r>
              <a:rPr lang="en-US" sz="1600" dirty="0" smtClean="0"/>
              <a:t>send data to </a:t>
            </a:r>
            <a:r>
              <a:rPr lang="en-US" sz="1600" dirty="0"/>
              <a:t>PTM or </a:t>
            </a:r>
            <a:r>
              <a:rPr lang="en-US" sz="1600" dirty="0" smtClean="0"/>
              <a:t>another preconfigured module</a:t>
            </a:r>
          </a:p>
          <a:p>
            <a:pPr marL="804863" lvl="2" indent="-238125">
              <a:buClr>
                <a:srgbClr val="FF0000"/>
              </a:buClr>
              <a:buFont typeface="Wingdings" charset="2"/>
              <a:buChar char="q"/>
            </a:pPr>
            <a:r>
              <a:rPr lang="en-US" sz="1600" dirty="0" smtClean="0"/>
              <a:t>If ULI capable SAP - prepend origination </a:t>
            </a:r>
            <a:r>
              <a:rPr lang="en-US" sz="1600" dirty="0">
                <a:latin typeface="Arial" charset="0"/>
              </a:rPr>
              <a:t>EtherType/Dispatch </a:t>
            </a:r>
            <a:r>
              <a:rPr lang="en-US" sz="1600" dirty="0" smtClean="0"/>
              <a:t>information and Profile information, </a:t>
            </a:r>
            <a:r>
              <a:rPr lang="en-US" sz="1600" dirty="0"/>
              <a:t>send data to </a:t>
            </a:r>
            <a:r>
              <a:rPr lang="en-US" sz="1600" dirty="0" smtClean="0"/>
              <a:t>designated module</a:t>
            </a:r>
            <a:endParaRPr lang="en-US" sz="1600" dirty="0" smtClean="0">
              <a:latin typeface="Arial" charset="0"/>
            </a:endParaRPr>
          </a:p>
          <a:p>
            <a:pPr marL="285750" lvl="1">
              <a:buClr>
                <a:srgbClr val="FF0000"/>
              </a:buClr>
              <a:buFont typeface="Wingdings" charset="2"/>
              <a:buChar char="q"/>
            </a:pPr>
            <a:r>
              <a:rPr lang="en-US" sz="1800" dirty="0" smtClean="0">
                <a:latin typeface="Arial" charset="0"/>
              </a:rPr>
              <a:t>For data received </a:t>
            </a:r>
            <a:r>
              <a:rPr lang="en-US" sz="1800" dirty="0">
                <a:latin typeface="Arial" charset="0"/>
              </a:rPr>
              <a:t>from remote device via 802.15.4 local device:</a:t>
            </a:r>
            <a:endParaRPr lang="en-US" sz="1800" dirty="0" smtClean="0">
              <a:latin typeface="Arial" charset="0"/>
            </a:endParaRPr>
          </a:p>
          <a:p>
            <a:pPr marL="801688" lvl="2">
              <a:buClr>
                <a:srgbClr val="FF0000"/>
              </a:buClr>
              <a:buFont typeface="Wingdings" charset="2"/>
              <a:buChar char="q"/>
            </a:pPr>
            <a:r>
              <a:rPr lang="en-US" sz="1600" dirty="0" smtClean="0"/>
              <a:t>From PTM </a:t>
            </a:r>
            <a:r>
              <a:rPr lang="mr-IN" sz="1600" dirty="0"/>
              <a:t>–</a:t>
            </a:r>
            <a:r>
              <a:rPr lang="en-US" sz="1600" dirty="0"/>
              <a:t> send frame payload to default application or designated </a:t>
            </a:r>
            <a:r>
              <a:rPr lang="en-US" sz="1600" dirty="0" smtClean="0"/>
              <a:t>application as designated by EtherType/Dispatch code</a:t>
            </a:r>
          </a:p>
          <a:p>
            <a:pPr marL="801688" lvl="2">
              <a:buClr>
                <a:srgbClr val="FF0000"/>
              </a:buClr>
              <a:buFont typeface="Wingdings" charset="2"/>
              <a:buChar char="q"/>
            </a:pPr>
            <a:r>
              <a:rPr lang="en-US" sz="1600" dirty="0" smtClean="0"/>
              <a:t>From non</a:t>
            </a:r>
            <a:r>
              <a:rPr lang="en-US" sz="1600" dirty="0"/>
              <a:t>-PTM</a:t>
            </a:r>
            <a:r>
              <a:rPr lang="mr-IN" sz="1600" dirty="0"/>
              <a:t>–</a:t>
            </a:r>
            <a:r>
              <a:rPr lang="en-US" sz="1600" dirty="0"/>
              <a:t> </a:t>
            </a:r>
            <a:r>
              <a:rPr lang="en-US" sz="1600" dirty="0" smtClean="0"/>
              <a:t>send </a:t>
            </a:r>
            <a:r>
              <a:rPr lang="en-US" sz="1600" dirty="0"/>
              <a:t>frame payload to designated application </a:t>
            </a:r>
            <a:r>
              <a:rPr lang="en-US" sz="1600" dirty="0" smtClean="0"/>
              <a:t>SAP as </a:t>
            </a:r>
            <a:r>
              <a:rPr lang="en-US" sz="1600" dirty="0"/>
              <a:t>dictated by EtherType/Dispatch code </a:t>
            </a:r>
            <a:r>
              <a:rPr lang="en-US" sz="1600" dirty="0" smtClean="0"/>
              <a:t>given by protocol modules</a:t>
            </a:r>
          </a:p>
          <a:p>
            <a:pPr marL="285750" lvl="1">
              <a:buClr>
                <a:srgbClr val="FF0000"/>
              </a:buClr>
              <a:buFont typeface="Wingdings" charset="2"/>
              <a:buChar char="q"/>
            </a:pPr>
            <a:r>
              <a:rPr lang="en-US" sz="1800" dirty="0" smtClean="0">
                <a:solidFill>
                  <a:srgbClr val="000000"/>
                </a:solidFill>
                <a:latin typeface="Arial" charset="0"/>
              </a:rPr>
              <a:t>Further details may be found in 15-16-0656, latest revision</a:t>
            </a:r>
            <a:endParaRPr lang="en-US" sz="18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04800"/>
            <a:ext cx="96774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(MMI)</a:t>
            </a:r>
            <a:endParaRPr lang="en-US" dirty="0">
              <a:latin typeface="Arial" charset="0"/>
            </a:endParaRPr>
          </a:p>
        </p:txBody>
      </p:sp>
      <p:sp>
        <p:nvSpPr>
          <p:cNvPr id="10243" name="Rectangle 1027"/>
          <p:cNvSpPr>
            <a:spLocks noGrp="1" noChangeArrowheads="1"/>
          </p:cNvSpPr>
          <p:nvPr>
            <p:ph type="body" idx="1"/>
          </p:nvPr>
        </p:nvSpPr>
        <p:spPr>
          <a:xfrm>
            <a:off x="152400" y="1219200"/>
            <a:ext cx="8839200" cy="5334000"/>
          </a:xfrm>
        </p:spPr>
        <p:txBody>
          <a:bodyPr>
            <a:normAutofit/>
          </a:bodyPr>
          <a:lstStyle/>
          <a:p>
            <a:pPr>
              <a:buClr>
                <a:srgbClr val="FF0000"/>
              </a:buClr>
              <a:buFont typeface="Wingdings" charset="2"/>
              <a:buChar char="q"/>
            </a:pPr>
            <a:r>
              <a:rPr lang="en-US" sz="1800" dirty="0" smtClean="0"/>
              <a:t>Responsible for: </a:t>
            </a:r>
          </a:p>
          <a:p>
            <a:pPr lvl="1">
              <a:buClr>
                <a:srgbClr val="FF0000"/>
              </a:buClr>
              <a:buFont typeface="Wingdings" charset="2"/>
              <a:buChar char="q"/>
            </a:pPr>
            <a:r>
              <a:rPr lang="en-US" sz="1600" dirty="0" smtClean="0"/>
              <a:t>determining Remote Node Capability via discovery, i.e. whether it supports a ULI device</a:t>
            </a:r>
          </a:p>
          <a:p>
            <a:pPr lvl="1">
              <a:buClr>
                <a:srgbClr val="FF0000"/>
              </a:buClr>
              <a:buFont typeface="Wingdings" charset="2"/>
              <a:buChar char="q"/>
            </a:pPr>
            <a:r>
              <a:rPr lang="en-US" sz="1600" dirty="0" smtClean="0"/>
              <a:t>Interfacing to MCPS-SAP and MLME-SAP</a:t>
            </a:r>
          </a:p>
          <a:p>
            <a:pPr lvl="1">
              <a:buClr>
                <a:srgbClr val="FF0000"/>
              </a:buClr>
              <a:buFont typeface="Wingdings" charset="2"/>
              <a:buChar char="q"/>
            </a:pPr>
            <a:r>
              <a:rPr lang="en-US" sz="1600" dirty="0" smtClean="0"/>
              <a:t>Routing frames to be sent from protocol module to correct MCPS/MLME SAP</a:t>
            </a:r>
          </a:p>
          <a:p>
            <a:pPr lvl="1">
              <a:buClr>
                <a:srgbClr val="FF0000"/>
              </a:buClr>
              <a:buFont typeface="Wingdings" charset="2"/>
              <a:buChar char="q"/>
            </a:pPr>
            <a:r>
              <a:rPr lang="en-US" sz="1600" dirty="0" smtClean="0"/>
              <a:t>Routing frames from MCPS/MLME SAPs via the correct protocol module(s)</a:t>
            </a:r>
            <a:endParaRPr lang="en-US" sz="1600" dirty="0" smtClean="0"/>
          </a:p>
          <a:p>
            <a:pPr lvl="1">
              <a:buClr>
                <a:srgbClr val="FF0000"/>
              </a:buClr>
              <a:buFont typeface="Wingdings" charset="2"/>
              <a:buChar char="q"/>
            </a:pPr>
            <a:r>
              <a:rPr lang="en-US" sz="1600" dirty="0" smtClean="0"/>
              <a:t>Fragmenting data frames to be sent and defragmentation received data frames </a:t>
            </a:r>
          </a:p>
          <a:p>
            <a:pPr>
              <a:buClr>
                <a:srgbClr val="FF0000"/>
              </a:buClr>
              <a:buFont typeface="Wingdings" charset="2"/>
              <a:buChar char="q"/>
            </a:pPr>
            <a:r>
              <a:rPr lang="en-US" sz="1800" dirty="0" smtClean="0">
                <a:latin typeface="Arial" charset="0"/>
              </a:rPr>
              <a:t>For </a:t>
            </a:r>
            <a:r>
              <a:rPr lang="en-US" sz="1800" dirty="0">
                <a:latin typeface="Arial" charset="0"/>
              </a:rPr>
              <a:t>data from higher layer entity to be transmitted to remote device via 802.15.4 local </a:t>
            </a:r>
            <a:r>
              <a:rPr lang="en-US" sz="1800" dirty="0" smtClean="0">
                <a:latin typeface="Arial" charset="0"/>
              </a:rPr>
              <a:t>device:</a:t>
            </a:r>
          </a:p>
          <a:p>
            <a:pPr lvl="1">
              <a:buClr>
                <a:srgbClr val="FF0000"/>
              </a:buClr>
              <a:buFont typeface="Wingdings" charset="2"/>
              <a:buChar char="q"/>
            </a:pPr>
            <a:r>
              <a:rPr lang="en-US" sz="1600" dirty="0" smtClean="0"/>
              <a:t>Legacy </a:t>
            </a:r>
            <a:r>
              <a:rPr lang="en-US" sz="1600" dirty="0"/>
              <a:t>remote </a:t>
            </a:r>
            <a:r>
              <a:rPr lang="en-US" sz="1600" dirty="0" smtClean="0"/>
              <a:t>node </a:t>
            </a:r>
            <a:r>
              <a:rPr lang="mr-IN" sz="1600" dirty="0" smtClean="0"/>
              <a:t>–</a:t>
            </a:r>
            <a:r>
              <a:rPr lang="en-US" sz="1600" dirty="0" smtClean="0"/>
              <a:t> format information </a:t>
            </a:r>
            <a:r>
              <a:rPr lang="en-US" sz="1600" dirty="0"/>
              <a:t>into frame </a:t>
            </a:r>
            <a:r>
              <a:rPr lang="en-US" sz="1600" dirty="0" smtClean="0"/>
              <a:t>payload</a:t>
            </a:r>
          </a:p>
          <a:p>
            <a:pPr lvl="1">
              <a:buClr>
                <a:srgbClr val="FF0000"/>
              </a:buClr>
              <a:buFont typeface="Wingdings" charset="2"/>
              <a:buChar char="q"/>
            </a:pPr>
            <a:r>
              <a:rPr lang="en-US" sz="1600" dirty="0" smtClean="0"/>
              <a:t>ULI </a:t>
            </a:r>
            <a:r>
              <a:rPr lang="en-US" sz="1600" dirty="0"/>
              <a:t>remote </a:t>
            </a:r>
            <a:r>
              <a:rPr lang="en-US" sz="1600" dirty="0" smtClean="0"/>
              <a:t>node </a:t>
            </a:r>
            <a:r>
              <a:rPr lang="mr-IN" sz="1600" dirty="0" smtClean="0"/>
              <a:t>–</a:t>
            </a:r>
            <a:r>
              <a:rPr lang="en-US" sz="1600" dirty="0" smtClean="0"/>
              <a:t> format information </a:t>
            </a:r>
            <a:r>
              <a:rPr lang="en-US" sz="1600" dirty="0"/>
              <a:t>into MPX IE or ULI 6lo </a:t>
            </a:r>
            <a:r>
              <a:rPr lang="en-US" sz="1600" dirty="0" smtClean="0"/>
              <a:t>IE</a:t>
            </a:r>
          </a:p>
          <a:p>
            <a:pPr>
              <a:buClr>
                <a:srgbClr val="FF0000"/>
              </a:buClr>
              <a:buFont typeface="Wingdings" charset="2"/>
              <a:buChar char="q"/>
            </a:pPr>
            <a:r>
              <a:rPr lang="en-US" sz="1800" dirty="0" smtClean="0">
                <a:latin typeface="Arial" charset="0"/>
              </a:rPr>
              <a:t>For </a:t>
            </a:r>
            <a:r>
              <a:rPr lang="en-US" sz="1800" dirty="0">
                <a:latin typeface="Arial" charset="0"/>
              </a:rPr>
              <a:t>data received from remote device via 802.15.4 local device</a:t>
            </a:r>
            <a:r>
              <a:rPr lang="en-US" sz="1800" dirty="0" smtClean="0">
                <a:latin typeface="Arial" charset="0"/>
              </a:rPr>
              <a:t>:</a:t>
            </a:r>
          </a:p>
          <a:p>
            <a:pPr lvl="1">
              <a:buClr>
                <a:srgbClr val="FF0000"/>
              </a:buClr>
              <a:buFont typeface="Wingdings" charset="2"/>
              <a:buChar char="q"/>
            </a:pPr>
            <a:r>
              <a:rPr lang="en-US" sz="1600" dirty="0" smtClean="0"/>
              <a:t>Non</a:t>
            </a:r>
            <a:r>
              <a:rPr lang="en-US" sz="1600" dirty="0"/>
              <a:t>-ULI frame </a:t>
            </a:r>
            <a:r>
              <a:rPr lang="mr-IN" sz="1600" dirty="0"/>
              <a:t>–</a:t>
            </a:r>
            <a:r>
              <a:rPr lang="en-US" sz="1600" dirty="0"/>
              <a:t> send to PTM SAP and PDE sends onto default </a:t>
            </a:r>
            <a:r>
              <a:rPr lang="en-US" sz="1600" dirty="0" smtClean="0"/>
              <a:t>application</a:t>
            </a:r>
          </a:p>
          <a:p>
            <a:pPr lvl="1">
              <a:buClr>
                <a:srgbClr val="FF0000"/>
              </a:buClr>
              <a:buFont typeface="Wingdings" charset="2"/>
              <a:buChar char="q"/>
            </a:pPr>
            <a:r>
              <a:rPr lang="en-US" sz="1600" dirty="0" smtClean="0"/>
              <a:t>ULI </a:t>
            </a:r>
            <a:r>
              <a:rPr lang="en-US" sz="1600" dirty="0"/>
              <a:t>frame </a:t>
            </a:r>
            <a:r>
              <a:rPr lang="mr-IN" sz="1600" dirty="0"/>
              <a:t>–</a:t>
            </a:r>
            <a:r>
              <a:rPr lang="en-US" sz="1600" dirty="0"/>
              <a:t> send to appropriate SAP as dictated by EtherType or Dispatch </a:t>
            </a:r>
            <a:r>
              <a:rPr lang="en-US" sz="1600" dirty="0" smtClean="0"/>
              <a:t>code</a:t>
            </a:r>
            <a:endParaRPr lang="en-US" sz="1600" dirty="0" smtClean="0">
              <a:latin typeface="Arial" charset="0"/>
            </a:endParaRPr>
          </a:p>
          <a:p>
            <a:pPr>
              <a:buClr>
                <a:srgbClr val="FF0000"/>
              </a:buClr>
              <a:buFont typeface="Wingdings" charset="2"/>
              <a:buChar char="q"/>
            </a:pPr>
            <a:r>
              <a:rPr lang="en-US" sz="1800" dirty="0" smtClean="0">
                <a:solidFill>
                  <a:srgbClr val="000000"/>
                </a:solidFill>
                <a:latin typeface="Arial" charset="0"/>
              </a:rPr>
              <a:t>Further </a:t>
            </a:r>
            <a:r>
              <a:rPr lang="en-US" sz="1800" dirty="0">
                <a:solidFill>
                  <a:srgbClr val="000000"/>
                </a:solidFill>
                <a:latin typeface="Arial" charset="0"/>
              </a:rPr>
              <a:t>details may be found in 15-16-</a:t>
            </a:r>
            <a:r>
              <a:rPr lang="en-US" sz="1800" dirty="0" smtClean="0">
                <a:solidFill>
                  <a:srgbClr val="000000"/>
                </a:solidFill>
                <a:latin typeface="Arial" charset="0"/>
              </a:rPr>
              <a:t>0656, latest revision.</a:t>
            </a:r>
            <a:endParaRPr lang="en-US" sz="18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&lt;January 2018&gt;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62928</TotalTime>
  <Words>3990</Words>
  <Application>Microsoft Macintosh PowerPoint</Application>
  <PresentationFormat>On-screen Show (4:3)</PresentationFormat>
  <Paragraphs>563</Paragraphs>
  <Slides>30</Slides>
  <Notes>10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ULI-Device Discovery</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NetConf Flow</vt:lpstr>
      <vt:lpstr>     Data Examples and CoMI Flow</vt:lpstr>
      <vt:lpstr>L2R: 2 places where a dispatch happens</vt:lpstr>
      <vt:lpstr>Dispatching a frame for L2R</vt:lpstr>
      <vt:lpstr>Dispatching a frame for L2R – 6LoWPAN mesh under</vt:lpstr>
      <vt:lpstr>802.1x communication flow</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&lt;15-17-0113-06-0012&gt;</dc:description>
  <cp:lastModifiedBy>Pat Kinney</cp:lastModifiedBy>
  <cp:revision>123</cp:revision>
  <cp:lastPrinted>1998-02-10T13:28:06Z</cp:lastPrinted>
  <dcterms:created xsi:type="dcterms:W3CDTF">1999-11-08T18:59:45Z</dcterms:created>
  <dcterms:modified xsi:type="dcterms:W3CDTF">2018-01-19T01:57:41Z</dcterms:modified>
  <cp:category/>
</cp:coreProperties>
</file>