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89" r:id="rId17"/>
    <p:sldId id="274" r:id="rId18"/>
    <p:sldId id="275" r:id="rId19"/>
    <p:sldId id="276" r:id="rId20"/>
    <p:sldId id="277" r:id="rId21"/>
    <p:sldId id="278" r:id="rId22"/>
    <p:sldId id="287" r:id="rId23"/>
    <p:sldId id="280" r:id="rId24"/>
    <p:sldId id="282" r:id="rId25"/>
    <p:sldId id="288" r:id="rId26"/>
    <p:sldId id="283" r:id="rId27"/>
    <p:sldId id="284" r:id="rId28"/>
    <p:sldId id="285" r:id="rId29"/>
    <p:sldId id="286" r:id="rId30"/>
    <p:sldId id="281"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p:scale>
          <a:sx n="112" d="100"/>
          <a:sy n="112" d="100"/>
        </p:scale>
        <p:origin x="-2160" y="-4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20</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20</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18</a:t>
            </a:fld>
            <a:endParaRPr lang="en-US"/>
          </a:p>
        </p:txBody>
      </p:sp>
    </p:spTree>
    <p:extLst>
      <p:ext uri="{BB962C8B-B14F-4D97-AF65-F5344CB8AC3E}">
        <p14:creationId xmlns:p14="http://schemas.microsoft.com/office/powerpoint/2010/main" val="1578809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2018&gt;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2018&gt;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2018&gt;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&lt;January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a:t>
            </a:r>
            <a:r>
              <a:rPr lang="en-US" sz="1400" b="1" dirty="0" smtClean="0"/>
              <a:t>06-</a:t>
            </a:r>
            <a:r>
              <a:rPr lang="en-US" sz="1400" b="1" dirty="0" smtClean="0"/>
              <a:t>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7.xml.rels><?xml version="1.0" encoding="UTF-8" standalone="yes"?>
<Relationships xmlns="http://schemas.openxmlformats.org/package/2006/relationships"><Relationship Id="rId11" Type="http://schemas.openxmlformats.org/officeDocument/2006/relationships/image" Target="../media/image16.emf"/><Relationship Id="rId12" Type="http://schemas.openxmlformats.org/officeDocument/2006/relationships/image" Target="../media/image17.emf"/><Relationship Id="rId13" Type="http://schemas.openxmlformats.org/officeDocument/2006/relationships/image" Target="../media/image18.emf"/><Relationship Id="rId1" Type="http://schemas.openxmlformats.org/officeDocument/2006/relationships/slideLayout" Target="../slideLayouts/slideLayout6.xml"/><Relationship Id="rId2" Type="http://schemas.openxmlformats.org/officeDocument/2006/relationships/image" Target="../media/image7.emf"/><Relationship Id="rId3" Type="http://schemas.openxmlformats.org/officeDocument/2006/relationships/image" Target="../media/image8.emf"/><Relationship Id="rId4" Type="http://schemas.openxmlformats.org/officeDocument/2006/relationships/image" Target="../media/image9.emf"/><Relationship Id="rId5" Type="http://schemas.openxmlformats.org/officeDocument/2006/relationships/image" Target="../media/image10.emf"/><Relationship Id="rId6" Type="http://schemas.openxmlformats.org/officeDocument/2006/relationships/image" Target="../media/image11.emf"/><Relationship Id="rId7" Type="http://schemas.openxmlformats.org/officeDocument/2006/relationships/image" Target="../media/image12.emf"/><Relationship Id="rId8" Type="http://schemas.openxmlformats.org/officeDocument/2006/relationships/image" Target="../media/image13.emf"/><Relationship Id="rId9" Type="http://schemas.openxmlformats.org/officeDocument/2006/relationships/image" Target="../media/image14.emf"/><Relationship Id="rId10" Type="http://schemas.openxmlformats.org/officeDocument/2006/relationships/image" Target="../media/image15.emf"/></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19.emf"/><Relationship Id="rId5" Type="http://schemas.openxmlformats.org/officeDocument/2006/relationships/image" Target="../media/image20.emf"/><Relationship Id="rId6" Type="http://schemas.openxmlformats.org/officeDocument/2006/relationships/image" Target="../media/image21.emf"/><Relationship Id="rId7" Type="http://schemas.openxmlformats.org/officeDocument/2006/relationships/image" Target="../media/image22.emf"/><Relationship Id="rId8" Type="http://schemas.openxmlformats.org/officeDocument/2006/relationships/image" Target="../media/image23.emf"/><Relationship Id="rId9" Type="http://schemas.openxmlformats.org/officeDocument/2006/relationships/image" Target="../media/image7.emf"/><Relationship Id="rId10" Type="http://schemas.openxmlformats.org/officeDocument/2006/relationships/image" Target="../media/image8.emf"/><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&lt;January 2018&gt;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7 November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b="1" dirty="0" smtClean="0">
                <a:latin typeface="Arial" charset="0"/>
              </a:rPr>
              <a:t>(MPM) </a:t>
            </a:r>
            <a:r>
              <a:rPr lang="en-US" sz="2400" dirty="0" smtClean="0">
                <a:latin typeface="Arial" charset="0"/>
              </a:rPr>
              <a:t>provides</a:t>
            </a:r>
            <a:r>
              <a:rPr lang="en-US" sz="2400" dirty="0" smtClean="0">
                <a:latin typeface="Arial" charset="0"/>
              </a:rPr>
              <a:t>: </a:t>
            </a:r>
          </a:p>
          <a:p>
            <a:pPr marL="457200" indent="-457200">
              <a:buFont typeface="+mj-lt"/>
              <a:buAutoNum type="arabicPeriod"/>
            </a:pPr>
            <a:r>
              <a:rPr lang="en-US" sz="2000" dirty="0" smtClean="0">
                <a:latin typeface="Arial" charset="0"/>
              </a:rPr>
              <a:t>Provides configuration </a:t>
            </a:r>
            <a:r>
              <a:rPr lang="en-US" sz="2000" dirty="0">
                <a:latin typeface="Arial" charset="0"/>
              </a:rPr>
              <a:t>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Provides configuration </a:t>
            </a:r>
            <a:r>
              <a:rPr lang="en-US" sz="2000" dirty="0">
                <a:latin typeface="Arial" charset="0"/>
              </a:rPr>
              <a:t>parameters to other protocol </a:t>
            </a:r>
            <a:r>
              <a:rPr lang="en-US" sz="2000" dirty="0" smtClean="0">
                <a:latin typeface="Arial" charset="0"/>
              </a:rPr>
              <a:t>modules received from a higher layer or stored in the management protocol module</a:t>
            </a:r>
          </a:p>
          <a:p>
            <a:pPr marL="455613" lvl="1" indent="-455613">
              <a:buNone/>
            </a:pPr>
            <a:r>
              <a:rPr lang="en-US" sz="1800" i="1" dirty="0" smtClean="0"/>
              <a:t>Note: ULI </a:t>
            </a:r>
            <a:r>
              <a:rPr lang="en-US" sz="1800" i="1" dirty="0"/>
              <a:t>Profile IDs, used to identify the device/module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smtClean="0">
                <a:latin typeface="Arial" charset="0"/>
              </a:rPr>
              <a:t>Provides n</a:t>
            </a:r>
            <a:r>
              <a:rPr lang="en-US" sz="2000" dirty="0" smtClean="0">
                <a:latin typeface="Arial" charset="0"/>
              </a:rPr>
              <a:t>etwork </a:t>
            </a:r>
            <a:r>
              <a:rPr lang="en-US" sz="2000" dirty="0" smtClean="0">
                <a:latin typeface="Arial" charset="0"/>
              </a:rPr>
              <a:t>device monitoring or management.  The monitoring function defines managed objects to provide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a:p>
            <a:pPr marL="457200" indent="-457200">
              <a:buFont typeface="+mj-lt"/>
              <a:buAutoNum type="arabicPeriod"/>
            </a:pPr>
            <a:r>
              <a:rPr lang="en-US" sz="2000" dirty="0" smtClean="0">
                <a:latin typeface="Arial" charset="0"/>
              </a:rPr>
              <a:t>Provides d</a:t>
            </a:r>
            <a:r>
              <a:rPr lang="en-US" sz="2000" dirty="0" smtClean="0">
                <a:latin typeface="Arial" charset="0"/>
              </a:rPr>
              <a:t>iscovery </a:t>
            </a:r>
            <a:r>
              <a:rPr lang="en-US" sz="2000" dirty="0" smtClean="0">
                <a:latin typeface="Arial" charset="0"/>
              </a:rPr>
              <a:t>services to detect other ULI-capable devices.</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4572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228600" y="1600200"/>
            <a:ext cx="8686800" cy="5029200"/>
          </a:xfrm>
        </p:spPr>
        <p:txBody>
          <a:bodyPr/>
          <a:lstStyle/>
          <a:p>
            <a:pPr marL="0" indent="0">
              <a:buNone/>
            </a:pPr>
            <a:r>
              <a:rPr lang="en-US" sz="2400" b="1" dirty="0" smtClean="0"/>
              <a:t>PassThru </a:t>
            </a:r>
            <a:r>
              <a:rPr lang="en-US" sz="2400" b="1" dirty="0"/>
              <a:t>M</a:t>
            </a:r>
            <a:r>
              <a:rPr lang="en-US" sz="2400" b="1" dirty="0" smtClean="0"/>
              <a:t>odule </a:t>
            </a:r>
            <a:r>
              <a:rPr lang="en-US" sz="2400" b="1" dirty="0" smtClean="0"/>
              <a:t>(PTM) </a:t>
            </a:r>
            <a:r>
              <a:rPr lang="en-US" sz="2400" dirty="0" smtClean="0"/>
              <a:t>has </a:t>
            </a:r>
            <a:r>
              <a:rPr lang="en-US" sz="2400" dirty="0" smtClean="0"/>
              <a:t>the following functions:</a:t>
            </a:r>
          </a:p>
          <a:p>
            <a:pPr marL="457200" indent="-457200">
              <a:buFont typeface="+mj-lt"/>
              <a:buAutoNum type="arabicPeriod"/>
            </a:pPr>
            <a:r>
              <a:rPr lang="en-US" sz="2200" dirty="0" smtClean="0"/>
              <a:t>Provides a conduit between the MMI and the PDE</a:t>
            </a:r>
          </a:p>
          <a:p>
            <a:pPr marL="857250" lvl="1" indent="-457200">
              <a:buFont typeface="Wingdings" charset="2"/>
              <a:buChar char="q"/>
            </a:pPr>
            <a:r>
              <a:rPr lang="en-US" sz="1800" dirty="0" smtClean="0"/>
              <a:t>Allows </a:t>
            </a:r>
            <a:r>
              <a:rPr lang="en-US" sz="1800" dirty="0" smtClean="0"/>
              <a:t>applications/functions above the ULI to </a:t>
            </a:r>
            <a:r>
              <a:rPr lang="en-US" sz="1800" dirty="0" smtClean="0"/>
              <a:t>transparently access </a:t>
            </a:r>
            <a:r>
              <a:rPr lang="en-US" sz="1800" dirty="0" smtClean="0"/>
              <a:t>the 802.15.4 </a:t>
            </a:r>
            <a:r>
              <a:rPr lang="en-US" sz="1800" dirty="0" smtClean="0"/>
              <a:t>device</a:t>
            </a:r>
          </a:p>
          <a:p>
            <a:pPr marL="857250" lvl="1" indent="-457200">
              <a:buFont typeface="Wingdings" charset="2"/>
              <a:buChar char="q"/>
            </a:pPr>
            <a:r>
              <a:rPr lang="en-US" sz="1800" dirty="0" smtClean="0"/>
              <a:t>Allows data from MCPS-SAP to be sent directly to those applications</a:t>
            </a:r>
            <a:r>
              <a:rPr lang="en-US" sz="1800" dirty="0"/>
              <a:t>/functions above the ULI </a:t>
            </a:r>
            <a:r>
              <a:rPr lang="en-US" sz="1800" dirty="0" smtClean="0"/>
              <a:t>not using other protocol modules</a:t>
            </a:r>
            <a:endParaRPr lang="en-US" sz="1800" dirty="0" smtClean="0"/>
          </a:p>
          <a:p>
            <a:pPr marL="457200" indent="-457200">
              <a:buFont typeface="+mj-lt"/>
              <a:buAutoNum type="arabicPeriod"/>
            </a:pPr>
            <a:r>
              <a:rPr lang="en-US" sz="2200" dirty="0" smtClean="0"/>
              <a:t>Allows legacy applications/functions (non-ULI capable) to be compatible with ULI devices </a:t>
            </a:r>
            <a:endParaRPr lang="en-US" sz="2200" dirty="0" smtClean="0"/>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16</a:t>
            </a:fld>
            <a:endParaRPr lang="en-US" dirty="0"/>
          </a:p>
        </p:txBody>
      </p:sp>
      <p:sp>
        <p:nvSpPr>
          <p:cNvPr id="21509" name="Rectangle 2"/>
          <p:cNvSpPr>
            <a:spLocks noGrp="1" noChangeArrowheads="1"/>
          </p:cNvSpPr>
          <p:nvPr>
            <p:ph type="title" idx="4294967295"/>
          </p:nvPr>
        </p:nvSpPr>
        <p:spPr>
          <a:xfrm>
            <a:off x="-35560" y="3048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066800"/>
            <a:ext cx="8839200" cy="5416869"/>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The following information shall be included in the IE’s payload:</a:t>
            </a:r>
            <a:endParaRPr lang="en-US" sz="2000" b="1" dirty="0" smtClean="0">
              <a:solidFill>
                <a:srgbClr val="000000"/>
              </a:solidFill>
              <a:ea typeface="Lucida Grande"/>
              <a:cs typeface="Lucida Grande"/>
            </a:endParaRPr>
          </a:p>
          <a:p>
            <a:pPr lvl="1">
              <a:buClr>
                <a:srgbClr val="FF0000"/>
              </a:buClr>
            </a:pPr>
            <a:r>
              <a:rPr lang="en-US" sz="2000" b="1" dirty="0" smtClean="0"/>
              <a:t>U</a:t>
            </a:r>
            <a:r>
              <a:rPr lang="en-US" sz="1800" b="1" dirty="0" smtClean="0"/>
              <a:t>LI </a:t>
            </a:r>
            <a:r>
              <a:rPr lang="en-US" sz="1800" b="1" dirty="0"/>
              <a:t>IE, sent out </a:t>
            </a:r>
            <a:r>
              <a:rPr lang="en-US" sz="1800" b="1" dirty="0" smtClean="0"/>
              <a:t>for discovery of behavior and services, includes</a:t>
            </a:r>
            <a:endParaRPr lang="en-US" sz="1800" b="1" dirty="0"/>
          </a:p>
          <a:p>
            <a:pPr marL="804863" indent="-347663">
              <a:buClr>
                <a:srgbClr val="FF0000"/>
              </a:buClr>
              <a:buFont typeface="Wingdings" charset="2"/>
              <a:buChar char="q"/>
            </a:pPr>
            <a:r>
              <a:rPr lang="en-US" sz="1800" dirty="0" smtClean="0">
                <a:solidFill>
                  <a:srgbClr val="000000"/>
                </a:solidFill>
                <a:ea typeface="Lucida Grande"/>
                <a:cs typeface="Lucida Grande"/>
              </a:rPr>
              <a:t>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address</a:t>
            </a:r>
          </a:p>
          <a:p>
            <a:pPr marL="804863" indent="-347663">
              <a:buClr>
                <a:srgbClr val="FF0000"/>
              </a:buClr>
              <a:buFont typeface="Wingdings" charset="2"/>
              <a:buChar char="q"/>
            </a:pPr>
            <a:r>
              <a:rPr lang="en-US" sz="1800" dirty="0" smtClean="0">
                <a:solidFill>
                  <a:srgbClr val="000000"/>
                </a:solidFill>
                <a:ea typeface="Lucida Grande"/>
                <a:cs typeface="Lucida Grande"/>
              </a:rPr>
              <a:t>PAN ID</a:t>
            </a:r>
          </a:p>
          <a:p>
            <a:pPr marL="804863" indent="-347663">
              <a:buClr>
                <a:srgbClr val="FF0000"/>
              </a:buClr>
              <a:buFont typeface="Wingdings" charset="2"/>
              <a:buChar char="q"/>
            </a:pPr>
            <a:r>
              <a:rPr lang="en-US" sz="1800" dirty="0" smtClean="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p>
          <a:p>
            <a:pPr marL="804863" indent="-347663">
              <a:buClr>
                <a:srgbClr val="FF0000"/>
              </a:buClr>
              <a:buFont typeface="Wingdings" charset="2"/>
              <a:buChar char="q"/>
            </a:pPr>
            <a:r>
              <a:rPr lang="en-US" sz="1800" dirty="0" smtClean="0">
                <a:solidFill>
                  <a:srgbClr val="000000"/>
                </a:solidFill>
                <a:ea typeface="Lucida Grande"/>
                <a:cs typeface="Lucida Grande"/>
              </a:rPr>
              <a:t>Profile repository? (Y/N)</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(Y/N)</a:t>
            </a:r>
            <a:endParaRPr lang="en-US" sz="1800" dirty="0"/>
          </a:p>
          <a:p>
            <a:pPr lvl="1">
              <a:buClr>
                <a:srgbClr val="FF0000"/>
              </a:buClr>
            </a:pPr>
            <a:r>
              <a:rPr lang="en-US" sz="1800" b="1" dirty="0" smtClean="0"/>
              <a:t>ULI </a:t>
            </a:r>
            <a:r>
              <a:rPr lang="en-US" sz="1800" b="1" dirty="0"/>
              <a:t>IE, </a:t>
            </a:r>
            <a:r>
              <a:rPr lang="en-US" sz="1800" b="1" dirty="0" smtClean="0"/>
              <a:t>reply with </a:t>
            </a:r>
            <a:r>
              <a:rPr lang="en-US" sz="1800" b="1" dirty="0"/>
              <a:t>defined discovery payload</a:t>
            </a:r>
          </a:p>
          <a:p>
            <a:pPr marL="804863" indent="-347663">
              <a:buClr>
                <a:srgbClr val="FF0000"/>
              </a:buClr>
              <a:buFont typeface="Wingdings" charset="2"/>
              <a:buChar char="q"/>
            </a:pPr>
            <a:r>
              <a:rPr lang="en-US" sz="1800" dirty="0" smtClean="0">
                <a:solidFill>
                  <a:srgbClr val="000000"/>
                </a:solidFill>
                <a:ea typeface="Lucida Grande"/>
                <a:cs typeface="Lucida Grande"/>
              </a:rPr>
              <a:t>Reply to 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t>
            </a:r>
            <a:r>
              <a:rPr lang="en-US" sz="1800" dirty="0">
                <a:solidFill>
                  <a:srgbClr val="000000"/>
                </a:solidFill>
                <a:ea typeface="Lucida Grande"/>
                <a:cs typeface="Lucida Grande"/>
              </a:rPr>
              <a:t>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a:t>
            </a:r>
            <a:r>
              <a:rPr lang="en-US" sz="1800" dirty="0">
                <a:solidFill>
                  <a:srgbClr val="000000"/>
                </a:solidFill>
                <a:ea typeface="Lucida Grande"/>
                <a:cs typeface="Lucida Grande"/>
              </a:rPr>
              <a:t>Modules </a:t>
            </a:r>
            <a:r>
              <a:rPr lang="en-US" sz="1800" dirty="0" smtClean="0">
                <a:solidFill>
                  <a:srgbClr val="000000"/>
                </a:solidFill>
                <a:ea typeface="Lucida Grande"/>
                <a:cs typeface="Lucida Grande"/>
              </a:rPr>
              <a:t>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endParaRPr lang="en-US" sz="1800" dirty="0">
              <a:solidFill>
                <a:srgbClr val="000000"/>
              </a:solidFill>
              <a:ea typeface="Lucida Grande"/>
              <a:cs typeface="Lucida Grande"/>
            </a:endParaRPr>
          </a:p>
          <a:p>
            <a:pPr marL="804863" indent="-347663">
              <a:buClr>
                <a:srgbClr val="FF0000"/>
              </a:buClr>
              <a:buFont typeface="Wingdings" charset="2"/>
              <a:buChar char="q"/>
            </a:pPr>
            <a:r>
              <a:rPr lang="en-US" sz="1800" dirty="0" smtClean="0">
                <a:solidFill>
                  <a:srgbClr val="000000"/>
                </a:solidFill>
                <a:ea typeface="Lucida Grande"/>
                <a:cs typeface="Lucida Grande"/>
              </a:rPr>
              <a:t>Profile </a:t>
            </a:r>
            <a:r>
              <a:rPr lang="en-US" sz="1800" dirty="0">
                <a:solidFill>
                  <a:srgbClr val="000000"/>
                </a:solidFill>
                <a:ea typeface="Lucida Grande"/>
                <a:cs typeface="Lucida Grande"/>
              </a:rPr>
              <a:t>repository</a:t>
            </a:r>
            <a:r>
              <a:rPr lang="en-US" sz="1800" dirty="0" smtClean="0">
                <a:solidFill>
                  <a:srgbClr val="000000"/>
                </a:solidFill>
                <a:ea typeface="Lucida Grande"/>
                <a:cs typeface="Lucida Grande"/>
              </a:rPr>
              <a:t>?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endParaRPr lang="en-US" sz="1800" dirty="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16</a:t>
            </a:fld>
            <a:endParaRPr lang="en-US"/>
          </a:p>
        </p:txBody>
      </p:sp>
    </p:spTree>
    <p:extLst>
      <p:ext uri="{BB962C8B-B14F-4D97-AF65-F5344CB8AC3E}">
        <p14:creationId xmlns:p14="http://schemas.microsoft.com/office/powerpoint/2010/main" val="3821712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(11 bits)=0bxxxxxxxxxxx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17</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18</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2-octet origination and 2-octet destination short addresses,</a:t>
            </a:r>
          </a:p>
          <a:p>
            <a:pPr marL="685800" lvl="2" indent="-342900">
              <a:buClr>
                <a:srgbClr val="FF0000"/>
              </a:buClr>
              <a:buFont typeface="Wingdings" charset="2"/>
              <a:buChar char="q"/>
            </a:pPr>
            <a:r>
              <a:rPr lang="en-US" sz="1600" dirty="0" smtClean="0"/>
              <a:t>2-octet PAN ID, origination and destination devices in same PAN, source PAN ID elided,</a:t>
            </a:r>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p>
          <a:p>
            <a:pPr marL="685800" lvl="2" indent="-342900">
              <a:buClr>
                <a:srgbClr val="FF0000"/>
              </a:buClr>
              <a:buFont typeface="Wingdings" charset="2"/>
              <a:buChar char="q"/>
            </a:pPr>
            <a:r>
              <a:rPr lang="en-US" sz="1600" dirty="0" smtClean="0"/>
              <a:t>4-octet security MIC,</a:t>
            </a:r>
          </a:p>
          <a:p>
            <a:pPr marL="685800" lvl="2" indent="-342900">
              <a:buClr>
                <a:srgbClr val="FF0000"/>
              </a:buClr>
              <a:buFont typeface="Wingdings" charset="2"/>
              <a:buChar char="q"/>
            </a:pPr>
            <a:r>
              <a:rPr lang="en-US" sz="1600" dirty="0"/>
              <a:t>2-octet Frame Check </a:t>
            </a:r>
            <a:r>
              <a:rPr lang="en-US" sz="1600" dirty="0" smtClean="0"/>
              <a:t>Sequence.</a:t>
            </a:r>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19</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20</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20</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7239000" cy="5436204"/>
          </a:xfrm>
          <a:prstGeom prst="rect">
            <a:avLst/>
          </a:prstGeom>
        </p:spPr>
      </p:pic>
    </p:spTree>
    <p:extLst>
      <p:ext uri="{BB962C8B-B14F-4D97-AF65-F5344CB8AC3E}">
        <p14:creationId xmlns:p14="http://schemas.microsoft.com/office/powerpoint/2010/main" val="223755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1143000"/>
            <a:ext cx="5105400" cy="5105400"/>
          </a:xfrm>
        </p:spPr>
        <p:txBody>
          <a:bodyPr>
            <a:normAutofit fontScale="70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4538" lvl="1" indent="-342900">
              <a:buClr>
                <a:srgbClr val="FF0000"/>
              </a:buClr>
              <a:buFont typeface="Wingdings" charset="2"/>
              <a:buChar char="q"/>
            </a:pPr>
            <a:r>
              <a:rPr lang="en-US" sz="2000" dirty="0" smtClean="0"/>
              <a:t>Primitives</a:t>
            </a:r>
          </a:p>
          <a:p>
            <a:pPr marL="1085850" lvl="1" indent="-342900">
              <a:buClr>
                <a:srgbClr val="FF0000"/>
              </a:buClr>
              <a:buFont typeface="Wingdings" charset="2"/>
              <a:buChar char="q"/>
            </a:pPr>
            <a:r>
              <a:rPr lang="en-US" sz="1400" dirty="0" smtClean="0"/>
              <a:t>PDE</a:t>
            </a:r>
            <a:r>
              <a:rPr lang="en-US" sz="1400" dirty="0"/>
              <a:t>-</a:t>
            </a:r>
            <a:r>
              <a:rPr lang="en-US" sz="1400" dirty="0" smtClean="0"/>
              <a:t>DATA</a:t>
            </a:r>
          </a:p>
          <a:p>
            <a:pPr marL="1085850" lvl="1" indent="-342900">
              <a:buClr>
                <a:srgbClr val="FF0000"/>
              </a:buClr>
              <a:buFont typeface="Wingdings" charset="2"/>
              <a:buChar char="q"/>
            </a:pPr>
            <a:r>
              <a:rPr lang="en-US" sz="1400" dirty="0" smtClean="0"/>
              <a:t>PDE</a:t>
            </a:r>
            <a:r>
              <a:rPr lang="en-US" sz="1400" dirty="0"/>
              <a:t>-</a:t>
            </a:r>
            <a:r>
              <a:rPr lang="en-US" sz="1400" dirty="0" smtClean="0"/>
              <a:t>CONFIG</a:t>
            </a:r>
          </a:p>
          <a:p>
            <a:pPr marL="1085850" lvl="1" indent="-342900">
              <a:buClr>
                <a:srgbClr val="FF0000"/>
              </a:buClr>
              <a:buFont typeface="Wingdings" charset="2"/>
              <a:buChar char="q"/>
            </a:pPr>
            <a:r>
              <a:rPr lang="en-US" sz="1400" dirty="0" smtClean="0"/>
              <a:t>PDE</a:t>
            </a:r>
            <a:r>
              <a:rPr lang="en-US" sz="1400" dirty="0"/>
              <a:t>-PURGE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1085850" lvl="3" indent="-342900">
              <a:buClr>
                <a:srgbClr val="FF0000"/>
              </a:buClr>
              <a:buFont typeface="Wingdings" charset="2"/>
              <a:buChar char="q"/>
            </a:pPr>
            <a:r>
              <a:rPr lang="en-US" sz="1600" dirty="0" smtClean="0"/>
              <a:t>MMI-Data</a:t>
            </a:r>
          </a:p>
          <a:p>
            <a:pPr marL="1085850" lvl="3" indent="-342900">
              <a:buClr>
                <a:srgbClr val="FF0000"/>
              </a:buClr>
              <a:buFont typeface="Wingdings" charset="2"/>
              <a:buChar char="q"/>
            </a:pPr>
            <a:r>
              <a:rPr lang="en-US" sz="1600" dirty="0" smtClean="0"/>
              <a:t>MMI-MGMT</a:t>
            </a:r>
          </a:p>
          <a:p>
            <a:pPr marL="1085850" lvl="3" indent="-342900">
              <a:buClr>
                <a:srgbClr val="FF0000"/>
              </a:buClr>
              <a:buFont typeface="Wingdings" charset="2"/>
              <a:buChar char="q"/>
            </a:pPr>
            <a:r>
              <a:rPr lang="en-US" sz="1600" dirty="0" smtClean="0"/>
              <a:t>MMI-CONFIG</a:t>
            </a:r>
          </a:p>
          <a:p>
            <a:pPr marL="1085850" lvl="3" indent="-342900">
              <a:buClr>
                <a:srgbClr val="FF0000"/>
              </a:buClr>
              <a:buFont typeface="Wingdings" charset="2"/>
              <a:buChar char="q"/>
            </a:pPr>
            <a:r>
              <a:rPr lang="en-US" sz="1600" dirty="0" smtClean="0"/>
              <a:t>MMI-Purge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3276600" cy="609600"/>
          </a:xfrm>
        </p:spPr>
        <p:txBody>
          <a:bodyPr/>
          <a:lstStyle/>
          <a:p>
            <a:r>
              <a:rPr lang="en-US" dirty="0" err="1" smtClean="0"/>
              <a:t>NetConf</a:t>
            </a:r>
            <a:r>
              <a:rPr lang="en-US" dirty="0" smtClean="0"/>
              <a:t>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24</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10400" cy="609600"/>
          </a:xfrm>
        </p:spPr>
        <p:txBody>
          <a:bodyPr/>
          <a:lstStyle/>
          <a:p>
            <a:r>
              <a:rPr lang="en-US" dirty="0" smtClean="0"/>
              <a:t>     Data Examples and CoMI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25</a:t>
            </a:fld>
            <a:endParaRPr lang="en-US"/>
          </a:p>
        </p:txBody>
      </p:sp>
      <p:sp>
        <p:nvSpPr>
          <p:cNvPr id="7" name="TextBox 6"/>
          <p:cNvSpPr txBox="1"/>
          <p:nvPr/>
        </p:nvSpPr>
        <p:spPr>
          <a:xfrm>
            <a:off x="7086600" y="1752600"/>
            <a:ext cx="1905000" cy="1384995"/>
          </a:xfrm>
          <a:prstGeom prst="rect">
            <a:avLst/>
          </a:prstGeom>
          <a:noFill/>
        </p:spPr>
        <p:txBody>
          <a:bodyPr wrap="square" rtlCol="0">
            <a:spAutoFit/>
          </a:bodyPr>
          <a:lstStyle/>
          <a:p>
            <a:r>
              <a:rPr lang="en-US" dirty="0" smtClean="0"/>
              <a:t>Questions:</a:t>
            </a:r>
          </a:p>
          <a:p>
            <a:pPr marL="171450" indent="-171450">
              <a:buFont typeface="Arial"/>
              <a:buChar char="•"/>
            </a:pPr>
            <a:r>
              <a:rPr lang="en-US" dirty="0" smtClean="0"/>
              <a:t>If no designated app: reject with response or just drop?</a:t>
            </a:r>
          </a:p>
          <a:p>
            <a:pPr marL="171450" indent="-171450">
              <a:buFont typeface="Arial"/>
              <a:buChar char="•"/>
            </a:pPr>
            <a:r>
              <a:rPr lang="en-US" dirty="0" smtClean="0"/>
              <a:t>For 6LoWPAN: any concerns with end app?</a:t>
            </a:r>
          </a:p>
          <a:p>
            <a:endParaRPr lang="en-US" dirty="0"/>
          </a:p>
        </p:txBody>
      </p:sp>
      <p:pic>
        <p:nvPicPr>
          <p:cNvPr id="8" name="Picture 7" descr="ULI_Data_Flows-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04899"/>
            <a:ext cx="6654800" cy="5322645"/>
          </a:xfrm>
          <a:prstGeom prst="rect">
            <a:avLst/>
          </a:prstGeom>
        </p:spPr>
      </p:pic>
    </p:spTree>
    <p:extLst>
      <p:ext uri="{BB962C8B-B14F-4D97-AF65-F5344CB8AC3E}">
        <p14:creationId xmlns:p14="http://schemas.microsoft.com/office/powerpoint/2010/main" val="188555293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L2R: 2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smtClean="0"/>
              <a:t>&lt;Pat Kinney&gt;, &lt;Kinney Consulting&gt;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15603189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27</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smtClean="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28</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8129753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802.1x communication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29</a:t>
            </a:fld>
            <a:endParaRPr lang="en-US"/>
          </a:p>
        </p:txBody>
      </p:sp>
    </p:spTree>
    <p:extLst>
      <p:ext uri="{BB962C8B-B14F-4D97-AF65-F5344CB8AC3E}">
        <p14:creationId xmlns:p14="http://schemas.microsoft.com/office/powerpoint/2010/main" val="35145566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p>
          <a:p>
            <a:pPr marL="1314450" lvl="2" indent="-285750" defTabSz="800100">
              <a:buClr>
                <a:srgbClr val="FF0000"/>
              </a:buClr>
              <a:buFont typeface="Wingdings" charset="2"/>
              <a:buChar char="q"/>
            </a:pPr>
            <a:r>
              <a:rPr lang="en-US" sz="1600" dirty="0" smtClean="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Additionally, 802.15.4 uses a MAC address order that is contrary to 802-2014.</a:t>
            </a:r>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smtClean="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30</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smtClean="0"/>
              <a:t>802.15.12 adds a header supplying higher layer protocol identification using </a:t>
            </a:r>
            <a:r>
              <a:rPr lang="en-US" sz="1600" dirty="0" err="1" smtClean="0"/>
              <a:t>EtherTypes</a:t>
            </a:r>
            <a:r>
              <a:rPr lang="en-US" sz="1600" dirty="0" smtClean="0"/>
              <a:t> or Dispatch codes to allow multiple applications to use a single 802.15.4 device.</a:t>
            </a:r>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needs fragmentation of datagrams due to small frame sizes and low to very low data rates</a:t>
            </a:r>
            <a:r>
              <a:rPr lang="en-US" sz="1600" dirty="0"/>
              <a:t> </a:t>
            </a:r>
            <a:r>
              <a:rPr lang="en-US" sz="1600" dirty="0" smtClean="0"/>
              <a:t>even though 802.15.4 does not include frame fragmentation.  </a:t>
            </a:r>
          </a:p>
          <a:p>
            <a:pPr marL="1308100" lvl="3" indent="-285750">
              <a:buClr>
                <a:srgbClr val="FF0000"/>
              </a:buClr>
              <a:buFont typeface="Wingdings" charset="2"/>
              <a:buChar char="q"/>
            </a:pPr>
            <a:r>
              <a:rPr lang="en-US" sz="1600" dirty="0" smtClean="0"/>
              <a:t>802.15.12 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intended to be managed, hence the standard did not include managed objects.  </a:t>
            </a:r>
          </a:p>
          <a:p>
            <a:pPr marL="1308100" lvl="3" indent="-285750">
              <a:buClr>
                <a:srgbClr val="FF0000"/>
              </a:buClr>
              <a:buFont typeface="Wingdings" charset="2"/>
              <a:buChar char="q"/>
            </a:pPr>
            <a:r>
              <a:rPr lang="en-US" sz="1600" dirty="0" smtClean="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&lt;January 2018&gt;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8" name="Picture 7" descr="802.15.12-multi-mode-r7.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990600"/>
            <a:ext cx="7632700" cy="5457256"/>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304800" y="990600"/>
            <a:ext cx="8717280" cy="5410200"/>
          </a:xfrm>
        </p:spPr>
        <p:txBody>
          <a:bodyPr/>
          <a:lstStyle/>
          <a:p>
            <a:pPr marL="457200" lvl="1" indent="0">
              <a:buNone/>
            </a:pPr>
            <a:r>
              <a:rPr lang="en-US" sz="2400" b="1" dirty="0" smtClean="0">
                <a:solidFill>
                  <a:srgbClr val="000000"/>
                </a:solidFill>
                <a:latin typeface="Arial" charset="0"/>
              </a:rPr>
              <a:t>Overview: </a:t>
            </a:r>
            <a:endParaRPr lang="en-US" sz="2400" b="1" dirty="0" smtClean="0">
              <a:solidFill>
                <a:srgbClr val="000000"/>
              </a:solidFill>
              <a:latin typeface="Arial" charset="0"/>
            </a:endParaRPr>
          </a:p>
          <a:p>
            <a:pPr marL="285750" lvl="1">
              <a:buClr>
                <a:srgbClr val="FF0000"/>
              </a:buClr>
              <a:buFont typeface="Wingdings" charset="2"/>
              <a:buChar char="q"/>
            </a:pPr>
            <a:r>
              <a:rPr lang="en-US" sz="2000" dirty="0" smtClean="0">
                <a:latin typeface="Arial" charset="0"/>
              </a:rPr>
              <a:t>Responsible for determining if the higher layer entity’s SAP is a legacy SAP (i.e. 802.15.4 I/F) or ULI capable SAP</a:t>
            </a:r>
          </a:p>
          <a:p>
            <a:pPr marL="285750" lvl="1">
              <a:buClr>
                <a:srgbClr val="FF0000"/>
              </a:buClr>
              <a:buFont typeface="Wingdings" charset="2"/>
              <a:buChar char="q"/>
            </a:pPr>
            <a:r>
              <a:rPr lang="en-US" sz="2000" dirty="0" smtClean="0">
                <a:latin typeface="Arial" charset="0"/>
              </a:rPr>
              <a:t>For data </a:t>
            </a:r>
            <a:r>
              <a:rPr lang="en-US" sz="2000" dirty="0">
                <a:latin typeface="Arial" charset="0"/>
              </a:rPr>
              <a:t>from higher layer </a:t>
            </a:r>
            <a:r>
              <a:rPr lang="en-US" sz="2000" dirty="0" smtClean="0">
                <a:latin typeface="Arial" charset="0"/>
              </a:rPr>
              <a:t>entity to be transmitted to remote device via 802.15.4 local device:</a:t>
            </a:r>
            <a:endParaRPr lang="en-US" sz="2000" dirty="0" smtClean="0">
              <a:latin typeface="Arial" charset="0"/>
            </a:endParaRPr>
          </a:p>
          <a:p>
            <a:pPr marL="804863" lvl="2" indent="-238125">
              <a:buClr>
                <a:srgbClr val="FF0000"/>
              </a:buClr>
              <a:buFont typeface="Wingdings" charset="2"/>
              <a:buChar char="q"/>
            </a:pPr>
            <a:r>
              <a:rPr lang="en-US" sz="1800" dirty="0" smtClean="0">
                <a:latin typeface="Arial" charset="0"/>
              </a:rPr>
              <a:t>If legacy SAP</a:t>
            </a:r>
            <a:r>
              <a:rPr lang="en-US" sz="1800" dirty="0" smtClean="0">
                <a:latin typeface="Arial" charset="0"/>
              </a:rPr>
              <a:t> </a:t>
            </a:r>
            <a:r>
              <a:rPr lang="mr-IN" sz="1800" dirty="0" smtClean="0">
                <a:latin typeface="Arial" charset="0"/>
              </a:rPr>
              <a:t>–</a:t>
            </a:r>
            <a:r>
              <a:rPr lang="en-US" sz="1800" dirty="0" smtClean="0">
                <a:latin typeface="Arial" charset="0"/>
              </a:rPr>
              <a:t> prepend origination EtherType/</a:t>
            </a:r>
            <a:r>
              <a:rPr lang="en-US" sz="1800" dirty="0" smtClean="0">
                <a:latin typeface="Arial" charset="0"/>
              </a:rPr>
              <a:t>Dispatch information and </a:t>
            </a:r>
            <a:r>
              <a:rPr lang="en-US" sz="1800" dirty="0" smtClean="0"/>
              <a:t>send data to </a:t>
            </a:r>
            <a:r>
              <a:rPr lang="en-US" sz="1800" dirty="0"/>
              <a:t>PTM or </a:t>
            </a:r>
            <a:r>
              <a:rPr lang="en-US" sz="1800" dirty="0" smtClean="0"/>
              <a:t>another preconfigured module</a:t>
            </a:r>
          </a:p>
          <a:p>
            <a:pPr marL="804863" lvl="2" indent="-238125">
              <a:buClr>
                <a:srgbClr val="FF0000"/>
              </a:buClr>
              <a:buFont typeface="Wingdings" charset="2"/>
              <a:buChar char="q"/>
            </a:pPr>
            <a:r>
              <a:rPr lang="en-US" sz="1800" dirty="0" smtClean="0"/>
              <a:t>If ULI capable SAP - prepend origination Dispatch</a:t>
            </a:r>
            <a:r>
              <a:rPr lang="en-US" sz="1800" dirty="0"/>
              <a:t>/EtherType </a:t>
            </a:r>
            <a:r>
              <a:rPr lang="en-US" sz="1800" dirty="0" smtClean="0"/>
              <a:t>information and Profile information, </a:t>
            </a:r>
            <a:r>
              <a:rPr lang="en-US" sz="1800" dirty="0"/>
              <a:t>send data to </a:t>
            </a:r>
            <a:r>
              <a:rPr lang="en-US" sz="1800" dirty="0" smtClean="0"/>
              <a:t>designated module</a:t>
            </a:r>
            <a:endParaRPr lang="en-US" sz="1800" dirty="0" smtClean="0">
              <a:latin typeface="Arial" charset="0"/>
            </a:endParaRPr>
          </a:p>
          <a:p>
            <a:pPr marL="285750" lvl="1">
              <a:buClr>
                <a:srgbClr val="FF0000"/>
              </a:buClr>
              <a:buFont typeface="Wingdings" charset="2"/>
              <a:buChar char="q"/>
            </a:pPr>
            <a:r>
              <a:rPr lang="en-US" sz="2000" dirty="0" smtClean="0">
                <a:latin typeface="Arial" charset="0"/>
              </a:rPr>
              <a:t>For data received </a:t>
            </a:r>
            <a:r>
              <a:rPr lang="en-US" sz="2000" dirty="0">
                <a:latin typeface="Arial" charset="0"/>
              </a:rPr>
              <a:t>from remote device via 802.15.4 local device:</a:t>
            </a:r>
            <a:endParaRPr lang="en-US" sz="2000" dirty="0" smtClean="0">
              <a:latin typeface="Arial" charset="0"/>
            </a:endParaRPr>
          </a:p>
          <a:p>
            <a:pPr marL="801688" lvl="2">
              <a:buClr>
                <a:srgbClr val="FF0000"/>
              </a:buClr>
              <a:buFont typeface="Wingdings" charset="2"/>
              <a:buChar char="q"/>
            </a:pPr>
            <a:r>
              <a:rPr lang="en-US" sz="1800" dirty="0" smtClean="0"/>
              <a:t>From PTM </a:t>
            </a:r>
            <a:r>
              <a:rPr lang="mr-IN" sz="1800" dirty="0"/>
              <a:t>–</a:t>
            </a:r>
            <a:r>
              <a:rPr lang="en-US" sz="1800" dirty="0"/>
              <a:t> send frame payload to default application or designated </a:t>
            </a:r>
            <a:r>
              <a:rPr lang="en-US" sz="1800" dirty="0" smtClean="0"/>
              <a:t>application as designated by EtherType/Dispatch code</a:t>
            </a:r>
          </a:p>
          <a:p>
            <a:pPr marL="801688" lvl="2">
              <a:buClr>
                <a:srgbClr val="FF0000"/>
              </a:buClr>
              <a:buFont typeface="Wingdings" charset="2"/>
              <a:buChar char="q"/>
            </a:pPr>
            <a:r>
              <a:rPr lang="en-US" sz="1800" dirty="0" smtClean="0"/>
              <a:t>From non</a:t>
            </a:r>
            <a:r>
              <a:rPr lang="en-US" sz="1800" dirty="0"/>
              <a:t>-PTM</a:t>
            </a:r>
            <a:r>
              <a:rPr lang="mr-IN" sz="1800" dirty="0"/>
              <a:t>–</a:t>
            </a:r>
            <a:r>
              <a:rPr lang="en-US" sz="1800" dirty="0"/>
              <a:t> </a:t>
            </a:r>
            <a:r>
              <a:rPr lang="en-US" sz="1800" dirty="0" smtClean="0"/>
              <a:t>send </a:t>
            </a:r>
            <a:r>
              <a:rPr lang="en-US" sz="1800" dirty="0"/>
              <a:t>frame payload to designated application </a:t>
            </a:r>
            <a:r>
              <a:rPr lang="en-US" sz="1800" dirty="0" smtClean="0"/>
              <a:t>SAP as </a:t>
            </a:r>
            <a:r>
              <a:rPr lang="en-US" sz="1800" dirty="0"/>
              <a:t>dictated by EtherType/Dispatch code </a:t>
            </a:r>
            <a:r>
              <a:rPr lang="en-US" sz="1800" dirty="0" smtClean="0"/>
              <a:t>given by protocol modules</a:t>
            </a:r>
          </a:p>
          <a:p>
            <a:pPr marL="285750" lvl="1">
              <a:buClr>
                <a:srgbClr val="FF0000"/>
              </a:buClr>
              <a:buFont typeface="Wingdings" charset="2"/>
              <a:buChar char="q"/>
            </a:pPr>
            <a:r>
              <a:rPr lang="en-US" sz="2000" dirty="0" smtClean="0">
                <a:solidFill>
                  <a:srgbClr val="000000"/>
                </a:solidFill>
                <a:latin typeface="Arial" charset="0"/>
              </a:rPr>
              <a:t>Further details may be found in 15-16-0656, latest revision</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048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(MMI)</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5334000"/>
          </a:xfrm>
        </p:spPr>
        <p:txBody>
          <a:bodyPr>
            <a:normAutofit lnSpcReduction="10000"/>
          </a:bodyPr>
          <a:lstStyle/>
          <a:p>
            <a:pPr marL="0" indent="0">
              <a:buClr>
                <a:srgbClr val="FF0000"/>
              </a:buClr>
              <a:buNone/>
            </a:pPr>
            <a:r>
              <a:rPr lang="en-US" sz="2400" b="1" dirty="0">
                <a:latin typeface="Arial" charset="0"/>
              </a:rPr>
              <a:t>Overview</a:t>
            </a:r>
          </a:p>
          <a:p>
            <a:pPr>
              <a:buClr>
                <a:srgbClr val="FF0000"/>
              </a:buClr>
              <a:buFont typeface="Wingdings" charset="2"/>
              <a:buChar char="q"/>
            </a:pPr>
            <a:r>
              <a:rPr lang="en-US" sz="2200" dirty="0" smtClean="0"/>
              <a:t>Responsible for determining Remote Node Capability, i.e. whether it supports a ULI device</a:t>
            </a:r>
            <a:endParaRPr lang="en-US" sz="2200" dirty="0"/>
          </a:p>
          <a:p>
            <a:pPr>
              <a:buClr>
                <a:srgbClr val="FF0000"/>
              </a:buClr>
              <a:buFont typeface="Wingdings" charset="2"/>
              <a:buChar char="q"/>
            </a:pPr>
            <a:r>
              <a:rPr lang="en-US" sz="2200" dirty="0" smtClean="0"/>
              <a:t>Provides multiplexing/</a:t>
            </a:r>
            <a:r>
              <a:rPr lang="en-US" sz="2200" dirty="0" err="1" smtClean="0"/>
              <a:t>demultiplexing</a:t>
            </a:r>
            <a:r>
              <a:rPr lang="en-US" sz="2200" dirty="0" smtClean="0"/>
              <a:t> </a:t>
            </a:r>
            <a:r>
              <a:rPr lang="en-US" sz="2200" dirty="0" smtClean="0"/>
              <a:t>and </a:t>
            </a:r>
            <a:r>
              <a:rPr lang="en-US" sz="2200" dirty="0" smtClean="0"/>
              <a:t>fragmentation/defragmentation services </a:t>
            </a:r>
            <a:r>
              <a:rPr lang="en-US" sz="2200" dirty="0" smtClean="0"/>
              <a:t>to the </a:t>
            </a:r>
            <a:r>
              <a:rPr lang="en-US" sz="2200" dirty="0" smtClean="0"/>
              <a:t>data frames either received from ULI protocol modules or from </a:t>
            </a:r>
            <a:r>
              <a:rPr lang="en-US" sz="2200" dirty="0" smtClean="0"/>
              <a:t>the MCPS-</a:t>
            </a:r>
            <a:r>
              <a:rPr lang="en-US" sz="2200" dirty="0" smtClean="0"/>
              <a:t>SAP or </a:t>
            </a:r>
            <a:r>
              <a:rPr lang="en-US" sz="2200" dirty="0" smtClean="0"/>
              <a:t>the MLME-</a:t>
            </a:r>
            <a:r>
              <a:rPr lang="en-US" sz="2200" dirty="0" smtClean="0"/>
              <a:t>SAP</a:t>
            </a:r>
            <a:endParaRPr lang="en-US" sz="2200" dirty="0"/>
          </a:p>
          <a:p>
            <a:pPr>
              <a:buClr>
                <a:srgbClr val="FF0000"/>
              </a:buClr>
              <a:buFont typeface="Wingdings" charset="2"/>
              <a:buChar char="q"/>
            </a:pPr>
            <a:r>
              <a:rPr lang="en-US" sz="2200" dirty="0" smtClean="0">
                <a:latin typeface="Arial" charset="0"/>
              </a:rPr>
              <a:t>For </a:t>
            </a:r>
            <a:r>
              <a:rPr lang="en-US" sz="2200" dirty="0">
                <a:latin typeface="Arial" charset="0"/>
              </a:rPr>
              <a:t>data from higher layer entity to be transmitted to remote device via 802.15.4 local </a:t>
            </a:r>
            <a:r>
              <a:rPr lang="en-US" sz="2200" dirty="0" smtClean="0">
                <a:latin typeface="Arial" charset="0"/>
              </a:rPr>
              <a:t>device:</a:t>
            </a:r>
          </a:p>
          <a:p>
            <a:pPr lvl="1">
              <a:buClr>
                <a:srgbClr val="FF0000"/>
              </a:buClr>
              <a:buFont typeface="Wingdings" charset="2"/>
              <a:buChar char="q"/>
            </a:pPr>
            <a:r>
              <a:rPr lang="en-US" sz="1900" dirty="0" smtClean="0"/>
              <a:t>Legacy </a:t>
            </a:r>
            <a:r>
              <a:rPr lang="en-US" sz="1900" dirty="0"/>
              <a:t>remote </a:t>
            </a:r>
            <a:r>
              <a:rPr lang="en-US" sz="1900" dirty="0" smtClean="0"/>
              <a:t>node </a:t>
            </a:r>
            <a:r>
              <a:rPr lang="mr-IN" sz="1900" dirty="0" smtClean="0"/>
              <a:t>–</a:t>
            </a:r>
            <a:r>
              <a:rPr lang="en-US" sz="1900" dirty="0" smtClean="0"/>
              <a:t> format information </a:t>
            </a:r>
            <a:r>
              <a:rPr lang="en-US" sz="1900" dirty="0"/>
              <a:t>into frame </a:t>
            </a:r>
            <a:r>
              <a:rPr lang="en-US" sz="1900" dirty="0" smtClean="0"/>
              <a:t>payload</a:t>
            </a:r>
          </a:p>
          <a:p>
            <a:pPr lvl="1">
              <a:buClr>
                <a:srgbClr val="FF0000"/>
              </a:buClr>
              <a:buFont typeface="Wingdings" charset="2"/>
              <a:buChar char="q"/>
            </a:pPr>
            <a:r>
              <a:rPr lang="en-US" sz="1900" dirty="0" smtClean="0"/>
              <a:t>ULI </a:t>
            </a:r>
            <a:r>
              <a:rPr lang="en-US" sz="1900" dirty="0"/>
              <a:t>remote </a:t>
            </a:r>
            <a:r>
              <a:rPr lang="en-US" sz="1900" dirty="0" smtClean="0"/>
              <a:t>node </a:t>
            </a:r>
            <a:r>
              <a:rPr lang="mr-IN" sz="1900" dirty="0" smtClean="0"/>
              <a:t>–</a:t>
            </a:r>
            <a:r>
              <a:rPr lang="en-US" sz="1900" dirty="0" smtClean="0"/>
              <a:t> format information </a:t>
            </a:r>
            <a:r>
              <a:rPr lang="en-US" sz="1900" dirty="0"/>
              <a:t>into MPX IE or ULI 6lo </a:t>
            </a:r>
            <a:r>
              <a:rPr lang="en-US" sz="1900" dirty="0" smtClean="0"/>
              <a:t>IE</a:t>
            </a:r>
          </a:p>
          <a:p>
            <a:pPr>
              <a:buClr>
                <a:srgbClr val="FF0000"/>
              </a:buClr>
              <a:buFont typeface="Wingdings" charset="2"/>
              <a:buChar char="q"/>
            </a:pPr>
            <a:r>
              <a:rPr lang="en-US" sz="2200" dirty="0" smtClean="0">
                <a:latin typeface="Arial" charset="0"/>
              </a:rPr>
              <a:t>For </a:t>
            </a:r>
            <a:r>
              <a:rPr lang="en-US" sz="2200" dirty="0">
                <a:latin typeface="Arial" charset="0"/>
              </a:rPr>
              <a:t>data received from remote device via 802.15.4 local device</a:t>
            </a:r>
            <a:r>
              <a:rPr lang="en-US" sz="2200" dirty="0" smtClean="0">
                <a:latin typeface="Arial" charset="0"/>
              </a:rPr>
              <a:t>:</a:t>
            </a:r>
          </a:p>
          <a:p>
            <a:pPr lvl="1">
              <a:buClr>
                <a:srgbClr val="FF0000"/>
              </a:buClr>
              <a:buFont typeface="Wingdings" charset="2"/>
              <a:buChar char="q"/>
            </a:pPr>
            <a:r>
              <a:rPr lang="en-US" sz="1900" dirty="0" smtClean="0"/>
              <a:t>Non</a:t>
            </a:r>
            <a:r>
              <a:rPr lang="en-US" sz="1900" dirty="0"/>
              <a:t>-ULI frame </a:t>
            </a:r>
            <a:r>
              <a:rPr lang="mr-IN" sz="1900" dirty="0"/>
              <a:t>–</a:t>
            </a:r>
            <a:r>
              <a:rPr lang="en-US" sz="1900" dirty="0"/>
              <a:t> send to PTM SAP and PDE sends onto default </a:t>
            </a:r>
            <a:r>
              <a:rPr lang="en-US" sz="1900" dirty="0" smtClean="0"/>
              <a:t>application</a:t>
            </a:r>
          </a:p>
          <a:p>
            <a:pPr lvl="1">
              <a:buClr>
                <a:srgbClr val="FF0000"/>
              </a:buClr>
              <a:buFont typeface="Wingdings" charset="2"/>
              <a:buChar char="q"/>
            </a:pPr>
            <a:r>
              <a:rPr lang="en-US" sz="1900" dirty="0" smtClean="0"/>
              <a:t>ULI </a:t>
            </a:r>
            <a:r>
              <a:rPr lang="en-US" sz="1900" dirty="0"/>
              <a:t>frame </a:t>
            </a:r>
            <a:r>
              <a:rPr lang="mr-IN" sz="1900" dirty="0"/>
              <a:t>–</a:t>
            </a:r>
            <a:r>
              <a:rPr lang="en-US" sz="1900" dirty="0"/>
              <a:t> send to appropriate SAP as dictated by EtherType or Dispatch </a:t>
            </a:r>
            <a:r>
              <a:rPr lang="en-US" sz="1900" dirty="0" smtClean="0"/>
              <a:t>code</a:t>
            </a:r>
            <a:endParaRPr lang="en-US" sz="1900" dirty="0" smtClean="0">
              <a:latin typeface="Arial" charset="0"/>
            </a:endParaRPr>
          </a:p>
          <a:p>
            <a:pPr>
              <a:buClr>
                <a:srgbClr val="FF0000"/>
              </a:buClr>
              <a:buFont typeface="Wingdings" charset="2"/>
              <a:buChar char="q"/>
            </a:pPr>
            <a:r>
              <a:rPr lang="en-US" sz="2200" dirty="0" smtClean="0">
                <a:solidFill>
                  <a:srgbClr val="000000"/>
                </a:solidFill>
                <a:latin typeface="Arial" charset="0"/>
              </a:rPr>
              <a:t>Further </a:t>
            </a:r>
            <a:r>
              <a:rPr lang="en-US" sz="2200" dirty="0">
                <a:solidFill>
                  <a:srgbClr val="000000"/>
                </a:solidFill>
                <a:latin typeface="Arial" charset="0"/>
              </a:rPr>
              <a:t>details may be found in 15-16-</a:t>
            </a:r>
            <a:r>
              <a:rPr lang="en-US" sz="2200" dirty="0" smtClean="0">
                <a:solidFill>
                  <a:srgbClr val="000000"/>
                </a:solidFill>
                <a:latin typeface="Arial" charset="0"/>
              </a:rPr>
              <a:t>0656, latest revision.</a:t>
            </a:r>
            <a:endParaRPr lang="en-US" sz="22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59996</TotalTime>
  <Words>3975</Words>
  <Application>Microsoft Macintosh PowerPoint</Application>
  <PresentationFormat>On-screen Show (4:3)</PresentationFormat>
  <Paragraphs>554</Paragraphs>
  <Slides>30</Slides>
  <Notes>10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ULI-Device Discovery</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NetConf Flow</vt:lpstr>
      <vt:lpstr>     Data Examples and CoMI Flow</vt:lpstr>
      <vt:lpstr>L2R: 2 places where a dispatch happens</vt:lpstr>
      <vt:lpstr>Dispatching a frame for L2R</vt:lpstr>
      <vt:lpstr>Dispatching a frame for L2R – 6LoWPAN mesh under</vt:lpstr>
      <vt:lpstr>802.1x communication flow</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&lt;15-17-0113-06-0012&gt;</dc:description>
  <cp:lastModifiedBy>Pat Kinney</cp:lastModifiedBy>
  <cp:revision>116</cp:revision>
  <cp:lastPrinted>1998-02-10T13:28:06Z</cp:lastPrinted>
  <dcterms:created xsi:type="dcterms:W3CDTF">1999-11-08T18:59:45Z</dcterms:created>
  <dcterms:modified xsi:type="dcterms:W3CDTF">2018-01-17T01:06:10Z</dcterms:modified>
  <cp:category/>
</cp:coreProperties>
</file>