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handoutMasterIdLst>
    <p:handoutMasterId r:id="rId27"/>
  </p:handout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2" r:id="rId24"/>
    <p:sldId id="281"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032" autoAdjust="0"/>
    <p:restoredTop sz="96970" autoAdjust="0"/>
  </p:normalViewPr>
  <p:slideViewPr>
    <p:cSldViewPr>
      <p:cViewPr>
        <p:scale>
          <a:sx n="99" d="100"/>
          <a:sy n="99" d="100"/>
        </p:scale>
        <p:origin x="-1952"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&lt;month year&gt;</a:t>
            </a:r>
            <a:endParaRPr 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AEED6C2F-C191-4342-A3D7-75E675D87217}"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0109004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&lt;month year&gt;</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F746AB21-732E-A741-9515-6F947B91F97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7451149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F746AB21-732E-A741-9515-6F947B91F97B}" type="slidenum">
              <a:rPr lang="en-US" smtClean="0"/>
              <a:pPr/>
              <a:t>1</a:t>
            </a:fld>
            <a:endParaRPr lang="en-US"/>
          </a:p>
        </p:txBody>
      </p:sp>
    </p:spTree>
    <p:extLst>
      <p:ext uri="{BB962C8B-B14F-4D97-AF65-F5344CB8AC3E}">
        <p14:creationId xmlns:p14="http://schemas.microsoft.com/office/powerpoint/2010/main" val="3642625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3</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3</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4</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4</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5</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5</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r>
              <a:rPr lang="en-GB" dirty="0" smtClean="0">
                <a:latin typeface="Times New Roman" charset="0"/>
                <a:ea typeface="ＭＳ Ｐゴシック" charset="0"/>
                <a:cs typeface="ＭＳ Ｐゴシック" charset="0"/>
              </a:rPr>
              <a:t>Common items</a:t>
            </a:r>
            <a:r>
              <a:rPr lang="en-GB" baseline="0" dirty="0" smtClean="0">
                <a:latin typeface="Times New Roman" charset="0"/>
                <a:ea typeface="ＭＳ Ｐゴシック" charset="0"/>
                <a:cs typeface="ＭＳ Ｐゴシック" charset="0"/>
              </a:rPr>
              <a:t> are 1. destination address, 2. data to be sent</a:t>
            </a:r>
          </a:p>
          <a:p>
            <a:endParaRPr lang="en-GB" baseline="0" dirty="0" smtClean="0">
              <a:latin typeface="Times New Roman" charset="0"/>
              <a:ea typeface="ＭＳ Ｐゴシック" charset="0"/>
              <a:cs typeface="ＭＳ Ｐゴシック" charset="0"/>
            </a:endParaRPr>
          </a:p>
          <a:p>
            <a:r>
              <a:rPr lang="en-GB" baseline="0" dirty="0" smtClean="0">
                <a:latin typeface="Times New Roman" charset="0"/>
                <a:ea typeface="ＭＳ Ｐゴシック" charset="0"/>
                <a:cs typeface="ＭＳ Ｐゴシック" charset="0"/>
              </a:rPr>
              <a:t>15.12 proposal -&gt; </a:t>
            </a:r>
            <a:r>
              <a:rPr lang="en-GB" sz="1200" kern="1200" dirty="0" smtClean="0">
                <a:solidFill>
                  <a:schemeClr val="tx1"/>
                </a:solidFill>
                <a:effectLst/>
                <a:latin typeface="Times New Roman" charset="0"/>
                <a:ea typeface="ＭＳ Ｐゴシック" charset="0"/>
                <a:cs typeface="+mn-cs"/>
              </a:rPr>
              <a:t>MD_DATA_REQ (</a:t>
            </a:r>
            <a:r>
              <a:rPr lang="en-GB" sz="1200" i="1" kern="1200" dirty="0" err="1" smtClean="0">
                <a:solidFill>
                  <a:schemeClr val="tx1"/>
                </a:solidFill>
                <a:effectLst/>
                <a:latin typeface="Times New Roman" charset="0"/>
                <a:ea typeface="ＭＳ Ｐゴシック" charset="0"/>
                <a:cs typeface="+mn-cs"/>
              </a:rPr>
              <a:t>SrcAddr</a:t>
            </a:r>
            <a:r>
              <a:rPr lang="en-GB" sz="1200" kern="1200" dirty="0" smtClean="0">
                <a:solidFill>
                  <a:schemeClr val="tx1"/>
                </a:solidFill>
                <a:effectLst/>
                <a:latin typeface="Times New Roman" charset="0"/>
                <a:ea typeface="ＭＳ Ｐゴシック" charset="0"/>
                <a:cs typeface="+mn-cs"/>
              </a:rPr>
              <a:t>,</a:t>
            </a:r>
            <a:r>
              <a:rPr lang="en-GB" sz="1200" i="1" kern="1200" dirty="0" smtClean="0">
                <a:solidFill>
                  <a:schemeClr val="tx1"/>
                </a:solidFill>
                <a:effectLst/>
                <a:latin typeface="Times New Roman" charset="0"/>
                <a:ea typeface="ＭＳ Ｐゴシック" charset="0"/>
                <a:cs typeface="+mn-cs"/>
              </a:rPr>
              <a:t> </a:t>
            </a:r>
            <a:r>
              <a:rPr lang="en-GB" sz="1200" i="1" kern="1200" dirty="0" err="1" smtClean="0">
                <a:solidFill>
                  <a:schemeClr val="tx1"/>
                </a:solidFill>
                <a:effectLst/>
                <a:latin typeface="Times New Roman" charset="0"/>
                <a:ea typeface="ＭＳ Ｐゴシック" charset="0"/>
                <a:cs typeface="+mn-cs"/>
              </a:rPr>
              <a:t>DstAddr</a:t>
            </a:r>
            <a:r>
              <a:rPr lang="en-GB" sz="1200" kern="1200" dirty="0" smtClean="0">
                <a:solidFill>
                  <a:schemeClr val="tx1"/>
                </a:solidFill>
                <a:effectLst/>
                <a:latin typeface="Times New Roman" charset="0"/>
                <a:ea typeface="ＭＳ Ｐゴシック" charset="0"/>
                <a:cs typeface="+mn-cs"/>
              </a:rPr>
              <a:t>,</a:t>
            </a:r>
            <a:r>
              <a:rPr lang="en-GB" sz="1200" i="1" kern="1200" dirty="0" smtClean="0">
                <a:solidFill>
                  <a:schemeClr val="tx1"/>
                </a:solidFill>
                <a:effectLst/>
                <a:latin typeface="Times New Roman" charset="0"/>
                <a:ea typeface="ＭＳ Ｐゴシック" charset="0"/>
                <a:cs typeface="+mn-cs"/>
              </a:rPr>
              <a:t> </a:t>
            </a:r>
            <a:r>
              <a:rPr lang="en-GB" sz="1200" i="1" kern="1200" dirty="0" err="1" smtClean="0">
                <a:solidFill>
                  <a:schemeClr val="tx1"/>
                </a:solidFill>
                <a:effectLst/>
                <a:latin typeface="Times New Roman" charset="0"/>
                <a:ea typeface="ＭＳ Ｐゴシック" charset="0"/>
                <a:cs typeface="+mn-cs"/>
              </a:rPr>
              <a:t>msduLength</a:t>
            </a:r>
            <a:r>
              <a:rPr lang="en-GB" sz="1200" i="1" kern="1200" dirty="0" smtClean="0">
                <a:solidFill>
                  <a:schemeClr val="tx1"/>
                </a:solidFill>
                <a:effectLst/>
                <a:latin typeface="Times New Roman" charset="0"/>
                <a:ea typeface="ＭＳ Ｐゴシック" charset="0"/>
                <a:cs typeface="+mn-cs"/>
              </a:rPr>
              <a:t>, </a:t>
            </a:r>
            <a:r>
              <a:rPr lang="en-GB" sz="1200" i="1" kern="1200" dirty="0" err="1" smtClean="0">
                <a:solidFill>
                  <a:schemeClr val="tx1"/>
                </a:solidFill>
                <a:effectLst/>
                <a:latin typeface="Times New Roman" charset="0"/>
                <a:ea typeface="ＭＳ Ｐゴシック" charset="0"/>
                <a:cs typeface="+mn-cs"/>
              </a:rPr>
              <a:t>msdu</a:t>
            </a:r>
            <a:r>
              <a:rPr lang="en-GB" sz="1200" kern="1200" dirty="0" smtClean="0">
                <a:solidFill>
                  <a:schemeClr val="tx1"/>
                </a:solidFill>
                <a:effectLst/>
                <a:latin typeface="Times New Roman" charset="0"/>
                <a:ea typeface="ＭＳ Ｐゴシック" charset="0"/>
                <a:cs typeface="+mn-cs"/>
              </a:rPr>
              <a:t>)</a:t>
            </a:r>
            <a:endParaRPr lang="en-US" sz="1200" kern="1200" dirty="0" smtClean="0">
              <a:solidFill>
                <a:schemeClr val="tx1"/>
              </a:solidFill>
              <a:effectLst/>
              <a:latin typeface="Times New Roman" charset="0"/>
              <a:ea typeface="ＭＳ Ｐゴシック" charset="0"/>
              <a:cs typeface="+mn-cs"/>
            </a:endParaRPr>
          </a:p>
          <a:p>
            <a:r>
              <a:rPr lang="en-GB" sz="1200" kern="1200" dirty="0" smtClean="0">
                <a:solidFill>
                  <a:schemeClr val="tx1"/>
                </a:solidFill>
                <a:effectLst/>
                <a:latin typeface="Times New Roman" charset="0"/>
                <a:ea typeface="ＭＳ Ｐゴシック" charset="0"/>
                <a:cs typeface="+mn-cs"/>
              </a:rPr>
              <a:t>Where:</a:t>
            </a:r>
            <a:endParaRPr lang="en-US" sz="1200" kern="1200" dirty="0" smtClean="0">
              <a:solidFill>
                <a:schemeClr val="tx1"/>
              </a:solidFill>
              <a:effectLst/>
              <a:latin typeface="Times New Roman" charset="0"/>
              <a:ea typeface="ＭＳ Ｐゴシック" charset="0"/>
              <a:cs typeface="+mn-cs"/>
            </a:endParaRPr>
          </a:p>
          <a:p>
            <a:r>
              <a:rPr lang="en-GB" sz="1200" i="1" kern="1200" dirty="0" err="1" smtClean="0">
                <a:solidFill>
                  <a:schemeClr val="tx1"/>
                </a:solidFill>
                <a:effectLst/>
                <a:latin typeface="Times New Roman" charset="0"/>
                <a:ea typeface="ＭＳ Ｐゴシック" charset="0"/>
                <a:cs typeface="+mn-cs"/>
              </a:rPr>
              <a:t>SrcAddr</a:t>
            </a:r>
            <a:r>
              <a:rPr lang="en-US" sz="1200" i="0" kern="1200" baseline="0" dirty="0" smtClean="0">
                <a:solidFill>
                  <a:schemeClr val="tx1"/>
                </a:solidFill>
                <a:effectLst/>
                <a:latin typeface="Times New Roman" charset="0"/>
                <a:ea typeface="ＭＳ Ｐゴシック" charset="0"/>
                <a:cs typeface="+mn-cs"/>
              </a:rPr>
              <a:t> - </a:t>
            </a:r>
            <a:r>
              <a:rPr lang="en-GB" sz="1200" kern="1200" dirty="0" smtClean="0">
                <a:solidFill>
                  <a:schemeClr val="tx1"/>
                </a:solidFill>
                <a:effectLst/>
                <a:latin typeface="Times New Roman" charset="0"/>
                <a:ea typeface="ＭＳ Ｐゴシック" charset="0"/>
                <a:cs typeface="+mn-cs"/>
              </a:rPr>
              <a:t>The unique (64-bit IEEE) address of the originator of the transmission. </a:t>
            </a:r>
            <a:endParaRPr lang="en-US" sz="1200" kern="1200" dirty="0" smtClean="0">
              <a:solidFill>
                <a:schemeClr val="tx1"/>
              </a:solidFill>
              <a:effectLst/>
              <a:latin typeface="Times New Roman" charset="0"/>
              <a:ea typeface="ＭＳ Ｐゴシック" charset="0"/>
              <a:cs typeface="+mn-cs"/>
            </a:endParaRPr>
          </a:p>
          <a:p>
            <a:r>
              <a:rPr lang="en-GB" sz="1200" i="1" kern="1200" dirty="0" err="1" smtClean="0">
                <a:solidFill>
                  <a:schemeClr val="tx1"/>
                </a:solidFill>
                <a:effectLst/>
                <a:latin typeface="Times New Roman" charset="0"/>
                <a:ea typeface="ＭＳ Ｐゴシック" charset="0"/>
                <a:cs typeface="+mn-cs"/>
              </a:rPr>
              <a:t>DstAddr</a:t>
            </a:r>
            <a:r>
              <a:rPr lang="en-US" sz="1200" i="0" kern="1200" baseline="0" dirty="0" smtClean="0">
                <a:solidFill>
                  <a:schemeClr val="tx1"/>
                </a:solidFill>
                <a:effectLst/>
                <a:latin typeface="Times New Roman" charset="0"/>
                <a:ea typeface="ＭＳ Ｐゴシック" charset="0"/>
                <a:cs typeface="+mn-cs"/>
              </a:rPr>
              <a:t> - </a:t>
            </a:r>
            <a:r>
              <a:rPr lang="en-GB" sz="1200" kern="1200" dirty="0" smtClean="0">
                <a:solidFill>
                  <a:schemeClr val="tx1"/>
                </a:solidFill>
                <a:effectLst/>
                <a:latin typeface="Times New Roman" charset="0"/>
                <a:ea typeface="ＭＳ Ｐゴシック" charset="0"/>
                <a:cs typeface="+mn-cs"/>
              </a:rPr>
              <a:t>The unique (64-bit IEEE) address of the intended recipient of the transmission.</a:t>
            </a:r>
            <a:endParaRPr lang="en-US" sz="1200" kern="1200" dirty="0" smtClean="0">
              <a:solidFill>
                <a:schemeClr val="tx1"/>
              </a:solidFill>
              <a:effectLst/>
              <a:latin typeface="Times New Roman" charset="0"/>
              <a:ea typeface="ＭＳ Ｐゴシック" charset="0"/>
              <a:cs typeface="+mn-cs"/>
            </a:endParaRPr>
          </a:p>
          <a:p>
            <a:r>
              <a:rPr lang="en-GB" sz="1200" i="1" kern="1200" dirty="0" err="1" smtClean="0">
                <a:solidFill>
                  <a:schemeClr val="tx1"/>
                </a:solidFill>
                <a:effectLst/>
                <a:latin typeface="Times New Roman" charset="0"/>
                <a:ea typeface="ＭＳ Ｐゴシック" charset="0"/>
                <a:cs typeface="+mn-cs"/>
              </a:rPr>
              <a:t>msduLength</a:t>
            </a:r>
            <a:r>
              <a:rPr lang="en-US" sz="1200" i="0" kern="1200" baseline="0" dirty="0" smtClean="0">
                <a:solidFill>
                  <a:schemeClr val="tx1"/>
                </a:solidFill>
                <a:effectLst/>
                <a:latin typeface="Times New Roman" charset="0"/>
                <a:ea typeface="ＭＳ Ｐゴシック" charset="0"/>
                <a:cs typeface="+mn-cs"/>
              </a:rPr>
              <a:t> - </a:t>
            </a:r>
            <a:r>
              <a:rPr lang="en-GB" sz="1200" kern="1200" dirty="0" smtClean="0">
                <a:solidFill>
                  <a:schemeClr val="tx1"/>
                </a:solidFill>
                <a:effectLst/>
                <a:latin typeface="Times New Roman" charset="0"/>
                <a:ea typeface="ＭＳ Ｐゴシック" charset="0"/>
                <a:cs typeface="+mn-cs"/>
              </a:rPr>
              <a:t>Length (number of octets) of the DPDU to transmit.</a:t>
            </a:r>
            <a:endParaRPr lang="en-US" sz="1200" kern="1200" dirty="0" smtClean="0">
              <a:solidFill>
                <a:schemeClr val="tx1"/>
              </a:solidFill>
              <a:effectLst/>
              <a:latin typeface="Times New Roman" charset="0"/>
              <a:ea typeface="ＭＳ Ｐゴシック" charset="0"/>
              <a:cs typeface="+mn-cs"/>
            </a:endParaRPr>
          </a:p>
          <a:p>
            <a:r>
              <a:rPr lang="en-US" sz="1200" i="1" kern="1200" dirty="0" smtClean="0">
                <a:solidFill>
                  <a:schemeClr val="tx1"/>
                </a:solidFill>
                <a:effectLst/>
                <a:latin typeface="Times New Roman" charset="0"/>
                <a:ea typeface="ＭＳ Ｐゴシック" charset="0"/>
                <a:cs typeface="+mn-cs"/>
              </a:rPr>
              <a:t>M</a:t>
            </a:r>
            <a:r>
              <a:rPr lang="en-GB" sz="1200" i="1" kern="1200" dirty="0" err="1" smtClean="0">
                <a:solidFill>
                  <a:schemeClr val="tx1"/>
                </a:solidFill>
                <a:effectLst/>
                <a:latin typeface="Times New Roman" charset="0"/>
                <a:ea typeface="ＭＳ Ｐゴシック" charset="0"/>
                <a:cs typeface="+mn-cs"/>
              </a:rPr>
              <a:t>sdu</a:t>
            </a:r>
            <a:r>
              <a:rPr lang="en-US" sz="1200" i="0" kern="1200" baseline="0" dirty="0" smtClean="0">
                <a:solidFill>
                  <a:schemeClr val="tx1"/>
                </a:solidFill>
                <a:effectLst/>
                <a:latin typeface="Times New Roman" charset="0"/>
                <a:ea typeface="ＭＳ Ｐゴシック" charset="0"/>
                <a:cs typeface="+mn-cs"/>
              </a:rPr>
              <a:t> - </a:t>
            </a:r>
            <a:r>
              <a:rPr lang="en-GB" sz="1200" kern="1200" dirty="0" smtClean="0">
                <a:solidFill>
                  <a:schemeClr val="tx1"/>
                </a:solidFill>
                <a:effectLst/>
                <a:latin typeface="Times New Roman" charset="0"/>
                <a:ea typeface="ＭＳ Ｐゴシック" charset="0"/>
                <a:cs typeface="+mn-cs"/>
              </a:rPr>
              <a:t>A sequence of </a:t>
            </a:r>
            <a:r>
              <a:rPr lang="en-GB" sz="1200" i="1" kern="1200" dirty="0" err="1" smtClean="0">
                <a:solidFill>
                  <a:schemeClr val="tx1"/>
                </a:solidFill>
                <a:effectLst/>
                <a:latin typeface="Times New Roman" charset="0"/>
                <a:ea typeface="ＭＳ Ｐゴシック" charset="0"/>
                <a:cs typeface="+mn-cs"/>
              </a:rPr>
              <a:t>msduLength</a:t>
            </a:r>
            <a:r>
              <a:rPr lang="en-US" sz="1200" i="0" kern="1200" baseline="0" dirty="0" smtClean="0">
                <a:solidFill>
                  <a:schemeClr val="tx1"/>
                </a:solidFill>
                <a:effectLst/>
                <a:latin typeface="Times New Roman" charset="0"/>
                <a:ea typeface="ＭＳ Ｐゴシック" charset="0"/>
                <a:cs typeface="+mn-cs"/>
              </a:rPr>
              <a:t> </a:t>
            </a:r>
            <a:r>
              <a:rPr lang="en-GB" sz="1200" kern="1200" dirty="0" smtClean="0">
                <a:solidFill>
                  <a:schemeClr val="tx1"/>
                </a:solidFill>
                <a:effectLst/>
                <a:latin typeface="Times New Roman" charset="0"/>
                <a:ea typeface="ＭＳ Ｐゴシック" charset="0"/>
                <a:cs typeface="+mn-cs"/>
              </a:rPr>
              <a:t>octets</a:t>
            </a:r>
            <a:r>
              <a:rPr lang="en-GB" sz="1200" kern="1200" baseline="0" dirty="0" smtClean="0">
                <a:solidFill>
                  <a:schemeClr val="tx1"/>
                </a:solidFill>
                <a:effectLst/>
                <a:latin typeface="Times New Roman" charset="0"/>
                <a:ea typeface="ＭＳ Ｐゴシック" charset="0"/>
                <a:cs typeface="+mn-cs"/>
              </a:rPr>
              <a:t> </a:t>
            </a:r>
            <a:r>
              <a:rPr lang="en-GB" sz="1200" kern="1200" dirty="0" smtClean="0">
                <a:solidFill>
                  <a:schemeClr val="tx1"/>
                </a:solidFill>
                <a:effectLst/>
                <a:latin typeface="Times New Roman" charset="0"/>
                <a:ea typeface="ＭＳ Ｐゴシック" charset="0"/>
                <a:cs typeface="+mn-cs"/>
              </a:rPr>
              <a:t>containing the DPDU to transmit.</a:t>
            </a:r>
            <a:endParaRPr lang="en-US" sz="1200" kern="1200" dirty="0" smtClean="0">
              <a:solidFill>
                <a:schemeClr val="tx1"/>
              </a:solidFill>
              <a:effectLst/>
              <a:latin typeface="Times New Roman" charset="0"/>
              <a:ea typeface="ＭＳ Ｐゴシック" charset="0"/>
              <a:cs typeface="+mn-cs"/>
            </a:endParaRPr>
          </a:p>
        </p:txBody>
      </p:sp>
    </p:spTree>
    <p:extLst>
      <p:ext uri="{BB962C8B-B14F-4D97-AF65-F5344CB8AC3E}">
        <p14:creationId xmlns:p14="http://schemas.microsoft.com/office/powerpoint/2010/main" val="278722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7</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7</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r>
              <a:rPr lang="en-GB" dirty="0" smtClean="0">
                <a:latin typeface="Times New Roman" charset="0"/>
                <a:ea typeface="ＭＳ Ｐゴシック" charset="0"/>
                <a:cs typeface="ＭＳ Ｐゴシック" charset="0"/>
              </a:rPr>
              <a:t>The decomposition was</a:t>
            </a:r>
            <a:r>
              <a:rPr lang="en-GB" baseline="0" dirty="0" smtClean="0">
                <a:latin typeface="Times New Roman" charset="0"/>
                <a:ea typeface="ＭＳ Ｐゴシック" charset="0"/>
                <a:cs typeface="ＭＳ Ｐゴシック" charset="0"/>
              </a:rPr>
              <a:t> derived from the following:</a:t>
            </a:r>
          </a:p>
          <a:p>
            <a:pPr marL="171450" indent="-171450" defTabSz="914241">
              <a:buFontTx/>
              <a:buChar char="-"/>
            </a:pPr>
            <a:r>
              <a:rPr lang="en-GB" baseline="0" dirty="0" smtClean="0">
                <a:latin typeface="Times New Roman" charset="0"/>
                <a:ea typeface="ＭＳ Ｐゴシック" charset="0"/>
                <a:cs typeface="ＭＳ Ｐゴシック" charset="0"/>
              </a:rPr>
              <a:t>The top part (layer 3 interface to protocol modules) was defined in the 802 (architecture) standard</a:t>
            </a:r>
          </a:p>
          <a:p>
            <a:pPr marL="171450" indent="-171450" defTabSz="914241">
              <a:buFontTx/>
              <a:buChar char="-"/>
            </a:pPr>
            <a:r>
              <a:rPr lang="en-GB" baseline="0" dirty="0" smtClean="0">
                <a:latin typeface="Times New Roman" charset="0"/>
                <a:ea typeface="ＭＳ Ｐゴシック" charset="0"/>
                <a:cs typeface="ＭＳ Ｐゴシック" charset="0"/>
              </a:rPr>
              <a:t>The bottom part (protocol modules to the MAC interface) was defined in the 802.15.9 (KMP) recommended practice</a:t>
            </a:r>
          </a:p>
          <a:p>
            <a:pPr marL="171450" indent="-171450" defTabSz="914241">
              <a:buFontTx/>
              <a:buChar char="-"/>
            </a:pPr>
            <a:r>
              <a:rPr lang="en-GB" baseline="0" dirty="0" smtClean="0">
                <a:latin typeface="Times New Roman" charset="0"/>
                <a:ea typeface="ＭＳ Ｐゴシック" charset="0"/>
                <a:cs typeface="ＭＳ Ｐゴシック" charset="0"/>
              </a:rPr>
              <a:t>The MAC and PHY descriptions are defined in the 802.15.4 standard</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15</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15</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r>
              <a:rPr lang="en-GB" dirty="0" smtClean="0">
                <a:latin typeface="Times New Roman" charset="0"/>
                <a:ea typeface="ＭＳ Ｐゴシック" charset="0"/>
                <a:cs typeface="ＭＳ Ｐゴシック" charset="0"/>
              </a:rPr>
              <a:t>The discovery technique</a:t>
            </a:r>
            <a:r>
              <a:rPr lang="en-GB" baseline="0" dirty="0" smtClean="0">
                <a:latin typeface="Times New Roman" charset="0"/>
                <a:ea typeface="ＭＳ Ｐゴシック" charset="0"/>
                <a:cs typeface="ＭＳ Ｐゴシック" charset="0"/>
              </a:rPr>
              <a:t> for IE non-capable described in this slide was intended to keep the query from interfering with any other higher layer protocol being used.  The discovery need not require the use of the security mechanism if the higher layer protocol filters on different 1</a:t>
            </a:r>
            <a:r>
              <a:rPr lang="en-GB" baseline="30000" dirty="0" smtClean="0">
                <a:latin typeface="Times New Roman" charset="0"/>
                <a:ea typeface="ＭＳ Ｐゴシック" charset="0"/>
                <a:cs typeface="ＭＳ Ｐゴシック" charset="0"/>
              </a:rPr>
              <a:t>st</a:t>
            </a:r>
            <a:r>
              <a:rPr lang="en-GB" baseline="0" dirty="0" smtClean="0">
                <a:latin typeface="Times New Roman" charset="0"/>
                <a:ea typeface="ＭＳ Ｐゴシック" charset="0"/>
                <a:cs typeface="ＭＳ Ｐゴシック" charset="0"/>
              </a:rPr>
              <a:t> and 2</a:t>
            </a:r>
            <a:r>
              <a:rPr lang="en-GB" baseline="30000" dirty="0" smtClean="0">
                <a:latin typeface="Times New Roman" charset="0"/>
                <a:ea typeface="ＭＳ Ｐゴシック" charset="0"/>
                <a:cs typeface="ＭＳ Ｐゴシック" charset="0"/>
              </a:rPr>
              <a:t>nd</a:t>
            </a:r>
            <a:r>
              <a:rPr lang="en-GB" baseline="0" dirty="0" smtClean="0">
                <a:latin typeface="Times New Roman" charset="0"/>
                <a:ea typeface="ＭＳ Ｐゴシック" charset="0"/>
                <a:cs typeface="ＭＳ Ｐゴシック" charset="0"/>
              </a:rPr>
              <a:t> payload octets. </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21595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smtClean="0"/>
              <a:t>Since the ULI-6lo IE carries only 6LoWPAN datagrams, the 6LoWPAN protocol identifier</a:t>
            </a:r>
            <a:r>
              <a:rPr lang="en-US" baseline="0" dirty="0" smtClean="0"/>
              <a:t> (0xA0ED) is elided.</a:t>
            </a:r>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F746AB21-732E-A741-9515-6F947B91F97B}" type="slidenum">
              <a:rPr lang="en-US" smtClean="0"/>
              <a:pPr/>
              <a:t>16</a:t>
            </a:fld>
            <a:endParaRPr lang="en-US"/>
          </a:p>
        </p:txBody>
      </p:sp>
    </p:spTree>
    <p:extLst>
      <p:ext uri="{BB962C8B-B14F-4D97-AF65-F5344CB8AC3E}">
        <p14:creationId xmlns:p14="http://schemas.microsoft.com/office/powerpoint/2010/main" val="3962860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pPr marL="0" marR="0" indent="0" algn="l" defTabSz="933450" rtl="0" eaLnBrk="0" fontAlgn="base" latinLnBrk="0" hangingPunct="0">
              <a:lnSpc>
                <a:spcPct val="100000"/>
              </a:lnSpc>
              <a:spcBef>
                <a:spcPct val="30000"/>
              </a:spcBef>
              <a:spcAft>
                <a:spcPct val="0"/>
              </a:spcAft>
              <a:buClrTx/>
              <a:buSzTx/>
              <a:buFontTx/>
              <a:buNone/>
              <a:tabLst/>
              <a:defRPr/>
            </a:pPr>
            <a:r>
              <a:rPr lang="en-US" noProof="0" dirty="0" smtClean="0"/>
              <a:t>As stated earlier, th</a:t>
            </a:r>
            <a:r>
              <a:rPr lang="en-US" noProof="0" dirty="0" smtClean="0">
                <a:latin typeface="Times New Roman" charset="0"/>
                <a:ea typeface="ＭＳ Ｐゴシック" charset="0"/>
                <a:cs typeface="ＭＳ Ｐゴシック" charset="0"/>
              </a:rPr>
              <a:t>e discovery technique</a:t>
            </a:r>
            <a:r>
              <a:rPr lang="en-US" baseline="0" noProof="0" dirty="0" smtClean="0">
                <a:latin typeface="Times New Roman" charset="0"/>
                <a:ea typeface="ＭＳ Ｐゴシック" charset="0"/>
                <a:cs typeface="ＭＳ Ｐゴシック" charset="0"/>
              </a:rPr>
              <a:t> for IE non-capable described in this slide was intended to keep the query from interfering with any other higher layer protocol being used.  The discovery need not require the use of the security mechanism if the higher layer protocol filters on different 1</a:t>
            </a:r>
            <a:r>
              <a:rPr lang="en-US" baseline="30000" noProof="0" dirty="0" smtClean="0">
                <a:latin typeface="Times New Roman" charset="0"/>
                <a:ea typeface="ＭＳ Ｐゴシック" charset="0"/>
                <a:cs typeface="ＭＳ Ｐゴシック" charset="0"/>
              </a:rPr>
              <a:t>st</a:t>
            </a:r>
            <a:r>
              <a:rPr lang="en-US" baseline="0" noProof="0" dirty="0" smtClean="0">
                <a:latin typeface="Times New Roman" charset="0"/>
                <a:ea typeface="ＭＳ Ｐゴシック" charset="0"/>
                <a:cs typeface="ＭＳ Ｐゴシック" charset="0"/>
              </a:rPr>
              <a:t> and 2</a:t>
            </a:r>
            <a:r>
              <a:rPr lang="en-US" baseline="30000" noProof="0" dirty="0" smtClean="0">
                <a:latin typeface="Times New Roman" charset="0"/>
                <a:ea typeface="ＭＳ Ｐゴシック" charset="0"/>
                <a:cs typeface="ＭＳ Ｐゴシック" charset="0"/>
              </a:rPr>
              <a:t>nd</a:t>
            </a:r>
            <a:r>
              <a:rPr lang="en-US" baseline="0" noProof="0" dirty="0" smtClean="0">
                <a:latin typeface="Times New Roman" charset="0"/>
                <a:ea typeface="ＭＳ Ｐゴシック" charset="0"/>
                <a:cs typeface="ＭＳ Ｐゴシック" charset="0"/>
              </a:rPr>
              <a:t> payload octets. </a:t>
            </a:r>
            <a:endParaRPr lang="en-US" noProof="0" dirty="0" smtClean="0">
              <a:latin typeface="Times New Roman" charset="0"/>
              <a:ea typeface="ＭＳ Ｐゴシック" charset="0"/>
              <a:cs typeface="ＭＳ Ｐゴシック" charset="0"/>
            </a:endParaRPr>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F746AB21-732E-A741-9515-6F947B91F97B}" type="slidenum">
              <a:rPr lang="en-US" smtClean="0"/>
              <a:pPr/>
              <a:t>17</a:t>
            </a:fld>
            <a:endParaRPr lang="en-US"/>
          </a:p>
        </p:txBody>
      </p:sp>
    </p:spTree>
    <p:extLst>
      <p:ext uri="{BB962C8B-B14F-4D97-AF65-F5344CB8AC3E}">
        <p14:creationId xmlns:p14="http://schemas.microsoft.com/office/powerpoint/2010/main" val="15788098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19</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17</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19</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05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7CF4697-C497-4F48-AF29-6F86E5F7EA8D}" type="slidenum">
              <a:rPr lang="en-US"/>
              <a:pPr/>
              <a:t>‹#›</a:t>
            </a:fld>
            <a:endParaRPr lang="en-US"/>
          </a:p>
        </p:txBody>
      </p:sp>
    </p:spTree>
    <p:extLst>
      <p:ext uri="{BB962C8B-B14F-4D97-AF65-F5344CB8AC3E}">
        <p14:creationId xmlns:p14="http://schemas.microsoft.com/office/powerpoint/2010/main" val="3811025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A5E76EA-11EF-874D-A7E2-295EC9E07CD8}" type="slidenum">
              <a:rPr lang="en-US"/>
              <a:pPr/>
              <a:t>‹#›</a:t>
            </a:fld>
            <a:endParaRPr lang="en-US"/>
          </a:p>
        </p:txBody>
      </p:sp>
    </p:spTree>
    <p:extLst>
      <p:ext uri="{BB962C8B-B14F-4D97-AF65-F5344CB8AC3E}">
        <p14:creationId xmlns:p14="http://schemas.microsoft.com/office/powerpoint/2010/main" val="4153265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DA4C098-7FB6-3743-9859-CDE3B893CADB}" type="slidenum">
              <a:rPr lang="en-US"/>
              <a:pPr/>
              <a:t>‹#›</a:t>
            </a:fld>
            <a:endParaRPr lang="en-US"/>
          </a:p>
        </p:txBody>
      </p:sp>
    </p:spTree>
    <p:extLst>
      <p:ext uri="{BB962C8B-B14F-4D97-AF65-F5344CB8AC3E}">
        <p14:creationId xmlns:p14="http://schemas.microsoft.com/office/powerpoint/2010/main" val="218270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0337B2E-2ECE-C749-8163-8E953C7317DE}" type="slidenum">
              <a:rPr lang="en-US"/>
              <a:pPr/>
              <a:t>‹#›</a:t>
            </a:fld>
            <a:endParaRPr lang="en-US"/>
          </a:p>
        </p:txBody>
      </p:sp>
    </p:spTree>
    <p:extLst>
      <p:ext uri="{BB962C8B-B14F-4D97-AF65-F5344CB8AC3E}">
        <p14:creationId xmlns:p14="http://schemas.microsoft.com/office/powerpoint/2010/main" val="4098264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846B26F2-1FF0-4243-BE31-1FDC0EC4B2FD}" type="slidenum">
              <a:rPr lang="en-US"/>
              <a:pPr/>
              <a:t>‹#›</a:t>
            </a:fld>
            <a:endParaRPr lang="en-US"/>
          </a:p>
        </p:txBody>
      </p:sp>
    </p:spTree>
    <p:extLst>
      <p:ext uri="{BB962C8B-B14F-4D97-AF65-F5344CB8AC3E}">
        <p14:creationId xmlns:p14="http://schemas.microsoft.com/office/powerpoint/2010/main" val="3038490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&lt;March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C1EFD3BA-B082-7C4E-8EB0-1DC3704652C2}" type="slidenum">
              <a:rPr lang="en-US"/>
              <a:pPr/>
              <a:t>‹#›</a:t>
            </a:fld>
            <a:endParaRPr lang="en-US"/>
          </a:p>
        </p:txBody>
      </p:sp>
    </p:spTree>
    <p:extLst>
      <p:ext uri="{BB962C8B-B14F-4D97-AF65-F5344CB8AC3E}">
        <p14:creationId xmlns:p14="http://schemas.microsoft.com/office/powerpoint/2010/main" val="640577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&lt;March 2017&gt;</a:t>
            </a:r>
            <a:endParaRPr lang="en-US"/>
          </a:p>
        </p:txBody>
      </p:sp>
      <p:sp>
        <p:nvSpPr>
          <p:cNvPr id="8" name="Footer Placeholder 7"/>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0D701183-511E-FF48-93A3-C5C0EE78265A}" type="slidenum">
              <a:rPr lang="en-US"/>
              <a:pPr/>
              <a:t>‹#›</a:t>
            </a:fld>
            <a:endParaRPr lang="en-US"/>
          </a:p>
        </p:txBody>
      </p:sp>
    </p:spTree>
    <p:extLst>
      <p:ext uri="{BB962C8B-B14F-4D97-AF65-F5344CB8AC3E}">
        <p14:creationId xmlns:p14="http://schemas.microsoft.com/office/powerpoint/2010/main" val="1132833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&lt;March 2017&gt;</a:t>
            </a:r>
            <a:endParaRPr lang="en-US"/>
          </a:p>
        </p:txBody>
      </p:sp>
      <p:sp>
        <p:nvSpPr>
          <p:cNvPr id="4" name="Footer Placeholder 3"/>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65F23BF8-4CBF-2049-A669-C90FBE300608}" type="slidenum">
              <a:rPr lang="en-US"/>
              <a:pPr/>
              <a:t>‹#›</a:t>
            </a:fld>
            <a:endParaRPr lang="en-US"/>
          </a:p>
        </p:txBody>
      </p:sp>
    </p:spTree>
    <p:extLst>
      <p:ext uri="{BB962C8B-B14F-4D97-AF65-F5344CB8AC3E}">
        <p14:creationId xmlns:p14="http://schemas.microsoft.com/office/powerpoint/2010/main" val="4209406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&lt;March 2017&gt;</a:t>
            </a:r>
            <a:endParaRPr lang="en-US"/>
          </a:p>
        </p:txBody>
      </p:sp>
      <p:sp>
        <p:nvSpPr>
          <p:cNvPr id="3" name="Footer Placeholder 2"/>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60949EC9-91CC-F44E-AFBC-D9AA52244D19}" type="slidenum">
              <a:rPr lang="en-US"/>
              <a:pPr/>
              <a:t>‹#›</a:t>
            </a:fld>
            <a:endParaRPr lang="en-US"/>
          </a:p>
        </p:txBody>
      </p:sp>
    </p:spTree>
    <p:extLst>
      <p:ext uri="{BB962C8B-B14F-4D97-AF65-F5344CB8AC3E}">
        <p14:creationId xmlns:p14="http://schemas.microsoft.com/office/powerpoint/2010/main" val="2434618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&lt;March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AA4EAD3-E286-8E4D-9D21-2C0331DBFE52}" type="slidenum">
              <a:rPr lang="en-US"/>
              <a:pPr/>
              <a:t>‹#›</a:t>
            </a:fld>
            <a:endParaRPr lang="en-US"/>
          </a:p>
        </p:txBody>
      </p:sp>
    </p:spTree>
    <p:extLst>
      <p:ext uri="{BB962C8B-B14F-4D97-AF65-F5344CB8AC3E}">
        <p14:creationId xmlns:p14="http://schemas.microsoft.com/office/powerpoint/2010/main" val="3186512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&lt;March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47B1493-2775-484B-AA60-9573222B4F4C}" type="slidenum">
              <a:rPr lang="en-US"/>
              <a:pPr/>
              <a:t>‹#›</a:t>
            </a:fld>
            <a:endParaRPr lang="en-US"/>
          </a:p>
        </p:txBody>
      </p:sp>
    </p:spTree>
    <p:extLst>
      <p:ext uri="{BB962C8B-B14F-4D97-AF65-F5344CB8AC3E}">
        <p14:creationId xmlns:p14="http://schemas.microsoft.com/office/powerpoint/2010/main" val="36139678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dirty="0" smtClean="0"/>
              <a:t>&lt;March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smtClean="0"/>
              <a:t>&lt;Pat Kinney&gt;, &lt;Kinney Consulting&gt;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dirty="0"/>
              <a:t>Slide </a:t>
            </a:r>
            <a:fld id="{A2BB3581-45F7-BF4B-828C-0B7C879F703B}" type="slidenum">
              <a:rPr lang="en-US"/>
              <a:pPr/>
              <a:t>‹#›</a:t>
            </a:fld>
            <a:endParaRPr lang="en-US"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marL="60325" lvl="4" indent="0" algn="r"/>
            <a:r>
              <a:rPr lang="en-US" sz="1400" b="1" dirty="0"/>
              <a:t>doc.: IEEE 802.15-</a:t>
            </a:r>
            <a:r>
              <a:rPr lang="en-US" sz="1400" b="1" dirty="0" smtClean="0"/>
              <a:t>&lt;15-17-0113-02-0012</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2.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slide" Target="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1.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&lt;March 2017&gt;</a:t>
            </a:r>
            <a:endParaRPr lang="en-US" dirty="0"/>
          </a:p>
        </p:txBody>
      </p:sp>
      <p:sp>
        <p:nvSpPr>
          <p:cNvPr id="5" name="Footer Placeholder 2"/>
          <p:cNvSpPr>
            <a:spLocks noGrp="1"/>
          </p:cNvSpPr>
          <p:nvPr>
            <p:ph type="ftr" sz="quarter" idx="11"/>
          </p:nvPr>
        </p:nvSpPr>
        <p:spPr/>
        <p:txBody>
          <a:bodyPr/>
          <a:lstStyle/>
          <a:p>
            <a:r>
              <a:rPr lang="en-US" smtClean="0"/>
              <a:t>&lt;Pat Kinney&gt;, &lt;Kinney Consulting&gt;</a:t>
            </a:r>
            <a:endParaRPr lang="en-US" dirty="0"/>
          </a:p>
        </p:txBody>
      </p:sp>
      <p:sp>
        <p:nvSpPr>
          <p:cNvPr id="6" name="Slide Number Placeholder 3"/>
          <p:cNvSpPr>
            <a:spLocks noGrp="1"/>
          </p:cNvSpPr>
          <p:nvPr>
            <p:ph type="sldNum" sz="quarter" idx="12"/>
          </p:nvPr>
        </p:nvSpPr>
        <p:spPr/>
        <p:txBody>
          <a:bodyPr/>
          <a:lstStyle/>
          <a:p>
            <a:r>
              <a:rPr lang="en-US"/>
              <a:t>Slide </a:t>
            </a:r>
            <a:fld id="{81DCEC2F-1CD8-2343-A522-EC795ACB4F85}" type="slidenum">
              <a:rPr lang="en-US"/>
              <a:pPr/>
              <a:t>1</a:t>
            </a:fld>
            <a:endParaRPr lang="en-US"/>
          </a:p>
        </p:txBody>
      </p:sp>
      <p:sp>
        <p:nvSpPr>
          <p:cNvPr id="27651" name="Rectangle 3"/>
          <p:cNvSpPr>
            <a:spLocks noChangeArrowheads="1"/>
          </p:cNvSpPr>
          <p:nvPr/>
        </p:nvSpPr>
        <p:spPr bwMode="auto">
          <a:xfrm>
            <a:off x="152400" y="609600"/>
            <a:ext cx="8991600" cy="4524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802.15.12 </a:t>
            </a:r>
            <a:r>
              <a:rPr lang="mr-IN" sz="1600" dirty="0" smtClean="0">
                <a:solidFill>
                  <a:srgbClr val="FF0000"/>
                </a:solidFill>
              </a:rPr>
              <a:t>–</a:t>
            </a:r>
            <a:r>
              <a:rPr lang="en-US" sz="1600" dirty="0" smtClean="0">
                <a:solidFill>
                  <a:srgbClr val="FF0000"/>
                </a:solidFill>
              </a:rPr>
              <a:t> Conceptual Overview</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3 February 2017</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Pat Kinney</a:t>
            </a:r>
            <a:r>
              <a:rPr lang="en-US" sz="1600" dirty="0" smtClean="0">
                <a:solidFill>
                  <a:schemeClr val="tx2"/>
                </a:solidFill>
              </a:rPr>
              <a:t>], Company: [</a:t>
            </a:r>
            <a:r>
              <a:rPr lang="en-US" sz="1600" dirty="0" smtClean="0">
                <a:solidFill>
                  <a:srgbClr val="FF0000"/>
                </a:solidFill>
              </a:rPr>
              <a:t>Kinney Consulting</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Chicago area, IL, USA</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 [</a:t>
            </a:r>
            <a:r>
              <a:rPr lang="en-US" sz="1600" dirty="0" smtClean="0">
                <a:solidFill>
                  <a:srgbClr val="FF0000"/>
                </a:solidFill>
              </a:rPr>
              <a:t>+1.847.960.3715</a:t>
            </a:r>
            <a:r>
              <a:rPr lang="en-US" sz="1600" dirty="0" smtClean="0">
                <a:solidFill>
                  <a:schemeClr val="tx2"/>
                </a:solidFill>
              </a:rPr>
              <a:t>], </a:t>
            </a:r>
            <a:r>
              <a:rPr lang="en-US" sz="1600" dirty="0">
                <a:solidFill>
                  <a:schemeClr val="tx2"/>
                </a:solidFill>
              </a:rPr>
              <a:t>E-Mail</a:t>
            </a:r>
            <a:r>
              <a:rPr lang="en-US" sz="1600" dirty="0" smtClean="0">
                <a:solidFill>
                  <a:schemeClr val="tx2"/>
                </a:solidFill>
              </a:rPr>
              <a:t>: [</a:t>
            </a:r>
            <a:r>
              <a:rPr lang="en-US" sz="1600" dirty="0" err="1" smtClean="0">
                <a:solidFill>
                  <a:srgbClr val="FF0000"/>
                </a:solidFill>
              </a:rPr>
              <a:t>pat.kinney@kinneyconsultingllc.com</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Information on IEEE 802.15.12 for IETF coordination effort</a:t>
            </a:r>
            <a:r>
              <a:rPr lang="en-US" sz="1600" dirty="0" smtClean="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High Level Overview of current state of IEEE 802.15.12</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For informational purposes only</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066800" y="304800"/>
            <a:ext cx="6172200" cy="1143000"/>
          </a:xfrm>
        </p:spPr>
        <p:txBody>
          <a:bodyPr>
            <a:normAutofit/>
          </a:bodyPr>
          <a:lstStyle/>
          <a:p>
            <a:r>
              <a:rPr lang="en-US" b="1" dirty="0" smtClean="0">
                <a:solidFill>
                  <a:srgbClr val="000000"/>
                </a:solidFill>
                <a:ea typeface="Lucida Grande"/>
                <a:cs typeface="Lucida Grande"/>
              </a:rPr>
              <a:t>802.15.12 </a:t>
            </a:r>
            <a:r>
              <a:rPr lang="en-US" b="1" dirty="0" smtClean="0"/>
              <a:t>Protocol Modules</a:t>
            </a:r>
            <a:endParaRPr lang="en-US" dirty="0">
              <a:latin typeface="Arial" charset="0"/>
            </a:endParaRPr>
          </a:p>
        </p:txBody>
      </p:sp>
      <p:sp>
        <p:nvSpPr>
          <p:cNvPr id="10243" name="Rectangle 1027"/>
          <p:cNvSpPr>
            <a:spLocks noGrp="1" noChangeArrowheads="1"/>
          </p:cNvSpPr>
          <p:nvPr>
            <p:ph type="body" idx="1"/>
          </p:nvPr>
        </p:nvSpPr>
        <p:spPr>
          <a:xfrm>
            <a:off x="152400" y="1143000"/>
            <a:ext cx="8991600" cy="5257800"/>
          </a:xfrm>
        </p:spPr>
        <p:txBody>
          <a:bodyPr/>
          <a:lstStyle/>
          <a:p>
            <a:pPr marL="60325" lvl="1" indent="0">
              <a:buNone/>
            </a:pPr>
            <a:r>
              <a:rPr lang="en-US" sz="2400" b="1" dirty="0" smtClean="0">
                <a:solidFill>
                  <a:srgbClr val="000000"/>
                </a:solidFill>
                <a:latin typeface="Arial" charset="0"/>
              </a:rPr>
              <a:t>Purpose: </a:t>
            </a:r>
          </a:p>
          <a:p>
            <a:pPr marL="506413" lvl="1" indent="-342900">
              <a:buClr>
                <a:srgbClr val="FF0000"/>
              </a:buClr>
              <a:buFont typeface="Wingdings" charset="2"/>
              <a:buChar char="q"/>
            </a:pPr>
            <a:r>
              <a:rPr lang="en-US" sz="1900" dirty="0" smtClean="0">
                <a:latin typeface="Arial" charset="0"/>
              </a:rPr>
              <a:t>Formats messages from </a:t>
            </a:r>
            <a:r>
              <a:rPr lang="en-US" sz="1900" dirty="0">
                <a:latin typeface="Arial" charset="0"/>
              </a:rPr>
              <a:t>the </a:t>
            </a:r>
            <a:r>
              <a:rPr lang="en-US" sz="1900" dirty="0" smtClean="0">
                <a:latin typeface="Arial" charset="0"/>
              </a:rPr>
              <a:t>higher </a:t>
            </a:r>
            <a:r>
              <a:rPr lang="en-US" sz="1900" dirty="0">
                <a:latin typeface="Arial" charset="0"/>
              </a:rPr>
              <a:t>layer SAP </a:t>
            </a:r>
            <a:r>
              <a:rPr lang="en-US" sz="1900" dirty="0" smtClean="0">
                <a:latin typeface="Arial" charset="0"/>
              </a:rPr>
              <a:t>into the </a:t>
            </a:r>
            <a:r>
              <a:rPr lang="en-US" sz="1900" dirty="0">
                <a:latin typeface="Arial" charset="0"/>
              </a:rPr>
              <a:t>appropriate </a:t>
            </a:r>
            <a:r>
              <a:rPr lang="en-US" sz="1900" dirty="0" smtClean="0">
                <a:latin typeface="Arial" charset="0"/>
              </a:rPr>
              <a:t>802.15.4 primitive requests, e.g. MCPS-DATA.request, for the intended 802.15.4 SAP, or to the appropriate format for the intended protocol module.</a:t>
            </a:r>
          </a:p>
          <a:p>
            <a:pPr marL="506413" lvl="1" indent="-342900">
              <a:buClr>
                <a:srgbClr val="FF0000"/>
              </a:buClr>
              <a:buFont typeface="Wingdings" charset="2"/>
              <a:buChar char="q"/>
            </a:pPr>
            <a:r>
              <a:rPr lang="en-US" sz="1900" dirty="0" smtClean="0">
                <a:latin typeface="Arial" charset="0"/>
              </a:rPr>
              <a:t>Responds to primitives from an 802.15.4 SAP in an appropriate manner such as sending the MPDU from a MCPS-DATA.indication to </a:t>
            </a:r>
            <a:r>
              <a:rPr lang="en-US" sz="1900" dirty="0">
                <a:latin typeface="Arial" charset="0"/>
              </a:rPr>
              <a:t>the appropriate </a:t>
            </a:r>
            <a:r>
              <a:rPr lang="en-US" sz="1900" dirty="0" smtClean="0">
                <a:latin typeface="Arial" charset="0"/>
              </a:rPr>
              <a:t>higher layer SAP, or reacting to a confirm.</a:t>
            </a:r>
          </a:p>
          <a:p>
            <a:pPr marL="506413" lvl="1" indent="-342900">
              <a:buClr>
                <a:srgbClr val="FF0000"/>
              </a:buClr>
              <a:buFont typeface="Wingdings" charset="2"/>
              <a:buChar char="q"/>
            </a:pPr>
            <a:r>
              <a:rPr lang="en-US" sz="1900" dirty="0" smtClean="0">
                <a:latin typeface="Arial" charset="0"/>
              </a:rPr>
              <a:t>Configures the necessary parameters of the 802.15.4 device for the intended operation such as network operation.</a:t>
            </a:r>
          </a:p>
          <a:p>
            <a:pPr marL="3175" lvl="1" indent="0">
              <a:buNone/>
            </a:pPr>
            <a:r>
              <a:rPr lang="en-US" sz="2400" b="1" dirty="0" smtClean="0">
                <a:solidFill>
                  <a:srgbClr val="000000"/>
                </a:solidFill>
                <a:latin typeface="Arial" charset="0"/>
              </a:rPr>
              <a:t>Overview</a:t>
            </a:r>
          </a:p>
          <a:p>
            <a:pPr marL="506413" lvl="1" indent="-342900">
              <a:buClr>
                <a:srgbClr val="FF0000"/>
              </a:buClr>
              <a:buFont typeface="Wingdings" charset="2"/>
              <a:buChar char="q"/>
            </a:pPr>
            <a:r>
              <a:rPr lang="en-US" sz="1900" dirty="0" smtClean="0">
                <a:solidFill>
                  <a:srgbClr val="000000"/>
                </a:solidFill>
                <a:latin typeface="Arial" charset="0"/>
              </a:rPr>
              <a:t>The Protocol Module acts as an intelligent interface from the higher layer SAP to the 802.15.4 SAP.</a:t>
            </a:r>
          </a:p>
          <a:p>
            <a:pPr marL="506413" lvl="1" indent="-342900">
              <a:buClr>
                <a:srgbClr val="FF0000"/>
              </a:buClr>
              <a:buFont typeface="Wingdings" charset="2"/>
              <a:buChar char="q"/>
            </a:pPr>
            <a:r>
              <a:rPr lang="en-US" sz="1900" dirty="0" smtClean="0">
                <a:solidFill>
                  <a:srgbClr val="000000"/>
                </a:solidFill>
                <a:latin typeface="Arial" charset="0"/>
              </a:rPr>
              <a:t>The Protocol Module works with the PDE and MMI to allow an 802.15.4 device to handle multiple higher level applications.</a:t>
            </a:r>
          </a:p>
          <a:p>
            <a:pPr marL="506413" lvl="1" indent="-342900">
              <a:buClr>
                <a:srgbClr val="FF0000"/>
              </a:buClr>
              <a:buFont typeface="Wingdings" charset="2"/>
              <a:buChar char="q"/>
            </a:pPr>
            <a:r>
              <a:rPr lang="en-US" sz="1900" dirty="0" smtClean="0">
                <a:solidFill>
                  <a:srgbClr val="000000"/>
                </a:solidFill>
                <a:latin typeface="Arial" charset="0"/>
              </a:rPr>
              <a:t>There are two mandatory protocol modules: Management Protocol and PassThru.</a:t>
            </a:r>
          </a:p>
        </p:txBody>
      </p:sp>
      <p:sp>
        <p:nvSpPr>
          <p:cNvPr id="2" name="Date Placeholder 1"/>
          <p:cNvSpPr>
            <a:spLocks noGrp="1"/>
          </p:cNvSpPr>
          <p:nvPr>
            <p:ph type="dt" sz="half" idx="10"/>
          </p:nvPr>
        </p:nvSpPr>
        <p:spPr/>
        <p:txBody>
          <a:bodyPr/>
          <a:lstStyle/>
          <a:p>
            <a:r>
              <a:rPr lang="en-US" smtClean="0"/>
              <a:t>&lt;March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10</a:t>
            </a:fld>
            <a:endParaRPr lang="en-US"/>
          </a:p>
        </p:txBody>
      </p:sp>
    </p:spTree>
    <p:extLst>
      <p:ext uri="{BB962C8B-B14F-4D97-AF65-F5344CB8AC3E}">
        <p14:creationId xmlns:p14="http://schemas.microsoft.com/office/powerpoint/2010/main" val="19285702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normAutofit/>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Mandatory Protocol Modules</a:t>
            </a:r>
            <a:endParaRPr lang="en-US" sz="2400" dirty="0">
              <a:latin typeface="Arial" charset="0"/>
            </a:endParaRPr>
          </a:p>
        </p:txBody>
      </p:sp>
      <p:sp>
        <p:nvSpPr>
          <p:cNvPr id="10243" name="Rectangle 1027"/>
          <p:cNvSpPr>
            <a:spLocks noGrp="1" noChangeArrowheads="1"/>
          </p:cNvSpPr>
          <p:nvPr>
            <p:ph type="body" idx="1"/>
          </p:nvPr>
        </p:nvSpPr>
        <p:spPr>
          <a:xfrm>
            <a:off x="228600" y="1371600"/>
            <a:ext cx="8686800" cy="5334000"/>
          </a:xfrm>
        </p:spPr>
        <p:txBody>
          <a:bodyPr/>
          <a:lstStyle/>
          <a:p>
            <a:pPr marL="0" indent="0">
              <a:buNone/>
            </a:pPr>
            <a:r>
              <a:rPr lang="en-US" sz="2400" b="1" dirty="0">
                <a:latin typeface="Arial" charset="0"/>
              </a:rPr>
              <a:t>M</a:t>
            </a:r>
            <a:r>
              <a:rPr lang="en-US" sz="2400" b="1" dirty="0" smtClean="0">
                <a:latin typeface="Arial" charset="0"/>
              </a:rPr>
              <a:t>anagement protocol module </a:t>
            </a:r>
            <a:r>
              <a:rPr lang="en-US" sz="2400" dirty="0">
                <a:latin typeface="Arial" charset="0"/>
              </a:rPr>
              <a:t>p</a:t>
            </a:r>
            <a:r>
              <a:rPr lang="en-US" sz="2400" dirty="0" smtClean="0">
                <a:latin typeface="Arial" charset="0"/>
              </a:rPr>
              <a:t>rovides: </a:t>
            </a:r>
          </a:p>
          <a:p>
            <a:pPr marL="457200" indent="-457200">
              <a:buFont typeface="+mj-lt"/>
              <a:buAutoNum type="arabicPeriod"/>
            </a:pPr>
            <a:r>
              <a:rPr lang="en-US" sz="2000" dirty="0" smtClean="0">
                <a:latin typeface="Arial" charset="0"/>
              </a:rPr>
              <a:t>Configuration </a:t>
            </a:r>
            <a:r>
              <a:rPr lang="en-US" sz="2000" dirty="0">
                <a:latin typeface="Arial" charset="0"/>
              </a:rPr>
              <a:t>parameters to the MAC and </a:t>
            </a:r>
            <a:r>
              <a:rPr lang="en-US" sz="2000" dirty="0" smtClean="0">
                <a:latin typeface="Arial" charset="0"/>
              </a:rPr>
              <a:t>PHY using configuration data received from a higher layer</a:t>
            </a:r>
          </a:p>
          <a:p>
            <a:pPr marL="457200" indent="-457200">
              <a:buFont typeface="+mj-lt"/>
              <a:buAutoNum type="arabicPeriod"/>
            </a:pPr>
            <a:r>
              <a:rPr lang="en-US" sz="2000" dirty="0" smtClean="0">
                <a:latin typeface="Arial" charset="0"/>
              </a:rPr>
              <a:t>Configuration </a:t>
            </a:r>
            <a:r>
              <a:rPr lang="en-US" sz="2000" dirty="0">
                <a:latin typeface="Arial" charset="0"/>
              </a:rPr>
              <a:t>parameters to other protocol </a:t>
            </a:r>
            <a:r>
              <a:rPr lang="en-US" sz="2000" dirty="0" smtClean="0">
                <a:latin typeface="Arial" charset="0"/>
              </a:rPr>
              <a:t>modules received from a higher layer or stored in the management protocol module</a:t>
            </a:r>
          </a:p>
          <a:p>
            <a:pPr marL="455613" lvl="1" indent="-455613">
              <a:buNone/>
            </a:pPr>
            <a:r>
              <a:rPr lang="en-US" sz="1800" i="1" dirty="0" smtClean="0"/>
              <a:t>Note: ULI </a:t>
            </a:r>
            <a:r>
              <a:rPr lang="en-US" sz="1800" i="1" dirty="0"/>
              <a:t>Profile IDs, used to identify the device/module configuration, may need to be assigned by the 802.15 ANA for common profiles such as ULI device discovery, etc.  However, proprietary configurations will be vendor specific</a:t>
            </a:r>
            <a:r>
              <a:rPr lang="en-US" sz="1800" i="1" dirty="0">
                <a:latin typeface="Arial" charset="0"/>
              </a:rPr>
              <a:t>.  See 15-17-0050 for more information on ULI Profiles</a:t>
            </a:r>
            <a:r>
              <a:rPr lang="en-US" sz="1800" i="1" dirty="0" smtClean="0">
                <a:latin typeface="Arial" charset="0"/>
              </a:rPr>
              <a:t>.</a:t>
            </a:r>
          </a:p>
          <a:p>
            <a:pPr marL="457200" indent="-457200">
              <a:buFont typeface="+mj-lt"/>
              <a:buAutoNum type="arabicPeriod"/>
            </a:pPr>
            <a:r>
              <a:rPr lang="en-US" sz="2000" dirty="0">
                <a:latin typeface="Arial" charset="0"/>
              </a:rPr>
              <a:t>N</a:t>
            </a:r>
            <a:r>
              <a:rPr lang="en-US" sz="2000" dirty="0" smtClean="0">
                <a:latin typeface="Arial" charset="0"/>
              </a:rPr>
              <a:t>etwork device monitoring or management.  The monitoring function defines managed objects to provide device monitoring metrics to a </a:t>
            </a:r>
            <a:r>
              <a:rPr lang="en-US" sz="2000" dirty="0">
                <a:latin typeface="Arial" charset="0"/>
              </a:rPr>
              <a:t>higher layer </a:t>
            </a:r>
            <a:r>
              <a:rPr lang="en-US" sz="2000" dirty="0" smtClean="0">
                <a:latin typeface="Arial" charset="0"/>
              </a:rPr>
              <a:t>application.  The management function uses data collected from the device to optimize the device’s configuration for better spectral use.</a:t>
            </a:r>
          </a:p>
          <a:p>
            <a:pPr marL="457200" indent="-457200">
              <a:buFont typeface="+mj-lt"/>
              <a:buAutoNum type="arabicPeriod"/>
            </a:pPr>
            <a:r>
              <a:rPr lang="en-US" sz="2000" dirty="0">
                <a:latin typeface="Arial" charset="0"/>
              </a:rPr>
              <a:t>D</a:t>
            </a:r>
            <a:r>
              <a:rPr lang="en-US" sz="2000" dirty="0" smtClean="0">
                <a:latin typeface="Arial" charset="0"/>
              </a:rPr>
              <a:t>iscovery services to detect other ULI-capable devices.</a:t>
            </a:r>
          </a:p>
        </p:txBody>
      </p:sp>
      <p:sp>
        <p:nvSpPr>
          <p:cNvPr id="2" name="Date Placeholder 1"/>
          <p:cNvSpPr>
            <a:spLocks noGrp="1"/>
          </p:cNvSpPr>
          <p:nvPr>
            <p:ph type="dt" sz="half" idx="10"/>
          </p:nvPr>
        </p:nvSpPr>
        <p:spPr/>
        <p:txBody>
          <a:bodyPr/>
          <a:lstStyle/>
          <a:p>
            <a:r>
              <a:rPr lang="en-US" smtClean="0"/>
              <a:t>&lt;March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11</a:t>
            </a:fld>
            <a:endParaRPr lang="en-US"/>
          </a:p>
        </p:txBody>
      </p:sp>
    </p:spTree>
    <p:extLst>
      <p:ext uri="{BB962C8B-B14F-4D97-AF65-F5344CB8AC3E}">
        <p14:creationId xmlns:p14="http://schemas.microsoft.com/office/powerpoint/2010/main" val="38866108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1143000"/>
          </a:xfrm>
        </p:spPr>
        <p:txBody>
          <a:bodyPr>
            <a:normAutofit/>
          </a:bodyPr>
          <a:lstStyle/>
          <a:p>
            <a:r>
              <a:rPr lang="en-US" b="1" dirty="0">
                <a:solidFill>
                  <a:srgbClr val="000000"/>
                </a:solidFill>
                <a:ea typeface="Lucida Grande"/>
                <a:cs typeface="Lucida Grande"/>
              </a:rPr>
              <a:t>802.15.12 Mandatory </a:t>
            </a:r>
            <a:r>
              <a:rPr lang="en-US" b="1" dirty="0" smtClean="0">
                <a:solidFill>
                  <a:srgbClr val="000000"/>
                </a:solidFill>
                <a:ea typeface="Lucida Grande"/>
                <a:cs typeface="Lucida Grande"/>
              </a:rPr>
              <a:t>Protocol Modules</a:t>
            </a:r>
            <a:endParaRPr lang="en-US" sz="2400" dirty="0">
              <a:latin typeface="Arial" charset="0"/>
            </a:endParaRPr>
          </a:p>
        </p:txBody>
      </p:sp>
      <p:sp>
        <p:nvSpPr>
          <p:cNvPr id="10243" name="Rectangle 1027"/>
          <p:cNvSpPr>
            <a:spLocks noGrp="1" noChangeArrowheads="1"/>
          </p:cNvSpPr>
          <p:nvPr>
            <p:ph type="body" idx="1"/>
          </p:nvPr>
        </p:nvSpPr>
        <p:spPr>
          <a:xfrm>
            <a:off x="304800" y="1905000"/>
            <a:ext cx="8382000" cy="4038600"/>
          </a:xfrm>
        </p:spPr>
        <p:txBody>
          <a:bodyPr/>
          <a:lstStyle/>
          <a:p>
            <a:pPr marL="0" indent="0">
              <a:buNone/>
            </a:pPr>
            <a:r>
              <a:rPr lang="en-US" sz="2400" b="1" dirty="0" smtClean="0"/>
              <a:t>PassThru </a:t>
            </a:r>
            <a:r>
              <a:rPr lang="en-US" sz="2400" b="1" dirty="0"/>
              <a:t>M</a:t>
            </a:r>
            <a:r>
              <a:rPr lang="en-US" sz="2400" b="1" dirty="0" smtClean="0"/>
              <a:t>odule </a:t>
            </a:r>
            <a:r>
              <a:rPr lang="en-US" sz="2400" dirty="0" smtClean="0"/>
              <a:t>has the following functions:</a:t>
            </a:r>
          </a:p>
          <a:p>
            <a:pPr marL="457200" indent="-457200">
              <a:buFont typeface="+mj-lt"/>
              <a:buAutoNum type="arabicPeriod"/>
            </a:pPr>
            <a:r>
              <a:rPr lang="en-US" sz="2200" dirty="0" smtClean="0"/>
              <a:t>Allows applications/functions above the ULI to access the 802.15.4 device</a:t>
            </a:r>
          </a:p>
          <a:p>
            <a:pPr marL="457200" indent="-457200">
              <a:buFont typeface="+mj-lt"/>
              <a:buAutoNum type="arabicPeriod"/>
            </a:pPr>
            <a:r>
              <a:rPr lang="en-US" sz="2200" dirty="0" smtClean="0"/>
              <a:t>Generates an 802.15.4 </a:t>
            </a:r>
            <a:r>
              <a:rPr lang="en-US" sz="2200" dirty="0"/>
              <a:t>primitive </a:t>
            </a:r>
            <a:r>
              <a:rPr lang="en-US" sz="2200" dirty="0" smtClean="0"/>
              <a:t>for messages </a:t>
            </a:r>
            <a:r>
              <a:rPr lang="en-US" sz="2200" dirty="0"/>
              <a:t>from the upper layers as well as the 6LoWPAN protocol </a:t>
            </a:r>
            <a:r>
              <a:rPr lang="en-US" sz="2200" dirty="0" smtClean="0"/>
              <a:t>module to be passed via the 802.15.4 data SAP (MCPS-SAP)</a:t>
            </a:r>
          </a:p>
          <a:p>
            <a:pPr marL="457200" indent="-457200">
              <a:buFont typeface="+mj-lt"/>
              <a:buAutoNum type="arabicPeriod"/>
            </a:pPr>
            <a:r>
              <a:rPr lang="en-US" sz="2200" dirty="0" smtClean="0"/>
              <a:t>Responds to primitives (i.e. MCPS.DATA.confirm and MCPS.DATA.indication) delivered via the data SAP, such as passing the MPDU to a higher layer function</a:t>
            </a:r>
          </a:p>
        </p:txBody>
      </p:sp>
      <p:sp>
        <p:nvSpPr>
          <p:cNvPr id="2" name="Date Placeholder 1"/>
          <p:cNvSpPr>
            <a:spLocks noGrp="1"/>
          </p:cNvSpPr>
          <p:nvPr>
            <p:ph type="dt" sz="half" idx="10"/>
          </p:nvPr>
        </p:nvSpPr>
        <p:spPr/>
        <p:txBody>
          <a:bodyPr/>
          <a:lstStyle/>
          <a:p>
            <a:r>
              <a:rPr lang="en-US" smtClean="0"/>
              <a:t>&lt;March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12</a:t>
            </a:fld>
            <a:endParaRPr lang="en-US"/>
          </a:p>
        </p:txBody>
      </p:sp>
    </p:spTree>
    <p:extLst>
      <p:ext uri="{BB962C8B-B14F-4D97-AF65-F5344CB8AC3E}">
        <p14:creationId xmlns:p14="http://schemas.microsoft.com/office/powerpoint/2010/main" val="1631529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533400"/>
            <a:ext cx="8686800" cy="1143000"/>
          </a:xfrm>
        </p:spPr>
        <p:txBody>
          <a:bodyPr>
            <a:normAutofit/>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Optional Protocol Modules</a:t>
            </a:r>
            <a:endParaRPr lang="en-US" dirty="0">
              <a:latin typeface="Arial" charset="0"/>
            </a:endParaRPr>
          </a:p>
        </p:txBody>
      </p:sp>
      <p:sp>
        <p:nvSpPr>
          <p:cNvPr id="10243" name="Rectangle 1027"/>
          <p:cNvSpPr>
            <a:spLocks noGrp="1" noChangeArrowheads="1"/>
          </p:cNvSpPr>
          <p:nvPr>
            <p:ph type="body" idx="1"/>
          </p:nvPr>
        </p:nvSpPr>
        <p:spPr>
          <a:xfrm>
            <a:off x="228600" y="1752600"/>
            <a:ext cx="8610600" cy="4419600"/>
          </a:xfrm>
        </p:spPr>
        <p:txBody>
          <a:bodyPr/>
          <a:lstStyle/>
          <a:p>
            <a:pPr>
              <a:buClr>
                <a:srgbClr val="FF0000"/>
              </a:buClr>
              <a:buFont typeface="Wingdings" charset="2"/>
              <a:buChar char="q"/>
            </a:pPr>
            <a:r>
              <a:rPr lang="en-US" sz="2000" b="1" dirty="0" smtClean="0">
                <a:latin typeface="Arial" charset="0"/>
              </a:rPr>
              <a:t>802.1X</a:t>
            </a:r>
            <a:r>
              <a:rPr lang="en-US" sz="2000" dirty="0" smtClean="0">
                <a:latin typeface="Arial" charset="0"/>
              </a:rPr>
              <a:t> provides authentication, authorization, and cryptographic key agreement mechanisms to support secure communication between end stations connected to 802 networks.</a:t>
            </a:r>
            <a:endParaRPr lang="en-US" sz="2000" dirty="0" smtClean="0">
              <a:solidFill>
                <a:schemeClr val="bg2"/>
              </a:solidFill>
              <a:latin typeface="Arial" charset="0"/>
            </a:endParaRPr>
          </a:p>
          <a:p>
            <a:pPr>
              <a:buClr>
                <a:srgbClr val="FF0000"/>
              </a:buClr>
              <a:buFont typeface="Wingdings" charset="2"/>
              <a:buChar char="q"/>
            </a:pPr>
            <a:r>
              <a:rPr lang="en-US" sz="2000" b="1" dirty="0" smtClean="0">
                <a:latin typeface="Arial" charset="0"/>
              </a:rPr>
              <a:t>802.15.9 (KMP) </a:t>
            </a:r>
            <a:r>
              <a:rPr lang="en-US" sz="2000" dirty="0" smtClean="0"/>
              <a:t>provides </a:t>
            </a:r>
            <a:r>
              <a:rPr lang="en-US" sz="2000" dirty="0"/>
              <a:t>a methodology to enable key management by providing a transport for key management protocols outside the application layers</a:t>
            </a:r>
            <a:r>
              <a:rPr lang="en-US" sz="2000" dirty="0" smtClean="0"/>
              <a:t>.  Additionally, provides a fragmentation and multiplexing layer for those packets so they can be delivered over smaller MAC layer frames and multiplexed on the recipient end to the right processing service.</a:t>
            </a:r>
          </a:p>
          <a:p>
            <a:pPr>
              <a:buClr>
                <a:srgbClr val="FF0000"/>
              </a:buClr>
              <a:buFont typeface="Wingdings" charset="2"/>
              <a:buChar char="q"/>
            </a:pPr>
            <a:r>
              <a:rPr lang="en-US" sz="2000" b="1" dirty="0">
                <a:latin typeface="Arial" charset="0"/>
              </a:rPr>
              <a:t>802.15.10 (L2R</a:t>
            </a:r>
            <a:r>
              <a:rPr lang="en-US" sz="2000" dirty="0">
                <a:latin typeface="Arial" charset="0"/>
              </a:rPr>
              <a:t>) </a:t>
            </a:r>
            <a:r>
              <a:rPr lang="en-US" sz="2000" dirty="0"/>
              <a:t>provides the following functions: topology construction, L2R mesh discovery/join/update/recovery, hop-by-hop retransmission, unicast/multicast/broadcast routing, data concatenation, short address assignment, and </a:t>
            </a:r>
            <a:r>
              <a:rPr lang="en-US" sz="2000" dirty="0" smtClean="0"/>
              <a:t>security</a:t>
            </a:r>
            <a:endParaRPr lang="en-US" sz="2000" dirty="0"/>
          </a:p>
        </p:txBody>
      </p:sp>
      <p:sp>
        <p:nvSpPr>
          <p:cNvPr id="2" name="Date Placeholder 1"/>
          <p:cNvSpPr>
            <a:spLocks noGrp="1"/>
          </p:cNvSpPr>
          <p:nvPr>
            <p:ph type="dt" sz="half" idx="10"/>
          </p:nvPr>
        </p:nvSpPr>
        <p:spPr/>
        <p:txBody>
          <a:bodyPr/>
          <a:lstStyle/>
          <a:p>
            <a:r>
              <a:rPr lang="en-US" smtClean="0"/>
              <a:t>&lt;March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13</a:t>
            </a:fld>
            <a:endParaRPr lang="en-US"/>
          </a:p>
        </p:txBody>
      </p:sp>
    </p:spTree>
    <p:extLst>
      <p:ext uri="{BB962C8B-B14F-4D97-AF65-F5344CB8AC3E}">
        <p14:creationId xmlns:p14="http://schemas.microsoft.com/office/powerpoint/2010/main" val="2721097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457200"/>
            <a:ext cx="8686800" cy="1143000"/>
          </a:xfrm>
        </p:spPr>
        <p:txBody>
          <a:bodyPr>
            <a:normAutofit/>
          </a:bodyPr>
          <a:lstStyle/>
          <a:p>
            <a:r>
              <a:rPr lang="en-US" b="1" dirty="0">
                <a:solidFill>
                  <a:srgbClr val="000000"/>
                </a:solidFill>
                <a:ea typeface="Lucida Grande"/>
                <a:cs typeface="Lucida Grande"/>
              </a:rPr>
              <a:t>802.15.12 Optional </a:t>
            </a:r>
            <a:r>
              <a:rPr lang="en-US" b="1" dirty="0" smtClean="0">
                <a:solidFill>
                  <a:srgbClr val="000000"/>
                </a:solidFill>
                <a:ea typeface="Lucida Grande"/>
                <a:cs typeface="Lucida Grande"/>
              </a:rPr>
              <a:t>Protocol Modules</a:t>
            </a:r>
            <a:endParaRPr lang="en-US" dirty="0">
              <a:latin typeface="Arial" charset="0"/>
            </a:endParaRPr>
          </a:p>
        </p:txBody>
      </p:sp>
      <p:sp>
        <p:nvSpPr>
          <p:cNvPr id="10243" name="Rectangle 1027"/>
          <p:cNvSpPr>
            <a:spLocks noGrp="1" noChangeArrowheads="1"/>
          </p:cNvSpPr>
          <p:nvPr>
            <p:ph type="body" idx="1"/>
          </p:nvPr>
        </p:nvSpPr>
        <p:spPr>
          <a:xfrm>
            <a:off x="228600" y="1447800"/>
            <a:ext cx="8686800" cy="4876800"/>
          </a:xfrm>
        </p:spPr>
        <p:txBody>
          <a:bodyPr/>
          <a:lstStyle/>
          <a:p>
            <a:pPr>
              <a:buClr>
                <a:srgbClr val="FF0000"/>
              </a:buClr>
              <a:buFont typeface="Wingdings" charset="2"/>
              <a:buChar char="q"/>
            </a:pPr>
            <a:r>
              <a:rPr lang="en-US" sz="2000" b="1" dirty="0" smtClean="0">
                <a:latin typeface="Arial" charset="0"/>
              </a:rPr>
              <a:t>6LoWPAN</a:t>
            </a:r>
            <a:r>
              <a:rPr lang="en-US" sz="2000" dirty="0" smtClean="0">
                <a:latin typeface="Arial" charset="0"/>
              </a:rPr>
              <a:t> </a:t>
            </a:r>
            <a:r>
              <a:rPr lang="en-US" sz="2000" dirty="0" smtClean="0"/>
              <a:t>provides the function of MAC frame modification into a frame format for transmission of IPv6 packets and the method of forming IPv6 link-local addresses and statelessly autoconfigured addresses on IEEE 802.15.4 networks.  Additional functions include a header compression scheme using shared context and provisions for packet delivery in IEEE 802.15.4 mesh networks. </a:t>
            </a:r>
          </a:p>
          <a:p>
            <a:pPr>
              <a:buClr>
                <a:srgbClr val="FF0000"/>
              </a:buClr>
              <a:buFont typeface="Wingdings" charset="2"/>
              <a:buChar char="q"/>
            </a:pPr>
            <a:r>
              <a:rPr lang="en-US" sz="2000" b="1" dirty="0" smtClean="0">
                <a:latin typeface="Arial" charset="0"/>
              </a:rPr>
              <a:t>6tisch</a:t>
            </a:r>
            <a:r>
              <a:rPr lang="en-US" sz="2000" dirty="0" smtClean="0">
                <a:latin typeface="Arial" charset="0"/>
              </a:rPr>
              <a:t> functions as an </a:t>
            </a:r>
            <a:r>
              <a:rPr lang="en-US" sz="2000" dirty="0" smtClean="0"/>
              <a:t>abstraction of an IP link over the TSCH mode of the MAC sublayer by providing network formation and maintenance, multi-hop topology,  assign time source neighbor, resource management, dataflow control, scheduling mechanisms, and security.</a:t>
            </a:r>
          </a:p>
          <a:p>
            <a:pPr>
              <a:buClr>
                <a:srgbClr val="FF0000"/>
              </a:buClr>
              <a:buFont typeface="Wingdings" charset="2"/>
              <a:buChar char="q"/>
            </a:pPr>
            <a:r>
              <a:rPr lang="en-US" sz="2000" b="1" dirty="0" smtClean="0"/>
              <a:t>Ranging and Location Support (RLS): </a:t>
            </a:r>
            <a:r>
              <a:rPr lang="en-US" sz="2000" dirty="0" smtClean="0"/>
              <a:t>includes mechanisms for both passive gathering of location enabling information (from the MAC/PHY) and active messaging supporting two-way ranging (and other localization methods), and provides a higher layer application such as a location solver with the location enabling information or with a TOF estimate derived from this.</a:t>
            </a:r>
            <a:endParaRPr lang="en-US" sz="2000" dirty="0">
              <a:latin typeface="Arial" charset="0"/>
            </a:endParaRPr>
          </a:p>
        </p:txBody>
      </p:sp>
      <p:sp>
        <p:nvSpPr>
          <p:cNvPr id="2" name="Date Placeholder 1"/>
          <p:cNvSpPr>
            <a:spLocks noGrp="1"/>
          </p:cNvSpPr>
          <p:nvPr>
            <p:ph type="dt" sz="half" idx="10"/>
          </p:nvPr>
        </p:nvSpPr>
        <p:spPr/>
        <p:txBody>
          <a:bodyPr/>
          <a:lstStyle/>
          <a:p>
            <a:r>
              <a:rPr lang="en-US" smtClean="0"/>
              <a:t>&lt;March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14</a:t>
            </a:fld>
            <a:endParaRPr lang="en-US"/>
          </a:p>
        </p:txBody>
      </p:sp>
    </p:spTree>
    <p:extLst>
      <p:ext uri="{BB962C8B-B14F-4D97-AF65-F5344CB8AC3E}">
        <p14:creationId xmlns:p14="http://schemas.microsoft.com/office/powerpoint/2010/main" val="3883020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15</a:t>
            </a:fld>
            <a:endParaRPr lang="en-US" dirty="0"/>
          </a:p>
        </p:txBody>
      </p:sp>
      <p:sp>
        <p:nvSpPr>
          <p:cNvPr id="21509" name="Rectangle 2"/>
          <p:cNvSpPr>
            <a:spLocks noGrp="1" noChangeArrowheads="1"/>
          </p:cNvSpPr>
          <p:nvPr>
            <p:ph type="title" idx="4294967295"/>
          </p:nvPr>
        </p:nvSpPr>
        <p:spPr>
          <a:xfrm>
            <a:off x="-101600" y="533400"/>
            <a:ext cx="9220200" cy="990600"/>
          </a:xfrm>
        </p:spPr>
        <p:txBody>
          <a:bodyPr/>
          <a:lstStyle/>
          <a:p>
            <a:pPr lvl="2"/>
            <a:r>
              <a:rPr lang="en-US" sz="3200" b="1" dirty="0" smtClean="0">
                <a:latin typeface="Times New Roman" charset="0"/>
                <a:ea typeface="ＭＳ Ｐゴシック" charset="0"/>
                <a:cs typeface="ＭＳ Ｐゴシック" charset="0"/>
              </a:rPr>
              <a:t>802.15.12 ULI-Device Discovery Techniques</a:t>
            </a:r>
            <a:endParaRPr lang="en-US" sz="3200"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152400" y="1600200"/>
            <a:ext cx="8839200" cy="4708981"/>
          </a:xfrm>
          <a:prstGeom prst="rect">
            <a:avLst/>
          </a:prstGeom>
          <a:noFill/>
        </p:spPr>
        <p:txBody>
          <a:bodyPr wrap="square" numCol="1" rtlCol="0">
            <a:spAutoFit/>
          </a:bodyPr>
          <a:lstStyle/>
          <a:p>
            <a:pPr>
              <a:buClr>
                <a:schemeClr val="tx1"/>
              </a:buClr>
            </a:pPr>
            <a:r>
              <a:rPr lang="en-US" sz="2000" dirty="0" smtClean="0">
                <a:solidFill>
                  <a:srgbClr val="000000"/>
                </a:solidFill>
                <a:ea typeface="Lucida Grande"/>
                <a:cs typeface="Lucida Grande"/>
              </a:rPr>
              <a:t>To be able to determine how a message is to be transmitted from the 802.15.4 device, the 802.15.12 ULI will create and populate a table indicating devices that are ULI capable and IE capable.</a:t>
            </a:r>
          </a:p>
          <a:p>
            <a:pPr>
              <a:buClr>
                <a:schemeClr val="tx1"/>
              </a:buClr>
            </a:pPr>
            <a:endParaRPr lang="en-US" sz="2000" b="1" dirty="0" smtClean="0">
              <a:solidFill>
                <a:srgbClr val="000000"/>
              </a:solidFill>
              <a:ea typeface="Lucida Grande"/>
              <a:cs typeface="Lucida Grande"/>
            </a:endParaRPr>
          </a:p>
          <a:p>
            <a:pPr>
              <a:buClr>
                <a:schemeClr val="tx1"/>
              </a:buClr>
            </a:pPr>
            <a:r>
              <a:rPr lang="en-US" sz="2000" b="1" dirty="0" smtClean="0">
                <a:solidFill>
                  <a:srgbClr val="000000"/>
                </a:solidFill>
                <a:ea typeface="Lucida Grande"/>
                <a:cs typeface="Lucida Grande"/>
              </a:rPr>
              <a:t>ULI capable: IE capable</a:t>
            </a:r>
          </a:p>
          <a:p>
            <a:pPr marL="569913" indent="-115888">
              <a:buClr>
                <a:srgbClr val="FF0000"/>
              </a:buClr>
              <a:buFont typeface="Wingdings" charset="2"/>
              <a:buChar char="q"/>
            </a:pPr>
            <a:r>
              <a:rPr lang="en-US" sz="2000" b="1" dirty="0">
                <a:solidFill>
                  <a:srgbClr val="000000"/>
                </a:solidFill>
                <a:ea typeface="Lucida Grande"/>
                <a:cs typeface="Lucida Grande"/>
              </a:rPr>
              <a:t> </a:t>
            </a:r>
            <a:r>
              <a:rPr lang="en-US" sz="2000" b="1" dirty="0" smtClean="0">
                <a:solidFill>
                  <a:srgbClr val="000000"/>
                </a:solidFill>
                <a:ea typeface="Lucida Grande"/>
                <a:cs typeface="Lucida Grande"/>
              </a:rPr>
              <a:t> </a:t>
            </a:r>
            <a:r>
              <a:rPr lang="en-US" sz="2000" dirty="0" smtClean="0"/>
              <a:t>Reserved for use with devices using 15.4e-2012, or 15.4-2015</a:t>
            </a:r>
          </a:p>
          <a:p>
            <a:pPr marL="800100" lvl="1" indent="-342900">
              <a:buClr>
                <a:srgbClr val="FF0000"/>
              </a:buClr>
              <a:buFont typeface="Wingdings" charset="2"/>
              <a:buChar char="q"/>
            </a:pPr>
            <a:r>
              <a:rPr lang="en-US" sz="2000" dirty="0" smtClean="0"/>
              <a:t>Payload IE, sent out with defined discovery payload</a:t>
            </a:r>
          </a:p>
          <a:p>
            <a:pPr marL="800100" lvl="1" indent="-342900">
              <a:buClr>
                <a:srgbClr val="FF0000"/>
              </a:buClr>
              <a:buFont typeface="Wingdings" charset="2"/>
              <a:buChar char="q"/>
            </a:pPr>
            <a:r>
              <a:rPr lang="en-US" sz="2000" dirty="0" smtClean="0"/>
              <a:t>Devices not understanding this IE will reject the IE with no ill effects</a:t>
            </a:r>
          </a:p>
          <a:p>
            <a:pPr marL="800100" lvl="1" indent="-342900">
              <a:buClr>
                <a:srgbClr val="FF0000"/>
              </a:buClr>
              <a:buFont typeface="Wingdings" charset="2"/>
              <a:buChar char="q"/>
            </a:pPr>
            <a:r>
              <a:rPr lang="en-US" sz="2000" dirty="0" smtClean="0"/>
              <a:t>Devices with 802.15.12 ULI will receive the IE and respond appropriately</a:t>
            </a:r>
          </a:p>
          <a:p>
            <a:pPr marL="800100" lvl="1" indent="-342900">
              <a:buClr>
                <a:schemeClr val="tx1"/>
              </a:buClr>
              <a:buFont typeface="Wingdings" charset="2"/>
              <a:buChar char="q"/>
            </a:pPr>
            <a:endParaRPr lang="en-US" sz="2000" dirty="0" smtClean="0"/>
          </a:p>
          <a:p>
            <a:pPr>
              <a:buClr>
                <a:schemeClr val="tx1"/>
              </a:buClr>
            </a:pPr>
            <a:r>
              <a:rPr lang="en-US" sz="2000" b="1" dirty="0" smtClean="0"/>
              <a:t>ULI capable: IE non-capable</a:t>
            </a:r>
          </a:p>
          <a:p>
            <a:pPr marL="800100" lvl="1" indent="-342900">
              <a:buClr>
                <a:srgbClr val="FF0000"/>
              </a:buClr>
              <a:buFont typeface="Wingdings" charset="2"/>
              <a:buChar char="q"/>
            </a:pPr>
            <a:r>
              <a:rPr lang="en-US" sz="2000" dirty="0" smtClean="0"/>
              <a:t>Reserved for use with devices using older firmware (</a:t>
            </a:r>
            <a:r>
              <a:rPr lang="en-US" sz="2000" u="sng" dirty="0" smtClean="0"/>
              <a:t>&lt;</a:t>
            </a:r>
            <a:r>
              <a:rPr lang="en-US" sz="2000" dirty="0" smtClean="0"/>
              <a:t> 2011), i.e. no IEs</a:t>
            </a:r>
          </a:p>
          <a:p>
            <a:pPr marL="800100" lvl="1" indent="-342900">
              <a:buClr>
                <a:srgbClr val="FF0000"/>
              </a:buClr>
              <a:buFont typeface="Wingdings" charset="2"/>
              <a:buChar char="q"/>
            </a:pPr>
            <a:r>
              <a:rPr lang="en-US" sz="2000" dirty="0" smtClean="0"/>
              <a:t>Defined </a:t>
            </a:r>
            <a:r>
              <a:rPr lang="en-US" sz="2000" dirty="0"/>
              <a:t>d</a:t>
            </a:r>
            <a:r>
              <a:rPr lang="en-US" sz="2000" dirty="0" smtClean="0"/>
              <a:t>iscovery payload is sent using security with a well known ULI key</a:t>
            </a:r>
          </a:p>
          <a:p>
            <a:pPr marL="800100" lvl="1" indent="-342900">
              <a:buClr>
                <a:srgbClr val="FF0000"/>
              </a:buClr>
              <a:buFont typeface="Wingdings" charset="2"/>
              <a:buChar char="q"/>
            </a:pPr>
            <a:r>
              <a:rPr lang="en-US" sz="2000" dirty="0" smtClean="0"/>
              <a:t>Devices not knowing this key will  reject packet with no ill effects</a:t>
            </a:r>
          </a:p>
          <a:p>
            <a:pPr marL="800100" lvl="1" indent="-342900">
              <a:buClr>
                <a:srgbClr val="FF0000"/>
              </a:buClr>
              <a:buFont typeface="Wingdings" charset="2"/>
              <a:buChar char="q"/>
            </a:pPr>
            <a:r>
              <a:rPr lang="en-US" sz="2000" dirty="0" smtClean="0"/>
              <a:t>Devices with 802.15.12 ULI will decrypt payload and respond appropriately</a:t>
            </a:r>
          </a:p>
        </p:txBody>
      </p:sp>
      <p:sp>
        <p:nvSpPr>
          <p:cNvPr id="2" name="Date Placeholder 1"/>
          <p:cNvSpPr>
            <a:spLocks noGrp="1"/>
          </p:cNvSpPr>
          <p:nvPr>
            <p:ph type="dt" sz="half" idx="10"/>
          </p:nvPr>
        </p:nvSpPr>
        <p:spPr/>
        <p:txBody>
          <a:bodyPr/>
          <a:lstStyle/>
          <a:p>
            <a:r>
              <a:rPr lang="en-US" smtClean="0"/>
              <a:t>&lt;March 2017&gt;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60949EC9-91CC-F44E-AFBC-D9AA52244D19}" type="slidenum">
              <a:rPr lang="en-US" smtClean="0"/>
              <a:pPr/>
              <a:t>15</a:t>
            </a:fld>
            <a:endParaRPr lang="en-US"/>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3435" y="609600"/>
            <a:ext cx="8686800" cy="1143000"/>
          </a:xfrm>
        </p:spPr>
        <p:txBody>
          <a:bodyPr>
            <a:normAutofit fontScale="90000"/>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Header construction:</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IE Devices</a:t>
            </a:r>
            <a:endParaRPr lang="en-US" dirty="0">
              <a:latin typeface="Arial" charset="0"/>
            </a:endParaRPr>
          </a:p>
        </p:txBody>
      </p:sp>
      <p:sp>
        <p:nvSpPr>
          <p:cNvPr id="10243" name="Rectangle 1027"/>
          <p:cNvSpPr>
            <a:spLocks noGrp="1" noChangeArrowheads="1"/>
          </p:cNvSpPr>
          <p:nvPr>
            <p:ph type="body" idx="1"/>
          </p:nvPr>
        </p:nvSpPr>
        <p:spPr>
          <a:xfrm>
            <a:off x="76200" y="1981200"/>
            <a:ext cx="8839200" cy="4343400"/>
          </a:xfrm>
        </p:spPr>
        <p:txBody>
          <a:bodyPr/>
          <a:lstStyle/>
          <a:p>
            <a:pPr marL="0" indent="0">
              <a:buNone/>
            </a:pPr>
            <a:r>
              <a:rPr lang="en-US" sz="2000" b="1" dirty="0" smtClean="0"/>
              <a:t>ULI-6lo IE ID (dedicated to 6LoWPAN traffic) </a:t>
            </a:r>
          </a:p>
          <a:p>
            <a:pPr lvl="1">
              <a:buClr>
                <a:srgbClr val="FF0000"/>
              </a:buClr>
              <a:buFont typeface="Wingdings" charset="2"/>
              <a:buChar char="q"/>
            </a:pPr>
            <a:r>
              <a:rPr lang="en-US" sz="1600" dirty="0" smtClean="0"/>
              <a:t>ULI-6lo </a:t>
            </a:r>
            <a:r>
              <a:rPr lang="en-US" sz="1600" dirty="0"/>
              <a:t>IE ID = total IE length (</a:t>
            </a:r>
            <a:r>
              <a:rPr lang="en-US" sz="1600" dirty="0" smtClean="0"/>
              <a:t>11 </a:t>
            </a:r>
            <a:r>
              <a:rPr lang="en-US" sz="1600" dirty="0"/>
              <a:t>bits</a:t>
            </a:r>
            <a:r>
              <a:rPr lang="en-US" sz="1600" dirty="0" smtClean="0"/>
              <a:t>) </a:t>
            </a:r>
            <a:r>
              <a:rPr lang="en-US" sz="1600" dirty="0"/>
              <a:t>=</a:t>
            </a:r>
            <a:r>
              <a:rPr lang="en-US" sz="1600" dirty="0" smtClean="0"/>
              <a:t>0bxxxxxxxxxxx, 0b01??, </a:t>
            </a:r>
            <a:r>
              <a:rPr lang="en-US" sz="1600" dirty="0"/>
              <a:t>0b1</a:t>
            </a:r>
          </a:p>
          <a:p>
            <a:pPr lvl="1">
              <a:buClr>
                <a:srgbClr val="FF0000"/>
              </a:buClr>
              <a:buFont typeface="Wingdings" charset="2"/>
              <a:buChar char="q"/>
            </a:pPr>
            <a:r>
              <a:rPr lang="en-US" sz="1600" dirty="0"/>
              <a:t>N</a:t>
            </a:r>
            <a:r>
              <a:rPr lang="en-US" sz="1600" dirty="0" smtClean="0"/>
              <a:t>o Protocol Identifier is required, resulting in a total overhead of 2 octets</a:t>
            </a:r>
          </a:p>
          <a:p>
            <a:pPr marL="0" indent="0">
              <a:buNone/>
            </a:pPr>
            <a:r>
              <a:rPr lang="en-US" sz="2000" b="1" dirty="0" smtClean="0"/>
              <a:t>MPX </a:t>
            </a:r>
            <a:r>
              <a:rPr lang="en-US" sz="2000" b="1" dirty="0"/>
              <a:t>IE </a:t>
            </a:r>
            <a:r>
              <a:rPr lang="en-US" sz="2000" b="1" dirty="0" smtClean="0"/>
              <a:t>(used for all non-6LoWPAN traffic):</a:t>
            </a:r>
          </a:p>
          <a:p>
            <a:pPr lvl="1">
              <a:buClr>
                <a:srgbClr val="FF0000"/>
              </a:buClr>
              <a:buFont typeface="Wingdings" charset="2"/>
              <a:buChar char="q"/>
            </a:pPr>
            <a:r>
              <a:rPr lang="en-US" sz="1600" dirty="0" smtClean="0"/>
              <a:t>Defined in 802.15.9, MPX IE ID = total IE length (11 bits)=0bxxxxxxxxxxx</a:t>
            </a:r>
            <a:r>
              <a:rPr lang="en-US" sz="1600" dirty="0"/>
              <a:t>, </a:t>
            </a:r>
            <a:r>
              <a:rPr lang="en-US" sz="1600" dirty="0" smtClean="0"/>
              <a:t>0b0011, 0b1</a:t>
            </a:r>
          </a:p>
          <a:p>
            <a:pPr lvl="1">
              <a:buClr>
                <a:srgbClr val="FF0000"/>
              </a:buClr>
              <a:buFont typeface="Wingdings" charset="2"/>
              <a:buChar char="q"/>
            </a:pPr>
            <a:r>
              <a:rPr lang="en-US" sz="1600" dirty="0" smtClean="0"/>
              <a:t>MPX IE has a length of 2 octets, followed by a </a:t>
            </a:r>
            <a:r>
              <a:rPr lang="en-US" sz="1600" dirty="0"/>
              <a:t>transaction control </a:t>
            </a:r>
            <a:r>
              <a:rPr lang="en-US" sz="1600" dirty="0" smtClean="0"/>
              <a:t>of 1 octet, followed by a Protocol </a:t>
            </a:r>
            <a:r>
              <a:rPr lang="en-US" sz="1600" dirty="0"/>
              <a:t>I</a:t>
            </a:r>
            <a:r>
              <a:rPr lang="en-US" sz="1600" dirty="0" smtClean="0"/>
              <a:t>dentifier of 2 octets for a total overhead of 5 octets</a:t>
            </a:r>
          </a:p>
          <a:p>
            <a:pPr lvl="1">
              <a:buClr>
                <a:srgbClr val="FF0000"/>
              </a:buClr>
              <a:buFont typeface="Wingdings" charset="2"/>
              <a:buChar char="q"/>
            </a:pPr>
            <a:r>
              <a:rPr lang="en-US" sz="1600" dirty="0" smtClean="0"/>
              <a:t>For the special case where the dispatch code is &lt; 0x001f, the 2-octet Dispatch code is elided, resulting in a total overhead of 3 octets</a:t>
            </a:r>
          </a:p>
          <a:p>
            <a:pPr marL="0" lvl="1" indent="0">
              <a:buNone/>
            </a:pPr>
            <a:r>
              <a:rPr lang="en-US" sz="2000" dirty="0" smtClean="0"/>
              <a:t>Note: Protocol Identifiers:</a:t>
            </a:r>
          </a:p>
          <a:p>
            <a:pPr marL="685800" lvl="2" indent="-342900">
              <a:buClr>
                <a:srgbClr val="FF0000"/>
              </a:buClr>
              <a:buFont typeface="Wingdings" charset="2"/>
              <a:buChar char="q"/>
            </a:pPr>
            <a:r>
              <a:rPr lang="en-US" sz="1600" dirty="0" smtClean="0"/>
              <a:t>EtherType </a:t>
            </a:r>
            <a:r>
              <a:rPr lang="en-US" sz="1600" dirty="0"/>
              <a:t>values are &gt; </a:t>
            </a:r>
            <a:r>
              <a:rPr lang="en-US" sz="1600" dirty="0" smtClean="0"/>
              <a:t>0x0600</a:t>
            </a:r>
          </a:p>
          <a:p>
            <a:pPr marL="685800" lvl="2" indent="-342900">
              <a:buClr>
                <a:srgbClr val="FF0000"/>
              </a:buClr>
              <a:buFont typeface="Wingdings" charset="2"/>
              <a:buChar char="q"/>
            </a:pPr>
            <a:r>
              <a:rPr lang="en-US" sz="1600" dirty="0" smtClean="0"/>
              <a:t>Dispatch values assigned by 802.15 ANA are </a:t>
            </a:r>
            <a:r>
              <a:rPr lang="en-US" sz="1600" u="sng" dirty="0"/>
              <a:t>&lt;</a:t>
            </a:r>
            <a:r>
              <a:rPr lang="en-US" sz="1600" dirty="0"/>
              <a:t> 0x4FF </a:t>
            </a:r>
            <a:endParaRPr lang="en-US" sz="1600" dirty="0" smtClean="0"/>
          </a:p>
          <a:p>
            <a:pPr marL="685800" lvl="2" indent="-342900">
              <a:buClr>
                <a:srgbClr val="FF0000"/>
              </a:buClr>
              <a:buFont typeface="Wingdings" charset="2"/>
              <a:buChar char="q"/>
            </a:pPr>
            <a:r>
              <a:rPr lang="en-US" sz="1600" dirty="0" smtClean="0"/>
              <a:t>Vendor specific values will be set to 0x565 followed by a 3-octet OUI for that vendor</a:t>
            </a:r>
            <a:endParaRPr lang="en-US" sz="2000" dirty="0" smtClean="0"/>
          </a:p>
          <a:p>
            <a:endParaRPr lang="en-US" sz="2000" dirty="0"/>
          </a:p>
        </p:txBody>
      </p:sp>
      <p:sp>
        <p:nvSpPr>
          <p:cNvPr id="2" name="Date Placeholder 1"/>
          <p:cNvSpPr>
            <a:spLocks noGrp="1"/>
          </p:cNvSpPr>
          <p:nvPr>
            <p:ph type="dt" sz="half" idx="10"/>
          </p:nvPr>
        </p:nvSpPr>
        <p:spPr/>
        <p:txBody>
          <a:bodyPr/>
          <a:lstStyle/>
          <a:p>
            <a:r>
              <a:rPr lang="en-US" smtClean="0"/>
              <a:t>&lt;March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16</a:t>
            </a:fld>
            <a:endParaRPr lang="en-US"/>
          </a:p>
        </p:txBody>
      </p:sp>
    </p:spTree>
    <p:extLst>
      <p:ext uri="{BB962C8B-B14F-4D97-AF65-F5344CB8AC3E}">
        <p14:creationId xmlns:p14="http://schemas.microsoft.com/office/powerpoint/2010/main" val="2391935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685800"/>
            <a:ext cx="8686800" cy="1143000"/>
          </a:xfrm>
        </p:spPr>
        <p:txBody>
          <a:bodyPr>
            <a:normAutofit fontScale="90000"/>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Header construction:</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Non-IE devices</a:t>
            </a:r>
            <a:endParaRPr lang="en-US" dirty="0">
              <a:latin typeface="Arial" charset="0"/>
            </a:endParaRPr>
          </a:p>
        </p:txBody>
      </p:sp>
      <p:sp>
        <p:nvSpPr>
          <p:cNvPr id="10243" name="Rectangle 1027"/>
          <p:cNvSpPr>
            <a:spLocks noGrp="1" noChangeArrowheads="1"/>
          </p:cNvSpPr>
          <p:nvPr>
            <p:ph type="body" idx="1"/>
          </p:nvPr>
        </p:nvSpPr>
        <p:spPr>
          <a:xfrm>
            <a:off x="152400" y="1752600"/>
            <a:ext cx="8686800" cy="4648200"/>
          </a:xfrm>
        </p:spPr>
        <p:txBody>
          <a:bodyPr/>
          <a:lstStyle/>
          <a:p>
            <a:pPr marL="0" lvl="1" indent="0">
              <a:buNone/>
            </a:pPr>
            <a:r>
              <a:rPr lang="en-US" sz="2000" b="1" dirty="0" smtClean="0"/>
              <a:t>Non</a:t>
            </a:r>
            <a:r>
              <a:rPr lang="en-US" sz="2000" b="1" dirty="0"/>
              <a:t>-IE devices </a:t>
            </a:r>
            <a:endParaRPr lang="en-US" sz="2000" b="1" dirty="0" smtClean="0"/>
          </a:p>
          <a:p>
            <a:pPr marL="520700" lvl="1" indent="-342900">
              <a:buClr>
                <a:srgbClr val="FF0000"/>
              </a:buClr>
              <a:buFont typeface="Wingdings" charset="2"/>
              <a:buChar char="q"/>
            </a:pPr>
            <a:r>
              <a:rPr lang="en-US" sz="2000" dirty="0" smtClean="0"/>
              <a:t>1</a:t>
            </a:r>
            <a:r>
              <a:rPr lang="en-US" sz="2000" baseline="30000" dirty="0" smtClean="0"/>
              <a:t>st</a:t>
            </a:r>
            <a:r>
              <a:rPr lang="en-US" sz="2000" dirty="0" smtClean="0"/>
              <a:t> </a:t>
            </a:r>
            <a:r>
              <a:rPr lang="en-US" sz="2000" dirty="0"/>
              <a:t>payload octet </a:t>
            </a:r>
            <a:r>
              <a:rPr lang="en-US" sz="2000" dirty="0" smtClean="0"/>
              <a:t>is set to 0xff in </a:t>
            </a:r>
            <a:r>
              <a:rPr lang="en-US" sz="2000" dirty="0"/>
              <a:t>accordance with 6LoWPAN Paging </a:t>
            </a:r>
            <a:r>
              <a:rPr lang="en-US" sz="2000" dirty="0" smtClean="0"/>
              <a:t>Dispatch</a:t>
            </a:r>
          </a:p>
          <a:p>
            <a:pPr marL="520700" lvl="1" indent="-342900">
              <a:buClr>
                <a:srgbClr val="FF0000"/>
              </a:buClr>
              <a:buFont typeface="Wingdings" charset="2"/>
              <a:buChar char="q"/>
            </a:pPr>
            <a:r>
              <a:rPr lang="en-US" sz="2000" dirty="0" smtClean="0"/>
              <a:t>2</a:t>
            </a:r>
            <a:r>
              <a:rPr lang="en-US" sz="2000" baseline="30000" dirty="0" smtClean="0"/>
              <a:t>nd</a:t>
            </a:r>
            <a:r>
              <a:rPr lang="en-US" sz="2000" dirty="0" smtClean="0"/>
              <a:t> payload octet </a:t>
            </a:r>
            <a:r>
              <a:rPr lang="en-US" sz="2000" dirty="0"/>
              <a:t>denotes page 15 and will be defined in the </a:t>
            </a:r>
            <a:r>
              <a:rPr lang="en-US" sz="2000" dirty="0" smtClean="0"/>
              <a:t>future</a:t>
            </a:r>
          </a:p>
          <a:p>
            <a:pPr marL="520700" lvl="1" indent="-342900">
              <a:buClr>
                <a:srgbClr val="FF0000"/>
              </a:buClr>
              <a:buFont typeface="Wingdings" charset="2"/>
              <a:buChar char="q"/>
            </a:pPr>
            <a:r>
              <a:rPr lang="en-US" sz="2000" dirty="0" smtClean="0"/>
              <a:t>3</a:t>
            </a:r>
            <a:r>
              <a:rPr lang="en-US" sz="2000" baseline="30000" dirty="0" smtClean="0"/>
              <a:t>rd</a:t>
            </a:r>
            <a:r>
              <a:rPr lang="en-US" sz="2000" dirty="0" smtClean="0"/>
              <a:t> and 4</a:t>
            </a:r>
            <a:r>
              <a:rPr lang="en-US" sz="2000" baseline="30000" dirty="0" smtClean="0"/>
              <a:t>th</a:t>
            </a:r>
            <a:r>
              <a:rPr lang="en-US" sz="2000" dirty="0" smtClean="0"/>
              <a:t> payload octets denote the Protocol Identifier </a:t>
            </a:r>
          </a:p>
          <a:p>
            <a:pPr marL="520700" lvl="1" indent="-342900">
              <a:buClr>
                <a:srgbClr val="FF0000"/>
              </a:buClr>
              <a:buFont typeface="Wingdings" charset="2"/>
              <a:buChar char="q"/>
            </a:pPr>
            <a:r>
              <a:rPr lang="en-US" sz="2000" dirty="0" smtClean="0"/>
              <a:t>Non</a:t>
            </a:r>
            <a:r>
              <a:rPr lang="en-US" sz="2000" dirty="0"/>
              <a:t>-IE device discovery </a:t>
            </a:r>
            <a:r>
              <a:rPr lang="en-US" sz="2000" dirty="0" smtClean="0"/>
              <a:t>can use the security mechanism with a </a:t>
            </a:r>
            <a:r>
              <a:rPr lang="en-US" sz="2000" dirty="0"/>
              <a:t>“well known” key to </a:t>
            </a:r>
            <a:r>
              <a:rPr lang="en-US" sz="2000" dirty="0" smtClean="0"/>
              <a:t>effect </a:t>
            </a:r>
            <a:r>
              <a:rPr lang="en-US" sz="2000" dirty="0"/>
              <a:t>a discovery ULI </a:t>
            </a:r>
            <a:r>
              <a:rPr lang="en-US" sz="2000" dirty="0" smtClean="0"/>
              <a:t>packet that will not disturb non-ULI devices.  Those 802.15.4 </a:t>
            </a:r>
            <a:r>
              <a:rPr lang="en-US" sz="2000" dirty="0"/>
              <a:t>d</a:t>
            </a:r>
            <a:r>
              <a:rPr lang="en-US" sz="2000" dirty="0" smtClean="0"/>
              <a:t>evices </a:t>
            </a:r>
            <a:r>
              <a:rPr lang="en-US" sz="2000" dirty="0"/>
              <a:t>not responding to this discovery packet could be assumed to be non-ULI (multiple discovery packets should be sent since a packet may not be received</a:t>
            </a:r>
            <a:r>
              <a:rPr lang="en-US" sz="2000" dirty="0" smtClean="0"/>
              <a:t>)</a:t>
            </a:r>
          </a:p>
          <a:p>
            <a:pPr marL="0" lvl="1" indent="0">
              <a:buNone/>
            </a:pPr>
            <a:r>
              <a:rPr lang="en-US" sz="2000" dirty="0"/>
              <a:t>Note: Protocol Identifiers:</a:t>
            </a:r>
          </a:p>
          <a:p>
            <a:pPr marL="685800" lvl="2" indent="-342900">
              <a:buClr>
                <a:srgbClr val="FF0000"/>
              </a:buClr>
              <a:buFont typeface="Wingdings" charset="2"/>
              <a:buChar char="q"/>
            </a:pPr>
            <a:r>
              <a:rPr lang="en-US" sz="1600" dirty="0"/>
              <a:t>EtherType values are &gt; 0x0600</a:t>
            </a:r>
          </a:p>
          <a:p>
            <a:pPr marL="685800" lvl="2" indent="-342900">
              <a:buClr>
                <a:srgbClr val="FF0000"/>
              </a:buClr>
              <a:buFont typeface="Wingdings" charset="2"/>
              <a:buChar char="q"/>
            </a:pPr>
            <a:r>
              <a:rPr lang="en-US" sz="1600" dirty="0"/>
              <a:t>Dispatch values assigned by 802.15 ANA are </a:t>
            </a:r>
            <a:r>
              <a:rPr lang="en-US" sz="1600" u="sng" dirty="0"/>
              <a:t>&lt;</a:t>
            </a:r>
            <a:r>
              <a:rPr lang="en-US" sz="1600" dirty="0"/>
              <a:t> 0x4FF </a:t>
            </a:r>
          </a:p>
          <a:p>
            <a:pPr marL="685800" lvl="2" indent="-342900">
              <a:buClr>
                <a:srgbClr val="FF0000"/>
              </a:buClr>
              <a:buFont typeface="Wingdings" charset="2"/>
              <a:buChar char="q"/>
            </a:pPr>
            <a:r>
              <a:rPr lang="en-US" sz="1600" dirty="0"/>
              <a:t>Vendor specific values will be set to 0x565 followed by a 3-octet OUI for that vendor</a:t>
            </a:r>
            <a:endParaRPr lang="en-US" sz="2000" dirty="0"/>
          </a:p>
        </p:txBody>
      </p:sp>
      <p:sp>
        <p:nvSpPr>
          <p:cNvPr id="2" name="Date Placeholder 1"/>
          <p:cNvSpPr>
            <a:spLocks noGrp="1"/>
          </p:cNvSpPr>
          <p:nvPr>
            <p:ph type="dt" sz="half" idx="10"/>
          </p:nvPr>
        </p:nvSpPr>
        <p:spPr/>
        <p:txBody>
          <a:bodyPr/>
          <a:lstStyle/>
          <a:p>
            <a:r>
              <a:rPr lang="en-US" smtClean="0"/>
              <a:t>&lt;March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dirty="0" smtClean="0"/>
              <a:t>Slide </a:t>
            </a:r>
            <a:fld id="{70337B2E-2ECE-C749-8163-8E953C7317DE}" type="slidenum">
              <a:rPr lang="en-US" smtClean="0"/>
              <a:pPr/>
              <a:t>17</a:t>
            </a:fld>
            <a:endParaRPr lang="en-US" dirty="0"/>
          </a:p>
        </p:txBody>
      </p:sp>
    </p:spTree>
    <p:extLst>
      <p:ext uri="{BB962C8B-B14F-4D97-AF65-F5344CB8AC3E}">
        <p14:creationId xmlns:p14="http://schemas.microsoft.com/office/powerpoint/2010/main" val="28291361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81000"/>
            <a:ext cx="8686800" cy="1143000"/>
          </a:xfrm>
        </p:spPr>
        <p:txBody>
          <a:bodyPr>
            <a:normAutofit fontScale="90000"/>
          </a:bodyPr>
          <a:lstStyle/>
          <a:p>
            <a:r>
              <a:rPr lang="en-US" b="1" dirty="0" smtClean="0">
                <a:solidFill>
                  <a:srgbClr val="000000"/>
                </a:solidFill>
                <a:ea typeface="Lucida Grande"/>
                <a:cs typeface="Lucida Grande"/>
              </a:rPr>
              <a:t>Examples of Frame Construction with 802.15.12</a:t>
            </a:r>
            <a:endParaRPr lang="en-US" dirty="0">
              <a:latin typeface="Arial" charset="0"/>
            </a:endParaRPr>
          </a:p>
        </p:txBody>
      </p:sp>
      <p:sp>
        <p:nvSpPr>
          <p:cNvPr id="10243" name="Rectangle 1027"/>
          <p:cNvSpPr>
            <a:spLocks noGrp="1" noChangeArrowheads="1"/>
          </p:cNvSpPr>
          <p:nvPr>
            <p:ph type="body" idx="1"/>
          </p:nvPr>
        </p:nvSpPr>
        <p:spPr>
          <a:xfrm>
            <a:off x="152400" y="1295400"/>
            <a:ext cx="8839200" cy="5257800"/>
          </a:xfrm>
        </p:spPr>
        <p:txBody>
          <a:bodyPr/>
          <a:lstStyle/>
          <a:p>
            <a:pPr marL="342900" lvl="1" indent="-342900">
              <a:buClr>
                <a:srgbClr val="FF0000"/>
              </a:buClr>
              <a:buFont typeface="Wingdings" charset="2"/>
              <a:buChar char="q"/>
            </a:pPr>
            <a:r>
              <a:rPr lang="en-US" sz="2000" dirty="0" smtClean="0"/>
              <a:t>The basic assumptions for the following examples of data frames are:</a:t>
            </a:r>
          </a:p>
          <a:p>
            <a:pPr marL="685800" lvl="2" indent="-342900">
              <a:buClr>
                <a:srgbClr val="FF0000"/>
              </a:buClr>
              <a:buFont typeface="Wingdings" charset="2"/>
              <a:buChar char="q"/>
            </a:pPr>
            <a:r>
              <a:rPr lang="en-US" sz="1600" dirty="0" smtClean="0"/>
              <a:t>2-octet frame control,</a:t>
            </a:r>
          </a:p>
          <a:p>
            <a:pPr marL="685800" lvl="2" indent="-342900">
              <a:buClr>
                <a:srgbClr val="FF0000"/>
              </a:buClr>
              <a:buFont typeface="Wingdings" charset="2"/>
              <a:buChar char="q"/>
            </a:pPr>
            <a:r>
              <a:rPr lang="en-US" sz="1600" dirty="0" smtClean="0"/>
              <a:t>1-octet sequence number,</a:t>
            </a:r>
          </a:p>
          <a:p>
            <a:pPr marL="685800" lvl="2" indent="-342900">
              <a:buClr>
                <a:srgbClr val="FF0000"/>
              </a:buClr>
              <a:buFont typeface="Wingdings" charset="2"/>
              <a:buChar char="q"/>
            </a:pPr>
            <a:r>
              <a:rPr lang="en-US" sz="1600" dirty="0" smtClean="0"/>
              <a:t>2-octet origination and 2-octet destination short addresses,</a:t>
            </a:r>
          </a:p>
          <a:p>
            <a:pPr marL="685800" lvl="2" indent="-342900">
              <a:buClr>
                <a:srgbClr val="FF0000"/>
              </a:buClr>
              <a:buFont typeface="Wingdings" charset="2"/>
              <a:buChar char="q"/>
            </a:pPr>
            <a:r>
              <a:rPr lang="en-US" sz="1600" dirty="0" smtClean="0"/>
              <a:t>2-octet PAN ID, origination and destination devices in same PAN, source PAN ID elided,</a:t>
            </a:r>
          </a:p>
          <a:p>
            <a:pPr marL="685800" lvl="2" indent="-342900">
              <a:buClr>
                <a:srgbClr val="FF0000"/>
              </a:buClr>
              <a:buFont typeface="Wingdings" charset="2"/>
              <a:buChar char="q"/>
            </a:pPr>
            <a:r>
              <a:rPr lang="en-US" sz="1600" dirty="0" smtClean="0"/>
              <a:t>6-octet auxiliary security header,</a:t>
            </a:r>
          </a:p>
          <a:p>
            <a:pPr marL="685800" lvl="2" indent="-342900">
              <a:buClr>
                <a:srgbClr val="FF0000"/>
              </a:buClr>
              <a:buFont typeface="Wingdings" charset="2"/>
              <a:buChar char="q"/>
            </a:pPr>
            <a:r>
              <a:rPr lang="en-US" sz="1600" dirty="0" smtClean="0"/>
              <a:t>No </a:t>
            </a:r>
            <a:r>
              <a:rPr lang="en-US" sz="1600" dirty="0"/>
              <a:t>header </a:t>
            </a:r>
            <a:r>
              <a:rPr lang="en-US" sz="1600" dirty="0" smtClean="0"/>
              <a:t>IEs,</a:t>
            </a:r>
          </a:p>
          <a:p>
            <a:pPr marL="685800" lvl="2" indent="-342900">
              <a:buClr>
                <a:srgbClr val="FF0000"/>
              </a:buClr>
              <a:buFont typeface="Wingdings" charset="2"/>
              <a:buChar char="q"/>
            </a:pPr>
            <a:r>
              <a:rPr lang="en-US" sz="1600" dirty="0" smtClean="0"/>
              <a:t>4-octet security MIC,</a:t>
            </a:r>
          </a:p>
          <a:p>
            <a:pPr marL="685800" lvl="2" indent="-342900">
              <a:buClr>
                <a:srgbClr val="FF0000"/>
              </a:buClr>
              <a:buFont typeface="Wingdings" charset="2"/>
              <a:buChar char="q"/>
            </a:pPr>
            <a:r>
              <a:rPr lang="en-US" sz="1600" dirty="0"/>
              <a:t>2-octet Frame Check </a:t>
            </a:r>
            <a:r>
              <a:rPr lang="en-US" sz="1600" dirty="0" smtClean="0"/>
              <a:t>Sequence.</a:t>
            </a:r>
          </a:p>
          <a:p>
            <a:pPr marL="342900" lvl="1" indent="-342900">
              <a:buClr>
                <a:srgbClr val="FF0000"/>
              </a:buClr>
              <a:buFont typeface="Wingdings" charset="2"/>
              <a:buChar char="q"/>
            </a:pPr>
            <a:r>
              <a:rPr lang="en-US" sz="2000" dirty="0" smtClean="0"/>
              <a:t>Three </a:t>
            </a:r>
            <a:r>
              <a:rPr lang="en-US" sz="2000" dirty="0"/>
              <a:t>examples of 802.15.4 </a:t>
            </a:r>
            <a:r>
              <a:rPr lang="en-US" sz="2000" dirty="0" smtClean="0"/>
              <a:t>data frames using 802.15.12 are </a:t>
            </a:r>
            <a:r>
              <a:rPr lang="en-US" sz="2000" dirty="0"/>
              <a:t>shown in </a:t>
            </a:r>
            <a:r>
              <a:rPr lang="en-US" sz="2000" dirty="0" smtClean="0"/>
              <a:t>the following figures 3 and 4.  </a:t>
            </a:r>
            <a:r>
              <a:rPr lang="en-US" sz="2000" dirty="0"/>
              <a:t>The </a:t>
            </a:r>
            <a:r>
              <a:rPr lang="en-US" sz="2000" dirty="0" smtClean="0"/>
              <a:t>examples are:</a:t>
            </a:r>
          </a:p>
          <a:p>
            <a:pPr marL="685800" lvl="2" indent="-342900">
              <a:buClr>
                <a:srgbClr val="FF0000"/>
              </a:buClr>
              <a:buFont typeface="Wingdings" charset="2"/>
              <a:buChar char="q"/>
            </a:pPr>
            <a:r>
              <a:rPr lang="en-US" sz="1600" dirty="0" smtClean="0">
                <a:hlinkClick r:id="rId2" action="ppaction://hlinksldjump"/>
              </a:rPr>
              <a:t>Figure 3 </a:t>
            </a:r>
            <a:r>
              <a:rPr lang="en-US" sz="1600" dirty="0" smtClean="0"/>
              <a:t>- 802.15.4 devices are not IE capable, hence the ULI message is in the payload</a:t>
            </a:r>
            <a:endParaRPr lang="en-US" sz="1600" dirty="0"/>
          </a:p>
          <a:p>
            <a:pPr marL="685800" lvl="2" indent="-342900">
              <a:buClr>
                <a:srgbClr val="FF0000"/>
              </a:buClr>
              <a:buFont typeface="Wingdings" charset="2"/>
              <a:buChar char="q"/>
            </a:pPr>
            <a:r>
              <a:rPr lang="en-US" sz="1600" dirty="0" smtClean="0"/>
              <a:t>Figure 4 </a:t>
            </a:r>
            <a:r>
              <a:rPr lang="mr-IN" sz="1600" dirty="0" smtClean="0"/>
              <a:t>–</a:t>
            </a:r>
            <a:r>
              <a:rPr lang="en-US" sz="1600" dirty="0" smtClean="0"/>
              <a:t> 802.15.4 devices are IE capable, hence ULI message is in an IE</a:t>
            </a:r>
          </a:p>
          <a:p>
            <a:pPr marL="1028700" lvl="3" indent="-342900">
              <a:buClr>
                <a:srgbClr val="FF0000"/>
              </a:buClr>
              <a:buFont typeface="Wingdings" charset="2"/>
              <a:buChar char="q"/>
            </a:pPr>
            <a:r>
              <a:rPr lang="en-US" sz="1600" dirty="0" smtClean="0">
                <a:hlinkClick r:id="" action="ppaction://hlinkshowjump?jump=nextslide"/>
              </a:rPr>
              <a:t>Figure 4a</a:t>
            </a:r>
            <a:r>
              <a:rPr lang="mr-IN" sz="1600" dirty="0" smtClean="0"/>
              <a:t>–</a:t>
            </a:r>
            <a:r>
              <a:rPr lang="en-US" sz="1600" dirty="0" smtClean="0"/>
              <a:t> MPX IE used for all non-6LoWPAN messages</a:t>
            </a:r>
          </a:p>
          <a:p>
            <a:pPr marL="1028700" lvl="3" indent="-342900">
              <a:buClr>
                <a:srgbClr val="FF0000"/>
              </a:buClr>
              <a:buFont typeface="Wingdings" charset="2"/>
              <a:buChar char="q"/>
            </a:pPr>
            <a:r>
              <a:rPr lang="en-US" sz="1600" dirty="0" smtClean="0">
                <a:hlinkClick r:id="" action="ppaction://hlinkshowjump?jump=nextslide"/>
              </a:rPr>
              <a:t>Figure 4b</a:t>
            </a:r>
            <a:r>
              <a:rPr lang="mr-IN" sz="1600" dirty="0" smtClean="0"/>
              <a:t>–</a:t>
            </a:r>
            <a:r>
              <a:rPr lang="en-US" sz="1600" dirty="0" smtClean="0"/>
              <a:t> ULI IE used only for 6LoWPAN messages</a:t>
            </a:r>
            <a:endParaRPr lang="en-US" sz="1600" dirty="0"/>
          </a:p>
        </p:txBody>
      </p:sp>
      <p:sp>
        <p:nvSpPr>
          <p:cNvPr id="2" name="Date Placeholder 1"/>
          <p:cNvSpPr>
            <a:spLocks noGrp="1"/>
          </p:cNvSpPr>
          <p:nvPr>
            <p:ph type="dt" sz="half" idx="10"/>
          </p:nvPr>
        </p:nvSpPr>
        <p:spPr/>
        <p:txBody>
          <a:bodyPr/>
          <a:lstStyle/>
          <a:p>
            <a:r>
              <a:rPr lang="en-US" smtClean="0"/>
              <a:t>&lt;March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18</a:t>
            </a:fld>
            <a:endParaRPr lang="en-US"/>
          </a:p>
        </p:txBody>
      </p:sp>
    </p:spTree>
    <p:extLst>
      <p:ext uri="{BB962C8B-B14F-4D97-AF65-F5344CB8AC3E}">
        <p14:creationId xmlns:p14="http://schemas.microsoft.com/office/powerpoint/2010/main" val="1291578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19</a:t>
            </a:fld>
            <a:endParaRPr lang="en-US" dirty="0"/>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2" name="TextBox 1"/>
          <p:cNvSpPr txBox="1"/>
          <p:nvPr/>
        </p:nvSpPr>
        <p:spPr>
          <a:xfrm>
            <a:off x="1524000" y="3581400"/>
            <a:ext cx="964527" cy="338554"/>
          </a:xfrm>
          <a:prstGeom prst="rect">
            <a:avLst/>
          </a:prstGeom>
          <a:noFill/>
        </p:spPr>
        <p:txBody>
          <a:bodyPr wrap="none" rtlCol="0">
            <a:spAutoFit/>
          </a:bodyPr>
          <a:lstStyle/>
          <a:p>
            <a:r>
              <a:rPr lang="en-US" sz="1600" b="1" dirty="0" smtClean="0"/>
              <a:t>Figure 4a</a:t>
            </a:r>
            <a:endParaRPr lang="en-US" sz="1600" b="1" dirty="0"/>
          </a:p>
        </p:txBody>
      </p:sp>
      <p:sp>
        <p:nvSpPr>
          <p:cNvPr id="10" name="TextBox 9"/>
          <p:cNvSpPr txBox="1"/>
          <p:nvPr/>
        </p:nvSpPr>
        <p:spPr>
          <a:xfrm>
            <a:off x="1600200" y="1524000"/>
            <a:ext cx="864339" cy="338554"/>
          </a:xfrm>
          <a:prstGeom prst="rect">
            <a:avLst/>
          </a:prstGeom>
          <a:noFill/>
        </p:spPr>
        <p:txBody>
          <a:bodyPr wrap="none" rtlCol="0">
            <a:spAutoFit/>
          </a:bodyPr>
          <a:lstStyle/>
          <a:p>
            <a:r>
              <a:rPr lang="en-US" sz="1600" b="1" dirty="0" smtClean="0"/>
              <a:t>Figure 3</a:t>
            </a:r>
            <a:endParaRPr lang="en-US" sz="1600" b="1" dirty="0"/>
          </a:p>
        </p:txBody>
      </p:sp>
      <p:sp>
        <p:nvSpPr>
          <p:cNvPr id="11" name="TextBox 10"/>
          <p:cNvSpPr txBox="1"/>
          <p:nvPr/>
        </p:nvSpPr>
        <p:spPr>
          <a:xfrm>
            <a:off x="4724400" y="3581400"/>
            <a:ext cx="973343" cy="338554"/>
          </a:xfrm>
          <a:prstGeom prst="rect">
            <a:avLst/>
          </a:prstGeom>
          <a:noFill/>
        </p:spPr>
        <p:txBody>
          <a:bodyPr wrap="none" rtlCol="0">
            <a:spAutoFit/>
          </a:bodyPr>
          <a:lstStyle/>
          <a:p>
            <a:r>
              <a:rPr lang="en-US" sz="1600" b="1" dirty="0" smtClean="0"/>
              <a:t>Figure 4b</a:t>
            </a:r>
            <a:endParaRPr lang="en-US" sz="1600" b="1" dirty="0"/>
          </a:p>
        </p:txBody>
      </p:sp>
      <p:pic>
        <p:nvPicPr>
          <p:cNvPr id="3" name="Picture 2" descr="802.15.12-data-flow.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308943"/>
            <a:ext cx="9060452" cy="4876800"/>
          </a:xfrm>
          <a:prstGeom prst="rect">
            <a:avLst/>
          </a:prstGeom>
        </p:spPr>
      </p:pic>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60949EC9-91CC-F44E-AFBC-D9AA52244D19}" type="slidenum">
              <a:rPr lang="en-US" smtClean="0"/>
              <a:pPr/>
              <a:t>19</a:t>
            </a:fld>
            <a:endParaRPr lang="en-US"/>
          </a:p>
        </p:txBody>
      </p:sp>
    </p:spTree>
    <p:extLst>
      <p:ext uri="{BB962C8B-B14F-4D97-AF65-F5344CB8AC3E}">
        <p14:creationId xmlns:p14="http://schemas.microsoft.com/office/powerpoint/2010/main" val="27862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802.15.12</a:t>
            </a:r>
            <a:endParaRPr lang="en-US" b="1" dirty="0"/>
          </a:p>
        </p:txBody>
      </p:sp>
      <p:sp>
        <p:nvSpPr>
          <p:cNvPr id="3" name="Subtitle 2"/>
          <p:cNvSpPr>
            <a:spLocks noGrp="1"/>
          </p:cNvSpPr>
          <p:nvPr>
            <p:ph type="subTitle" idx="1"/>
          </p:nvPr>
        </p:nvSpPr>
        <p:spPr/>
        <p:txBody>
          <a:bodyPr/>
          <a:lstStyle/>
          <a:p>
            <a:r>
              <a:rPr lang="en-US" dirty="0" smtClean="0"/>
              <a:t>Conceptual Overview</a:t>
            </a:r>
            <a:endParaRPr lang="en-US" dirty="0"/>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77CF4697-C497-4F48-AF29-6F86E5F7EA8D}" type="slidenum">
              <a:rPr lang="en-US" smtClean="0"/>
              <a:pPr/>
              <a:t>2</a:t>
            </a:fld>
            <a:endParaRPr lang="en-US"/>
          </a:p>
        </p:txBody>
      </p:sp>
    </p:spTree>
    <p:extLst>
      <p:ext uri="{BB962C8B-B14F-4D97-AF65-F5344CB8AC3E}">
        <p14:creationId xmlns:p14="http://schemas.microsoft.com/office/powerpoint/2010/main" val="326658354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533400"/>
            <a:ext cx="8686800" cy="1143000"/>
          </a:xfrm>
        </p:spPr>
        <p:txBody>
          <a:bodyPr>
            <a:normAutofit fontScale="90000"/>
          </a:bodyPr>
          <a:lstStyle/>
          <a:p>
            <a:r>
              <a:rPr lang="en-US" b="1" dirty="0" smtClean="0">
                <a:solidFill>
                  <a:srgbClr val="000000"/>
                </a:solidFill>
                <a:ea typeface="Lucida Grande"/>
                <a:cs typeface="Lucida Grande"/>
              </a:rPr>
              <a:t>Examples of IP Packet Construction using 802.15.12</a:t>
            </a:r>
            <a:endParaRPr lang="en-US" dirty="0">
              <a:latin typeface="Arial" charset="0"/>
            </a:endParaRPr>
          </a:p>
        </p:txBody>
      </p:sp>
      <p:sp>
        <p:nvSpPr>
          <p:cNvPr id="10243" name="Rectangle 1027"/>
          <p:cNvSpPr>
            <a:spLocks noGrp="1" noChangeArrowheads="1"/>
          </p:cNvSpPr>
          <p:nvPr>
            <p:ph type="body" idx="1"/>
          </p:nvPr>
        </p:nvSpPr>
        <p:spPr>
          <a:xfrm>
            <a:off x="152400" y="1752600"/>
            <a:ext cx="8686800" cy="5257800"/>
          </a:xfrm>
        </p:spPr>
        <p:txBody>
          <a:bodyPr/>
          <a:lstStyle/>
          <a:p>
            <a:pPr marL="342900" lvl="1" indent="-342900">
              <a:buClr>
                <a:srgbClr val="FF0000"/>
              </a:buClr>
              <a:buFont typeface="Wingdings" charset="2"/>
              <a:buChar char="q"/>
            </a:pPr>
            <a:r>
              <a:rPr lang="en-US" sz="2000" dirty="0" smtClean="0">
                <a:hlinkClick r:id="rId2" action="ppaction://hlinksldjump"/>
              </a:rPr>
              <a:t>Figure 5</a:t>
            </a:r>
            <a:r>
              <a:rPr lang="en-US" sz="2000" dirty="0" smtClean="0"/>
              <a:t> shows six examples of IP packets using 802.15.12:</a:t>
            </a:r>
          </a:p>
          <a:p>
            <a:pPr marL="685800" lvl="2" indent="-342900">
              <a:buClr>
                <a:srgbClr val="FF0000"/>
              </a:buClr>
              <a:buFont typeface="Wingdings" charset="2"/>
              <a:buChar char="q"/>
            </a:pPr>
            <a:r>
              <a:rPr lang="en-US" sz="1600" dirty="0" smtClean="0"/>
              <a:t>IE messaging of non-compressed UDP/IPv6</a:t>
            </a:r>
          </a:p>
          <a:p>
            <a:pPr marL="685800" lvl="2" indent="-342900">
              <a:buClr>
                <a:srgbClr val="FF0000"/>
              </a:buClr>
              <a:buFont typeface="Wingdings" charset="2"/>
              <a:buChar char="q"/>
            </a:pPr>
            <a:r>
              <a:rPr lang="en-US" sz="1600" dirty="0"/>
              <a:t>IE messaging of non-compressed UDP/</a:t>
            </a:r>
            <a:r>
              <a:rPr lang="en-US" sz="1600" dirty="0" smtClean="0"/>
              <a:t>IPv4</a:t>
            </a:r>
          </a:p>
          <a:p>
            <a:pPr marL="685800" lvl="2" indent="-342900">
              <a:buClr>
                <a:srgbClr val="FF0000"/>
              </a:buClr>
              <a:buFont typeface="Wingdings" charset="2"/>
              <a:buChar char="q"/>
            </a:pPr>
            <a:r>
              <a:rPr lang="en-US" sz="1600" dirty="0" smtClean="0"/>
              <a:t>IE messaging of compressed UDP/IPv6 using 6LoWPAN</a:t>
            </a:r>
          </a:p>
          <a:p>
            <a:pPr marL="685800" lvl="2" indent="-342900">
              <a:buClr>
                <a:srgbClr val="FF0000"/>
              </a:buClr>
              <a:buFont typeface="Wingdings" charset="2"/>
              <a:buChar char="q"/>
            </a:pPr>
            <a:r>
              <a:rPr lang="en-US" sz="1600" dirty="0" smtClean="0"/>
              <a:t>Non-IE </a:t>
            </a:r>
            <a:r>
              <a:rPr lang="en-US" sz="1600" dirty="0"/>
              <a:t>messaging of non-compressed UDP/IPv6</a:t>
            </a:r>
          </a:p>
          <a:p>
            <a:pPr marL="685800" lvl="2" indent="-342900">
              <a:buClr>
                <a:srgbClr val="FF0000"/>
              </a:buClr>
              <a:buFont typeface="Wingdings" charset="2"/>
              <a:buChar char="q"/>
            </a:pPr>
            <a:r>
              <a:rPr lang="en-US" sz="1600" dirty="0" smtClean="0"/>
              <a:t>Non-IE </a:t>
            </a:r>
            <a:r>
              <a:rPr lang="en-US" sz="1600" dirty="0"/>
              <a:t>messaging of non-compressed UDP/IPv4</a:t>
            </a:r>
          </a:p>
          <a:p>
            <a:pPr marL="685800" lvl="2" indent="-342900">
              <a:buClr>
                <a:srgbClr val="FF0000"/>
              </a:buClr>
              <a:buFont typeface="Wingdings" charset="2"/>
              <a:buChar char="q"/>
            </a:pPr>
            <a:r>
              <a:rPr lang="en-US" sz="1600" dirty="0" smtClean="0"/>
              <a:t>Non-IE </a:t>
            </a:r>
            <a:r>
              <a:rPr lang="en-US" sz="1600" dirty="0"/>
              <a:t>messaging of compressed UDP/IPv6 using </a:t>
            </a:r>
            <a:r>
              <a:rPr lang="en-US" sz="1600" dirty="0" smtClean="0"/>
              <a:t>6LoWPAN</a:t>
            </a:r>
          </a:p>
          <a:p>
            <a:pPr marL="342900" lvl="1" indent="-342900">
              <a:buClr>
                <a:srgbClr val="FF0000"/>
              </a:buClr>
              <a:buFont typeface="Wingdings" charset="2"/>
              <a:buChar char="q"/>
            </a:pPr>
            <a:r>
              <a:rPr lang="en-US" sz="2000" dirty="0" smtClean="0"/>
              <a:t>All examples use the basic assumptions for frame construction from the previous Frame Construction examples resulting in a 21-octet MAC overhead</a:t>
            </a:r>
          </a:p>
          <a:p>
            <a:pPr marL="342900" lvl="1" indent="-342900">
              <a:buClr>
                <a:srgbClr val="FF0000"/>
              </a:buClr>
              <a:buFont typeface="Wingdings" charset="2"/>
              <a:buChar char="q"/>
            </a:pPr>
            <a:r>
              <a:rPr lang="en-US" sz="2000" dirty="0" smtClean="0"/>
              <a:t>The 6LoWPAN examples are for non-fragmented, no mesh; yielding a 3-octet overhead</a:t>
            </a:r>
          </a:p>
          <a:p>
            <a:pPr marL="342900" lvl="1" indent="-342900">
              <a:buClr>
                <a:srgbClr val="FF0000"/>
              </a:buClr>
              <a:buFont typeface="Wingdings" charset="2"/>
              <a:buChar char="q"/>
            </a:pPr>
            <a:r>
              <a:rPr lang="en-US" sz="2000" dirty="0" smtClean="0"/>
              <a:t>As indicated, the total (MAC + ULI + IP + UDP) header lengths for the six examples range from 26 octets to 74 octets</a:t>
            </a:r>
          </a:p>
        </p:txBody>
      </p:sp>
      <p:sp>
        <p:nvSpPr>
          <p:cNvPr id="2" name="Date Placeholder 1"/>
          <p:cNvSpPr>
            <a:spLocks noGrp="1"/>
          </p:cNvSpPr>
          <p:nvPr>
            <p:ph type="dt" sz="half" idx="10"/>
          </p:nvPr>
        </p:nvSpPr>
        <p:spPr/>
        <p:txBody>
          <a:bodyPr/>
          <a:lstStyle/>
          <a:p>
            <a:r>
              <a:rPr lang="en-US" smtClean="0"/>
              <a:t>&lt;March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20</a:t>
            </a:fld>
            <a:endParaRPr lang="en-US"/>
          </a:p>
        </p:txBody>
      </p:sp>
    </p:spTree>
    <p:extLst>
      <p:ext uri="{BB962C8B-B14F-4D97-AF65-F5344CB8AC3E}">
        <p14:creationId xmlns:p14="http://schemas.microsoft.com/office/powerpoint/2010/main" val="12260683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381000"/>
            <a:ext cx="8686800" cy="846744"/>
          </a:xfrm>
        </p:spPr>
        <p:txBody>
          <a:bodyPr/>
          <a:lstStyle/>
          <a:p>
            <a:r>
              <a:rPr lang="en-US" sz="3200" b="1" dirty="0" smtClean="0">
                <a:solidFill>
                  <a:srgbClr val="000000"/>
                </a:solidFill>
                <a:ea typeface="Lucida Grande"/>
                <a:cs typeface="Lucida Grande"/>
              </a:rPr>
              <a:t>Packet Construction - </a:t>
            </a:r>
            <a:r>
              <a:rPr lang="en-US" sz="2400" b="1" dirty="0" smtClean="0">
                <a:solidFill>
                  <a:srgbClr val="000000"/>
                </a:solidFill>
                <a:ea typeface="Lucida Grande"/>
                <a:cs typeface="Lucida Grande"/>
              </a:rPr>
              <a:t>Figure 5</a:t>
            </a:r>
            <a:endParaRPr lang="en-US" sz="2400" dirty="0">
              <a:latin typeface="Arial" charset="0"/>
            </a:endParaRPr>
          </a:p>
        </p:txBody>
      </p:sp>
      <p:sp>
        <p:nvSpPr>
          <p:cNvPr id="3" name="Date Placeholder 2"/>
          <p:cNvSpPr>
            <a:spLocks noGrp="1"/>
          </p:cNvSpPr>
          <p:nvPr>
            <p:ph type="dt" sz="half" idx="10"/>
          </p:nvPr>
        </p:nvSpPr>
        <p:spPr/>
        <p:txBody>
          <a:bodyPr/>
          <a:lstStyle/>
          <a:p>
            <a:r>
              <a:rPr lang="en-US" smtClean="0"/>
              <a:t>&lt;March 2017&gt;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70337B2E-2ECE-C749-8163-8E953C7317DE}" type="slidenum">
              <a:rPr lang="en-US" smtClean="0"/>
              <a:pPr/>
              <a:t>21</a:t>
            </a:fld>
            <a:endParaRPr lang="en-US"/>
          </a:p>
        </p:txBody>
      </p:sp>
      <p:pic>
        <p:nvPicPr>
          <p:cNvPr id="8" name="Picture 7" descr="ULI_Packet Figure.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1066800"/>
            <a:ext cx="7049497" cy="5410200"/>
          </a:xfrm>
          <a:prstGeom prst="rect">
            <a:avLst/>
          </a:prstGeom>
        </p:spPr>
      </p:pic>
    </p:spTree>
    <p:extLst>
      <p:ext uri="{BB962C8B-B14F-4D97-AF65-F5344CB8AC3E}">
        <p14:creationId xmlns:p14="http://schemas.microsoft.com/office/powerpoint/2010/main" val="28026919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0160" y="457200"/>
            <a:ext cx="8686800" cy="587670"/>
          </a:xfrm>
        </p:spPr>
        <p:txBody>
          <a:bodyPr>
            <a:normAutofit fontScale="90000"/>
          </a:bodyPr>
          <a:lstStyle/>
          <a:p>
            <a:r>
              <a:rPr lang="en-US" b="1" dirty="0" smtClean="0">
                <a:solidFill>
                  <a:srgbClr val="000000"/>
                </a:solidFill>
                <a:ea typeface="Lucida Grande"/>
                <a:cs typeface="Lucida Grande"/>
              </a:rPr>
              <a:t>Conclusion</a:t>
            </a:r>
            <a:endParaRPr lang="en-US" dirty="0">
              <a:latin typeface="Arial" charset="0"/>
            </a:endParaRPr>
          </a:p>
        </p:txBody>
      </p:sp>
      <p:sp>
        <p:nvSpPr>
          <p:cNvPr id="10243" name="Rectangle 1027"/>
          <p:cNvSpPr>
            <a:spLocks noGrp="1" noChangeArrowheads="1"/>
          </p:cNvSpPr>
          <p:nvPr>
            <p:ph type="body" idx="1"/>
          </p:nvPr>
        </p:nvSpPr>
        <p:spPr>
          <a:xfrm>
            <a:off x="838200" y="990600"/>
            <a:ext cx="5105400" cy="5486400"/>
          </a:xfrm>
        </p:spPr>
        <p:txBody>
          <a:bodyPr>
            <a:normAutofit fontScale="85000" lnSpcReduction="20000"/>
          </a:bodyPr>
          <a:lstStyle/>
          <a:p>
            <a:pPr marL="0" lvl="1" indent="0">
              <a:buNone/>
            </a:pPr>
            <a:r>
              <a:rPr lang="en-US" sz="2600" b="1" dirty="0" smtClean="0"/>
              <a:t>Mandatory </a:t>
            </a:r>
            <a:r>
              <a:rPr lang="en-US" sz="2600" b="1" dirty="0"/>
              <a:t>e</a:t>
            </a:r>
            <a:r>
              <a:rPr lang="en-US" sz="2600" b="1" dirty="0" smtClean="0"/>
              <a:t>lements still to be done:</a:t>
            </a:r>
          </a:p>
          <a:p>
            <a:pPr marL="342900" lvl="1" indent="-342900">
              <a:buClr>
                <a:srgbClr val="FF0000"/>
              </a:buClr>
              <a:buFont typeface="Wingdings" charset="2"/>
              <a:buChar char="q"/>
            </a:pPr>
            <a:r>
              <a:rPr lang="en-US" sz="2400" b="1" dirty="0" smtClean="0"/>
              <a:t>PDE</a:t>
            </a:r>
          </a:p>
          <a:p>
            <a:pPr marL="742950" lvl="2" indent="-342900">
              <a:buClr>
                <a:srgbClr val="FF0000"/>
              </a:buClr>
              <a:buFont typeface="Wingdings" charset="2"/>
              <a:buChar char="q"/>
            </a:pPr>
            <a:r>
              <a:rPr lang="en-US" sz="2000" dirty="0"/>
              <a:t>Primitives</a:t>
            </a:r>
          </a:p>
          <a:p>
            <a:pPr marL="742950" lvl="2" indent="-342900">
              <a:buClr>
                <a:srgbClr val="FF0000"/>
              </a:buClr>
              <a:buFont typeface="Wingdings" charset="2"/>
              <a:buChar char="q"/>
            </a:pPr>
            <a:r>
              <a:rPr lang="en-US" sz="2000" dirty="0"/>
              <a:t>Parameters</a:t>
            </a:r>
          </a:p>
          <a:p>
            <a:pPr marL="742950" lvl="2" indent="-342900">
              <a:buClr>
                <a:srgbClr val="FF0000"/>
              </a:buClr>
              <a:buFont typeface="Wingdings" charset="2"/>
              <a:buChar char="q"/>
            </a:pPr>
            <a:r>
              <a:rPr lang="en-US" sz="2000" dirty="0" smtClean="0"/>
              <a:t>Behavior</a:t>
            </a:r>
            <a:endParaRPr lang="en-US" sz="2400" dirty="0" smtClean="0"/>
          </a:p>
          <a:p>
            <a:pPr marL="342900" lvl="1" indent="-342900">
              <a:buClr>
                <a:srgbClr val="FF0000"/>
              </a:buClr>
              <a:buFont typeface="Wingdings" charset="2"/>
              <a:buChar char="q"/>
            </a:pPr>
            <a:r>
              <a:rPr lang="en-US" sz="2400" b="1" dirty="0" smtClean="0"/>
              <a:t>MMI</a:t>
            </a:r>
          </a:p>
          <a:p>
            <a:pPr marL="742950" lvl="2" indent="-342900">
              <a:buClr>
                <a:srgbClr val="FF0000"/>
              </a:buClr>
              <a:buFont typeface="Wingdings" charset="2"/>
              <a:buChar char="q"/>
            </a:pPr>
            <a:r>
              <a:rPr lang="en-US" sz="2000" dirty="0" smtClean="0"/>
              <a:t>Primitives</a:t>
            </a:r>
          </a:p>
          <a:p>
            <a:pPr marL="742950" lvl="2" indent="-342900">
              <a:buClr>
                <a:srgbClr val="FF0000"/>
              </a:buClr>
              <a:buFont typeface="Wingdings" charset="2"/>
              <a:buChar char="q"/>
            </a:pPr>
            <a:r>
              <a:rPr lang="en-US" sz="2000" dirty="0" smtClean="0"/>
              <a:t>Parameters</a:t>
            </a:r>
            <a:endParaRPr lang="en-US" sz="2000" dirty="0"/>
          </a:p>
          <a:p>
            <a:pPr marL="742950" lvl="2" indent="-342900">
              <a:buClr>
                <a:srgbClr val="FF0000"/>
              </a:buClr>
              <a:buFont typeface="Wingdings" charset="2"/>
              <a:buChar char="q"/>
            </a:pPr>
            <a:r>
              <a:rPr lang="en-US" sz="2000" dirty="0"/>
              <a:t>Behavior</a:t>
            </a:r>
            <a:endParaRPr lang="en-US" sz="2400" dirty="0" smtClean="0"/>
          </a:p>
          <a:p>
            <a:pPr marL="342900" lvl="1" indent="-342900">
              <a:buClr>
                <a:srgbClr val="FF0000"/>
              </a:buClr>
              <a:buFont typeface="Wingdings" charset="2"/>
              <a:buChar char="q"/>
            </a:pPr>
            <a:r>
              <a:rPr lang="en-US" sz="2400" b="1" dirty="0" smtClean="0"/>
              <a:t>Management protocol module</a:t>
            </a:r>
          </a:p>
          <a:p>
            <a:pPr marL="742950" lvl="2" indent="-342900">
              <a:buClr>
                <a:srgbClr val="FF0000"/>
              </a:buClr>
              <a:buFont typeface="Wingdings" charset="2"/>
              <a:buChar char="q"/>
            </a:pPr>
            <a:r>
              <a:rPr lang="en-US" sz="2000" dirty="0" smtClean="0"/>
              <a:t>Primitives</a:t>
            </a:r>
          </a:p>
          <a:p>
            <a:pPr marL="742950" lvl="2" indent="-342900">
              <a:buClr>
                <a:srgbClr val="FF0000"/>
              </a:buClr>
              <a:buFont typeface="Wingdings" charset="2"/>
              <a:buChar char="q"/>
            </a:pPr>
            <a:r>
              <a:rPr lang="en-US" sz="2000" dirty="0" smtClean="0"/>
              <a:t>Parameters</a:t>
            </a:r>
          </a:p>
          <a:p>
            <a:pPr marL="742950" lvl="2" indent="-342900">
              <a:buClr>
                <a:srgbClr val="FF0000"/>
              </a:buClr>
              <a:buFont typeface="Wingdings" charset="2"/>
              <a:buChar char="q"/>
            </a:pPr>
            <a:r>
              <a:rPr lang="en-US" sz="2000" dirty="0"/>
              <a:t>Behavior</a:t>
            </a:r>
          </a:p>
          <a:p>
            <a:pPr marL="342900" lvl="1" indent="-342900">
              <a:buClr>
                <a:srgbClr val="FF0000"/>
              </a:buClr>
              <a:buFont typeface="Wingdings" charset="2"/>
              <a:buChar char="q"/>
            </a:pPr>
            <a:r>
              <a:rPr lang="en-US" sz="2400" b="1" dirty="0" smtClean="0"/>
              <a:t>Pass-thru </a:t>
            </a:r>
            <a:r>
              <a:rPr lang="en-US" sz="2400" b="1" dirty="0"/>
              <a:t>protocol </a:t>
            </a:r>
            <a:r>
              <a:rPr lang="en-US" sz="2400" b="1" dirty="0" smtClean="0"/>
              <a:t>module</a:t>
            </a:r>
            <a:endParaRPr lang="en-US" sz="2400" b="1" dirty="0"/>
          </a:p>
          <a:p>
            <a:pPr marL="742950" lvl="2" indent="-342900">
              <a:buClr>
                <a:srgbClr val="FF0000"/>
              </a:buClr>
              <a:buFont typeface="Wingdings" charset="2"/>
              <a:buChar char="q"/>
            </a:pPr>
            <a:r>
              <a:rPr lang="en-US" sz="2000" dirty="0"/>
              <a:t>Primitives</a:t>
            </a:r>
          </a:p>
          <a:p>
            <a:pPr marL="742950" lvl="2" indent="-342900">
              <a:buClr>
                <a:srgbClr val="FF0000"/>
              </a:buClr>
              <a:buFont typeface="Wingdings" charset="2"/>
              <a:buChar char="q"/>
            </a:pPr>
            <a:r>
              <a:rPr lang="en-US" sz="2000" dirty="0"/>
              <a:t>Parameters</a:t>
            </a:r>
          </a:p>
          <a:p>
            <a:pPr marL="742950" lvl="2" indent="-342900">
              <a:buClr>
                <a:srgbClr val="FF0000"/>
              </a:buClr>
              <a:buFont typeface="Wingdings" charset="2"/>
              <a:buChar char="q"/>
            </a:pPr>
            <a:r>
              <a:rPr lang="en-US" sz="2000" dirty="0"/>
              <a:t>Behavior</a:t>
            </a:r>
          </a:p>
          <a:p>
            <a:pPr marL="457200" lvl="1" indent="-457200">
              <a:buClr>
                <a:srgbClr val="FF0000"/>
              </a:buClr>
              <a:buFont typeface="Wingdings" charset="2"/>
              <a:buChar char="q"/>
            </a:pPr>
            <a:r>
              <a:rPr lang="en-US" sz="2400" b="1" dirty="0" smtClean="0"/>
              <a:t>Networking management</a:t>
            </a:r>
          </a:p>
          <a:p>
            <a:pPr marL="857250" lvl="2" indent="-457200">
              <a:buClr>
                <a:srgbClr val="FF0000"/>
              </a:buClr>
              <a:buFont typeface="Wingdings" charset="2"/>
              <a:buChar char="q"/>
            </a:pPr>
            <a:r>
              <a:rPr lang="en-US" sz="1900" dirty="0" smtClean="0"/>
              <a:t>managed objects</a:t>
            </a:r>
          </a:p>
          <a:p>
            <a:pPr marL="857250" lvl="2" indent="-457200">
              <a:buClr>
                <a:srgbClr val="FF0000"/>
              </a:buClr>
              <a:buFont typeface="Wingdings" charset="2"/>
              <a:buChar char="q"/>
            </a:pPr>
            <a:r>
              <a:rPr lang="en-US" sz="1900" dirty="0" smtClean="0"/>
              <a:t>protocols</a:t>
            </a:r>
          </a:p>
        </p:txBody>
      </p:sp>
      <p:sp>
        <p:nvSpPr>
          <p:cNvPr id="2" name="Date Placeholder 1"/>
          <p:cNvSpPr>
            <a:spLocks noGrp="1"/>
          </p:cNvSpPr>
          <p:nvPr>
            <p:ph type="dt" sz="half" idx="10"/>
          </p:nvPr>
        </p:nvSpPr>
        <p:spPr/>
        <p:txBody>
          <a:bodyPr/>
          <a:lstStyle/>
          <a:p>
            <a:r>
              <a:rPr lang="en-US" smtClean="0"/>
              <a:t>&lt;March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22</a:t>
            </a:fld>
            <a:endParaRPr lang="en-US"/>
          </a:p>
        </p:txBody>
      </p:sp>
    </p:spTree>
    <p:extLst>
      <p:ext uri="{BB962C8B-B14F-4D97-AF65-F5344CB8AC3E}">
        <p14:creationId xmlns:p14="http://schemas.microsoft.com/office/powerpoint/2010/main" val="2814513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0"/>
            <a:ext cx="3276600" cy="609600"/>
          </a:xfrm>
        </p:spPr>
        <p:txBody>
          <a:bodyPr/>
          <a:lstStyle/>
          <a:p>
            <a:r>
              <a:rPr lang="en-US" dirty="0" err="1" smtClean="0"/>
              <a:t>NetConf</a:t>
            </a:r>
            <a:r>
              <a:rPr lang="en-US" dirty="0" smtClean="0"/>
              <a:t> Flow</a:t>
            </a:r>
            <a:endParaRPr lang="en-US" dirty="0"/>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70337B2E-2ECE-C749-8163-8E953C7317DE}" type="slidenum">
              <a:rPr lang="en-US" smtClean="0"/>
              <a:pPr/>
              <a:t>23</a:t>
            </a:fld>
            <a:endParaRPr lang="en-US"/>
          </a:p>
        </p:txBody>
      </p:sp>
      <p:pic>
        <p:nvPicPr>
          <p:cNvPr id="7" name="Picture 6" descr="802.15.12-multi-mode-netconf-r1.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200" y="685800"/>
            <a:ext cx="6553200" cy="6047103"/>
          </a:xfrm>
          <a:prstGeom prst="rect">
            <a:avLst/>
          </a:prstGeom>
        </p:spPr>
      </p:pic>
    </p:spTree>
    <p:extLst>
      <p:ext uri="{BB962C8B-B14F-4D97-AF65-F5344CB8AC3E}">
        <p14:creationId xmlns:p14="http://schemas.microsoft.com/office/powerpoint/2010/main" val="38738986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304800"/>
            <a:ext cx="8686800" cy="968670"/>
          </a:xfrm>
        </p:spPr>
        <p:txBody>
          <a:bodyPr>
            <a:normAutofit/>
          </a:bodyPr>
          <a:lstStyle/>
          <a:p>
            <a:r>
              <a:rPr lang="en-US" b="1" dirty="0" smtClean="0">
                <a:solidFill>
                  <a:srgbClr val="000000"/>
                </a:solidFill>
                <a:ea typeface="Lucida Grande"/>
                <a:cs typeface="Lucida Grande"/>
              </a:rPr>
              <a:t>Conclusion </a:t>
            </a:r>
            <a:r>
              <a:rPr lang="en-US" sz="2800" dirty="0" smtClean="0">
                <a:solidFill>
                  <a:srgbClr val="000000"/>
                </a:solidFill>
                <a:ea typeface="Lucida Grande"/>
                <a:cs typeface="Lucida Grande"/>
              </a:rPr>
              <a:t>(continued)</a:t>
            </a:r>
            <a:endParaRPr lang="en-US" sz="2800" dirty="0">
              <a:latin typeface="Arial" charset="0"/>
            </a:endParaRPr>
          </a:p>
        </p:txBody>
      </p:sp>
      <p:sp>
        <p:nvSpPr>
          <p:cNvPr id="10243" name="Rectangle 1027"/>
          <p:cNvSpPr>
            <a:spLocks noGrp="1" noChangeArrowheads="1"/>
          </p:cNvSpPr>
          <p:nvPr>
            <p:ph type="body" idx="1"/>
          </p:nvPr>
        </p:nvSpPr>
        <p:spPr>
          <a:xfrm>
            <a:off x="759536" y="1064342"/>
            <a:ext cx="7355797" cy="5618877"/>
          </a:xfrm>
        </p:spPr>
        <p:txBody>
          <a:bodyPr>
            <a:normAutofit fontScale="77500" lnSpcReduction="20000"/>
          </a:bodyPr>
          <a:lstStyle/>
          <a:p>
            <a:pPr marL="0" lvl="1" indent="0">
              <a:buNone/>
            </a:pPr>
            <a:r>
              <a:rPr lang="en-US" b="1" dirty="0" smtClean="0"/>
              <a:t>Optional Protocol Modules intended to be done:</a:t>
            </a:r>
          </a:p>
          <a:p>
            <a:pPr marL="342900" lvl="1" indent="-342900">
              <a:buClr>
                <a:srgbClr val="FF0000"/>
              </a:buClr>
              <a:buFont typeface="Wingdings" charset="2"/>
              <a:buChar char="q"/>
            </a:pPr>
            <a:r>
              <a:rPr lang="en-US" sz="2400" b="1" dirty="0" smtClean="0"/>
              <a:t>6LoWPAN</a:t>
            </a:r>
          </a:p>
          <a:p>
            <a:pPr marL="742950" lvl="2" indent="-342900">
              <a:buClr>
                <a:srgbClr val="FF0000"/>
              </a:buClr>
              <a:buFont typeface="Wingdings" charset="2"/>
              <a:buChar char="q"/>
            </a:pPr>
            <a:r>
              <a:rPr lang="en-US" sz="2100" dirty="0"/>
              <a:t>Primitives</a:t>
            </a:r>
          </a:p>
          <a:p>
            <a:pPr marL="742950" lvl="2" indent="-342900">
              <a:buClr>
                <a:srgbClr val="FF0000"/>
              </a:buClr>
              <a:buFont typeface="Wingdings" charset="2"/>
              <a:buChar char="q"/>
            </a:pPr>
            <a:r>
              <a:rPr lang="en-US" sz="2100" dirty="0"/>
              <a:t>Parameters</a:t>
            </a:r>
          </a:p>
          <a:p>
            <a:pPr marL="742950" lvl="2" indent="-342900">
              <a:buClr>
                <a:srgbClr val="FF0000"/>
              </a:buClr>
              <a:buFont typeface="Wingdings" charset="2"/>
              <a:buChar char="q"/>
            </a:pPr>
            <a:r>
              <a:rPr lang="en-US" sz="2100" dirty="0" smtClean="0"/>
              <a:t>Behavior</a:t>
            </a:r>
          </a:p>
          <a:p>
            <a:pPr marL="342900" lvl="1" indent="-342900">
              <a:buClr>
                <a:srgbClr val="FF0000"/>
              </a:buClr>
              <a:buFont typeface="Wingdings" charset="2"/>
              <a:buChar char="q"/>
            </a:pPr>
            <a:r>
              <a:rPr lang="en-US" sz="2400" b="1" dirty="0" smtClean="0"/>
              <a:t>Key Management Protocol (KMP)</a:t>
            </a:r>
          </a:p>
          <a:p>
            <a:pPr marL="742950" lvl="2" indent="-342900">
              <a:buClr>
                <a:srgbClr val="FF0000"/>
              </a:buClr>
              <a:buFont typeface="Wingdings" charset="2"/>
              <a:buChar char="q"/>
            </a:pPr>
            <a:r>
              <a:rPr lang="en-US" sz="2100" dirty="0" smtClean="0"/>
              <a:t>Primitives</a:t>
            </a:r>
          </a:p>
          <a:p>
            <a:pPr marL="742950" lvl="2" indent="-342900">
              <a:buClr>
                <a:srgbClr val="FF0000"/>
              </a:buClr>
              <a:buFont typeface="Wingdings" charset="2"/>
              <a:buChar char="q"/>
            </a:pPr>
            <a:r>
              <a:rPr lang="en-US" sz="2100" dirty="0" smtClean="0"/>
              <a:t>Parameters</a:t>
            </a:r>
            <a:endParaRPr lang="en-US" sz="2100" dirty="0"/>
          </a:p>
          <a:p>
            <a:pPr marL="742950" lvl="2" indent="-342900">
              <a:buClr>
                <a:srgbClr val="FF0000"/>
              </a:buClr>
              <a:buFont typeface="Wingdings" charset="2"/>
              <a:buChar char="q"/>
            </a:pPr>
            <a:r>
              <a:rPr lang="en-US" sz="2100" dirty="0"/>
              <a:t>Behavior</a:t>
            </a:r>
            <a:endParaRPr lang="en-US" sz="2100" dirty="0" smtClean="0"/>
          </a:p>
          <a:p>
            <a:pPr marL="342900" lvl="1" indent="-342900">
              <a:buClr>
                <a:srgbClr val="FF0000"/>
              </a:buClr>
              <a:buFont typeface="Wingdings" charset="2"/>
              <a:buChar char="q"/>
            </a:pPr>
            <a:r>
              <a:rPr lang="en-US" sz="2400" b="1" dirty="0" smtClean="0"/>
              <a:t>Layer 2 Routing (L2R)</a:t>
            </a:r>
          </a:p>
          <a:p>
            <a:pPr marL="742950" lvl="2" indent="-342900">
              <a:buClr>
                <a:srgbClr val="FF0000"/>
              </a:buClr>
              <a:buFont typeface="Wingdings" charset="2"/>
              <a:buChar char="q"/>
            </a:pPr>
            <a:r>
              <a:rPr lang="en-US" sz="2000" dirty="0" smtClean="0"/>
              <a:t>Primitives</a:t>
            </a:r>
          </a:p>
          <a:p>
            <a:pPr marL="742950" lvl="2" indent="-342900">
              <a:buClr>
                <a:srgbClr val="FF0000"/>
              </a:buClr>
              <a:buFont typeface="Wingdings" charset="2"/>
              <a:buChar char="q"/>
            </a:pPr>
            <a:r>
              <a:rPr lang="en-US" sz="2000" dirty="0" smtClean="0"/>
              <a:t>Parameters</a:t>
            </a:r>
          </a:p>
          <a:p>
            <a:pPr marL="742950" lvl="2" indent="-342900">
              <a:buClr>
                <a:srgbClr val="FF0000"/>
              </a:buClr>
              <a:buFont typeface="Wingdings" charset="2"/>
              <a:buChar char="q"/>
            </a:pPr>
            <a:r>
              <a:rPr lang="en-US" sz="2000" dirty="0"/>
              <a:t>Behavior</a:t>
            </a:r>
          </a:p>
          <a:p>
            <a:pPr marL="342900" lvl="1" indent="-342900">
              <a:buClr>
                <a:srgbClr val="FF0000"/>
              </a:buClr>
              <a:buFont typeface="Wingdings" charset="2"/>
              <a:buChar char="q"/>
            </a:pPr>
            <a:r>
              <a:rPr lang="en-US" sz="2400" b="1" dirty="0" smtClean="0"/>
              <a:t>6top (layer 2 portion of 6tisch)</a:t>
            </a:r>
            <a:endParaRPr lang="en-US" sz="2400" b="1" dirty="0"/>
          </a:p>
          <a:p>
            <a:pPr marL="742950" lvl="2" indent="-342900">
              <a:buClr>
                <a:srgbClr val="FF0000"/>
              </a:buClr>
              <a:buFont typeface="Wingdings" charset="2"/>
              <a:buChar char="q"/>
            </a:pPr>
            <a:r>
              <a:rPr lang="en-US" sz="2000" dirty="0"/>
              <a:t>Primitives</a:t>
            </a:r>
          </a:p>
          <a:p>
            <a:pPr marL="742950" lvl="2" indent="-342900">
              <a:buClr>
                <a:srgbClr val="FF0000"/>
              </a:buClr>
              <a:buFont typeface="Wingdings" charset="2"/>
              <a:buChar char="q"/>
            </a:pPr>
            <a:r>
              <a:rPr lang="en-US" sz="2000" dirty="0"/>
              <a:t>Parameters</a:t>
            </a:r>
          </a:p>
          <a:p>
            <a:pPr marL="742950" lvl="2" indent="-342900">
              <a:buClr>
                <a:srgbClr val="FF0000"/>
              </a:buClr>
              <a:buFont typeface="Wingdings" charset="2"/>
              <a:buChar char="q"/>
            </a:pPr>
            <a:r>
              <a:rPr lang="en-US" sz="2000" dirty="0"/>
              <a:t>Behavior</a:t>
            </a:r>
          </a:p>
          <a:p>
            <a:pPr marL="342900" lvl="1" indent="-342900">
              <a:buClr>
                <a:srgbClr val="FF0000"/>
              </a:buClr>
              <a:buFont typeface="Wingdings" charset="2"/>
              <a:buChar char="q"/>
            </a:pPr>
            <a:r>
              <a:rPr lang="en-US" sz="2400" b="1" dirty="0" smtClean="0"/>
              <a:t>Ranging &amp; Location </a:t>
            </a:r>
            <a:r>
              <a:rPr lang="en-US" sz="2400" b="1" dirty="0"/>
              <a:t>S</a:t>
            </a:r>
            <a:r>
              <a:rPr lang="en-US" sz="2400" b="1" dirty="0" smtClean="0"/>
              <a:t>upport (RLS)</a:t>
            </a:r>
          </a:p>
          <a:p>
            <a:pPr marL="742950" lvl="2" indent="-342900">
              <a:buClr>
                <a:srgbClr val="FF0000"/>
              </a:buClr>
              <a:buFont typeface="Wingdings" charset="2"/>
              <a:buChar char="q"/>
            </a:pPr>
            <a:r>
              <a:rPr lang="en-US" sz="2100" dirty="0"/>
              <a:t>Primitives</a:t>
            </a:r>
          </a:p>
          <a:p>
            <a:pPr marL="742950" lvl="2" indent="-342900">
              <a:buClr>
                <a:srgbClr val="FF0000"/>
              </a:buClr>
              <a:buFont typeface="Wingdings" charset="2"/>
              <a:buChar char="q"/>
            </a:pPr>
            <a:r>
              <a:rPr lang="en-US" sz="2100" dirty="0"/>
              <a:t>Parameters</a:t>
            </a:r>
          </a:p>
          <a:p>
            <a:pPr marL="742950" lvl="2" indent="-342900">
              <a:buClr>
                <a:srgbClr val="FF0000"/>
              </a:buClr>
              <a:buFont typeface="Wingdings" charset="2"/>
              <a:buChar char="q"/>
            </a:pPr>
            <a:r>
              <a:rPr lang="en-US" sz="2100" dirty="0"/>
              <a:t>Behavior</a:t>
            </a:r>
          </a:p>
        </p:txBody>
      </p:sp>
      <p:sp>
        <p:nvSpPr>
          <p:cNvPr id="2" name="Date Placeholder 1"/>
          <p:cNvSpPr>
            <a:spLocks noGrp="1"/>
          </p:cNvSpPr>
          <p:nvPr>
            <p:ph type="dt" sz="half" idx="10"/>
          </p:nvPr>
        </p:nvSpPr>
        <p:spPr/>
        <p:txBody>
          <a:bodyPr/>
          <a:lstStyle/>
          <a:p>
            <a:r>
              <a:rPr lang="en-US" smtClean="0"/>
              <a:t>&lt;March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24</a:t>
            </a:fld>
            <a:endParaRPr lang="en-US"/>
          </a:p>
        </p:txBody>
      </p:sp>
    </p:spTree>
    <p:extLst>
      <p:ext uri="{BB962C8B-B14F-4D97-AF65-F5344CB8AC3E}">
        <p14:creationId xmlns:p14="http://schemas.microsoft.com/office/powerpoint/2010/main" val="24593345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3</a:t>
            </a:fld>
            <a:endParaRPr lang="en-US" dirty="0"/>
          </a:p>
        </p:txBody>
      </p:sp>
      <p:sp>
        <p:nvSpPr>
          <p:cNvPr id="21509" name="Rectangle 2"/>
          <p:cNvSpPr>
            <a:spLocks noGrp="1" noChangeArrowheads="1"/>
          </p:cNvSpPr>
          <p:nvPr>
            <p:ph type="title" idx="4294967295"/>
          </p:nvPr>
        </p:nvSpPr>
        <p:spPr>
          <a:xfrm>
            <a:off x="152400" y="304800"/>
            <a:ext cx="8001000" cy="990600"/>
          </a:xfrm>
        </p:spPr>
        <p:txBody>
          <a:bodyPr/>
          <a:lstStyle/>
          <a:p>
            <a:r>
              <a:rPr lang="en-US" b="1" dirty="0" smtClean="0">
                <a:solidFill>
                  <a:srgbClr val="000000"/>
                </a:solidFill>
                <a:ea typeface="Lucida Grande"/>
                <a:cs typeface="Lucida Grande"/>
              </a:rPr>
              <a:t>IEEE 802.15.12 Introduction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066800"/>
            <a:ext cx="88392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25400" y="914400"/>
            <a:ext cx="9042400" cy="5616924"/>
          </a:xfrm>
          <a:prstGeom prst="rect">
            <a:avLst/>
          </a:prstGeom>
          <a:noFill/>
        </p:spPr>
        <p:txBody>
          <a:bodyPr wrap="square" rtlCol="0">
            <a:spAutoFit/>
          </a:bodyPr>
          <a:lstStyle/>
          <a:p>
            <a:pPr>
              <a:buClr>
                <a:srgbClr val="FF0000"/>
              </a:buClr>
            </a:pPr>
            <a:r>
              <a:rPr lang="en-US" sz="2000" b="1" dirty="0" smtClean="0"/>
              <a:t>Introduction</a:t>
            </a:r>
          </a:p>
          <a:p>
            <a:pPr marL="284163">
              <a:buClr>
                <a:srgbClr val="FF0000"/>
              </a:buClr>
            </a:pPr>
            <a:r>
              <a:rPr lang="en-US" sz="1800" dirty="0"/>
              <a:t>IEEE 802.15.12 </a:t>
            </a:r>
            <a:r>
              <a:rPr lang="en-US" sz="1800" dirty="0" smtClean="0"/>
              <a:t>performs many of the functions that an LLC would perform but adds additional functionality needed for IEEE 802.15.4 in areas such as configuration, higher layer protocol identity, fragmentation, harmonization of existing of other upper sublayer layer 2 protocols, and management of 802.15.4 devices.</a:t>
            </a:r>
          </a:p>
          <a:p>
            <a:pPr>
              <a:spcBef>
                <a:spcPts val="600"/>
              </a:spcBef>
              <a:buClr>
                <a:srgbClr val="FF0000"/>
              </a:buClr>
            </a:pPr>
            <a:r>
              <a:rPr lang="en-US" sz="2000" b="1" dirty="0" smtClean="0"/>
              <a:t>Purpose</a:t>
            </a:r>
            <a:r>
              <a:rPr lang="en-US" sz="1800" b="1" dirty="0" smtClean="0"/>
              <a:t>, to provide the following:</a:t>
            </a:r>
          </a:p>
          <a:p>
            <a:pPr marL="565150" indent="-285750">
              <a:buClr>
                <a:srgbClr val="FF0000"/>
              </a:buClr>
              <a:buFont typeface="Wingdings" charset="2"/>
              <a:buChar char="q"/>
            </a:pPr>
            <a:r>
              <a:rPr lang="en-US" sz="1800" b="1" dirty="0" smtClean="0"/>
              <a:t>Reduction of the complexity in configuring and using the 802.15.4 device</a:t>
            </a:r>
          </a:p>
          <a:p>
            <a:pPr marL="914400" lvl="1" indent="-342900" defTabSz="800100">
              <a:buClr>
                <a:schemeClr val="tx1"/>
              </a:buClr>
              <a:buFont typeface="+mj-lt"/>
              <a:buAutoNum type="arabicPeriod"/>
            </a:pPr>
            <a:r>
              <a:rPr lang="en-US" sz="1600" b="1" dirty="0" smtClean="0"/>
              <a:t>Complexity in configuring 802.15.4 </a:t>
            </a:r>
            <a:r>
              <a:rPr lang="en-US" sz="1600" dirty="0" smtClean="0"/>
              <a:t>results from having to select one correct configuration given all possible combinations of the following: 8 MAC modes with 13 distinct MAC behaviors, 9 PHY modulation types with 4 distinct PHY behaviors and 40 PHY data rates, and 20 PHY bands</a:t>
            </a:r>
            <a:r>
              <a:rPr lang="en-US" sz="1600" dirty="0"/>
              <a:t> </a:t>
            </a:r>
            <a:r>
              <a:rPr lang="en-US" sz="1600" dirty="0" smtClean="0"/>
              <a:t>with greater than 35,390 channels. </a:t>
            </a:r>
          </a:p>
          <a:p>
            <a:pPr marL="1314450" lvl="2" indent="-285750" defTabSz="800100">
              <a:buClr>
                <a:srgbClr val="FF0000"/>
              </a:buClr>
              <a:buFont typeface="Wingdings" charset="2"/>
              <a:buChar char="q"/>
            </a:pPr>
            <a:r>
              <a:rPr lang="en-US" sz="1600" dirty="0" smtClean="0"/>
              <a:t>802.15.12 defines a management protocol module that provides configuration parameters to the 802.15.4 device.</a:t>
            </a:r>
          </a:p>
          <a:p>
            <a:pPr marL="914400" lvl="1" indent="-342900" defTabSz="800100">
              <a:buClr>
                <a:schemeClr val="tx1"/>
              </a:buClr>
              <a:buFont typeface="+mj-lt"/>
              <a:buAutoNum type="arabicPeriod"/>
            </a:pPr>
            <a:r>
              <a:rPr lang="en-US" sz="1600" b="1" dirty="0" smtClean="0"/>
              <a:t>Complexity in the use of 802.15.4</a:t>
            </a:r>
            <a:r>
              <a:rPr lang="en-US" sz="1600" dirty="0" smtClean="0"/>
              <a:t> to send messages is shown by a comparison with 802.3 and 802.11.  Ethernet (802.3) has 4 parameters in its data transmission primitive while 802.11 has 6.  However, the 802.15.4 data transmission primitive contains 28 parameters.  See </a:t>
            </a:r>
            <a:r>
              <a:rPr lang="en-US" sz="1600" dirty="0" smtClean="0">
                <a:hlinkClick r:id="rId3" action="ppaction://hlinksldjump"/>
              </a:rPr>
              <a:t>Figure 1 </a:t>
            </a:r>
            <a:r>
              <a:rPr lang="en-US" sz="1600" dirty="0" smtClean="0"/>
              <a:t>for more details.  Additionally, 802.15.4 uses a MAC address order that is contrary to 802-2014.</a:t>
            </a:r>
          </a:p>
          <a:p>
            <a:pPr marL="1314450" lvl="2" indent="-285750" defTabSz="800100">
              <a:buClr>
                <a:srgbClr val="FF0000"/>
              </a:buClr>
              <a:buFont typeface="Wingdings" charset="2"/>
              <a:buChar char="q"/>
            </a:pPr>
            <a:r>
              <a:rPr lang="en-US" sz="1600" dirty="0" smtClean="0"/>
              <a:t>802.15.12 will define a ULI data transmission primitive with ~ 4 mandatory parameters that will generate an 802.15.4 MCPS primitive. </a:t>
            </a:r>
          </a:p>
          <a:p>
            <a:pPr marL="1314450" lvl="2" indent="-285750" defTabSz="800100">
              <a:buClr>
                <a:srgbClr val="FF0000"/>
              </a:buClr>
              <a:buFont typeface="Wingdings" charset="2"/>
              <a:buChar char="q"/>
            </a:pPr>
            <a:r>
              <a:rPr lang="en-US" sz="1600" dirty="0" smtClean="0"/>
              <a:t>802.15.12 will provide an explicit description of the order of the 64-bit MAC address in the primitive</a:t>
            </a:r>
          </a:p>
        </p:txBody>
      </p:sp>
      <p:sp>
        <p:nvSpPr>
          <p:cNvPr id="3" name="Date Placeholder 2"/>
          <p:cNvSpPr>
            <a:spLocks noGrp="1"/>
          </p:cNvSpPr>
          <p:nvPr>
            <p:ph type="dt" sz="half" idx="10"/>
          </p:nvPr>
        </p:nvSpPr>
        <p:spPr/>
        <p:txBody>
          <a:bodyPr/>
          <a:lstStyle/>
          <a:p>
            <a:r>
              <a:rPr lang="en-US" smtClean="0"/>
              <a:t>&lt;March 2017&gt;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60949EC9-91CC-F44E-AFBC-D9AA52244D19}" type="slidenum">
              <a:rPr lang="en-US" smtClean="0"/>
              <a:pPr/>
              <a:t>3</a:t>
            </a:fld>
            <a:endParaRPr lang="en-US"/>
          </a:p>
        </p:txBody>
      </p:sp>
    </p:spTree>
    <p:extLst>
      <p:ext uri="{BB962C8B-B14F-4D97-AF65-F5344CB8AC3E}">
        <p14:creationId xmlns:p14="http://schemas.microsoft.com/office/powerpoint/2010/main" val="31765000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4</a:t>
            </a:fld>
            <a:endParaRPr lang="en-US" dirty="0"/>
          </a:p>
        </p:txBody>
      </p:sp>
      <p:sp>
        <p:nvSpPr>
          <p:cNvPr id="21509" name="Rectangle 2"/>
          <p:cNvSpPr>
            <a:spLocks noGrp="1" noChangeArrowheads="1"/>
          </p:cNvSpPr>
          <p:nvPr>
            <p:ph type="title" idx="4294967295"/>
          </p:nvPr>
        </p:nvSpPr>
        <p:spPr>
          <a:xfrm>
            <a:off x="152400" y="304800"/>
            <a:ext cx="8001000" cy="990600"/>
          </a:xfrm>
        </p:spPr>
        <p:txBody>
          <a:bodyPr/>
          <a:lstStyle/>
          <a:p>
            <a:r>
              <a:rPr lang="en-US" b="1" dirty="0" smtClean="0">
                <a:solidFill>
                  <a:srgbClr val="000000"/>
                </a:solidFill>
                <a:ea typeface="Lucida Grande"/>
                <a:cs typeface="Lucida Grande"/>
              </a:rPr>
              <a:t>IEEE 802.15.12 Introduction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76200" y="1143000"/>
            <a:ext cx="8686800" cy="5293758"/>
          </a:xfrm>
          <a:prstGeom prst="rect">
            <a:avLst/>
          </a:prstGeom>
          <a:noFill/>
        </p:spPr>
        <p:txBody>
          <a:bodyPr wrap="square" rtlCol="0">
            <a:spAutoFit/>
          </a:bodyPr>
          <a:lstStyle/>
          <a:p>
            <a:pPr>
              <a:buClr>
                <a:srgbClr val="FF0000"/>
              </a:buClr>
            </a:pPr>
            <a:r>
              <a:rPr lang="en-US" sz="1800" b="1" dirty="0" smtClean="0"/>
              <a:t>Purpose (continued) </a:t>
            </a:r>
            <a:r>
              <a:rPr lang="mr-IN" sz="1800" b="1" dirty="0" smtClean="0"/>
              <a:t>–</a:t>
            </a:r>
            <a:r>
              <a:rPr lang="en-US" sz="1800" b="1" dirty="0" smtClean="0"/>
              <a:t> provide the following:</a:t>
            </a:r>
          </a:p>
          <a:p>
            <a:pPr marL="685800" lvl="1" indent="-342900">
              <a:buClr>
                <a:schemeClr val="tx1"/>
              </a:buClr>
              <a:buFont typeface="+mj-lt"/>
              <a:buAutoNum type="arabicPeriod" startAt="3"/>
            </a:pPr>
            <a:r>
              <a:rPr lang="en-US" sz="1600" b="1" dirty="0" smtClean="0"/>
              <a:t>Addition of higher layer protocol identification</a:t>
            </a:r>
          </a:p>
          <a:p>
            <a:pPr marL="1022350" lvl="2" indent="-285750">
              <a:buClr>
                <a:srgbClr val="FF0000"/>
              </a:buClr>
              <a:buFont typeface="Wingdings" charset="2"/>
              <a:buChar char="q"/>
            </a:pPr>
            <a:r>
              <a:rPr lang="en-US" sz="1600" dirty="0" smtClean="0"/>
              <a:t>An implicit assumption with 802.15.4 is that there is a single application/protocol stack above it, while other standards such as 802.3 and 802.11 use EtherType protocol identities to direct messages to one of many applications. </a:t>
            </a:r>
          </a:p>
          <a:p>
            <a:pPr marL="1308100" lvl="3" indent="-285750">
              <a:buClr>
                <a:srgbClr val="FF0000"/>
              </a:buClr>
              <a:buFont typeface="Wingdings" charset="2"/>
              <a:buChar char="q"/>
            </a:pPr>
            <a:r>
              <a:rPr lang="en-US" sz="1600" dirty="0" smtClean="0"/>
              <a:t>802.15.12 adds a header supplying higher layer protocol identification using </a:t>
            </a:r>
            <a:r>
              <a:rPr lang="en-US" sz="1600" dirty="0" err="1" smtClean="0"/>
              <a:t>EtherTypes</a:t>
            </a:r>
            <a:r>
              <a:rPr lang="en-US" sz="1600" dirty="0" smtClean="0"/>
              <a:t> or Dispatch codes to allow multiple applications to use a single 802.15.4 device.</a:t>
            </a:r>
          </a:p>
          <a:p>
            <a:pPr marL="622300" lvl="1" indent="-342900">
              <a:buClr>
                <a:schemeClr val="tx1"/>
              </a:buClr>
              <a:buFont typeface="+mj-lt"/>
              <a:buAutoNum type="arabicPeriod" startAt="3"/>
            </a:pPr>
            <a:r>
              <a:rPr lang="en-US" sz="1600" b="1" dirty="0" smtClean="0"/>
              <a:t>Fragmentation</a:t>
            </a:r>
          </a:p>
          <a:p>
            <a:pPr marL="1022350" lvl="2" indent="-285750">
              <a:buClr>
                <a:srgbClr val="FF0000"/>
              </a:buClr>
              <a:buFont typeface="Wingdings" charset="2"/>
              <a:buChar char="q"/>
            </a:pPr>
            <a:r>
              <a:rPr lang="en-US" sz="1600" dirty="0" smtClean="0"/>
              <a:t>802.15.4 needs fragmentation of datagrams due to small frame sizes and low to very low data rates</a:t>
            </a:r>
            <a:r>
              <a:rPr lang="en-US" sz="1600" dirty="0"/>
              <a:t> </a:t>
            </a:r>
            <a:r>
              <a:rPr lang="en-US" sz="1600" dirty="0" smtClean="0"/>
              <a:t>even though 802.15.4 does not include frame fragmentation.  </a:t>
            </a:r>
          </a:p>
          <a:p>
            <a:pPr marL="1308100" lvl="3" indent="-285750">
              <a:buClr>
                <a:srgbClr val="FF0000"/>
              </a:buClr>
              <a:buFont typeface="Wingdings" charset="2"/>
              <a:buChar char="q"/>
            </a:pPr>
            <a:r>
              <a:rPr lang="en-US" sz="1600" dirty="0" smtClean="0"/>
              <a:t>802.15.12 provides two fragmentation methods, one for 6LoWPAN operation and the other for all else. </a:t>
            </a:r>
          </a:p>
          <a:p>
            <a:pPr marL="685800" lvl="1" indent="-342900">
              <a:buClr>
                <a:schemeClr val="tx1"/>
              </a:buClr>
              <a:buFont typeface="+mj-lt"/>
              <a:buAutoNum type="arabicPeriod" startAt="3"/>
            </a:pPr>
            <a:r>
              <a:rPr lang="en-US" sz="1600" b="1" dirty="0" smtClean="0"/>
              <a:t>Harmonization</a:t>
            </a:r>
          </a:p>
          <a:p>
            <a:pPr marL="1022350" lvl="2" indent="-285750">
              <a:buClr>
                <a:srgbClr val="FF0000"/>
              </a:buClr>
              <a:buFont typeface="Wingdings" charset="2"/>
              <a:buChar char="q"/>
            </a:pPr>
            <a:r>
              <a:rPr lang="en-US" sz="1600" dirty="0" smtClean="0"/>
              <a:t>Numerous layer 2 protocols have been designed for 802.15.4, however these protocols have not been harmonized to allow combinations of these protocols.</a:t>
            </a:r>
          </a:p>
          <a:p>
            <a:pPr marL="1308100" lvl="3" indent="-285750">
              <a:buClr>
                <a:srgbClr val="FF0000"/>
              </a:buClr>
              <a:buFont typeface="Wingdings" charset="2"/>
              <a:buChar char="q"/>
            </a:pPr>
            <a:r>
              <a:rPr lang="en-US" sz="1600" dirty="0" smtClean="0"/>
              <a:t>802.15.12 will harmonize the logical combinations </a:t>
            </a:r>
            <a:r>
              <a:rPr lang="en-US" sz="1600" dirty="0"/>
              <a:t>of </a:t>
            </a:r>
            <a:r>
              <a:rPr lang="en-US" sz="1600" dirty="0" smtClean="0"/>
              <a:t>layer 2 protocols.</a:t>
            </a:r>
          </a:p>
          <a:p>
            <a:pPr marL="685800" lvl="1" indent="-342900">
              <a:buClr>
                <a:schemeClr val="tx1"/>
              </a:buClr>
              <a:buFont typeface="+mj-lt"/>
              <a:buAutoNum type="arabicPeriod" startAt="3"/>
            </a:pPr>
            <a:r>
              <a:rPr lang="en-US" sz="1600" b="1" dirty="0" smtClean="0"/>
              <a:t>Management</a:t>
            </a:r>
          </a:p>
          <a:p>
            <a:pPr marL="1022350" lvl="2" indent="-285750">
              <a:buClr>
                <a:srgbClr val="FF0000"/>
              </a:buClr>
              <a:buFont typeface="Wingdings" charset="2"/>
              <a:buChar char="q"/>
            </a:pPr>
            <a:r>
              <a:rPr lang="en-US" sz="1600" dirty="0" smtClean="0"/>
              <a:t>Originally, 802.15.4 was not intended to be managed, hence the standard did not include managed objects.  </a:t>
            </a:r>
          </a:p>
          <a:p>
            <a:pPr marL="1308100" lvl="3" indent="-285750">
              <a:buClr>
                <a:srgbClr val="FF0000"/>
              </a:buClr>
              <a:buFont typeface="Wingdings" charset="2"/>
              <a:buChar char="q"/>
            </a:pPr>
            <a:r>
              <a:rPr lang="en-US" sz="1600" dirty="0" smtClean="0"/>
              <a:t>802.15.12 introduces managed objects to allow 802.15.4 devices to be managed in a manner similar to other devices such as 802.11.</a:t>
            </a:r>
          </a:p>
        </p:txBody>
      </p:sp>
      <p:sp>
        <p:nvSpPr>
          <p:cNvPr id="3" name="Date Placeholder 2"/>
          <p:cNvSpPr>
            <a:spLocks noGrp="1"/>
          </p:cNvSpPr>
          <p:nvPr>
            <p:ph type="dt" sz="half" idx="10"/>
          </p:nvPr>
        </p:nvSpPr>
        <p:spPr/>
        <p:txBody>
          <a:bodyPr/>
          <a:lstStyle/>
          <a:p>
            <a:r>
              <a:rPr lang="en-US" smtClean="0"/>
              <a:t>&lt;March 2017&gt;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60949EC9-91CC-F44E-AFBC-D9AA52244D19}" type="slidenum">
              <a:rPr lang="en-US" smtClean="0"/>
              <a:pPr/>
              <a:t>4</a:t>
            </a:fld>
            <a:endParaRPr lang="en-US"/>
          </a:p>
        </p:txBody>
      </p:sp>
    </p:spTree>
    <p:extLst>
      <p:ext uri="{BB962C8B-B14F-4D97-AF65-F5344CB8AC3E}">
        <p14:creationId xmlns:p14="http://schemas.microsoft.com/office/powerpoint/2010/main" val="2765360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5</a:t>
            </a:fld>
            <a:endParaRPr lang="en-US" dirty="0"/>
          </a:p>
        </p:txBody>
      </p:sp>
      <p:sp>
        <p:nvSpPr>
          <p:cNvPr id="21509" name="Rectangle 2"/>
          <p:cNvSpPr>
            <a:spLocks noGrp="1" noChangeArrowheads="1"/>
          </p:cNvSpPr>
          <p:nvPr>
            <p:ph type="title" idx="4294967295"/>
          </p:nvPr>
        </p:nvSpPr>
        <p:spPr>
          <a:xfrm>
            <a:off x="-304800" y="381000"/>
            <a:ext cx="8001000" cy="990600"/>
          </a:xfrm>
        </p:spPr>
        <p:txBody>
          <a:bodyPr>
            <a:noAutofit/>
          </a:bodyPr>
          <a:lstStyle/>
          <a:p>
            <a:r>
              <a:rPr lang="en-US" sz="3200" b="1" dirty="0" smtClean="0">
                <a:solidFill>
                  <a:srgbClr val="000000"/>
                </a:solidFill>
                <a:ea typeface="Lucida Grande"/>
                <a:cs typeface="Lucida Grande"/>
              </a:rPr>
              <a:t>Data Request Comparison</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 </a:t>
            </a:r>
            <a:r>
              <a:rPr lang="en-US" sz="2800" b="1" dirty="0" smtClean="0">
                <a:solidFill>
                  <a:srgbClr val="000000"/>
                </a:solidFill>
                <a:ea typeface="Lucida Grande"/>
                <a:cs typeface="Lucida Grande"/>
              </a:rPr>
              <a:t>Figure 1</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3" name="TextBox 2"/>
          <p:cNvSpPr txBox="1"/>
          <p:nvPr/>
        </p:nvSpPr>
        <p:spPr>
          <a:xfrm>
            <a:off x="0" y="2362200"/>
            <a:ext cx="4817747" cy="1785104"/>
          </a:xfrm>
          <a:prstGeom prst="rect">
            <a:avLst/>
          </a:prstGeom>
          <a:noFill/>
        </p:spPr>
        <p:txBody>
          <a:bodyPr wrap="square" rtlCol="0">
            <a:spAutoFit/>
          </a:bodyPr>
          <a:lstStyle/>
          <a:p>
            <a:r>
              <a:rPr lang="en-US" sz="1400" b="1" dirty="0"/>
              <a:t> </a:t>
            </a:r>
            <a:r>
              <a:rPr lang="en-US" sz="1400" b="1" dirty="0" smtClean="0"/>
              <a:t>802.3</a:t>
            </a:r>
          </a:p>
          <a:p>
            <a:pPr marL="1541463" indent="-1314450"/>
            <a:r>
              <a:rPr lang="en-US" sz="1600" dirty="0" smtClean="0"/>
              <a:t>MA_DATA.request  </a:t>
            </a:r>
            <a:r>
              <a:rPr lang="en-US" sz="1600" dirty="0"/>
              <a:t> </a:t>
            </a:r>
            <a:r>
              <a:rPr lang="en-US" sz="1600" dirty="0" smtClean="0"/>
              <a:t>      (</a:t>
            </a:r>
            <a:endParaRPr lang="en-US" sz="1600" dirty="0"/>
          </a:p>
          <a:p>
            <a:pPr marL="2171700"/>
            <a:r>
              <a:rPr lang="en-US" sz="1600" b="1" dirty="0"/>
              <a:t>destination_address</a:t>
            </a:r>
            <a:r>
              <a:rPr lang="en-US" sz="1600" dirty="0"/>
              <a:t>,</a:t>
            </a:r>
          </a:p>
          <a:p>
            <a:pPr marL="2171700"/>
            <a:r>
              <a:rPr lang="en-US" sz="1600" dirty="0"/>
              <a:t>source_address,</a:t>
            </a:r>
          </a:p>
          <a:p>
            <a:pPr marL="2171700"/>
            <a:r>
              <a:rPr lang="en-US" sz="1600" b="1" dirty="0"/>
              <a:t>mac_service_data_unit</a:t>
            </a:r>
            <a:r>
              <a:rPr lang="en-US" sz="1600" dirty="0"/>
              <a:t>,</a:t>
            </a:r>
          </a:p>
          <a:p>
            <a:pPr marL="2171700"/>
            <a:r>
              <a:rPr lang="en-US" sz="1600" dirty="0" smtClean="0"/>
              <a:t>frame_check_sequence</a:t>
            </a:r>
            <a:endParaRPr lang="en-US" sz="1600" dirty="0"/>
          </a:p>
          <a:p>
            <a:pPr marL="2171700"/>
            <a:r>
              <a:rPr lang="en-US" sz="1600" dirty="0"/>
              <a:t>)</a:t>
            </a:r>
          </a:p>
        </p:txBody>
      </p:sp>
      <p:sp>
        <p:nvSpPr>
          <p:cNvPr id="4" name="TextBox 3"/>
          <p:cNvSpPr txBox="1"/>
          <p:nvPr/>
        </p:nvSpPr>
        <p:spPr>
          <a:xfrm>
            <a:off x="0" y="3962400"/>
            <a:ext cx="4911093" cy="2277547"/>
          </a:xfrm>
          <a:prstGeom prst="rect">
            <a:avLst/>
          </a:prstGeom>
          <a:noFill/>
        </p:spPr>
        <p:txBody>
          <a:bodyPr wrap="square" rtlCol="0">
            <a:spAutoFit/>
          </a:bodyPr>
          <a:lstStyle/>
          <a:p>
            <a:r>
              <a:rPr lang="en-US" sz="1400" b="1" dirty="0" smtClean="0"/>
              <a:t>802.11</a:t>
            </a:r>
          </a:p>
          <a:p>
            <a:pPr marL="1485900" indent="-1316038"/>
            <a:r>
              <a:rPr lang="en-US" sz="1600" dirty="0" smtClean="0"/>
              <a:t> </a:t>
            </a:r>
            <a:r>
              <a:rPr lang="en-US" sz="1600" dirty="0"/>
              <a:t>MA-</a:t>
            </a:r>
            <a:r>
              <a:rPr lang="en-US" sz="1600" dirty="0" smtClean="0"/>
              <a:t>UNITDATA.request  (</a:t>
            </a:r>
            <a:endParaRPr lang="en-US" sz="1600" dirty="0"/>
          </a:p>
          <a:p>
            <a:pPr marL="2230438" defTabSz="-52388"/>
            <a:r>
              <a:rPr lang="en-US" sz="1600" dirty="0"/>
              <a:t>source address,</a:t>
            </a:r>
          </a:p>
          <a:p>
            <a:pPr marL="2230438" defTabSz="-52388"/>
            <a:r>
              <a:rPr lang="en-US" sz="1600" b="1" dirty="0"/>
              <a:t>destination address</a:t>
            </a:r>
            <a:r>
              <a:rPr lang="en-US" sz="1600" dirty="0"/>
              <a:t>,</a:t>
            </a:r>
          </a:p>
          <a:p>
            <a:pPr marL="2230438" defTabSz="-52388"/>
            <a:r>
              <a:rPr lang="en-US" sz="1600" dirty="0"/>
              <a:t>routing information,</a:t>
            </a:r>
          </a:p>
          <a:p>
            <a:pPr marL="2230438" defTabSz="-52388"/>
            <a:r>
              <a:rPr lang="en-US" sz="1600" b="1" dirty="0"/>
              <a:t>data</a:t>
            </a:r>
            <a:r>
              <a:rPr lang="en-US" sz="1600" dirty="0"/>
              <a:t>,</a:t>
            </a:r>
          </a:p>
          <a:p>
            <a:pPr marL="2230438" defTabSz="-52388"/>
            <a:r>
              <a:rPr lang="en-US" sz="1600" dirty="0"/>
              <a:t>priority,</a:t>
            </a:r>
          </a:p>
          <a:p>
            <a:pPr marL="2230438" defTabSz="-52388"/>
            <a:r>
              <a:rPr lang="en-US" sz="1600" dirty="0"/>
              <a:t>service class</a:t>
            </a:r>
          </a:p>
          <a:p>
            <a:pPr marL="2230438" defTabSz="-52388"/>
            <a:r>
              <a:rPr lang="en-US" sz="1600" dirty="0" smtClean="0"/>
              <a:t>)</a:t>
            </a:r>
            <a:endParaRPr lang="en-US" sz="1600" b="1" dirty="0"/>
          </a:p>
        </p:txBody>
      </p:sp>
      <p:sp>
        <p:nvSpPr>
          <p:cNvPr id="5" name="TextBox 4"/>
          <p:cNvSpPr txBox="1"/>
          <p:nvPr/>
        </p:nvSpPr>
        <p:spPr>
          <a:xfrm>
            <a:off x="4648200" y="1066800"/>
            <a:ext cx="4402049" cy="5401480"/>
          </a:xfrm>
          <a:prstGeom prst="rect">
            <a:avLst/>
          </a:prstGeom>
          <a:noFill/>
        </p:spPr>
        <p:txBody>
          <a:bodyPr wrap="square" rtlCol="0">
            <a:spAutoFit/>
          </a:bodyPr>
          <a:lstStyle/>
          <a:p>
            <a:r>
              <a:rPr lang="en-US" sz="1400" b="1" dirty="0" smtClean="0"/>
              <a:t>802.15.4</a:t>
            </a:r>
          </a:p>
          <a:p>
            <a:r>
              <a:rPr lang="en-US" sz="1100" dirty="0" smtClean="0"/>
              <a:t>MCPS</a:t>
            </a:r>
            <a:r>
              <a:rPr lang="en-US" sz="1100" dirty="0"/>
              <a:t>-</a:t>
            </a:r>
            <a:r>
              <a:rPr lang="en-US" sz="1100" dirty="0" smtClean="0"/>
              <a:t>DATA.request</a:t>
            </a:r>
            <a:r>
              <a:rPr lang="en-US" sz="1100" dirty="0"/>
              <a:t> </a:t>
            </a:r>
            <a:r>
              <a:rPr lang="en-US" sz="1100" dirty="0" smtClean="0"/>
              <a:t>  (</a:t>
            </a:r>
            <a:endParaRPr lang="en-US" sz="1100" dirty="0"/>
          </a:p>
          <a:p>
            <a:pPr marL="1376363"/>
            <a:r>
              <a:rPr lang="en-US" sz="1100" dirty="0"/>
              <a:t>SrcAddrMode,</a:t>
            </a:r>
          </a:p>
          <a:p>
            <a:pPr marL="1376363"/>
            <a:r>
              <a:rPr lang="en-US" sz="1100" dirty="0"/>
              <a:t>DstAddrMode,</a:t>
            </a:r>
          </a:p>
          <a:p>
            <a:pPr marL="1376363"/>
            <a:r>
              <a:rPr lang="en-US" sz="1100" dirty="0"/>
              <a:t>DstPanId,</a:t>
            </a:r>
          </a:p>
          <a:p>
            <a:pPr marL="1376363"/>
            <a:r>
              <a:rPr lang="en-US" sz="1100" b="1" dirty="0"/>
              <a:t>DstAddr,</a:t>
            </a:r>
          </a:p>
          <a:p>
            <a:pPr marL="1376363"/>
            <a:r>
              <a:rPr lang="en-US" sz="1100" b="1" dirty="0"/>
              <a:t>Msdu</a:t>
            </a:r>
            <a:r>
              <a:rPr lang="en-US" sz="1100" dirty="0"/>
              <a:t>,</a:t>
            </a:r>
          </a:p>
          <a:p>
            <a:pPr marL="1376363"/>
            <a:r>
              <a:rPr lang="en-US" sz="1100" dirty="0"/>
              <a:t>MsduHandle,</a:t>
            </a:r>
          </a:p>
          <a:p>
            <a:pPr marL="1376363"/>
            <a:r>
              <a:rPr lang="en-US" sz="1100" dirty="0"/>
              <a:t>HeaderIeList,</a:t>
            </a:r>
          </a:p>
          <a:p>
            <a:pPr marL="1376363"/>
            <a:r>
              <a:rPr lang="en-US" sz="1100" dirty="0"/>
              <a:t>PayloadIeList,</a:t>
            </a:r>
          </a:p>
          <a:p>
            <a:pPr marL="1376363"/>
            <a:r>
              <a:rPr lang="en-US" sz="1100" dirty="0"/>
              <a:t>HeaderIeIdList,</a:t>
            </a:r>
          </a:p>
          <a:p>
            <a:pPr marL="1376363"/>
            <a:r>
              <a:rPr lang="en-US" sz="1100" dirty="0"/>
              <a:t>NestedIeSubIdList,</a:t>
            </a:r>
          </a:p>
          <a:p>
            <a:pPr marL="1376363"/>
            <a:r>
              <a:rPr lang="en-US" sz="1100" dirty="0"/>
              <a:t>AckTx,</a:t>
            </a:r>
          </a:p>
          <a:p>
            <a:pPr marL="1376363"/>
            <a:r>
              <a:rPr lang="en-US" sz="1100" dirty="0"/>
              <a:t>GtsTx,</a:t>
            </a:r>
          </a:p>
          <a:p>
            <a:pPr marL="1376363"/>
            <a:r>
              <a:rPr lang="en-US" sz="1100" dirty="0"/>
              <a:t>IndirectTx,</a:t>
            </a:r>
          </a:p>
          <a:p>
            <a:pPr marL="1376363"/>
            <a:r>
              <a:rPr lang="en-US" sz="1100" dirty="0"/>
              <a:t>SecurityLevel,</a:t>
            </a:r>
          </a:p>
          <a:p>
            <a:pPr marL="1376363"/>
            <a:r>
              <a:rPr lang="en-US" sz="1100" dirty="0"/>
              <a:t>KeyIdMode,</a:t>
            </a:r>
          </a:p>
          <a:p>
            <a:pPr marL="1376363"/>
            <a:r>
              <a:rPr lang="en-US" sz="1100" dirty="0"/>
              <a:t>KeySource,</a:t>
            </a:r>
          </a:p>
          <a:p>
            <a:pPr marL="1376363"/>
            <a:r>
              <a:rPr lang="en-US" sz="1100" dirty="0"/>
              <a:t>KeyIndex,</a:t>
            </a:r>
          </a:p>
          <a:p>
            <a:pPr marL="1376363"/>
            <a:r>
              <a:rPr lang="en-US" sz="1100" dirty="0"/>
              <a:t>UwbPrf,</a:t>
            </a:r>
          </a:p>
          <a:p>
            <a:pPr marL="1376363"/>
            <a:r>
              <a:rPr lang="en-US" sz="1100" dirty="0"/>
              <a:t>Ranging,</a:t>
            </a:r>
          </a:p>
          <a:p>
            <a:pPr marL="1376363"/>
            <a:r>
              <a:rPr lang="en-US" sz="1100" dirty="0"/>
              <a:t>UwbPreambleSymbolRepetitions,</a:t>
            </a:r>
          </a:p>
          <a:p>
            <a:pPr marL="1376363"/>
            <a:r>
              <a:rPr lang="en-US" sz="1100" dirty="0"/>
              <a:t>DataRate,</a:t>
            </a:r>
          </a:p>
          <a:p>
            <a:pPr marL="1376363"/>
            <a:r>
              <a:rPr lang="en-US" sz="1100" dirty="0"/>
              <a:t>LocationEnhancingInformationPostamble,</a:t>
            </a:r>
          </a:p>
          <a:p>
            <a:pPr marL="1376363"/>
            <a:r>
              <a:rPr lang="en-US" sz="1100" dirty="0"/>
              <a:t>LocationEnhancingInformationPostambleLength,</a:t>
            </a:r>
          </a:p>
          <a:p>
            <a:pPr marL="1376363"/>
            <a:r>
              <a:rPr lang="en-US" sz="1100" dirty="0"/>
              <a:t>PanIdSuppressed,</a:t>
            </a:r>
          </a:p>
          <a:p>
            <a:pPr marL="1376363"/>
            <a:r>
              <a:rPr lang="en-US" sz="1100" dirty="0"/>
              <a:t>SeqNumSuppressed,</a:t>
            </a:r>
          </a:p>
          <a:p>
            <a:pPr marL="1376363"/>
            <a:r>
              <a:rPr lang="en-US" sz="1100" dirty="0"/>
              <a:t>SendMultipurpose</a:t>
            </a:r>
          </a:p>
          <a:p>
            <a:pPr marL="1376363"/>
            <a:r>
              <a:rPr lang="en-US" sz="1100" dirty="0"/>
              <a:t>FrakPolicy,</a:t>
            </a:r>
          </a:p>
          <a:p>
            <a:pPr marL="1376363"/>
            <a:r>
              <a:rPr lang="en-US" sz="1100" dirty="0"/>
              <a:t>CriticalEventMessage</a:t>
            </a:r>
          </a:p>
          <a:p>
            <a:pPr marL="1376363"/>
            <a:r>
              <a:rPr lang="mr-IN" sz="1100" dirty="0"/>
              <a:t>)</a:t>
            </a:r>
            <a:endParaRPr lang="en-US" sz="1100" dirty="0"/>
          </a:p>
        </p:txBody>
      </p:sp>
      <p:sp>
        <p:nvSpPr>
          <p:cNvPr id="7" name="TextBox 6"/>
          <p:cNvSpPr txBox="1"/>
          <p:nvPr/>
        </p:nvSpPr>
        <p:spPr>
          <a:xfrm>
            <a:off x="152400" y="1143000"/>
            <a:ext cx="4572000" cy="1077218"/>
          </a:xfrm>
          <a:prstGeom prst="rect">
            <a:avLst/>
          </a:prstGeom>
          <a:noFill/>
        </p:spPr>
        <p:txBody>
          <a:bodyPr wrap="square" rtlCol="0">
            <a:spAutoFit/>
          </a:bodyPr>
          <a:lstStyle/>
          <a:p>
            <a:r>
              <a:rPr lang="en-US" sz="1600" dirty="0" smtClean="0"/>
              <a:t>As an example of the complexity of sending or receiving data with 802.15.4 compared to Ethernet or 802.11, the respective data request primitives are shown. Two common parameters are highlighted.</a:t>
            </a:r>
            <a:endParaRPr lang="en-US" sz="1600" dirty="0"/>
          </a:p>
        </p:txBody>
      </p:sp>
      <p:sp>
        <p:nvSpPr>
          <p:cNvPr id="2" name="Date Placeholder 1"/>
          <p:cNvSpPr>
            <a:spLocks noGrp="1"/>
          </p:cNvSpPr>
          <p:nvPr>
            <p:ph type="dt" sz="half" idx="10"/>
          </p:nvPr>
        </p:nvSpPr>
        <p:spPr/>
        <p:txBody>
          <a:bodyPr/>
          <a:lstStyle/>
          <a:p>
            <a:r>
              <a:rPr lang="en-US" smtClean="0"/>
              <a:t>&lt;March 2017&gt;</a:t>
            </a:r>
            <a:endParaRPr lang="en-US" dirty="0"/>
          </a:p>
        </p:txBody>
      </p:sp>
      <p:sp>
        <p:nvSpPr>
          <p:cNvPr id="6" name="Footer Placeholder 5"/>
          <p:cNvSpPr>
            <a:spLocks noGrp="1"/>
          </p:cNvSpPr>
          <p:nvPr>
            <p:ph type="ftr" sz="quarter" idx="11"/>
          </p:nvPr>
        </p:nvSpPr>
        <p:spPr/>
        <p:txBody>
          <a:bodyPr/>
          <a:lstStyle/>
          <a:p>
            <a:r>
              <a:rPr lang="en-US" smtClean="0"/>
              <a:t>&lt;Pat Kinney&gt;, &lt;Kinney Consulting&gt;</a:t>
            </a:r>
            <a:endParaRPr lang="en-US"/>
          </a:p>
        </p:txBody>
      </p:sp>
      <p:sp>
        <p:nvSpPr>
          <p:cNvPr id="8" name="Slide Number Placeholder 7"/>
          <p:cNvSpPr>
            <a:spLocks noGrp="1"/>
          </p:cNvSpPr>
          <p:nvPr>
            <p:ph type="sldNum" sz="quarter" idx="12"/>
          </p:nvPr>
        </p:nvSpPr>
        <p:spPr/>
        <p:txBody>
          <a:bodyPr/>
          <a:lstStyle/>
          <a:p>
            <a:r>
              <a:rPr lang="en-US" dirty="0" smtClean="0"/>
              <a:t>Slide </a:t>
            </a:r>
            <a:fld id="{60949EC9-91CC-F44E-AFBC-D9AA52244D19}" type="slidenum">
              <a:rPr lang="en-US" smtClean="0"/>
              <a:pPr/>
              <a:t>5</a:t>
            </a:fld>
            <a:endParaRPr lang="en-US" dirty="0"/>
          </a:p>
        </p:txBody>
      </p:sp>
    </p:spTree>
    <p:extLst>
      <p:ext uri="{BB962C8B-B14F-4D97-AF65-F5344CB8AC3E}">
        <p14:creationId xmlns:p14="http://schemas.microsoft.com/office/powerpoint/2010/main" val="35604151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304800"/>
            <a:ext cx="8686800" cy="1143000"/>
          </a:xfrm>
        </p:spPr>
        <p:txBody>
          <a:bodyPr/>
          <a:lstStyle/>
          <a:p>
            <a:r>
              <a:rPr lang="en-US" b="1" dirty="0" smtClean="0">
                <a:solidFill>
                  <a:srgbClr val="000000"/>
                </a:solidFill>
                <a:ea typeface="Lucida Grande"/>
                <a:cs typeface="Lucida Grande"/>
              </a:rPr>
              <a:t>802.15.12 </a:t>
            </a:r>
            <a:r>
              <a:rPr lang="en-US" b="1" dirty="0" smtClean="0"/>
              <a:t>Functional Decomposition</a:t>
            </a:r>
            <a:endParaRPr lang="en-US" dirty="0">
              <a:latin typeface="Arial" charset="0"/>
            </a:endParaRPr>
          </a:p>
        </p:txBody>
      </p:sp>
      <p:sp>
        <p:nvSpPr>
          <p:cNvPr id="10243" name="Rectangle 1027"/>
          <p:cNvSpPr>
            <a:spLocks noGrp="1" noChangeArrowheads="1"/>
          </p:cNvSpPr>
          <p:nvPr>
            <p:ph type="body" idx="1"/>
          </p:nvPr>
        </p:nvSpPr>
        <p:spPr>
          <a:xfrm>
            <a:off x="228600" y="1143000"/>
            <a:ext cx="8686800" cy="5410200"/>
          </a:xfrm>
        </p:spPr>
        <p:txBody>
          <a:bodyPr>
            <a:normAutofit/>
          </a:bodyPr>
          <a:lstStyle/>
          <a:p>
            <a:pPr marL="457200" lvl="1" indent="0">
              <a:buNone/>
            </a:pPr>
            <a:r>
              <a:rPr lang="en-US" sz="2400" b="1" dirty="0" smtClean="0">
                <a:solidFill>
                  <a:srgbClr val="000000"/>
                </a:solidFill>
                <a:latin typeface="Arial" charset="0"/>
              </a:rPr>
              <a:t>Overview: </a:t>
            </a:r>
          </a:p>
          <a:p>
            <a:pPr lvl="1">
              <a:buClr>
                <a:srgbClr val="FF0000"/>
              </a:buClr>
              <a:buFont typeface="Wingdings" charset="2"/>
              <a:buChar char="q"/>
            </a:pPr>
            <a:r>
              <a:rPr lang="en-US" sz="2000" dirty="0" smtClean="0">
                <a:latin typeface="Arial" charset="0"/>
              </a:rPr>
              <a:t>The 802.15.12 functional decomposition is based upon the 802-2014 Reference Model and the 802.15.9 KMP reference model.</a:t>
            </a:r>
          </a:p>
          <a:p>
            <a:pPr lvl="1">
              <a:buClr>
                <a:srgbClr val="FF0000"/>
              </a:buClr>
              <a:buFont typeface="Wingdings" charset="2"/>
              <a:buChar char="q"/>
            </a:pPr>
            <a:r>
              <a:rPr lang="en-US" sz="2000" dirty="0" smtClean="0">
                <a:latin typeface="Arial" charset="0"/>
              </a:rPr>
              <a:t>The functional decomposition as shown in </a:t>
            </a:r>
            <a:r>
              <a:rPr lang="en-US" sz="2000" dirty="0" smtClean="0">
                <a:latin typeface="Arial" charset="0"/>
                <a:hlinkClick r:id="rId2" action="ppaction://hlinksldjump"/>
              </a:rPr>
              <a:t>Figure 2</a:t>
            </a:r>
            <a:r>
              <a:rPr lang="en-US" sz="2000" dirty="0" smtClean="0">
                <a:latin typeface="Arial" charset="0"/>
              </a:rPr>
              <a:t> enables:</a:t>
            </a:r>
          </a:p>
          <a:p>
            <a:pPr lvl="2">
              <a:buClr>
                <a:srgbClr val="FF0000"/>
              </a:buClr>
              <a:buFont typeface="Wingdings" charset="2"/>
              <a:buChar char="q"/>
            </a:pPr>
            <a:r>
              <a:rPr lang="en-US" sz="1800" dirty="0">
                <a:latin typeface="Arial" charset="0"/>
              </a:rPr>
              <a:t>m</a:t>
            </a:r>
            <a:r>
              <a:rPr lang="en-US" sz="1800" dirty="0" smtClean="0">
                <a:latin typeface="Arial" charset="0"/>
              </a:rPr>
              <a:t>ultiple higher layer applications and protocol stacks by use of the Protocol Discrimination Element (PDE).  The PDE multiplexes the layer 3 interface to the appropriate protocol module</a:t>
            </a:r>
            <a:endParaRPr lang="en-US" sz="1800" dirty="0">
              <a:latin typeface="Arial" charset="0"/>
            </a:endParaRPr>
          </a:p>
          <a:p>
            <a:pPr lvl="2">
              <a:buClr>
                <a:srgbClr val="FF0000"/>
              </a:buClr>
              <a:buFont typeface="Wingdings" charset="2"/>
              <a:buChar char="q"/>
            </a:pPr>
            <a:r>
              <a:rPr lang="en-US" sz="1800" dirty="0" smtClean="0">
                <a:latin typeface="Arial" charset="0"/>
              </a:rPr>
              <a:t>all known Layer 2 protocols for 802.15.4, while still allowing extensibility to add protocols. These protocols are contained within the respective protocol modules.  The protocol modules format the layer 3 datagrams into 802.15.4 primitives before transmission and extracts the incoming message from the 802.15.4 primitive for the appropriate layer 3 SAP</a:t>
            </a:r>
          </a:p>
          <a:p>
            <a:pPr lvl="2">
              <a:buClr>
                <a:srgbClr val="FF0000"/>
              </a:buClr>
              <a:buFont typeface="Wingdings" charset="2"/>
              <a:buChar char="q"/>
            </a:pPr>
            <a:r>
              <a:rPr lang="en-US" sz="1800" dirty="0" smtClean="0">
                <a:latin typeface="Arial" charset="0"/>
              </a:rPr>
              <a:t>all protocol modules access to the appropriate 802.15.4 SAP via </a:t>
            </a:r>
            <a:r>
              <a:rPr lang="en-US" sz="1800" dirty="0">
                <a:latin typeface="Arial" charset="0"/>
              </a:rPr>
              <a:t>the Multiplexed MAC Interface (MMI</a:t>
            </a:r>
            <a:r>
              <a:rPr lang="en-US" sz="1800" dirty="0" smtClean="0">
                <a:latin typeface="Arial" charset="0"/>
              </a:rPr>
              <a:t>)</a:t>
            </a:r>
          </a:p>
          <a:p>
            <a:pPr lvl="2">
              <a:buClr>
                <a:srgbClr val="FF0000"/>
              </a:buClr>
              <a:buFont typeface="Wingdings" charset="2"/>
              <a:buChar char="q"/>
            </a:pPr>
            <a:r>
              <a:rPr lang="en-US" sz="1800" dirty="0">
                <a:latin typeface="Arial" charset="0"/>
              </a:rPr>
              <a:t>f</a:t>
            </a:r>
            <a:r>
              <a:rPr lang="en-US" sz="1800" dirty="0" smtClean="0">
                <a:latin typeface="Arial" charset="0"/>
              </a:rPr>
              <a:t>ragmentation for datagrams, where fragmentation for 6LoWPAN is included in its protocol module and fragmentation for all other messages in included in the Multiplexed MAC Interface (MMI)</a:t>
            </a:r>
            <a:endParaRPr lang="en-US" sz="2000" dirty="0" smtClean="0">
              <a:solidFill>
                <a:srgbClr val="000000"/>
              </a:solidFill>
              <a:latin typeface="Arial" charset="0"/>
            </a:endParaRPr>
          </a:p>
          <a:p>
            <a:pPr lvl="1">
              <a:buFont typeface="Arial" charset="0"/>
              <a:buChar char="•"/>
            </a:pPr>
            <a:endParaRPr lang="en-US" sz="2000" dirty="0" smtClean="0">
              <a:solidFill>
                <a:srgbClr val="000000"/>
              </a:solidFill>
              <a:latin typeface="Arial" charset="0"/>
            </a:endParaRPr>
          </a:p>
        </p:txBody>
      </p:sp>
      <p:sp>
        <p:nvSpPr>
          <p:cNvPr id="2" name="Date Placeholder 1"/>
          <p:cNvSpPr>
            <a:spLocks noGrp="1"/>
          </p:cNvSpPr>
          <p:nvPr>
            <p:ph type="dt" sz="half" idx="10"/>
          </p:nvPr>
        </p:nvSpPr>
        <p:spPr/>
        <p:txBody>
          <a:bodyPr/>
          <a:lstStyle/>
          <a:p>
            <a:r>
              <a:rPr lang="en-US" smtClean="0"/>
              <a:t>&lt;March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6</a:t>
            </a:fld>
            <a:endParaRPr lang="en-US"/>
          </a:p>
        </p:txBody>
      </p:sp>
    </p:spTree>
    <p:extLst>
      <p:ext uri="{BB962C8B-B14F-4D97-AF65-F5344CB8AC3E}">
        <p14:creationId xmlns:p14="http://schemas.microsoft.com/office/powerpoint/2010/main" val="2303411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7</a:t>
            </a:fld>
            <a:endParaRPr lang="en-US" dirty="0"/>
          </a:p>
        </p:txBody>
      </p:sp>
      <p:sp>
        <p:nvSpPr>
          <p:cNvPr id="21509" name="Rectangle 2"/>
          <p:cNvSpPr>
            <a:spLocks noGrp="1" noChangeArrowheads="1"/>
          </p:cNvSpPr>
          <p:nvPr>
            <p:ph type="title" idx="4294967295"/>
          </p:nvPr>
        </p:nvSpPr>
        <p:spPr>
          <a:xfrm>
            <a:off x="533400" y="304800"/>
            <a:ext cx="8229600" cy="965200"/>
          </a:xfrm>
        </p:spPr>
        <p:txBody>
          <a:bodyPr/>
          <a:lstStyle/>
          <a:p>
            <a:r>
              <a:rPr lang="en-US" sz="2800" b="1" dirty="0" smtClean="0">
                <a:solidFill>
                  <a:srgbClr val="000000"/>
                </a:solidFill>
                <a:ea typeface="Lucida Grande"/>
                <a:cs typeface="Lucida Grande"/>
              </a:rPr>
              <a:t>PHY and DLL Functional Decomposition - Figure 2</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sp>
        <p:nvSpPr>
          <p:cNvPr id="2" name="Date Placeholder 1"/>
          <p:cNvSpPr>
            <a:spLocks noGrp="1"/>
          </p:cNvSpPr>
          <p:nvPr>
            <p:ph type="dt" sz="half" idx="10"/>
          </p:nvPr>
        </p:nvSpPr>
        <p:spPr/>
        <p:txBody>
          <a:bodyPr/>
          <a:lstStyle/>
          <a:p>
            <a:r>
              <a:rPr lang="en-US" smtClean="0"/>
              <a:t>&lt;March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60949EC9-91CC-F44E-AFBC-D9AA52244D19}" type="slidenum">
              <a:rPr lang="en-US" smtClean="0"/>
              <a:pPr/>
              <a:t>7</a:t>
            </a:fld>
            <a:endParaRPr lang="en-US"/>
          </a:p>
        </p:txBody>
      </p:sp>
      <p:pic>
        <p:nvPicPr>
          <p:cNvPr id="6" name="Picture 5" descr="802.15.12-multi-mode-r4.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1066800"/>
            <a:ext cx="8077200" cy="5410200"/>
          </a:xfrm>
          <a:prstGeom prst="rect">
            <a:avLst/>
          </a:prstGeom>
        </p:spPr>
      </p:pic>
    </p:spTree>
    <p:extLst>
      <p:ext uri="{BB962C8B-B14F-4D97-AF65-F5344CB8AC3E}">
        <p14:creationId xmlns:p14="http://schemas.microsoft.com/office/powerpoint/2010/main" val="38069545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762000"/>
            <a:ext cx="8686800" cy="1143000"/>
          </a:xfrm>
        </p:spPr>
        <p:txBody>
          <a:bodyPr>
            <a:normAutofit fontScale="90000"/>
          </a:bodyPr>
          <a:lstStyle/>
          <a:p>
            <a:r>
              <a:rPr lang="en-US" b="1" dirty="0" smtClean="0">
                <a:solidFill>
                  <a:srgbClr val="000000"/>
                </a:solidFill>
                <a:ea typeface="Lucida Grande"/>
                <a:cs typeface="Lucida Grande"/>
              </a:rPr>
              <a:t>802.15.12 </a:t>
            </a:r>
            <a:r>
              <a:rPr lang="en-US" b="1" dirty="0" smtClean="0"/>
              <a:t>Protocol Discrimination Entity (PDE) </a:t>
            </a:r>
            <a:r>
              <a:rPr lang="en-US" dirty="0" smtClean="0">
                <a:latin typeface="Arial" charset="0"/>
              </a:rPr>
              <a:t/>
            </a:r>
            <a:br>
              <a:rPr lang="en-US" dirty="0" smtClean="0">
                <a:latin typeface="Arial" charset="0"/>
              </a:rPr>
            </a:br>
            <a:endParaRPr lang="en-US" dirty="0">
              <a:latin typeface="Arial" charset="0"/>
            </a:endParaRPr>
          </a:p>
        </p:txBody>
      </p:sp>
      <p:sp>
        <p:nvSpPr>
          <p:cNvPr id="10243" name="Rectangle 1027"/>
          <p:cNvSpPr>
            <a:spLocks noGrp="1" noChangeArrowheads="1"/>
          </p:cNvSpPr>
          <p:nvPr>
            <p:ph type="body" idx="1"/>
          </p:nvPr>
        </p:nvSpPr>
        <p:spPr>
          <a:xfrm>
            <a:off x="-106680" y="1295400"/>
            <a:ext cx="9250680" cy="5410200"/>
          </a:xfrm>
        </p:spPr>
        <p:txBody>
          <a:bodyPr/>
          <a:lstStyle/>
          <a:p>
            <a:pPr marL="457200" lvl="1" indent="0">
              <a:buNone/>
            </a:pPr>
            <a:r>
              <a:rPr lang="en-US" sz="2400" b="1" dirty="0" smtClean="0">
                <a:solidFill>
                  <a:srgbClr val="000000"/>
                </a:solidFill>
                <a:latin typeface="Arial" charset="0"/>
              </a:rPr>
              <a:t>Purpose: </a:t>
            </a:r>
          </a:p>
          <a:p>
            <a:pPr lvl="1">
              <a:buClr>
                <a:srgbClr val="FF0000"/>
              </a:buClr>
              <a:buFont typeface="Wingdings" charset="2"/>
              <a:buChar char="q"/>
            </a:pPr>
            <a:r>
              <a:rPr lang="en-US" sz="2000" dirty="0">
                <a:latin typeface="Arial" charset="0"/>
              </a:rPr>
              <a:t>Directs and optionally modifies information from the </a:t>
            </a:r>
            <a:r>
              <a:rPr lang="en-US" sz="2000" dirty="0" smtClean="0">
                <a:latin typeface="Arial" charset="0"/>
              </a:rPr>
              <a:t>higher </a:t>
            </a:r>
            <a:r>
              <a:rPr lang="en-US" sz="2000" dirty="0">
                <a:latin typeface="Arial" charset="0"/>
              </a:rPr>
              <a:t>layer SAP </a:t>
            </a:r>
            <a:r>
              <a:rPr lang="en-US" sz="2000" dirty="0" smtClean="0">
                <a:latin typeface="Arial" charset="0"/>
              </a:rPr>
              <a:t>to the </a:t>
            </a:r>
            <a:r>
              <a:rPr lang="en-US" sz="2000" dirty="0">
                <a:latin typeface="Arial" charset="0"/>
              </a:rPr>
              <a:t>appropriate </a:t>
            </a:r>
            <a:r>
              <a:rPr lang="en-US" sz="2000" dirty="0" smtClean="0">
                <a:latin typeface="Arial" charset="0"/>
              </a:rPr>
              <a:t>protocol </a:t>
            </a:r>
            <a:r>
              <a:rPr lang="en-US" sz="2000" dirty="0">
                <a:latin typeface="Arial" charset="0"/>
              </a:rPr>
              <a:t>module </a:t>
            </a:r>
            <a:r>
              <a:rPr lang="en-US" sz="2000" dirty="0" smtClean="0">
                <a:latin typeface="Arial" charset="0"/>
              </a:rPr>
              <a:t>directly </a:t>
            </a:r>
          </a:p>
          <a:p>
            <a:pPr lvl="1">
              <a:buClr>
                <a:srgbClr val="FF0000"/>
              </a:buClr>
              <a:buFont typeface="Wingdings" charset="2"/>
              <a:buChar char="q"/>
            </a:pPr>
            <a:r>
              <a:rPr lang="en-US" sz="2000" dirty="0" smtClean="0">
                <a:latin typeface="Arial" charset="0"/>
              </a:rPr>
              <a:t>Directs </a:t>
            </a:r>
            <a:r>
              <a:rPr lang="en-US" sz="2000" dirty="0">
                <a:latin typeface="Arial" charset="0"/>
              </a:rPr>
              <a:t>and optionally modifies information from p</a:t>
            </a:r>
            <a:r>
              <a:rPr lang="en-US" sz="2000" dirty="0" smtClean="0">
                <a:latin typeface="Arial" charset="0"/>
              </a:rPr>
              <a:t>rotocol module SAP </a:t>
            </a:r>
            <a:r>
              <a:rPr lang="en-US" sz="2000" dirty="0">
                <a:latin typeface="Arial" charset="0"/>
              </a:rPr>
              <a:t>to the appropriate higher layer </a:t>
            </a:r>
            <a:r>
              <a:rPr lang="en-US" sz="2000" dirty="0" smtClean="0">
                <a:latin typeface="Arial" charset="0"/>
              </a:rPr>
              <a:t>SAP directly </a:t>
            </a:r>
          </a:p>
          <a:p>
            <a:pPr marL="457200" lvl="1" indent="0">
              <a:buClr>
                <a:srgbClr val="FF0000"/>
              </a:buClr>
              <a:buNone/>
            </a:pPr>
            <a:r>
              <a:rPr lang="en-US" sz="2400" b="1" dirty="0" smtClean="0">
                <a:solidFill>
                  <a:srgbClr val="000000"/>
                </a:solidFill>
                <a:latin typeface="Arial" charset="0"/>
              </a:rPr>
              <a:t>Overview</a:t>
            </a:r>
          </a:p>
          <a:p>
            <a:pPr lvl="1">
              <a:buClr>
                <a:srgbClr val="FF0000"/>
              </a:buClr>
              <a:buFont typeface="Wingdings" charset="2"/>
              <a:buChar char="q"/>
            </a:pPr>
            <a:r>
              <a:rPr lang="en-US" sz="2000" dirty="0" smtClean="0">
                <a:solidFill>
                  <a:srgbClr val="000000"/>
                </a:solidFill>
                <a:latin typeface="Arial" charset="0"/>
              </a:rPr>
              <a:t>For frames going to the higher layer, the PDE determines the appropriate SAP for delivery, as determined by the ULI header, removes the ULI header, reconstitutes the appropriate header, and then directs the datagram to the SAP.</a:t>
            </a:r>
          </a:p>
          <a:p>
            <a:pPr lvl="1">
              <a:buClr>
                <a:srgbClr val="FF0000"/>
              </a:buClr>
              <a:buFont typeface="Wingdings" charset="2"/>
              <a:buChar char="q"/>
            </a:pPr>
            <a:r>
              <a:rPr lang="en-US" sz="2000" dirty="0" smtClean="0">
                <a:solidFill>
                  <a:srgbClr val="000000"/>
                </a:solidFill>
                <a:latin typeface="Arial" charset="0"/>
              </a:rPr>
              <a:t>For datagrams coming from a higher layer, the PDE determines the SAP to which the datagram is to be sent based upon the configuration of the device as set by the Management Protocols entity, and forwards it to the </a:t>
            </a:r>
            <a:r>
              <a:rPr lang="en-US" sz="2000" dirty="0">
                <a:solidFill>
                  <a:srgbClr val="000000"/>
                </a:solidFill>
                <a:latin typeface="Arial" charset="0"/>
              </a:rPr>
              <a:t>appropriate </a:t>
            </a:r>
            <a:r>
              <a:rPr lang="en-US" sz="2000" dirty="0" smtClean="0">
                <a:solidFill>
                  <a:srgbClr val="000000"/>
                </a:solidFill>
                <a:latin typeface="Arial" charset="0"/>
              </a:rPr>
              <a:t>SAP.</a:t>
            </a:r>
          </a:p>
          <a:p>
            <a:pPr lvl="1">
              <a:buClr>
                <a:srgbClr val="FF0000"/>
              </a:buClr>
              <a:buFont typeface="Wingdings" charset="2"/>
              <a:buChar char="q"/>
            </a:pPr>
            <a:r>
              <a:rPr lang="en-US" sz="2000" dirty="0" smtClean="0">
                <a:solidFill>
                  <a:srgbClr val="000000"/>
                </a:solidFill>
                <a:latin typeface="Arial" charset="0"/>
              </a:rPr>
              <a:t>Further details may be found in 15-16-0656, latest revision</a:t>
            </a:r>
          </a:p>
        </p:txBody>
      </p:sp>
      <p:sp>
        <p:nvSpPr>
          <p:cNvPr id="2" name="Date Placeholder 1"/>
          <p:cNvSpPr>
            <a:spLocks noGrp="1"/>
          </p:cNvSpPr>
          <p:nvPr>
            <p:ph type="dt" sz="half" idx="10"/>
          </p:nvPr>
        </p:nvSpPr>
        <p:spPr/>
        <p:txBody>
          <a:bodyPr/>
          <a:lstStyle/>
          <a:p>
            <a:r>
              <a:rPr lang="en-US" smtClean="0"/>
              <a:t>&lt;March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8</a:t>
            </a:fld>
            <a:endParaRPr lang="en-US"/>
          </a:p>
        </p:txBody>
      </p:sp>
    </p:spTree>
    <p:extLst>
      <p:ext uri="{BB962C8B-B14F-4D97-AF65-F5344CB8AC3E}">
        <p14:creationId xmlns:p14="http://schemas.microsoft.com/office/powerpoint/2010/main" val="22150773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457200"/>
            <a:ext cx="9677400" cy="1143000"/>
          </a:xfrm>
        </p:spPr>
        <p:txBody>
          <a:bodyPr>
            <a:normAutofit/>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Multiplexed MAC interface (MMI)</a:t>
            </a:r>
            <a:endParaRPr lang="en-US" dirty="0">
              <a:latin typeface="Arial" charset="0"/>
            </a:endParaRPr>
          </a:p>
        </p:txBody>
      </p:sp>
      <p:sp>
        <p:nvSpPr>
          <p:cNvPr id="10243" name="Rectangle 1027"/>
          <p:cNvSpPr>
            <a:spLocks noGrp="1" noChangeArrowheads="1"/>
          </p:cNvSpPr>
          <p:nvPr>
            <p:ph type="body" idx="1"/>
          </p:nvPr>
        </p:nvSpPr>
        <p:spPr>
          <a:xfrm>
            <a:off x="381000" y="1371600"/>
            <a:ext cx="8610600" cy="4800600"/>
          </a:xfrm>
        </p:spPr>
        <p:txBody>
          <a:bodyPr>
            <a:normAutofit lnSpcReduction="10000"/>
          </a:bodyPr>
          <a:lstStyle/>
          <a:p>
            <a:pPr marL="0" indent="0">
              <a:buNone/>
            </a:pPr>
            <a:r>
              <a:rPr lang="en-US" sz="2400" b="1" dirty="0" smtClean="0">
                <a:latin typeface="Arial" charset="0"/>
              </a:rPr>
              <a:t>Purpose</a:t>
            </a:r>
          </a:p>
          <a:p>
            <a:pPr marL="342900" lvl="1" indent="-342900">
              <a:buClr>
                <a:srgbClr val="FF0000"/>
              </a:buClr>
              <a:buFont typeface="Wingdings" charset="2"/>
              <a:buChar char="q"/>
            </a:pPr>
            <a:r>
              <a:rPr lang="en-US" sz="2000" dirty="0">
                <a:latin typeface="Arial" charset="0"/>
              </a:rPr>
              <a:t>Directs and </a:t>
            </a:r>
            <a:r>
              <a:rPr lang="en-US" sz="2000" dirty="0" smtClean="0">
                <a:latin typeface="Arial" charset="0"/>
              </a:rPr>
              <a:t>may modify </a:t>
            </a:r>
            <a:r>
              <a:rPr lang="en-US" sz="2000" dirty="0">
                <a:latin typeface="Arial" charset="0"/>
              </a:rPr>
              <a:t>information from </a:t>
            </a:r>
            <a:r>
              <a:rPr lang="en-US" sz="2000" dirty="0" smtClean="0">
                <a:latin typeface="Arial" charset="0"/>
              </a:rPr>
              <a:t>a protocol module SAP </a:t>
            </a:r>
            <a:r>
              <a:rPr lang="en-US" sz="2000" dirty="0">
                <a:latin typeface="Arial" charset="0"/>
              </a:rPr>
              <a:t>to the appropriate MAC SAP or another </a:t>
            </a:r>
            <a:r>
              <a:rPr lang="en-US" sz="2000" dirty="0" smtClean="0">
                <a:latin typeface="Arial" charset="0"/>
              </a:rPr>
              <a:t>protocol module SAP</a:t>
            </a:r>
            <a:endParaRPr lang="en-US" sz="2400" dirty="0" smtClean="0">
              <a:latin typeface="Arial" charset="0"/>
            </a:endParaRPr>
          </a:p>
          <a:p>
            <a:pPr marL="0" indent="0">
              <a:buClr>
                <a:srgbClr val="FF0000"/>
              </a:buClr>
              <a:buNone/>
            </a:pPr>
            <a:r>
              <a:rPr lang="en-US" sz="2400" b="1" dirty="0" smtClean="0">
                <a:latin typeface="Arial" charset="0"/>
              </a:rPr>
              <a:t>Overview</a:t>
            </a:r>
            <a:endParaRPr lang="en-US" sz="2400" b="1" dirty="0">
              <a:latin typeface="Arial" charset="0"/>
            </a:endParaRPr>
          </a:p>
          <a:p>
            <a:pPr>
              <a:buClr>
                <a:srgbClr val="FF0000"/>
              </a:buClr>
              <a:buFont typeface="Wingdings" charset="2"/>
              <a:buChar char="q"/>
            </a:pPr>
            <a:r>
              <a:rPr lang="en-US" sz="2000" dirty="0" smtClean="0"/>
              <a:t>Provides multiplex and fragmentation service to the packets </a:t>
            </a:r>
            <a:r>
              <a:rPr lang="en-US" sz="2000" dirty="0"/>
              <a:t>sent by the </a:t>
            </a:r>
            <a:r>
              <a:rPr lang="en-US" sz="2000" dirty="0" smtClean="0"/>
              <a:t>ULI functions and </a:t>
            </a:r>
            <a:r>
              <a:rPr lang="en-US" sz="2000" dirty="0"/>
              <a:t>send them </a:t>
            </a:r>
            <a:r>
              <a:rPr lang="en-US" sz="2000" dirty="0" smtClean="0"/>
              <a:t>to either the MCPS-SAP, the MLME-SAP, or to another function module SAP within the ULI. The process of sending the packets includes formatting the ULI IE or prepending the appropriate headers into the payload of the frame for transmission.</a:t>
            </a:r>
          </a:p>
          <a:p>
            <a:pPr>
              <a:buClr>
                <a:srgbClr val="FF0000"/>
              </a:buClr>
              <a:buFont typeface="Wingdings" charset="2"/>
              <a:buChar char="q"/>
            </a:pPr>
            <a:r>
              <a:rPr lang="en-US" sz="2000" dirty="0" smtClean="0"/>
              <a:t>The </a:t>
            </a:r>
            <a:r>
              <a:rPr lang="en-US" sz="2000" dirty="0"/>
              <a:t>interface between the </a:t>
            </a:r>
            <a:r>
              <a:rPr lang="en-US" sz="2000" dirty="0" smtClean="0"/>
              <a:t>MMI and </a:t>
            </a:r>
            <a:r>
              <a:rPr lang="en-US" sz="2000" dirty="0"/>
              <a:t>the </a:t>
            </a:r>
            <a:r>
              <a:rPr lang="en-US" sz="2000" dirty="0" smtClean="0"/>
              <a:t>ULI function modules includes </a:t>
            </a:r>
            <a:r>
              <a:rPr lang="en-US" sz="2000" dirty="0"/>
              <a:t>the </a:t>
            </a:r>
            <a:r>
              <a:rPr lang="en-US" sz="2000" dirty="0" smtClean="0"/>
              <a:t>Multiplex ID </a:t>
            </a:r>
            <a:r>
              <a:rPr lang="en-US" sz="2000" dirty="0"/>
              <a:t>and the payload to be sent or the payload </a:t>
            </a:r>
            <a:r>
              <a:rPr lang="en-US" sz="2000" dirty="0" smtClean="0"/>
              <a:t>received.</a:t>
            </a:r>
          </a:p>
          <a:p>
            <a:pPr>
              <a:buClr>
                <a:srgbClr val="FF0000"/>
              </a:buClr>
              <a:buFont typeface="Wingdings" charset="2"/>
              <a:buChar char="q"/>
            </a:pPr>
            <a:r>
              <a:rPr lang="en-US" sz="2000" dirty="0" smtClean="0">
                <a:solidFill>
                  <a:srgbClr val="000000"/>
                </a:solidFill>
              </a:rPr>
              <a:t>The mechanism for the MMI, i.e. the ability to send the data to the proper SAP, will be similar to the mechanism defined in IEEE 802.15.9 for the multiplexed data service.</a:t>
            </a:r>
          </a:p>
          <a:p>
            <a:pPr marL="0" lvl="1" indent="0">
              <a:buNone/>
            </a:pPr>
            <a:r>
              <a:rPr lang="en-US" sz="2000" dirty="0">
                <a:solidFill>
                  <a:srgbClr val="000000"/>
                </a:solidFill>
                <a:latin typeface="Arial" charset="0"/>
              </a:rPr>
              <a:t>Further details may be found in 15-16-</a:t>
            </a:r>
            <a:r>
              <a:rPr lang="en-US" sz="2000" dirty="0" smtClean="0">
                <a:solidFill>
                  <a:srgbClr val="000000"/>
                </a:solidFill>
                <a:latin typeface="Arial" charset="0"/>
              </a:rPr>
              <a:t>0656, latest revision.</a:t>
            </a:r>
            <a:endParaRPr lang="en-US" sz="2000" dirty="0">
              <a:solidFill>
                <a:srgbClr val="000000"/>
              </a:solidFill>
              <a:latin typeface="Arial" charset="0"/>
            </a:endParaRPr>
          </a:p>
        </p:txBody>
      </p:sp>
      <p:sp>
        <p:nvSpPr>
          <p:cNvPr id="2" name="Date Placeholder 1"/>
          <p:cNvSpPr>
            <a:spLocks noGrp="1"/>
          </p:cNvSpPr>
          <p:nvPr>
            <p:ph type="dt" sz="half" idx="10"/>
          </p:nvPr>
        </p:nvSpPr>
        <p:spPr/>
        <p:txBody>
          <a:bodyPr/>
          <a:lstStyle/>
          <a:p>
            <a:r>
              <a:rPr lang="en-US" smtClean="0"/>
              <a:t>&lt;March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9</a:t>
            </a:fld>
            <a:endParaRPr lang="en-US"/>
          </a:p>
        </p:txBody>
      </p:sp>
    </p:spTree>
    <p:extLst>
      <p:ext uri="{BB962C8B-B14F-4D97-AF65-F5344CB8AC3E}">
        <p14:creationId xmlns:p14="http://schemas.microsoft.com/office/powerpoint/2010/main" val="35312487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IEEE-P802_15">
  <a:themeElements>
    <a:clrScheme name="Custom 1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080"/>
      </a:hlink>
      <a:folHlink>
        <a:srgbClr val="000080"/>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39430</TotalTime>
  <Words>3453</Words>
  <Application>Microsoft Macintosh PowerPoint</Application>
  <PresentationFormat>On-screen Show (4:3)</PresentationFormat>
  <Paragraphs>387</Paragraphs>
  <Slides>24</Slides>
  <Notes>9</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IEEE-P802_15</vt:lpstr>
      <vt:lpstr>PowerPoint Presentation</vt:lpstr>
      <vt:lpstr>802.15.12</vt:lpstr>
      <vt:lpstr>IEEE 802.15.12 Introduction</vt:lpstr>
      <vt:lpstr>IEEE 802.15.12 Introduction</vt:lpstr>
      <vt:lpstr>Data Request Comparison - Figure 1</vt:lpstr>
      <vt:lpstr>802.15.12 Functional Decomposition</vt:lpstr>
      <vt:lpstr>PHY and DLL Functional Decomposition - Figure 2</vt:lpstr>
      <vt:lpstr>802.15.12 Protocol Discrimination Entity (PDE)  </vt:lpstr>
      <vt:lpstr>802.15.12 Multiplexed MAC interface (MMI)</vt:lpstr>
      <vt:lpstr>802.15.12 Protocol Modules</vt:lpstr>
      <vt:lpstr>802.15.12 Mandatory Protocol Modules</vt:lpstr>
      <vt:lpstr>802.15.12 Mandatory Protocol Modules</vt:lpstr>
      <vt:lpstr>802.15.12 Optional Protocol Modules</vt:lpstr>
      <vt:lpstr>802.15.12 Optional Protocol Modules</vt:lpstr>
      <vt:lpstr>802.15.12 ULI-Device Discovery Techniques</vt:lpstr>
      <vt:lpstr>802.15.12 Header construction: IE Devices</vt:lpstr>
      <vt:lpstr>802.15.12 Header construction: Non-IE devices</vt:lpstr>
      <vt:lpstr>Examples of Frame Construction with 802.15.12</vt:lpstr>
      <vt:lpstr>Frame Composition</vt:lpstr>
      <vt:lpstr>Examples of IP Packet Construction using 802.15.12</vt:lpstr>
      <vt:lpstr>Packet Construction - Figure 5</vt:lpstr>
      <vt:lpstr>Conclusion</vt:lpstr>
      <vt:lpstr>NetConf Flow</vt:lpstr>
      <vt:lpstr>Conclusion (continued)</vt:lpstr>
    </vt:vector>
  </TitlesOfParts>
  <Manager/>
  <Company>Kinney Consulting</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Conceptual Overview</dc:title>
  <dc:subject>IEEE 802.15 &lt;.12&gt;</dc:subject>
  <dc:creator>Pat Kinney</dc:creator>
  <cp:keywords/>
  <dc:description>&lt;15-17-0113-02-0012&gt;</dc:description>
  <cp:lastModifiedBy>Pat Kinney</cp:lastModifiedBy>
  <cp:revision>64</cp:revision>
  <cp:lastPrinted>1998-02-10T13:28:06Z</cp:lastPrinted>
  <dcterms:created xsi:type="dcterms:W3CDTF">1999-11-08T18:59:45Z</dcterms:created>
  <dcterms:modified xsi:type="dcterms:W3CDTF">2017-07-10T20:07:40Z</dcterms:modified>
  <cp:category/>
</cp:coreProperties>
</file>