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32" autoAdjust="0"/>
    <p:restoredTop sz="93799" autoAdjust="0"/>
  </p:normalViewPr>
  <p:slideViewPr>
    <p:cSldViewPr>
      <p:cViewPr>
        <p:scale>
          <a:sx n="125" d="100"/>
          <a:sy n="125" d="100"/>
        </p:scale>
        <p:origin x="-192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February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February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February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Common items</a:t>
            </a:r>
            <a:r>
              <a:rPr lang="en-GB" baseline="0" dirty="0" smtClean="0">
                <a:latin typeface="Times New Roman" charset="0"/>
                <a:ea typeface="ＭＳ Ｐゴシック" charset="0"/>
                <a:cs typeface="ＭＳ Ｐゴシック" charset="0"/>
              </a:rPr>
              <a:t> are 1. destination address, 2. data to be sent</a:t>
            </a:r>
          </a:p>
          <a:p>
            <a:endParaRPr lang="en-GB" baseline="0" dirty="0" smtClean="0">
              <a:latin typeface="Times New Roman" charset="0"/>
              <a:ea typeface="ＭＳ Ｐゴシック" charset="0"/>
              <a:cs typeface="ＭＳ Ｐゴシック" charset="0"/>
            </a:endParaRPr>
          </a:p>
          <a:p>
            <a:r>
              <a:rPr lang="en-GB" baseline="0" dirty="0" smtClean="0">
                <a:latin typeface="Times New Roman" charset="0"/>
                <a:ea typeface="ＭＳ Ｐゴシック" charset="0"/>
                <a:cs typeface="ＭＳ Ｐゴシック" charset="0"/>
              </a:rPr>
              <a:t>15.12 proposal -&gt; </a:t>
            </a:r>
            <a:r>
              <a:rPr lang="en-GB" sz="1200" kern="1200" dirty="0" smtClean="0">
                <a:solidFill>
                  <a:schemeClr val="tx1"/>
                </a:solidFill>
                <a:effectLst/>
                <a:latin typeface="Times New Roman" charset="0"/>
                <a:ea typeface="ＭＳ Ｐゴシック" charset="0"/>
                <a:cs typeface="+mn-cs"/>
              </a:rPr>
              <a:t>MD_DATA_REQ (</a:t>
            </a:r>
            <a:r>
              <a:rPr lang="en-GB" sz="1200" i="1" kern="1200" dirty="0" err="1" smtClean="0">
                <a:solidFill>
                  <a:schemeClr val="tx1"/>
                </a:solidFill>
                <a:effectLst/>
                <a:latin typeface="Times New Roman" charset="0"/>
                <a:ea typeface="ＭＳ Ｐゴシック" charset="0"/>
                <a:cs typeface="+mn-cs"/>
              </a:rPr>
              <a:t>SrcAddr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DstAddr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msduLength</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a:t>
            </a:r>
            <a:r>
              <a:rPr lang="en-GB" sz="1200" kern="1200" dirty="0" smtClean="0">
                <a:solidFill>
                  <a:schemeClr val="tx1"/>
                </a:solidFill>
                <a:effectLst/>
                <a:latin typeface="Times New Roman" charset="0"/>
                <a:ea typeface="ＭＳ Ｐゴシック" charset="0"/>
                <a:cs typeface="+mn-cs"/>
              </a:rPr>
              <a:t>)</a:t>
            </a:r>
            <a:endParaRPr lang="en-US" sz="1200" kern="1200" dirty="0" smtClean="0">
              <a:solidFill>
                <a:schemeClr val="tx1"/>
              </a:solidFill>
              <a:effectLst/>
              <a:latin typeface="Times New Roman" charset="0"/>
              <a:ea typeface="ＭＳ Ｐゴシック" charset="0"/>
              <a:cs typeface="+mn-cs"/>
            </a:endParaRPr>
          </a:p>
          <a:p>
            <a:r>
              <a:rPr lang="en-GB" sz="1200" kern="1200" dirty="0" smtClean="0">
                <a:solidFill>
                  <a:schemeClr val="tx1"/>
                </a:solidFill>
                <a:effectLst/>
                <a:latin typeface="Times New Roman" charset="0"/>
                <a:ea typeface="ＭＳ Ｐゴシック" charset="0"/>
                <a:cs typeface="+mn-cs"/>
              </a:rPr>
              <a:t>Where:</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SrcAddr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originator of the transmission. </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DstAddr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intended recipient of the transmission.</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Length (number of octets) of the DPDU to transmit.</a:t>
            </a:r>
            <a:endParaRPr lang="en-US" sz="1200" kern="1200" dirty="0" smtClean="0">
              <a:solidFill>
                <a:schemeClr val="tx1"/>
              </a:solidFill>
              <a:effectLst/>
              <a:latin typeface="Times New Roman" charset="0"/>
              <a:ea typeface="ＭＳ Ｐゴシック" charset="0"/>
              <a:cs typeface="+mn-cs"/>
            </a:endParaRPr>
          </a:p>
          <a:p>
            <a:r>
              <a:rPr lang="en-US" sz="1200" i="1" kern="1200" dirty="0" smtClean="0">
                <a:solidFill>
                  <a:schemeClr val="tx1"/>
                </a:solidFill>
                <a:effectLst/>
                <a:latin typeface="Times New Roman" charset="0"/>
                <a:ea typeface="ＭＳ Ｐゴシック" charset="0"/>
                <a:cs typeface="+mn-cs"/>
              </a:rPr>
              <a:t>M</a:t>
            </a:r>
            <a:r>
              <a:rPr lang="en-GB" sz="1200" i="1" kern="1200" dirty="0" err="1" smtClean="0">
                <a:solidFill>
                  <a:schemeClr val="tx1"/>
                </a:solidFill>
                <a:effectLst/>
                <a:latin typeface="Times New Roman" charset="0"/>
                <a:ea typeface="ＭＳ Ｐゴシック" charset="0"/>
                <a:cs typeface="+mn-cs"/>
              </a:rPr>
              <a:t>sdu</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A sequence of </a:t>
            </a:r>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octets</a:t>
            </a:r>
            <a:r>
              <a:rPr lang="en-GB" sz="120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containing the DPDU to transmit.</a:t>
            </a:r>
            <a:endParaRPr lang="en-US" sz="1200" kern="1200" dirty="0" smtClean="0">
              <a:solidFill>
                <a:schemeClr val="tx1"/>
              </a:solidFill>
              <a:effectLst/>
              <a:latin typeface="Times New Roman" charset="0"/>
              <a:ea typeface="ＭＳ Ｐゴシック" charset="0"/>
              <a:cs typeface="+mn-cs"/>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February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decomposition was</a:t>
            </a:r>
            <a:r>
              <a:rPr lang="en-GB" baseline="0" dirty="0" smtClean="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smtClean="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smtClean="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smtClean="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February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Since the ULI-6lo IE carries only 6LoWPAN datagrams, the 6LoWPAN protocol identifier</a:t>
            </a:r>
            <a:r>
              <a:rPr lang="en-US" baseline="0" dirty="0" smtClean="0"/>
              <a:t> (0xA0ED) is elided.</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16</a:t>
            </a:fld>
            <a:endParaRPr lang="en-US"/>
          </a:p>
        </p:txBody>
      </p:sp>
    </p:spTree>
    <p:extLst>
      <p:ext uri="{BB962C8B-B14F-4D97-AF65-F5344CB8AC3E}">
        <p14:creationId xmlns:p14="http://schemas.microsoft.com/office/powerpoint/2010/main" val="3962860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noProof="0" dirty="0" smtClean="0"/>
              <a:t>As stated earlier, th</a:t>
            </a:r>
            <a:r>
              <a:rPr lang="en-US" noProof="0" dirty="0" smtClean="0">
                <a:latin typeface="Times New Roman" charset="0"/>
                <a:ea typeface="ＭＳ Ｐゴシック" charset="0"/>
                <a:cs typeface="ＭＳ Ｐゴシック" charset="0"/>
              </a:rPr>
              <a:t>e discovery technique</a:t>
            </a:r>
            <a:r>
              <a:rPr lang="en-US" baseline="0" noProof="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US" baseline="30000" noProof="0" dirty="0" smtClean="0">
                <a:latin typeface="Times New Roman" charset="0"/>
                <a:ea typeface="ＭＳ Ｐゴシック" charset="0"/>
                <a:cs typeface="ＭＳ Ｐゴシック" charset="0"/>
              </a:rPr>
              <a:t>st</a:t>
            </a:r>
            <a:r>
              <a:rPr lang="en-US" baseline="0" noProof="0" dirty="0" smtClean="0">
                <a:latin typeface="Times New Roman" charset="0"/>
                <a:ea typeface="ＭＳ Ｐゴシック" charset="0"/>
                <a:cs typeface="ＭＳ Ｐゴシック" charset="0"/>
              </a:rPr>
              <a:t> and 2</a:t>
            </a:r>
            <a:r>
              <a:rPr lang="en-US" baseline="30000" noProof="0" dirty="0" smtClean="0">
                <a:latin typeface="Times New Roman" charset="0"/>
                <a:ea typeface="ＭＳ Ｐゴシック" charset="0"/>
                <a:cs typeface="ＭＳ Ｐゴシック" charset="0"/>
              </a:rPr>
              <a:t>nd</a:t>
            </a:r>
            <a:r>
              <a:rPr lang="en-US" baseline="0" noProof="0" dirty="0" smtClean="0">
                <a:latin typeface="Times New Roman" charset="0"/>
                <a:ea typeface="ＭＳ Ｐゴシック" charset="0"/>
                <a:cs typeface="ＭＳ Ｐゴシック" charset="0"/>
              </a:rPr>
              <a:t> payload octets. </a:t>
            </a:r>
            <a:endParaRPr lang="en-US" noProof="0" dirty="0" smtClean="0">
              <a:latin typeface="Times New Roman" charset="0"/>
              <a:ea typeface="ＭＳ Ｐゴシック" charset="0"/>
              <a:cs typeface="ＭＳ Ｐゴシック" charset="0"/>
            </a:endParaRPr>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17</a:t>
            </a:fld>
            <a:endParaRPr lang="en-US"/>
          </a:p>
        </p:txBody>
      </p:sp>
    </p:spTree>
    <p:extLst>
      <p:ext uri="{BB962C8B-B14F-4D97-AF65-F5344CB8AC3E}">
        <p14:creationId xmlns:p14="http://schemas.microsoft.com/office/powerpoint/2010/main" val="1578809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19</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February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19</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&lt;February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&lt;February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&lt;February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&lt;February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&lt;February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&lt;February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&lt;February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&lt;February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&lt;February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&lt;February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&lt;February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&lt;February 2017&gt;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a:t>
            </a:r>
            <a:r>
              <a:rPr lang="en-US" sz="1400" b="1" dirty="0" smtClean="0"/>
              <a:t>&lt;15-17-0113-</a:t>
            </a:r>
            <a:r>
              <a:rPr lang="en-US" sz="1400" b="1" dirty="0" smtClean="0"/>
              <a:t>01-</a:t>
            </a:r>
            <a:r>
              <a:rPr lang="en-US" sz="1400" b="1" dirty="0" smtClean="0"/>
              <a:t>0012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&lt;February 2017&gt;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802.15.12 </a:t>
            </a:r>
            <a:r>
              <a:rPr lang="mr-IN" sz="1600" dirty="0" smtClean="0">
                <a:solidFill>
                  <a:srgbClr val="FF0000"/>
                </a:solidFill>
              </a:rPr>
              <a:t>–</a:t>
            </a:r>
            <a:r>
              <a:rPr lang="en-US" sz="1600" dirty="0" smtClean="0">
                <a:solidFill>
                  <a:srgbClr val="FF0000"/>
                </a:solidFill>
              </a:rPr>
              <a:t> Conceptual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3 </a:t>
            </a:r>
            <a:r>
              <a:rPr lang="en-US" sz="1600" dirty="0" smtClean="0">
                <a:solidFill>
                  <a:srgbClr val="FF0000"/>
                </a:solidFill>
              </a:rPr>
              <a:t>Febr</a:t>
            </a:r>
            <a:r>
              <a:rPr lang="en-US" sz="1600" dirty="0" smtClean="0">
                <a:solidFill>
                  <a:srgbClr val="FF0000"/>
                </a:solidFill>
              </a:rPr>
              <a:t>uary </a:t>
            </a:r>
            <a:r>
              <a:rPr lang="en-US" sz="1600" dirty="0" smtClean="0">
                <a:solidFill>
                  <a:srgbClr val="FF0000"/>
                </a:solidFill>
              </a:rPr>
              <a:t>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Company: </a:t>
            </a:r>
            <a:r>
              <a:rPr lang="en-US" sz="1600" dirty="0" smtClean="0">
                <a:solidFill>
                  <a:schemeClr val="tx2"/>
                </a:solidFill>
              </a:rPr>
              <a:t>[</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area, IL,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 [</a:t>
            </a:r>
            <a:r>
              <a:rPr lang="en-US" sz="1600" dirty="0" smtClean="0">
                <a:solidFill>
                  <a:srgbClr val="FF0000"/>
                </a:solidFill>
              </a:rPr>
              <a:t>+1.847.960.3715</a:t>
            </a:r>
            <a:r>
              <a:rPr lang="en-US" sz="1600" dirty="0" smtClean="0">
                <a:solidFill>
                  <a:schemeClr val="tx2"/>
                </a:solidFill>
              </a:rPr>
              <a:t>], </a:t>
            </a:r>
            <a:r>
              <a:rPr lang="en-US" sz="1600" dirty="0">
                <a:solidFill>
                  <a:schemeClr val="tx2"/>
                </a:solidFill>
              </a:rPr>
              <a:t>E-Mail</a:t>
            </a:r>
            <a:r>
              <a:rPr lang="en-US" sz="1600" dirty="0" smtClean="0">
                <a:solidFill>
                  <a:schemeClr val="tx2"/>
                </a:solidFill>
              </a:rPr>
              <a:t>: [</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IEEE 802.15.12 for IETF coordination effort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High Level Overview of current state of IEEE 802.15.12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only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smtClean="0">
                <a:solidFill>
                  <a:srgbClr val="000000"/>
                </a:solidFill>
                <a:ea typeface="Lucida Grande"/>
                <a:cs typeface="Lucida Grande"/>
              </a:rPr>
              <a:t>802.15.12 </a:t>
            </a:r>
            <a:r>
              <a:rPr lang="en-US" b="1" dirty="0" smtClean="0"/>
              <a:t>Protocol Modules</a:t>
            </a:r>
            <a:endParaRPr lang="en-US" dirty="0">
              <a:latin typeface="Arial" charset="0"/>
            </a:endParaRPr>
          </a:p>
        </p:txBody>
      </p:sp>
      <p:sp>
        <p:nvSpPr>
          <p:cNvPr id="10243" name="Rectangle 1027"/>
          <p:cNvSpPr>
            <a:spLocks noGrp="1" noChangeArrowheads="1"/>
          </p:cNvSpPr>
          <p:nvPr>
            <p:ph type="body" idx="1"/>
          </p:nvPr>
        </p:nvSpPr>
        <p:spPr>
          <a:xfrm>
            <a:off x="152400" y="1143000"/>
            <a:ext cx="8991600" cy="5257800"/>
          </a:xfrm>
        </p:spPr>
        <p:txBody>
          <a:bodyPr/>
          <a:lstStyle/>
          <a:p>
            <a:pPr marL="60325" lvl="1" indent="0">
              <a:buNone/>
            </a:pPr>
            <a:r>
              <a:rPr lang="en-US" sz="2400" b="1" dirty="0" smtClean="0">
                <a:solidFill>
                  <a:srgbClr val="000000"/>
                </a:solidFill>
                <a:latin typeface="Arial" charset="0"/>
              </a:rPr>
              <a:t>Purpose: </a:t>
            </a:r>
          </a:p>
          <a:p>
            <a:pPr marL="506413" lvl="1" indent="-342900">
              <a:buClr>
                <a:srgbClr val="FF0000"/>
              </a:buClr>
              <a:buFont typeface="Wingdings" charset="2"/>
              <a:buChar char="q"/>
            </a:pPr>
            <a:r>
              <a:rPr lang="en-US" sz="1900" dirty="0" smtClean="0">
                <a:latin typeface="Arial" charset="0"/>
              </a:rPr>
              <a:t>Formats messages from </a:t>
            </a:r>
            <a:r>
              <a:rPr lang="en-US" sz="1900" dirty="0">
                <a:latin typeface="Arial" charset="0"/>
              </a:rPr>
              <a:t>the </a:t>
            </a:r>
            <a:r>
              <a:rPr lang="en-US" sz="1900" dirty="0" smtClean="0">
                <a:latin typeface="Arial" charset="0"/>
              </a:rPr>
              <a:t>higher </a:t>
            </a:r>
            <a:r>
              <a:rPr lang="en-US" sz="1900" dirty="0">
                <a:latin typeface="Arial" charset="0"/>
              </a:rPr>
              <a:t>layer SAP </a:t>
            </a:r>
            <a:r>
              <a:rPr lang="en-US" sz="1900" dirty="0" smtClean="0">
                <a:latin typeface="Arial" charset="0"/>
              </a:rPr>
              <a:t>into the </a:t>
            </a:r>
            <a:r>
              <a:rPr lang="en-US" sz="1900" dirty="0">
                <a:latin typeface="Arial" charset="0"/>
              </a:rPr>
              <a:t>appropriate </a:t>
            </a:r>
            <a:r>
              <a:rPr lang="en-US" sz="1900" dirty="0" smtClean="0">
                <a:latin typeface="Arial" charset="0"/>
              </a:rPr>
              <a:t>802.15.4 primitive requests, e.g. MCPS-DATA.request, for the intended 802.15.4 SAP, or to the appropriate format for the intended protocol module.</a:t>
            </a:r>
          </a:p>
          <a:p>
            <a:pPr marL="506413" lvl="1" indent="-342900">
              <a:buClr>
                <a:srgbClr val="FF0000"/>
              </a:buClr>
              <a:buFont typeface="Wingdings" charset="2"/>
              <a:buChar char="q"/>
            </a:pPr>
            <a:r>
              <a:rPr lang="en-US" sz="1900" dirty="0" smtClean="0">
                <a:latin typeface="Arial" charset="0"/>
              </a:rPr>
              <a:t>Responds to primitives from an 802.15.4 SAP in an appropriate manner such as sending the MPDU from a MCPS-DATA.indication to </a:t>
            </a:r>
            <a:r>
              <a:rPr lang="en-US" sz="1900" dirty="0">
                <a:latin typeface="Arial" charset="0"/>
              </a:rPr>
              <a:t>the appropriate </a:t>
            </a:r>
            <a:r>
              <a:rPr lang="en-US" sz="1900" dirty="0" smtClean="0">
                <a:latin typeface="Arial" charset="0"/>
              </a:rPr>
              <a:t>higher layer SAP, or reacting to a confirm.</a:t>
            </a:r>
          </a:p>
          <a:p>
            <a:pPr marL="506413" lvl="1" indent="-342900">
              <a:buClr>
                <a:srgbClr val="FF0000"/>
              </a:buClr>
              <a:buFont typeface="Wingdings" charset="2"/>
              <a:buChar char="q"/>
            </a:pPr>
            <a:r>
              <a:rPr lang="en-US" sz="1900" dirty="0" smtClean="0">
                <a:latin typeface="Arial" charset="0"/>
              </a:rPr>
              <a:t>Configures the necessary parameters of the 802.15.4 device for the intended operation such as network operation.</a:t>
            </a:r>
          </a:p>
          <a:p>
            <a:pPr marL="3175" lvl="1" indent="0">
              <a:buNone/>
            </a:pPr>
            <a:r>
              <a:rPr lang="en-US" sz="2400" b="1" dirty="0" smtClean="0">
                <a:solidFill>
                  <a:srgbClr val="000000"/>
                </a:solidFill>
                <a:latin typeface="Arial" charset="0"/>
              </a:rPr>
              <a:t>Overview</a:t>
            </a:r>
          </a:p>
          <a:p>
            <a:pPr marL="506413" lvl="1" indent="-342900">
              <a:buClr>
                <a:srgbClr val="FF0000"/>
              </a:buClr>
              <a:buFont typeface="Wingdings" charset="2"/>
              <a:buChar char="q"/>
            </a:pPr>
            <a:r>
              <a:rPr lang="en-US" sz="1900" dirty="0" smtClean="0">
                <a:solidFill>
                  <a:srgbClr val="000000"/>
                </a:solidFill>
                <a:latin typeface="Arial" charset="0"/>
              </a:rPr>
              <a:t>The Protocol Module acts as an intelligent interface from the higher layer SAP to the 802.15.4 SAP.</a:t>
            </a:r>
          </a:p>
          <a:p>
            <a:pPr marL="506413" lvl="1" indent="-342900">
              <a:buClr>
                <a:srgbClr val="FF0000"/>
              </a:buClr>
              <a:buFont typeface="Wingdings" charset="2"/>
              <a:buChar char="q"/>
            </a:pPr>
            <a:r>
              <a:rPr lang="en-US" sz="1900" dirty="0" smtClean="0">
                <a:solidFill>
                  <a:srgbClr val="000000"/>
                </a:solidFill>
                <a:latin typeface="Arial" charset="0"/>
              </a:rPr>
              <a:t>The Protocol Module works with the PDE and MMI to allow an 802.15.4 device to handle multiple higher level applications.</a:t>
            </a:r>
          </a:p>
          <a:p>
            <a:pPr marL="506413" lvl="1" indent="-342900">
              <a:buClr>
                <a:srgbClr val="FF0000"/>
              </a:buClr>
              <a:buFont typeface="Wingdings" charset="2"/>
              <a:buChar char="q"/>
            </a:pPr>
            <a:r>
              <a:rPr lang="en-US" sz="1900" dirty="0" smtClean="0">
                <a:solidFill>
                  <a:srgbClr val="000000"/>
                </a:solidFill>
                <a:latin typeface="Arial" charset="0"/>
              </a:rPr>
              <a:t>There are two mandatory protocol modules: Management Protocol and PassThru.</a:t>
            </a: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371600"/>
            <a:ext cx="8686800" cy="5334000"/>
          </a:xfrm>
        </p:spPr>
        <p:txBody>
          <a:bodyPr/>
          <a:lstStyle/>
          <a:p>
            <a:pPr marL="0" indent="0">
              <a:buNone/>
            </a:pPr>
            <a:r>
              <a:rPr lang="en-US" sz="2400" b="1" dirty="0">
                <a:latin typeface="Arial" charset="0"/>
              </a:rPr>
              <a:t>M</a:t>
            </a:r>
            <a:r>
              <a:rPr lang="en-US" sz="2400" b="1" dirty="0" smtClean="0">
                <a:latin typeface="Arial" charset="0"/>
              </a:rPr>
              <a:t>anagement protocol module </a:t>
            </a:r>
            <a:r>
              <a:rPr lang="en-US" sz="2400" dirty="0">
                <a:latin typeface="Arial" charset="0"/>
              </a:rPr>
              <a:t>p</a:t>
            </a:r>
            <a:r>
              <a:rPr lang="en-US" sz="2400" dirty="0" smtClean="0">
                <a:latin typeface="Arial" charset="0"/>
              </a:rPr>
              <a:t>rovides: </a:t>
            </a:r>
          </a:p>
          <a:p>
            <a:pPr marL="457200" indent="-457200">
              <a:buFont typeface="+mj-lt"/>
              <a:buAutoNum type="arabicPeriod"/>
            </a:pPr>
            <a:r>
              <a:rPr lang="en-US" sz="2000" dirty="0" smtClean="0">
                <a:latin typeface="Arial" charset="0"/>
              </a:rPr>
              <a:t>Configuration </a:t>
            </a:r>
            <a:r>
              <a:rPr lang="en-US" sz="2000" dirty="0">
                <a:latin typeface="Arial" charset="0"/>
              </a:rPr>
              <a:t>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Configuration </a:t>
            </a:r>
            <a:r>
              <a:rPr lang="en-US" sz="2000" dirty="0">
                <a:latin typeface="Arial" charset="0"/>
              </a:rPr>
              <a:t>parameters to other protocol </a:t>
            </a:r>
            <a:r>
              <a:rPr lang="en-US" sz="2000" dirty="0" smtClean="0">
                <a:latin typeface="Arial" charset="0"/>
              </a:rPr>
              <a:t>modules received from a higher layer or stored in the management protocol module</a:t>
            </a:r>
          </a:p>
          <a:p>
            <a:pPr marL="455613" lvl="1" indent="-455613">
              <a:buNone/>
            </a:pPr>
            <a:r>
              <a:rPr lang="en-US" sz="1800" i="1" dirty="0" smtClean="0"/>
              <a:t>Note: ULI </a:t>
            </a:r>
            <a:r>
              <a:rPr lang="en-US" sz="1800" i="1" dirty="0"/>
              <a:t>Profile IDs, used to identify the device/module 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r>
              <a:rPr lang="en-US" sz="1800" i="1" dirty="0" smtClean="0">
                <a:latin typeface="Arial" charset="0"/>
              </a:rPr>
              <a:t>.</a:t>
            </a:r>
          </a:p>
          <a:p>
            <a:pPr marL="457200" indent="-457200">
              <a:buFont typeface="+mj-lt"/>
              <a:buAutoNum type="arabicPeriod"/>
            </a:pPr>
            <a:r>
              <a:rPr lang="en-US" sz="2000" dirty="0">
                <a:latin typeface="Arial" charset="0"/>
              </a:rPr>
              <a:t>N</a:t>
            </a:r>
            <a:r>
              <a:rPr lang="en-US" sz="2000" dirty="0" smtClean="0">
                <a:latin typeface="Arial" charset="0"/>
              </a:rPr>
              <a:t>etwork device monitoring or management.  The monitoring function </a:t>
            </a:r>
            <a:r>
              <a:rPr lang="en-US" sz="2000" dirty="0" smtClean="0">
                <a:latin typeface="Arial" charset="0"/>
              </a:rPr>
              <a:t>defines managed objects to provide </a:t>
            </a:r>
            <a:r>
              <a:rPr lang="en-US" sz="2000" dirty="0" smtClean="0">
                <a:latin typeface="Arial" charset="0"/>
              </a:rPr>
              <a:t>device monitoring metrics to a </a:t>
            </a:r>
            <a:r>
              <a:rPr lang="en-US" sz="2000" dirty="0">
                <a:latin typeface="Arial" charset="0"/>
              </a:rPr>
              <a:t>higher layer </a:t>
            </a:r>
            <a:r>
              <a:rPr lang="en-US" sz="2000" dirty="0" smtClean="0">
                <a:latin typeface="Arial" charset="0"/>
              </a:rPr>
              <a:t>application.  The management function uses data collected from the device to optimize the device’s configuration for better spectral use.</a:t>
            </a:r>
          </a:p>
          <a:p>
            <a:pPr marL="457200" indent="-457200">
              <a:buFont typeface="+mj-lt"/>
              <a:buAutoNum type="arabicPeriod"/>
            </a:pPr>
            <a:r>
              <a:rPr lang="en-US" sz="2000" dirty="0">
                <a:latin typeface="Arial" charset="0"/>
              </a:rPr>
              <a:t>D</a:t>
            </a:r>
            <a:r>
              <a:rPr lang="en-US" sz="2000" dirty="0" smtClean="0">
                <a:latin typeface="Arial" charset="0"/>
              </a:rPr>
              <a:t>iscovery services to detect other </a:t>
            </a:r>
            <a:r>
              <a:rPr lang="en-US" sz="2000" dirty="0" smtClean="0">
                <a:latin typeface="Arial" charset="0"/>
              </a:rPr>
              <a:t>ULI-capable </a:t>
            </a:r>
            <a:r>
              <a:rPr lang="en-US" sz="2000" dirty="0" smtClean="0">
                <a:latin typeface="Arial" charset="0"/>
              </a:rPr>
              <a:t>devices.</a:t>
            </a: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1143000"/>
          </a:xfrm>
        </p:spPr>
        <p:txBody>
          <a:bodyPr>
            <a:normAutofit/>
          </a:bodyPr>
          <a:lstStyle/>
          <a:p>
            <a:r>
              <a:rPr lang="en-US" b="1" dirty="0">
                <a:solidFill>
                  <a:srgbClr val="000000"/>
                </a:solidFill>
                <a:ea typeface="Lucida Grande"/>
                <a:cs typeface="Lucida Grande"/>
              </a:rPr>
              <a:t>802.15.12 Mandatory </a:t>
            </a:r>
            <a:r>
              <a:rPr lang="en-US" b="1" dirty="0" smtClean="0">
                <a:solidFill>
                  <a:srgbClr val="000000"/>
                </a:solidFill>
                <a:ea typeface="Lucida Grande"/>
                <a:cs typeface="Lucida Grande"/>
              </a:rPr>
              <a:t>Protocol Modules</a:t>
            </a:r>
            <a:endParaRPr lang="en-US" sz="2400" dirty="0">
              <a:latin typeface="Arial" charset="0"/>
            </a:endParaRPr>
          </a:p>
        </p:txBody>
      </p:sp>
      <p:sp>
        <p:nvSpPr>
          <p:cNvPr id="10243" name="Rectangle 1027"/>
          <p:cNvSpPr>
            <a:spLocks noGrp="1" noChangeArrowheads="1"/>
          </p:cNvSpPr>
          <p:nvPr>
            <p:ph type="body" idx="1"/>
          </p:nvPr>
        </p:nvSpPr>
        <p:spPr>
          <a:xfrm>
            <a:off x="304800" y="1905000"/>
            <a:ext cx="8382000" cy="4038600"/>
          </a:xfrm>
        </p:spPr>
        <p:txBody>
          <a:bodyPr/>
          <a:lstStyle/>
          <a:p>
            <a:pPr marL="0" indent="0">
              <a:buNone/>
            </a:pPr>
            <a:r>
              <a:rPr lang="en-US" sz="2400" b="1" dirty="0" smtClean="0"/>
              <a:t>PassThru </a:t>
            </a:r>
            <a:r>
              <a:rPr lang="en-US" sz="2400" b="1" dirty="0"/>
              <a:t>M</a:t>
            </a:r>
            <a:r>
              <a:rPr lang="en-US" sz="2400" b="1" dirty="0" smtClean="0"/>
              <a:t>odule </a:t>
            </a:r>
            <a:r>
              <a:rPr lang="en-US" sz="2400" dirty="0" smtClean="0"/>
              <a:t>has the following functions:</a:t>
            </a:r>
          </a:p>
          <a:p>
            <a:pPr marL="457200" indent="-457200">
              <a:buFont typeface="+mj-lt"/>
              <a:buAutoNum type="arabicPeriod"/>
            </a:pPr>
            <a:r>
              <a:rPr lang="en-US" sz="2200" dirty="0" smtClean="0"/>
              <a:t>Allows applications/functions above the ULI to access the 802.15.4 device</a:t>
            </a:r>
          </a:p>
          <a:p>
            <a:pPr marL="457200" indent="-457200">
              <a:buFont typeface="+mj-lt"/>
              <a:buAutoNum type="arabicPeriod"/>
            </a:pPr>
            <a:r>
              <a:rPr lang="en-US" sz="2200" dirty="0" smtClean="0"/>
              <a:t>Generates an 802.15.4 </a:t>
            </a:r>
            <a:r>
              <a:rPr lang="en-US" sz="2200" dirty="0"/>
              <a:t>primitive </a:t>
            </a:r>
            <a:r>
              <a:rPr lang="en-US" sz="2200" dirty="0" smtClean="0"/>
              <a:t>for messages </a:t>
            </a:r>
            <a:r>
              <a:rPr lang="en-US" sz="2200" dirty="0"/>
              <a:t>from the upper layers as well as the 6LoWPAN protocol </a:t>
            </a:r>
            <a:r>
              <a:rPr lang="en-US" sz="2200" dirty="0" smtClean="0"/>
              <a:t>module to be passed via the 802.15.4 data SAP (MCPS-SAP)</a:t>
            </a:r>
          </a:p>
          <a:p>
            <a:pPr marL="457200" indent="-457200">
              <a:buFont typeface="+mj-lt"/>
              <a:buAutoNum type="arabicPeriod"/>
            </a:pPr>
            <a:r>
              <a:rPr lang="en-US" sz="2200" dirty="0" smtClean="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Clr>
                <a:srgbClr val="FF0000"/>
              </a:buClr>
              <a:buFont typeface="Wingdings" charset="2"/>
              <a:buChar char="q"/>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pPr>
              <a:buClr>
                <a:srgbClr val="FF0000"/>
              </a:buClr>
              <a:buFont typeface="Wingdings" charset="2"/>
              <a:buChar char="q"/>
            </a:pPr>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pPr>
              <a:buClr>
                <a:srgbClr val="FF0000"/>
              </a:buClr>
              <a:buFont typeface="Wingdings" charset="2"/>
              <a:buChar char="q"/>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13</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a:t>
            </a:r>
            <a:r>
              <a:rPr lang="en-US" b="1" dirty="0" smtClean="0">
                <a:solidFill>
                  <a:srgbClr val="000000"/>
                </a:solidFill>
                <a:ea typeface="Lucida Grande"/>
                <a:cs typeface="Lucida Grande"/>
              </a:rPr>
              <a:t>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Clr>
                <a:srgbClr val="FF0000"/>
              </a:buClr>
              <a:buFont typeface="Wingdings" charset="2"/>
              <a:buChar char="q"/>
            </a:pPr>
            <a:r>
              <a:rPr lang="en-US" sz="2000" b="1" dirty="0" smtClean="0">
                <a:latin typeface="Arial" charset="0"/>
              </a:rPr>
              <a:t>6LoWPAN</a:t>
            </a:r>
            <a:r>
              <a:rPr lang="en-US" sz="2000" dirty="0" smtClean="0">
                <a:latin typeface="Arial" charset="0"/>
              </a:rPr>
              <a:t> </a:t>
            </a:r>
            <a:r>
              <a:rPr lang="en-US" sz="2000" dirty="0" smtClean="0"/>
              <a:t>provides the function of MAC frame modification into a frame format for transmission of IPv6 packets and the method of forming IPv6 link-local addresses and statelessly autoconfigured addresses on IEEE 802.15.4 networks.  Additional functions include a header compression scheme using shared context and provisions for packet delivery in IEEE 802.15.4 mesh networks. </a:t>
            </a:r>
          </a:p>
          <a:p>
            <a:pPr>
              <a:buClr>
                <a:srgbClr val="FF0000"/>
              </a:buClr>
              <a:buFont typeface="Wingdings" charset="2"/>
              <a:buChar char="q"/>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a:p>
            <a:pPr>
              <a:buClr>
                <a:srgbClr val="FF0000"/>
              </a:buClr>
              <a:buFont typeface="Wingdings" charset="2"/>
              <a:buChar char="q"/>
            </a:pPr>
            <a:r>
              <a:rPr lang="en-US" sz="2000" b="1" dirty="0" smtClean="0"/>
              <a:t>Ranging and Location Support (RLS): </a:t>
            </a:r>
            <a:r>
              <a:rPr lang="en-US" sz="2000" dirty="0" smtClean="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14</a:t>
            </a:fld>
            <a:endParaRPr lang="en-US"/>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15</a:t>
            </a:fld>
            <a:endParaRPr lang="en-US" dirty="0"/>
          </a:p>
        </p:txBody>
      </p:sp>
      <p:sp>
        <p:nvSpPr>
          <p:cNvPr id="21509" name="Rectangle 2"/>
          <p:cNvSpPr>
            <a:spLocks noGrp="1" noChangeArrowheads="1"/>
          </p:cNvSpPr>
          <p:nvPr>
            <p:ph type="title" idx="4294967295"/>
          </p:nvPr>
        </p:nvSpPr>
        <p:spPr>
          <a:xfrm>
            <a:off x="-101600" y="533400"/>
            <a:ext cx="9220200" cy="990600"/>
          </a:xfrm>
        </p:spPr>
        <p:txBody>
          <a:bodyPr/>
          <a:lstStyle/>
          <a:p>
            <a:pPr lvl="2"/>
            <a:r>
              <a:rPr lang="en-US" sz="3200" b="1" dirty="0" smtClean="0">
                <a:latin typeface="Times New Roman" charset="0"/>
                <a:ea typeface="ＭＳ Ｐゴシック" charset="0"/>
                <a:cs typeface="ＭＳ Ｐゴシック" charset="0"/>
              </a:rPr>
              <a:t>802.15.12 </a:t>
            </a:r>
            <a:r>
              <a:rPr lang="en-US" sz="3200" b="1" dirty="0" smtClean="0">
                <a:latin typeface="Times New Roman" charset="0"/>
                <a:ea typeface="ＭＳ Ｐゴシック" charset="0"/>
                <a:cs typeface="ＭＳ Ｐゴシック" charset="0"/>
              </a:rPr>
              <a:t>ULI-Device </a:t>
            </a:r>
            <a:r>
              <a:rPr lang="en-US" sz="3200" b="1" dirty="0" smtClean="0">
                <a:latin typeface="Times New Roman" charset="0"/>
                <a:ea typeface="ＭＳ Ｐゴシック" charset="0"/>
                <a:cs typeface="ＭＳ Ｐゴシック" charset="0"/>
              </a:rPr>
              <a:t>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smtClean="0">
              <a:solidFill>
                <a:srgbClr val="000000"/>
              </a:solidFill>
              <a:ea typeface="Lucida Grande"/>
              <a:cs typeface="Lucida Grande"/>
            </a:endParaRPr>
          </a:p>
          <a:p>
            <a:pPr>
              <a:buClr>
                <a:schemeClr val="tx1"/>
              </a:buClr>
            </a:pPr>
            <a:r>
              <a:rPr lang="en-US" sz="2000" b="1" dirty="0" smtClean="0">
                <a:solidFill>
                  <a:srgbClr val="000000"/>
                </a:solidFill>
                <a:ea typeface="Lucida Grande"/>
                <a:cs typeface="Lucida Grande"/>
              </a:rPr>
              <a:t>ULI capable: IE capable</a:t>
            </a:r>
          </a:p>
          <a:p>
            <a:pPr marL="569913" indent="-115888">
              <a:buClr>
                <a:srgbClr val="FF0000"/>
              </a:buClr>
              <a:buFont typeface="Wingdings" charset="2"/>
              <a:buChar char="q"/>
            </a:pP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 </a:t>
            </a:r>
            <a:r>
              <a:rPr lang="en-US" sz="2000" dirty="0" smtClean="0"/>
              <a:t>Reserved for use with devices using 15.4e-2012, or 15.4-2015</a:t>
            </a:r>
          </a:p>
          <a:p>
            <a:pPr marL="800100" lvl="1" indent="-342900">
              <a:buClr>
                <a:srgbClr val="FF0000"/>
              </a:buClr>
              <a:buFont typeface="Wingdings" charset="2"/>
              <a:buChar char="q"/>
            </a:pPr>
            <a:r>
              <a:rPr lang="en-US" sz="2000" dirty="0" smtClean="0"/>
              <a:t>Payload IE, sent out with defined discovery payload</a:t>
            </a:r>
          </a:p>
          <a:p>
            <a:pPr marL="800100" lvl="1" indent="-342900">
              <a:buClr>
                <a:srgbClr val="FF0000"/>
              </a:buClr>
              <a:buFont typeface="Wingdings" charset="2"/>
              <a:buChar char="q"/>
            </a:pPr>
            <a:r>
              <a:rPr lang="en-US" sz="2000" dirty="0" smtClean="0"/>
              <a:t>Devices not understanding this IE will reject the IE with no ill effects</a:t>
            </a:r>
          </a:p>
          <a:p>
            <a:pPr marL="800100" lvl="1" indent="-342900">
              <a:buClr>
                <a:srgbClr val="FF0000"/>
              </a:buClr>
              <a:buFont typeface="Wingdings" charset="2"/>
              <a:buChar char="q"/>
            </a:pPr>
            <a:r>
              <a:rPr lang="en-US" sz="2000" dirty="0" smtClean="0"/>
              <a:t>Devices with 802.15.12 ULI will receive the IE and respond appropriately</a:t>
            </a:r>
          </a:p>
          <a:p>
            <a:pPr marL="800100" lvl="1" indent="-342900">
              <a:buClr>
                <a:schemeClr val="tx1"/>
              </a:buClr>
              <a:buFont typeface="Wingdings" charset="2"/>
              <a:buChar char="q"/>
            </a:pPr>
            <a:endParaRPr lang="en-US" sz="2000" dirty="0" smtClean="0"/>
          </a:p>
          <a:p>
            <a:pPr>
              <a:buClr>
                <a:schemeClr val="tx1"/>
              </a:buClr>
            </a:pPr>
            <a:r>
              <a:rPr lang="en-US" sz="2000" b="1" dirty="0" smtClean="0"/>
              <a:t>ULI capable: IE non-capable</a:t>
            </a:r>
          </a:p>
          <a:p>
            <a:pPr marL="800100" lvl="1" indent="-342900">
              <a:buClr>
                <a:srgbClr val="FF0000"/>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rgbClr val="FF0000"/>
              </a:buClr>
              <a:buFont typeface="Wingdings" charset="2"/>
              <a:buChar char="q"/>
            </a:pPr>
            <a:r>
              <a:rPr lang="en-US" sz="2000" dirty="0" smtClean="0"/>
              <a:t>Defined </a:t>
            </a:r>
            <a:r>
              <a:rPr lang="en-US" sz="2000" dirty="0"/>
              <a:t>d</a:t>
            </a:r>
            <a:r>
              <a:rPr lang="en-US" sz="2000" dirty="0" smtClean="0"/>
              <a:t>iscovery payload is sent using security with a well known ULI key</a:t>
            </a:r>
          </a:p>
          <a:p>
            <a:pPr marL="800100" lvl="1" indent="-342900">
              <a:buClr>
                <a:srgbClr val="FF0000"/>
              </a:buClr>
              <a:buFont typeface="Wingdings" charset="2"/>
              <a:buChar char="q"/>
            </a:pPr>
            <a:r>
              <a:rPr lang="en-US" sz="2000" dirty="0" smtClean="0"/>
              <a:t>Devices not knowing this key will  reject packet with no ill effects</a:t>
            </a:r>
          </a:p>
          <a:p>
            <a:pPr marL="800100" lvl="1" indent="-342900">
              <a:buClr>
                <a:srgbClr val="FF0000"/>
              </a:buClr>
              <a:buFont typeface="Wingdings" charset="2"/>
              <a:buChar char="q"/>
            </a:pPr>
            <a:r>
              <a:rPr lang="en-US" sz="2000" dirty="0" smtClean="0"/>
              <a:t>Devices with 802.15.12 ULI will decrypt payload and respond appropriately</a:t>
            </a: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15</a:t>
            </a:fld>
            <a:endParaRPr lang="en-US"/>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76200" y="1981200"/>
            <a:ext cx="8839200" cy="4343400"/>
          </a:xfrm>
        </p:spPr>
        <p:txBody>
          <a:bodyPr/>
          <a:lstStyle/>
          <a:p>
            <a:pPr marL="0" indent="0">
              <a:buNone/>
            </a:pPr>
            <a:r>
              <a:rPr lang="en-US" sz="2000" b="1" dirty="0" smtClean="0"/>
              <a:t>ULI-6lo </a:t>
            </a:r>
            <a:r>
              <a:rPr lang="en-US" sz="2000" b="1" dirty="0" smtClean="0"/>
              <a:t>IE ID (dedicated to 6LoWPAN traffic) </a:t>
            </a:r>
          </a:p>
          <a:p>
            <a:pPr lvl="1">
              <a:buClr>
                <a:srgbClr val="FF0000"/>
              </a:buClr>
              <a:buFont typeface="Wingdings" charset="2"/>
              <a:buChar char="q"/>
            </a:pPr>
            <a:r>
              <a:rPr lang="en-US" sz="1600" dirty="0" smtClean="0"/>
              <a:t>ULI-6lo </a:t>
            </a:r>
            <a:r>
              <a:rPr lang="en-US" sz="1600" dirty="0"/>
              <a:t>IE ID = total IE length (</a:t>
            </a:r>
            <a:r>
              <a:rPr lang="en-US" sz="1600" dirty="0" smtClean="0"/>
              <a:t>11 </a:t>
            </a:r>
            <a:r>
              <a:rPr lang="en-US" sz="1600" dirty="0"/>
              <a:t>bits</a:t>
            </a:r>
            <a:r>
              <a:rPr lang="en-US" sz="1600" dirty="0" smtClean="0"/>
              <a:t>) </a:t>
            </a:r>
            <a:r>
              <a:rPr lang="en-US" sz="1600" dirty="0"/>
              <a:t>=</a:t>
            </a:r>
            <a:r>
              <a:rPr lang="en-US" sz="1600" dirty="0" smtClean="0"/>
              <a:t>0bxxxxxxxxxxx, </a:t>
            </a:r>
            <a:r>
              <a:rPr lang="en-US" sz="1600" dirty="0" smtClean="0"/>
              <a:t>0b01??, </a:t>
            </a:r>
            <a:r>
              <a:rPr lang="en-US" sz="1600" dirty="0"/>
              <a:t>0b1</a:t>
            </a:r>
          </a:p>
          <a:p>
            <a:pPr lvl="1">
              <a:buClr>
                <a:srgbClr val="FF0000"/>
              </a:buClr>
              <a:buFont typeface="Wingdings" charset="2"/>
              <a:buChar char="q"/>
            </a:pPr>
            <a:r>
              <a:rPr lang="en-US" sz="1600" dirty="0"/>
              <a:t>N</a:t>
            </a:r>
            <a:r>
              <a:rPr lang="en-US" sz="1600" dirty="0" smtClean="0"/>
              <a:t>o Protocol Identifier is required, resulting in a total overhead of 2 octets</a:t>
            </a:r>
          </a:p>
          <a:p>
            <a:pPr marL="0" indent="0">
              <a:buNone/>
            </a:pPr>
            <a:r>
              <a:rPr lang="en-US" sz="2000" b="1" dirty="0" smtClean="0"/>
              <a:t>MPX </a:t>
            </a:r>
            <a:r>
              <a:rPr lang="en-US" sz="2000" b="1" dirty="0"/>
              <a:t>IE </a:t>
            </a:r>
            <a:r>
              <a:rPr lang="en-US" sz="2000" b="1" dirty="0" smtClean="0"/>
              <a:t>(used for all non-6LoWPAN traffic):</a:t>
            </a:r>
          </a:p>
          <a:p>
            <a:pPr lvl="1">
              <a:buClr>
                <a:srgbClr val="FF0000"/>
              </a:buClr>
              <a:buFont typeface="Wingdings" charset="2"/>
              <a:buChar char="q"/>
            </a:pPr>
            <a:r>
              <a:rPr lang="en-US" sz="1600" dirty="0" smtClean="0"/>
              <a:t>Defined in 802.15.9, MPX IE ID = total IE length (</a:t>
            </a:r>
            <a:r>
              <a:rPr lang="en-US" sz="1600" dirty="0" smtClean="0"/>
              <a:t>11 </a:t>
            </a:r>
            <a:r>
              <a:rPr lang="en-US" sz="1600" dirty="0" smtClean="0"/>
              <a:t>bits</a:t>
            </a:r>
            <a:r>
              <a:rPr lang="en-US" sz="1600" dirty="0" smtClean="0"/>
              <a:t>)=0bxxxxxxxxxxx</a:t>
            </a:r>
            <a:r>
              <a:rPr lang="en-US" sz="1600" dirty="0"/>
              <a:t>, </a:t>
            </a:r>
            <a:r>
              <a:rPr lang="en-US" sz="1600" dirty="0" smtClean="0"/>
              <a:t>0b0011, 0b1</a:t>
            </a:r>
          </a:p>
          <a:p>
            <a:pPr lvl="1">
              <a:buClr>
                <a:srgbClr val="FF0000"/>
              </a:buClr>
              <a:buFont typeface="Wingdings" charset="2"/>
              <a:buChar char="q"/>
            </a:pPr>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buClr>
                <a:srgbClr val="FF0000"/>
              </a:buClr>
              <a:buFont typeface="Wingdings" charset="2"/>
              <a:buChar char="q"/>
            </a:pPr>
            <a:r>
              <a:rPr lang="en-US" sz="1600" dirty="0" smtClean="0"/>
              <a:t>For the special case where the dispatch code is &lt; 0x001f, the 2-octet Dispatch code is elided, resulting in a total overhead of 3 octets</a:t>
            </a:r>
          </a:p>
          <a:p>
            <a:pPr marL="0" lvl="1" indent="0">
              <a:buNone/>
            </a:pPr>
            <a:r>
              <a:rPr lang="en-US" sz="2000" dirty="0" smtClean="0"/>
              <a:t>Note: Protocol </a:t>
            </a:r>
            <a:r>
              <a:rPr lang="en-US" sz="2000" dirty="0" smtClean="0"/>
              <a:t>Identifiers:</a:t>
            </a:r>
          </a:p>
          <a:p>
            <a:pPr marL="685800" lvl="2" indent="-342900">
              <a:buClr>
                <a:srgbClr val="FF0000"/>
              </a:buClr>
              <a:buFont typeface="Wingdings" charset="2"/>
              <a:buChar char="q"/>
            </a:pPr>
            <a:r>
              <a:rPr lang="en-US" sz="1600" dirty="0" smtClean="0"/>
              <a:t>EtherType </a:t>
            </a:r>
            <a:r>
              <a:rPr lang="en-US" sz="1600" dirty="0"/>
              <a:t>values are &gt; </a:t>
            </a:r>
            <a:r>
              <a:rPr lang="en-US" sz="1600" dirty="0" smtClean="0"/>
              <a:t>0x0600</a:t>
            </a:r>
          </a:p>
          <a:p>
            <a:pPr marL="685800" lvl="2" indent="-342900">
              <a:buClr>
                <a:srgbClr val="FF0000"/>
              </a:buClr>
              <a:buFont typeface="Wingdings" charset="2"/>
              <a:buChar char="q"/>
            </a:pPr>
            <a:r>
              <a:rPr lang="en-US" sz="1600" dirty="0" smtClean="0"/>
              <a:t>Dispatch values assigned by 802.15 ANA are </a:t>
            </a:r>
            <a:r>
              <a:rPr lang="en-US" sz="1600" u="sng" dirty="0"/>
              <a:t>&lt;</a:t>
            </a:r>
            <a:r>
              <a:rPr lang="en-US" sz="1600" dirty="0"/>
              <a:t> 0x4FF </a:t>
            </a:r>
            <a:endParaRPr lang="en-US" sz="1600" dirty="0" smtClean="0"/>
          </a:p>
          <a:p>
            <a:pPr marL="685800" lvl="2" indent="-342900">
              <a:buClr>
                <a:srgbClr val="FF0000"/>
              </a:buClr>
              <a:buFont typeface="Wingdings" charset="2"/>
              <a:buChar char="q"/>
            </a:pPr>
            <a:r>
              <a:rPr lang="en-US" sz="1600" dirty="0" smtClean="0"/>
              <a:t>Vendor specific values will be set to 0x565 followed by a 3-octet OUI for that vendor</a:t>
            </a:r>
            <a:endParaRPr lang="en-US" sz="2000" dirty="0" smtClean="0"/>
          </a:p>
          <a:p>
            <a:endParaRPr lang="en-US" sz="2000" dirty="0"/>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16</a:t>
            </a:fld>
            <a:endParaRPr lang="en-US"/>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648200"/>
          </a:xfrm>
        </p:spPr>
        <p:txBody>
          <a:bodyPr/>
          <a:lstStyle/>
          <a:p>
            <a:pPr marL="0" lvl="1" indent="0">
              <a:buNone/>
            </a:pPr>
            <a:r>
              <a:rPr lang="en-US" sz="2000" b="1" dirty="0" smtClean="0"/>
              <a:t>Non</a:t>
            </a:r>
            <a:r>
              <a:rPr lang="en-US" sz="2000" b="1" dirty="0"/>
              <a:t>-IE devices </a:t>
            </a:r>
            <a:endParaRPr lang="en-US" sz="2000" b="1" dirty="0" smtClean="0"/>
          </a:p>
          <a:p>
            <a:pPr marL="520700" lvl="1" indent="-342900">
              <a:buClr>
                <a:srgbClr val="FF0000"/>
              </a:buClr>
              <a:buFont typeface="Wingdings" charset="2"/>
              <a:buChar char="q"/>
            </a:pPr>
            <a:r>
              <a:rPr lang="en-US" sz="2000" dirty="0" smtClean="0"/>
              <a:t>1</a:t>
            </a:r>
            <a:r>
              <a:rPr lang="en-US" sz="2000" baseline="30000" dirty="0" smtClean="0"/>
              <a:t>st</a:t>
            </a:r>
            <a:r>
              <a:rPr lang="en-US" sz="2000" dirty="0" smtClean="0"/>
              <a:t> </a:t>
            </a:r>
            <a:r>
              <a:rPr lang="en-US" sz="2000" dirty="0"/>
              <a:t>payload octet </a:t>
            </a:r>
            <a:r>
              <a:rPr lang="en-US" sz="2000" dirty="0" smtClean="0"/>
              <a:t>is set to 0xff in </a:t>
            </a:r>
            <a:r>
              <a:rPr lang="en-US" sz="2000" dirty="0"/>
              <a:t>accordance with 6LoWPAN Paging </a:t>
            </a:r>
            <a:r>
              <a:rPr lang="en-US" sz="2000" dirty="0" smtClean="0"/>
              <a:t>Dispatch</a:t>
            </a:r>
          </a:p>
          <a:p>
            <a:pPr marL="520700" lvl="1" indent="-342900">
              <a:buClr>
                <a:srgbClr val="FF0000"/>
              </a:buClr>
              <a:buFont typeface="Wingdings" charset="2"/>
              <a:buChar char="q"/>
            </a:pPr>
            <a:r>
              <a:rPr lang="en-US" sz="2000" dirty="0" smtClean="0"/>
              <a:t>2</a:t>
            </a:r>
            <a:r>
              <a:rPr lang="en-US" sz="2000" baseline="30000" dirty="0" smtClean="0"/>
              <a:t>nd</a:t>
            </a:r>
            <a:r>
              <a:rPr lang="en-US" sz="2000" dirty="0" smtClean="0"/>
              <a:t> payload octet </a:t>
            </a:r>
            <a:r>
              <a:rPr lang="en-US" sz="2000" dirty="0"/>
              <a:t>denotes page 15 and will be defined in the </a:t>
            </a:r>
            <a:r>
              <a:rPr lang="en-US" sz="2000" dirty="0" smtClean="0"/>
              <a:t>future</a:t>
            </a:r>
          </a:p>
          <a:p>
            <a:pPr marL="520700" lvl="1" indent="-342900">
              <a:buClr>
                <a:srgbClr val="FF0000"/>
              </a:buClr>
              <a:buFont typeface="Wingdings" charset="2"/>
              <a:buChar char="q"/>
            </a:pPr>
            <a:r>
              <a:rPr lang="en-US" sz="2000" dirty="0" smtClean="0"/>
              <a:t>3</a:t>
            </a:r>
            <a:r>
              <a:rPr lang="en-US" sz="2000" baseline="30000" dirty="0" smtClean="0"/>
              <a:t>rd</a:t>
            </a:r>
            <a:r>
              <a:rPr lang="en-US" sz="2000" dirty="0" smtClean="0"/>
              <a:t> and 4</a:t>
            </a:r>
            <a:r>
              <a:rPr lang="en-US" sz="2000" baseline="30000" dirty="0" smtClean="0"/>
              <a:t>th</a:t>
            </a:r>
            <a:r>
              <a:rPr lang="en-US" sz="2000" dirty="0" smtClean="0"/>
              <a:t> payload octets denote the Protocol Identifier </a:t>
            </a:r>
          </a:p>
          <a:p>
            <a:pPr marL="520700" lvl="1" indent="-342900">
              <a:buClr>
                <a:srgbClr val="FF0000"/>
              </a:buClr>
              <a:buFont typeface="Wingdings" charset="2"/>
              <a:buChar char="q"/>
            </a:pPr>
            <a:r>
              <a:rPr lang="en-US" sz="2000" dirty="0" smtClean="0"/>
              <a:t>Non</a:t>
            </a:r>
            <a:r>
              <a:rPr lang="en-US" sz="2000" dirty="0"/>
              <a:t>-IE device discovery </a:t>
            </a:r>
            <a:r>
              <a:rPr lang="en-US" sz="2000" dirty="0" smtClean="0"/>
              <a:t>can use </a:t>
            </a:r>
            <a:r>
              <a:rPr lang="en-US" sz="2000" dirty="0" smtClean="0"/>
              <a:t>the security mechanism with a </a:t>
            </a:r>
            <a:r>
              <a:rPr lang="en-US" sz="2000" dirty="0"/>
              <a:t>“well known” key to </a:t>
            </a:r>
            <a:r>
              <a:rPr lang="en-US" sz="2000" dirty="0" smtClean="0"/>
              <a:t>effect </a:t>
            </a:r>
            <a:r>
              <a:rPr lang="en-US" sz="2000" dirty="0"/>
              <a:t>a discovery ULI </a:t>
            </a:r>
            <a:r>
              <a:rPr lang="en-US" sz="2000" dirty="0" smtClean="0"/>
              <a:t>packet that will not disturb non-ULI devices.  Those 802.15.4 </a:t>
            </a:r>
            <a:r>
              <a:rPr lang="en-US" sz="2000" dirty="0"/>
              <a:t>d</a:t>
            </a:r>
            <a:r>
              <a:rPr lang="en-US" sz="2000" dirty="0" smtClean="0"/>
              <a:t>evices </a:t>
            </a:r>
            <a:r>
              <a:rPr lang="en-US" sz="2000" dirty="0"/>
              <a:t>not responding to this discovery packet could be assumed to be non-ULI (multiple discovery packets should be sent since a packet may not be received</a:t>
            </a:r>
            <a:r>
              <a:rPr lang="en-US" sz="2000" dirty="0" smtClean="0"/>
              <a:t>)</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dirty="0" smtClean="0"/>
              <a:t>Slide </a:t>
            </a:r>
            <a:fld id="{70337B2E-2ECE-C749-8163-8E953C7317DE}" type="slidenum">
              <a:rPr lang="en-US" smtClean="0"/>
              <a:pPr/>
              <a:t>17</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81000"/>
            <a:ext cx="8686800" cy="1143000"/>
          </a:xfrm>
        </p:spPr>
        <p:txBody>
          <a:bodyPr>
            <a:normAutofit fontScale="90000"/>
          </a:bodyPr>
          <a:lstStyle/>
          <a:p>
            <a:r>
              <a:rPr lang="en-US" b="1" dirty="0" smtClean="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295400"/>
            <a:ext cx="8839200" cy="5257800"/>
          </a:xfrm>
        </p:spPr>
        <p:txBody>
          <a:bodyPr/>
          <a:lstStyle/>
          <a:p>
            <a:pPr marL="342900" lvl="1" indent="-342900">
              <a:buClr>
                <a:srgbClr val="FF0000"/>
              </a:buClr>
              <a:buFont typeface="Wingdings" charset="2"/>
              <a:buChar char="q"/>
            </a:pPr>
            <a:r>
              <a:rPr lang="en-US" sz="2000" dirty="0" smtClean="0"/>
              <a:t>The basic assumptions for the following examples of data frames are:</a:t>
            </a:r>
          </a:p>
          <a:p>
            <a:pPr marL="685800" lvl="2" indent="-342900">
              <a:buClr>
                <a:srgbClr val="FF0000"/>
              </a:buClr>
              <a:buFont typeface="Wingdings" charset="2"/>
              <a:buChar char="q"/>
            </a:pPr>
            <a:r>
              <a:rPr lang="en-US" sz="1600" dirty="0" smtClean="0"/>
              <a:t>2-octet frame control,</a:t>
            </a:r>
          </a:p>
          <a:p>
            <a:pPr marL="685800" lvl="2" indent="-342900">
              <a:buClr>
                <a:srgbClr val="FF0000"/>
              </a:buClr>
              <a:buFont typeface="Wingdings" charset="2"/>
              <a:buChar char="q"/>
            </a:pPr>
            <a:r>
              <a:rPr lang="en-US" sz="1600" dirty="0" smtClean="0"/>
              <a:t>1-octet sequence number,</a:t>
            </a:r>
          </a:p>
          <a:p>
            <a:pPr marL="685800" lvl="2" indent="-342900">
              <a:buClr>
                <a:srgbClr val="FF0000"/>
              </a:buClr>
              <a:buFont typeface="Wingdings" charset="2"/>
              <a:buChar char="q"/>
            </a:pPr>
            <a:r>
              <a:rPr lang="en-US" sz="1600" dirty="0" smtClean="0"/>
              <a:t>2</a:t>
            </a:r>
            <a:r>
              <a:rPr lang="en-US" sz="1600" dirty="0" smtClean="0"/>
              <a:t>-octet </a:t>
            </a:r>
            <a:r>
              <a:rPr lang="en-US" sz="1600" dirty="0" smtClean="0"/>
              <a:t>origination and 2-octet destination short addresses,</a:t>
            </a:r>
            <a:endParaRPr lang="en-US" sz="1600" dirty="0" smtClean="0"/>
          </a:p>
          <a:p>
            <a:pPr marL="685800" lvl="2" indent="-342900">
              <a:buClr>
                <a:srgbClr val="FF0000"/>
              </a:buClr>
              <a:buFont typeface="Wingdings" charset="2"/>
              <a:buChar char="q"/>
            </a:pPr>
            <a:r>
              <a:rPr lang="en-US" sz="1600" dirty="0" smtClean="0"/>
              <a:t>2-octet PAN ID, origination </a:t>
            </a:r>
            <a:r>
              <a:rPr lang="en-US" sz="1600" dirty="0" smtClean="0"/>
              <a:t>and </a:t>
            </a:r>
            <a:r>
              <a:rPr lang="en-US" sz="1600" dirty="0" smtClean="0"/>
              <a:t>destination </a:t>
            </a:r>
            <a:r>
              <a:rPr lang="en-US" sz="1600" dirty="0" smtClean="0"/>
              <a:t>devices in same </a:t>
            </a:r>
            <a:r>
              <a:rPr lang="en-US" sz="1600" dirty="0" smtClean="0"/>
              <a:t>PAN, source </a:t>
            </a:r>
            <a:r>
              <a:rPr lang="en-US" sz="1600" dirty="0" smtClean="0"/>
              <a:t>PAN ID </a:t>
            </a:r>
            <a:r>
              <a:rPr lang="en-US" sz="1600" dirty="0" smtClean="0"/>
              <a:t>elided,</a:t>
            </a:r>
            <a:endParaRPr lang="en-US" sz="1600" dirty="0" smtClean="0"/>
          </a:p>
          <a:p>
            <a:pPr marL="685800" lvl="2" indent="-342900">
              <a:buClr>
                <a:srgbClr val="FF0000"/>
              </a:buClr>
              <a:buFont typeface="Wingdings" charset="2"/>
              <a:buChar char="q"/>
            </a:pPr>
            <a:r>
              <a:rPr lang="en-US" sz="1600" dirty="0" smtClean="0"/>
              <a:t>6-octet auxiliary security header,</a:t>
            </a:r>
          </a:p>
          <a:p>
            <a:pPr marL="685800" lvl="2" indent="-342900">
              <a:buClr>
                <a:srgbClr val="FF0000"/>
              </a:buClr>
              <a:buFont typeface="Wingdings" charset="2"/>
              <a:buChar char="q"/>
            </a:pPr>
            <a:r>
              <a:rPr lang="en-US" sz="1600" dirty="0" smtClean="0"/>
              <a:t>No </a:t>
            </a:r>
            <a:r>
              <a:rPr lang="en-US" sz="1600" dirty="0"/>
              <a:t>header </a:t>
            </a:r>
            <a:r>
              <a:rPr lang="en-US" sz="1600" dirty="0" smtClean="0"/>
              <a:t>IEs,</a:t>
            </a:r>
            <a:endParaRPr lang="en-US" sz="1600" dirty="0" smtClean="0"/>
          </a:p>
          <a:p>
            <a:pPr marL="685800" lvl="2" indent="-342900">
              <a:buClr>
                <a:srgbClr val="FF0000"/>
              </a:buClr>
              <a:buFont typeface="Wingdings" charset="2"/>
              <a:buChar char="q"/>
            </a:pPr>
            <a:r>
              <a:rPr lang="en-US" sz="1600" dirty="0" smtClean="0"/>
              <a:t>4</a:t>
            </a:r>
            <a:r>
              <a:rPr lang="en-US" sz="1600" dirty="0" smtClean="0"/>
              <a:t>-octet </a:t>
            </a:r>
            <a:r>
              <a:rPr lang="en-US" sz="1600" dirty="0" smtClean="0"/>
              <a:t>security MIC,</a:t>
            </a:r>
          </a:p>
          <a:p>
            <a:pPr marL="685800" lvl="2" indent="-342900">
              <a:buClr>
                <a:srgbClr val="FF0000"/>
              </a:buClr>
              <a:buFont typeface="Wingdings" charset="2"/>
              <a:buChar char="q"/>
            </a:pPr>
            <a:r>
              <a:rPr lang="en-US" sz="1600" dirty="0"/>
              <a:t>2-octet Frame Check </a:t>
            </a:r>
            <a:r>
              <a:rPr lang="en-US" sz="1600" dirty="0" smtClean="0"/>
              <a:t>Sequence.</a:t>
            </a:r>
            <a:endParaRPr lang="en-US" sz="1600" dirty="0" smtClean="0"/>
          </a:p>
          <a:p>
            <a:pPr marL="342900" lvl="1" indent="-342900">
              <a:buClr>
                <a:srgbClr val="FF0000"/>
              </a:buClr>
              <a:buFont typeface="Wingdings" charset="2"/>
              <a:buChar char="q"/>
            </a:pPr>
            <a:r>
              <a:rPr lang="en-US" sz="2000" dirty="0" smtClean="0"/>
              <a:t>Three </a:t>
            </a:r>
            <a:r>
              <a:rPr lang="en-US" sz="2000" dirty="0"/>
              <a:t>examples of 802.15.4 </a:t>
            </a:r>
            <a:r>
              <a:rPr lang="en-US" sz="2000" dirty="0" smtClean="0"/>
              <a:t>data frames using 802.15.12 are </a:t>
            </a:r>
            <a:r>
              <a:rPr lang="en-US" sz="2000" dirty="0"/>
              <a:t>shown in </a:t>
            </a:r>
            <a:r>
              <a:rPr lang="en-US" sz="2000" dirty="0" smtClean="0"/>
              <a:t>the following figures 3 and 4.  </a:t>
            </a:r>
            <a:r>
              <a:rPr lang="en-US" sz="2000" dirty="0"/>
              <a:t>The </a:t>
            </a:r>
            <a:r>
              <a:rPr lang="en-US" sz="2000" dirty="0" smtClean="0"/>
              <a:t>examples are:</a:t>
            </a:r>
          </a:p>
          <a:p>
            <a:pPr marL="685800" lvl="2" indent="-342900">
              <a:buClr>
                <a:srgbClr val="FF0000"/>
              </a:buClr>
              <a:buFont typeface="Wingdings" charset="2"/>
              <a:buChar char="q"/>
            </a:pPr>
            <a:r>
              <a:rPr lang="en-US" sz="1600" dirty="0" smtClean="0">
                <a:hlinkClick r:id="rId2" action="ppaction://hlinksldjump"/>
              </a:rPr>
              <a:t>Figure 3 </a:t>
            </a:r>
            <a:r>
              <a:rPr lang="en-US" sz="1600" dirty="0" smtClean="0"/>
              <a:t>- 802.15.4 devices are not IE capable, hence the ULI message is in the </a:t>
            </a:r>
            <a:r>
              <a:rPr lang="en-US" sz="1600" dirty="0" smtClean="0"/>
              <a:t>payload</a:t>
            </a:r>
            <a:endParaRPr lang="en-US" sz="1600" dirty="0"/>
          </a:p>
          <a:p>
            <a:pPr marL="685800" lvl="2" indent="-342900">
              <a:buClr>
                <a:srgbClr val="FF0000"/>
              </a:buClr>
              <a:buFont typeface="Wingdings" charset="2"/>
              <a:buChar char="q"/>
            </a:pPr>
            <a:r>
              <a:rPr lang="en-US" sz="1600" dirty="0" smtClean="0"/>
              <a:t>Figure 4 </a:t>
            </a:r>
            <a:r>
              <a:rPr lang="mr-IN" sz="1600" dirty="0" smtClean="0"/>
              <a:t>–</a:t>
            </a:r>
            <a:r>
              <a:rPr lang="en-US" sz="1600" dirty="0" smtClean="0"/>
              <a:t> 802.15.4 devices are IE capable, hence ULI message is in an IE</a:t>
            </a:r>
          </a:p>
          <a:p>
            <a:pPr marL="1028700" lvl="3" indent="-342900">
              <a:buClr>
                <a:srgbClr val="FF0000"/>
              </a:buClr>
              <a:buFont typeface="Wingdings" charset="2"/>
              <a:buChar char="q"/>
            </a:pPr>
            <a:r>
              <a:rPr lang="en-US" sz="1600" dirty="0" smtClean="0">
                <a:hlinkClick r:id="" action="ppaction://hlinkshowjump?jump=nextslide"/>
              </a:rPr>
              <a:t>Figure 4a</a:t>
            </a:r>
            <a:r>
              <a:rPr lang="mr-IN" sz="1600" dirty="0" smtClean="0"/>
              <a:t>–</a:t>
            </a:r>
            <a:r>
              <a:rPr lang="en-US" sz="1600" dirty="0" smtClean="0"/>
              <a:t> MPX IE used for all non-6LoWPAN messages</a:t>
            </a:r>
          </a:p>
          <a:p>
            <a:pPr marL="1028700" lvl="3" indent="-342900">
              <a:buClr>
                <a:srgbClr val="FF0000"/>
              </a:buClr>
              <a:buFont typeface="Wingdings" charset="2"/>
              <a:buChar char="q"/>
            </a:pPr>
            <a:r>
              <a:rPr lang="en-US" sz="1600" dirty="0" smtClean="0">
                <a:hlinkClick r:id="" action="ppaction://hlinkshowjump?jump=nextslide"/>
              </a:rPr>
              <a:t>Figure 4b</a:t>
            </a:r>
            <a:r>
              <a:rPr lang="mr-IN" sz="1600" dirty="0" smtClean="0"/>
              <a:t>–</a:t>
            </a:r>
            <a:r>
              <a:rPr lang="en-US" sz="1600" dirty="0" smtClean="0"/>
              <a:t> ULI IE used only for 6LoWPAN messages</a:t>
            </a:r>
            <a:endParaRPr lang="en-US" sz="1600" dirty="0"/>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18</a:t>
            </a:fld>
            <a:endParaRPr lang="en-US"/>
          </a:p>
        </p:txBody>
      </p:sp>
    </p:spTree>
    <p:extLst>
      <p:ext uri="{BB962C8B-B14F-4D97-AF65-F5344CB8AC3E}">
        <p14:creationId xmlns:p14="http://schemas.microsoft.com/office/powerpoint/2010/main" val="129157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19</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smtClean="0"/>
              <a:t>&lt;February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19</a:t>
            </a:fld>
            <a:endParaRPr lang="en-US"/>
          </a:p>
        </p:txBody>
      </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802.15.12</a:t>
            </a:r>
            <a:endParaRPr lang="en-US" b="1" dirty="0"/>
          </a:p>
        </p:txBody>
      </p:sp>
      <p:sp>
        <p:nvSpPr>
          <p:cNvPr id="3" name="Subtitle 2"/>
          <p:cNvSpPr>
            <a:spLocks noGrp="1"/>
          </p:cNvSpPr>
          <p:nvPr>
            <p:ph type="subTitle" idx="1"/>
          </p:nvPr>
        </p:nvSpPr>
        <p:spPr/>
        <p:txBody>
          <a:bodyPr/>
          <a:lstStyle/>
          <a:p>
            <a:r>
              <a:rPr lang="en-US" dirty="0" smtClean="0"/>
              <a:t>Conceptual Overview</a:t>
            </a:r>
            <a:endParaRPr lang="en-US" dirty="0"/>
          </a:p>
        </p:txBody>
      </p:sp>
      <p:sp>
        <p:nvSpPr>
          <p:cNvPr id="4" name="Date Placeholder 3"/>
          <p:cNvSpPr>
            <a:spLocks noGrp="1"/>
          </p:cNvSpPr>
          <p:nvPr>
            <p:ph type="dt" sz="half" idx="10"/>
          </p:nvPr>
        </p:nvSpPr>
        <p:spPr/>
        <p:txBody>
          <a:bodyPr/>
          <a:lstStyle/>
          <a:p>
            <a:r>
              <a:rPr lang="en-US" smtClean="0"/>
              <a:t>&lt;February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smtClean="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Clr>
                <a:srgbClr val="FF0000"/>
              </a:buClr>
              <a:buFont typeface="Wingdings" charset="2"/>
              <a:buChar char="q"/>
            </a:pPr>
            <a:r>
              <a:rPr lang="en-US" sz="2000" dirty="0" smtClean="0">
                <a:hlinkClick r:id="rId2" action="ppaction://hlinksldjump"/>
              </a:rPr>
              <a:t>Figure 5</a:t>
            </a:r>
            <a:r>
              <a:rPr lang="en-US" sz="2000" dirty="0" smtClean="0"/>
              <a:t> shows six examples of IP packets using 802.15.12:</a:t>
            </a:r>
          </a:p>
          <a:p>
            <a:pPr marL="685800" lvl="2" indent="-342900">
              <a:buClr>
                <a:srgbClr val="FF0000"/>
              </a:buClr>
              <a:buFont typeface="Wingdings" charset="2"/>
              <a:buChar char="q"/>
            </a:pPr>
            <a:r>
              <a:rPr lang="en-US" sz="1600" dirty="0" smtClean="0"/>
              <a:t>IE messaging of non-compressed UDP/IPv6</a:t>
            </a:r>
          </a:p>
          <a:p>
            <a:pPr marL="685800" lvl="2" indent="-342900">
              <a:buClr>
                <a:srgbClr val="FF0000"/>
              </a:buClr>
              <a:buFont typeface="Wingdings" charset="2"/>
              <a:buChar char="q"/>
            </a:pPr>
            <a:r>
              <a:rPr lang="en-US" sz="1600" dirty="0"/>
              <a:t>IE messaging of non-compressed UDP/</a:t>
            </a:r>
            <a:r>
              <a:rPr lang="en-US" sz="1600" dirty="0" smtClean="0"/>
              <a:t>IPv4</a:t>
            </a:r>
          </a:p>
          <a:p>
            <a:pPr marL="685800" lvl="2" indent="-342900">
              <a:buClr>
                <a:srgbClr val="FF0000"/>
              </a:buClr>
              <a:buFont typeface="Wingdings" charset="2"/>
              <a:buChar char="q"/>
            </a:pPr>
            <a:r>
              <a:rPr lang="en-US" sz="1600" dirty="0" smtClean="0"/>
              <a:t>IE messaging of compressed UDP/IPv6 using 6LoWPAN</a:t>
            </a:r>
          </a:p>
          <a:p>
            <a:pPr marL="685800" lvl="2" indent="-342900">
              <a:buClr>
                <a:srgbClr val="FF0000"/>
              </a:buClr>
              <a:buFont typeface="Wingdings" charset="2"/>
              <a:buChar char="q"/>
            </a:pPr>
            <a:r>
              <a:rPr lang="en-US" sz="1600" dirty="0" smtClean="0"/>
              <a:t>Non-IE </a:t>
            </a:r>
            <a:r>
              <a:rPr lang="en-US" sz="1600" dirty="0"/>
              <a:t>messaging of non-compressed UDP/IPv6</a:t>
            </a:r>
          </a:p>
          <a:p>
            <a:pPr marL="685800" lvl="2" indent="-342900">
              <a:buClr>
                <a:srgbClr val="FF0000"/>
              </a:buClr>
              <a:buFont typeface="Wingdings" charset="2"/>
              <a:buChar char="q"/>
            </a:pPr>
            <a:r>
              <a:rPr lang="en-US" sz="1600" dirty="0" smtClean="0"/>
              <a:t>Non-IE </a:t>
            </a:r>
            <a:r>
              <a:rPr lang="en-US" sz="1600" dirty="0"/>
              <a:t>messaging of non-compressed UDP/IPv4</a:t>
            </a:r>
          </a:p>
          <a:p>
            <a:pPr marL="685800" lvl="2" indent="-342900">
              <a:buClr>
                <a:srgbClr val="FF0000"/>
              </a:buClr>
              <a:buFont typeface="Wingdings" charset="2"/>
              <a:buChar char="q"/>
            </a:pPr>
            <a:r>
              <a:rPr lang="en-US" sz="1600" dirty="0" smtClean="0"/>
              <a:t>Non-IE </a:t>
            </a:r>
            <a:r>
              <a:rPr lang="en-US" sz="1600" dirty="0"/>
              <a:t>messaging of compressed UDP/IPv6 using </a:t>
            </a:r>
            <a:r>
              <a:rPr lang="en-US" sz="1600" dirty="0" smtClean="0"/>
              <a:t>6LoWPAN</a:t>
            </a:r>
          </a:p>
          <a:p>
            <a:pPr marL="342900" lvl="1" indent="-342900">
              <a:buClr>
                <a:srgbClr val="FF0000"/>
              </a:buClr>
              <a:buFont typeface="Wingdings" charset="2"/>
              <a:buChar char="q"/>
            </a:pPr>
            <a:r>
              <a:rPr lang="en-US" sz="2000" dirty="0" smtClean="0"/>
              <a:t>All examples use the basic assumptions for frame construction from the previous Frame Construction examples resulting in a 21-octet MAC overhead</a:t>
            </a:r>
          </a:p>
          <a:p>
            <a:pPr marL="342900" lvl="1" indent="-342900">
              <a:buClr>
                <a:srgbClr val="FF0000"/>
              </a:buClr>
              <a:buFont typeface="Wingdings" charset="2"/>
              <a:buChar char="q"/>
            </a:pPr>
            <a:r>
              <a:rPr lang="en-US" sz="2000" dirty="0" smtClean="0"/>
              <a:t>The 6LoWPAN examples are for non-fragmented, no mesh; yielding a 3-octet overhead</a:t>
            </a:r>
          </a:p>
          <a:p>
            <a:pPr marL="342900" lvl="1" indent="-342900">
              <a:buClr>
                <a:srgbClr val="FF0000"/>
              </a:buClr>
              <a:buFont typeface="Wingdings" charset="2"/>
              <a:buChar char="q"/>
            </a:pPr>
            <a:r>
              <a:rPr lang="en-US" sz="2000" dirty="0" smtClean="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20</a:t>
            </a:fld>
            <a:endParaRPr lang="en-US"/>
          </a:p>
        </p:txBody>
      </p:sp>
    </p:spTree>
    <p:extLst>
      <p:ext uri="{BB962C8B-B14F-4D97-AF65-F5344CB8AC3E}">
        <p14:creationId xmlns:p14="http://schemas.microsoft.com/office/powerpoint/2010/main" val="1226068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smtClean="0">
                <a:solidFill>
                  <a:srgbClr val="000000"/>
                </a:solidFill>
                <a:ea typeface="Lucida Grande"/>
                <a:cs typeface="Lucida Grande"/>
              </a:rPr>
              <a:t>Packet Construction - </a:t>
            </a:r>
            <a:r>
              <a:rPr lang="en-US" sz="2400" b="1" dirty="0" smtClean="0">
                <a:solidFill>
                  <a:srgbClr val="000000"/>
                </a:solidFill>
                <a:ea typeface="Lucida Grande"/>
                <a:cs typeface="Lucida Grande"/>
              </a:rPr>
              <a:t>Figure 5</a:t>
            </a:r>
            <a:endParaRPr lang="en-US" sz="2400" dirty="0">
              <a:latin typeface="Arial" charset="0"/>
            </a:endParaRPr>
          </a:p>
        </p:txBody>
      </p:sp>
      <p:sp>
        <p:nvSpPr>
          <p:cNvPr id="3" name="Date Placeholder 2"/>
          <p:cNvSpPr>
            <a:spLocks noGrp="1"/>
          </p:cNvSpPr>
          <p:nvPr>
            <p:ph type="dt" sz="half" idx="10"/>
          </p:nvPr>
        </p:nvSpPr>
        <p:spPr/>
        <p:txBody>
          <a:bodyPr/>
          <a:lstStyle/>
          <a:p>
            <a:r>
              <a:rPr lang="en-US" smtClean="0"/>
              <a:t>&lt;February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70337B2E-2ECE-C749-8163-8E953C7317DE}" type="slidenum">
              <a:rPr lang="en-US" smtClean="0"/>
              <a:pPr/>
              <a:t>21</a:t>
            </a:fld>
            <a:endParaRPr lang="en-US"/>
          </a:p>
        </p:txBody>
      </p:sp>
      <p:pic>
        <p:nvPicPr>
          <p:cNvPr id="8" name="Picture 7"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066800"/>
            <a:ext cx="7049497" cy="5410200"/>
          </a:xfrm>
          <a:prstGeom prst="rect">
            <a:avLst/>
          </a:prstGeom>
        </p:spPr>
      </p:pic>
    </p:spTree>
    <p:extLst>
      <p:ext uri="{BB962C8B-B14F-4D97-AF65-F5344CB8AC3E}">
        <p14:creationId xmlns:p14="http://schemas.microsoft.com/office/powerpoint/2010/main" val="280269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160" y="457200"/>
            <a:ext cx="8686800" cy="587670"/>
          </a:xfrm>
        </p:spPr>
        <p:txBody>
          <a:bodyPr>
            <a:normAutofit fontScale="90000"/>
          </a:bodyPr>
          <a:lstStyle/>
          <a:p>
            <a:r>
              <a:rPr lang="en-US" b="1" dirty="0" smtClean="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838200" y="990600"/>
            <a:ext cx="5105400" cy="5486400"/>
          </a:xfrm>
        </p:spPr>
        <p:txBody>
          <a:bodyPr>
            <a:normAutofit fontScale="85000" lnSpcReduction="20000"/>
          </a:bodyPr>
          <a:lstStyle/>
          <a:p>
            <a:pPr marL="0" lvl="1" indent="0">
              <a:buNone/>
            </a:pPr>
            <a:r>
              <a:rPr lang="en-US" sz="2600" b="1" dirty="0" smtClean="0"/>
              <a:t>Mandatory </a:t>
            </a:r>
            <a:r>
              <a:rPr lang="en-US" sz="2600" b="1" dirty="0"/>
              <a:t>e</a:t>
            </a:r>
            <a:r>
              <a:rPr lang="en-US" sz="2600" b="1" dirty="0" smtClean="0"/>
              <a:t>lements still to be done:</a:t>
            </a:r>
          </a:p>
          <a:p>
            <a:pPr marL="342900" lvl="1" indent="-342900">
              <a:buClr>
                <a:srgbClr val="FF0000"/>
              </a:buClr>
              <a:buFont typeface="Wingdings" charset="2"/>
              <a:buChar char="q"/>
            </a:pPr>
            <a:r>
              <a:rPr lang="en-US" sz="2400" b="1" dirty="0" smtClean="0"/>
              <a:t>PDE</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smtClean="0"/>
              <a:t>Behavior</a:t>
            </a:r>
            <a:endParaRPr lang="en-US" sz="2400" dirty="0" smtClean="0"/>
          </a:p>
          <a:p>
            <a:pPr marL="342900" lvl="1" indent="-342900">
              <a:buClr>
                <a:srgbClr val="FF0000"/>
              </a:buClr>
              <a:buFont typeface="Wingdings" charset="2"/>
              <a:buChar char="q"/>
            </a:pPr>
            <a:r>
              <a:rPr lang="en-US" sz="2400" b="1" dirty="0" smtClean="0"/>
              <a:t>MMI</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a:t>Behavior</a:t>
            </a:r>
            <a:endParaRPr lang="en-US" sz="2400" dirty="0" smtClean="0"/>
          </a:p>
          <a:p>
            <a:pPr marL="342900" lvl="1" indent="-342900">
              <a:buClr>
                <a:srgbClr val="FF0000"/>
              </a:buClr>
              <a:buFont typeface="Wingdings" charset="2"/>
              <a:buChar char="q"/>
            </a:pPr>
            <a:r>
              <a:rPr lang="en-US" sz="2400" b="1" dirty="0" smtClean="0"/>
              <a:t>Management protocol module</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Pass-thru </a:t>
            </a:r>
            <a:r>
              <a:rPr lang="en-US" sz="2400" b="1" dirty="0"/>
              <a:t>protocol </a:t>
            </a:r>
            <a:r>
              <a:rPr lang="en-US" sz="2400" b="1" dirty="0" smtClean="0"/>
              <a:t>module</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457200" lvl="1" indent="-457200">
              <a:buClr>
                <a:srgbClr val="FF0000"/>
              </a:buClr>
              <a:buFont typeface="Wingdings" charset="2"/>
              <a:buChar char="q"/>
            </a:pPr>
            <a:r>
              <a:rPr lang="en-US" sz="2400" b="1" dirty="0" smtClean="0"/>
              <a:t>Networking management</a:t>
            </a:r>
          </a:p>
          <a:p>
            <a:pPr marL="857250" lvl="2" indent="-457200">
              <a:buClr>
                <a:srgbClr val="FF0000"/>
              </a:buClr>
              <a:buFont typeface="Wingdings" charset="2"/>
              <a:buChar char="q"/>
            </a:pPr>
            <a:r>
              <a:rPr lang="en-US" sz="1900" dirty="0" smtClean="0"/>
              <a:t>managed objects</a:t>
            </a:r>
          </a:p>
          <a:p>
            <a:pPr marL="857250" lvl="2" indent="-457200">
              <a:buClr>
                <a:srgbClr val="FF0000"/>
              </a:buClr>
              <a:buFont typeface="Wingdings" charset="2"/>
              <a:buChar char="q"/>
            </a:pPr>
            <a:r>
              <a:rPr lang="en-US" sz="1900" dirty="0" smtClean="0"/>
              <a:t>protocols</a:t>
            </a: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22</a:t>
            </a:fld>
            <a:endParaRPr lang="en-US"/>
          </a:p>
        </p:txBody>
      </p:sp>
    </p:spTree>
    <p:extLst>
      <p:ext uri="{BB962C8B-B14F-4D97-AF65-F5344CB8AC3E}">
        <p14:creationId xmlns:p14="http://schemas.microsoft.com/office/powerpoint/2010/main" val="28145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smtClean="0">
                <a:solidFill>
                  <a:srgbClr val="000000"/>
                </a:solidFill>
                <a:ea typeface="Lucida Grande"/>
                <a:cs typeface="Lucida Grande"/>
              </a:rPr>
              <a:t>Conclusion </a:t>
            </a:r>
            <a:r>
              <a:rPr lang="en-US" sz="2800" dirty="0" smtClean="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smtClean="0"/>
              <a:t>Optional Protocol Modules intended to be done:</a:t>
            </a:r>
          </a:p>
          <a:p>
            <a:pPr marL="342900" lvl="1" indent="-342900">
              <a:buClr>
                <a:srgbClr val="FF0000"/>
              </a:buClr>
              <a:buFont typeface="Wingdings" charset="2"/>
              <a:buChar char="q"/>
            </a:pPr>
            <a:r>
              <a:rPr lang="en-US" sz="2400" b="1" dirty="0" smtClean="0"/>
              <a:t>6LoWPAN</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smtClean="0"/>
              <a:t>Behavior</a:t>
            </a:r>
          </a:p>
          <a:p>
            <a:pPr marL="342900" lvl="1" indent="-342900">
              <a:buClr>
                <a:srgbClr val="FF0000"/>
              </a:buClr>
              <a:buFont typeface="Wingdings" charset="2"/>
              <a:buChar char="q"/>
            </a:pPr>
            <a:r>
              <a:rPr lang="en-US" sz="2400" b="1" dirty="0" smtClean="0"/>
              <a:t>Key Management Protocol (KMP)</a:t>
            </a:r>
          </a:p>
          <a:p>
            <a:pPr marL="742950" lvl="2" indent="-342900">
              <a:buClr>
                <a:srgbClr val="FF0000"/>
              </a:buClr>
              <a:buFont typeface="Wingdings" charset="2"/>
              <a:buChar char="q"/>
            </a:pPr>
            <a:r>
              <a:rPr lang="en-US" sz="2100" dirty="0" smtClean="0"/>
              <a:t>Primitives</a:t>
            </a:r>
          </a:p>
          <a:p>
            <a:pPr marL="742950" lvl="2" indent="-342900">
              <a:buClr>
                <a:srgbClr val="FF0000"/>
              </a:buClr>
              <a:buFont typeface="Wingdings" charset="2"/>
              <a:buChar char="q"/>
            </a:pPr>
            <a:r>
              <a:rPr lang="en-US" sz="2100" dirty="0" smtClean="0"/>
              <a:t>Parameters</a:t>
            </a:r>
            <a:endParaRPr lang="en-US" sz="2100" dirty="0"/>
          </a:p>
          <a:p>
            <a:pPr marL="742950" lvl="2" indent="-342900">
              <a:buClr>
                <a:srgbClr val="FF0000"/>
              </a:buClr>
              <a:buFont typeface="Wingdings" charset="2"/>
              <a:buChar char="q"/>
            </a:pPr>
            <a:r>
              <a:rPr lang="en-US" sz="2100" dirty="0"/>
              <a:t>Behavior</a:t>
            </a:r>
            <a:endParaRPr lang="en-US" sz="2100" dirty="0" smtClean="0"/>
          </a:p>
          <a:p>
            <a:pPr marL="342900" lvl="1" indent="-342900">
              <a:buClr>
                <a:srgbClr val="FF0000"/>
              </a:buClr>
              <a:buFont typeface="Wingdings" charset="2"/>
              <a:buChar char="q"/>
            </a:pPr>
            <a:r>
              <a:rPr lang="en-US" sz="2400" b="1" dirty="0" smtClean="0"/>
              <a:t>Layer 2 Routing (L2R)</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6top (layer 2 portion of 6tisch)</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Ranging &amp; Location </a:t>
            </a:r>
            <a:r>
              <a:rPr lang="en-US" sz="2400" b="1" dirty="0"/>
              <a:t>S</a:t>
            </a:r>
            <a:r>
              <a:rPr lang="en-US" sz="2400" b="1" dirty="0" smtClean="0"/>
              <a:t>upport (RLS)</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23</a:t>
            </a:fld>
            <a:endParaRPr lang="en-US"/>
          </a:p>
        </p:txBody>
      </p:sp>
    </p:spTree>
    <p:extLst>
      <p:ext uri="{BB962C8B-B14F-4D97-AF65-F5344CB8AC3E}">
        <p14:creationId xmlns:p14="http://schemas.microsoft.com/office/powerpoint/2010/main" val="2459334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810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066800"/>
            <a:ext cx="8839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52400" y="1066800"/>
            <a:ext cx="8686800" cy="5124481"/>
          </a:xfrm>
          <a:prstGeom prst="rect">
            <a:avLst/>
          </a:prstGeom>
          <a:noFill/>
        </p:spPr>
        <p:txBody>
          <a:bodyPr wrap="square" rtlCol="0">
            <a:spAutoFit/>
          </a:bodyPr>
          <a:lstStyle/>
          <a:p>
            <a:pPr>
              <a:buClr>
                <a:srgbClr val="FF0000"/>
              </a:buClr>
            </a:pPr>
            <a:r>
              <a:rPr lang="en-US" sz="2000" b="1" dirty="0" smtClean="0"/>
              <a:t>Introduction</a:t>
            </a:r>
          </a:p>
          <a:p>
            <a:pPr marL="284163">
              <a:buClr>
                <a:srgbClr val="FF0000"/>
              </a:buClr>
            </a:pPr>
            <a:r>
              <a:rPr lang="en-US" sz="1800" dirty="0"/>
              <a:t>IEEE 802.15.12 </a:t>
            </a:r>
            <a:r>
              <a:rPr lang="en-US" sz="1800" dirty="0" smtClean="0"/>
              <a:t>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a:spcBef>
                <a:spcPts val="600"/>
              </a:spcBef>
              <a:buClr>
                <a:srgbClr val="FF0000"/>
              </a:buClr>
            </a:pPr>
            <a:r>
              <a:rPr lang="en-US" sz="2000" b="1" dirty="0" smtClean="0"/>
              <a:t>Purpose</a:t>
            </a:r>
            <a:r>
              <a:rPr lang="en-US" sz="1800" b="1" dirty="0" smtClean="0"/>
              <a:t>, to provide the following:</a:t>
            </a:r>
          </a:p>
          <a:p>
            <a:pPr marL="565150" indent="-285750">
              <a:buClr>
                <a:srgbClr val="FF0000"/>
              </a:buClr>
              <a:buFont typeface="Wingdings" charset="2"/>
              <a:buChar char="q"/>
            </a:pPr>
            <a:r>
              <a:rPr lang="en-US" sz="1800" b="1" dirty="0" smtClean="0"/>
              <a:t>Reduction of the complexity in configuring and using the 802.15.4 device</a:t>
            </a:r>
          </a:p>
          <a:p>
            <a:pPr marL="914400" lvl="1" indent="-342900" defTabSz="800100">
              <a:buClr>
                <a:schemeClr val="tx1"/>
              </a:buClr>
              <a:buFont typeface="+mj-lt"/>
              <a:buAutoNum type="arabicPeriod"/>
            </a:pPr>
            <a:r>
              <a:rPr lang="en-US" sz="1600" b="1" dirty="0" smtClean="0"/>
              <a:t>Complexity in configuring 802.15.4 </a:t>
            </a:r>
            <a:r>
              <a:rPr lang="en-US" sz="1600" dirty="0" smtClean="0"/>
              <a:t>results from having to select one correct configuration given all possible combinations of the following: 8 MAC modes with 13 distinct MAC behaviors, 9 PHY modulation types with 4 distinct PHY behaviors and 40 PHY data rates, and 20 PHY bands</a:t>
            </a:r>
            <a:r>
              <a:rPr lang="en-US" sz="1600" dirty="0"/>
              <a:t> </a:t>
            </a:r>
            <a:r>
              <a:rPr lang="en-US" sz="1600" dirty="0" smtClean="0"/>
              <a:t>with greater than 35,390 channels. </a:t>
            </a:r>
            <a:endParaRPr lang="en-US" sz="1600" dirty="0" smtClean="0"/>
          </a:p>
          <a:p>
            <a:pPr marL="1314450" lvl="2" indent="-285750" defTabSz="800100">
              <a:buClr>
                <a:srgbClr val="FF0000"/>
              </a:buClr>
              <a:buFont typeface="Wingdings" charset="2"/>
              <a:buChar char="q"/>
            </a:pPr>
            <a:r>
              <a:rPr lang="en-US" sz="1600" dirty="0" smtClean="0"/>
              <a:t>802.15.12 defines a </a:t>
            </a:r>
            <a:r>
              <a:rPr lang="en-US" sz="1600" dirty="0" smtClean="0"/>
              <a:t>management protocol module </a:t>
            </a:r>
            <a:r>
              <a:rPr lang="en-US" sz="1600" dirty="0" smtClean="0"/>
              <a:t>that provides </a:t>
            </a:r>
            <a:r>
              <a:rPr lang="en-US" sz="1600" dirty="0" smtClean="0"/>
              <a:t>configuration parameters to the 802.15.4 device.</a:t>
            </a:r>
          </a:p>
          <a:p>
            <a:pPr marL="914400" lvl="1" indent="-342900" defTabSz="800100">
              <a:buClr>
                <a:schemeClr val="tx1"/>
              </a:buClr>
              <a:buFont typeface="+mj-lt"/>
              <a:buAutoNum type="arabicPeriod"/>
            </a:pPr>
            <a:r>
              <a:rPr lang="en-US" sz="1600" b="1" dirty="0" smtClean="0"/>
              <a:t>Complexity in the use of 802.15.4</a:t>
            </a:r>
            <a:r>
              <a:rPr lang="en-US" sz="1600" dirty="0" smtClean="0"/>
              <a:t> to send messages is shown by a comparison with 802.3 and 802.11.  Ethernet (802.3) has 4 parameters in its data transmission primitive while 802.11 has 6.  However, the 802.15.4 data transmission primitive contains 28 parameters.  See </a:t>
            </a:r>
            <a:r>
              <a:rPr lang="en-US" sz="1600" dirty="0" smtClean="0">
                <a:hlinkClick r:id="rId3" action="ppaction://hlinksldjump"/>
              </a:rPr>
              <a:t>Figure 1 </a:t>
            </a:r>
            <a:r>
              <a:rPr lang="en-US" sz="1600" dirty="0" smtClean="0"/>
              <a:t>for more details.  </a:t>
            </a:r>
            <a:endParaRPr lang="en-US" sz="1600" dirty="0" smtClean="0"/>
          </a:p>
          <a:p>
            <a:pPr marL="1314450" lvl="2" indent="-285750" defTabSz="800100">
              <a:buClr>
                <a:srgbClr val="FF0000"/>
              </a:buClr>
              <a:buFont typeface="Wingdings" charset="2"/>
              <a:buChar char="q"/>
            </a:pPr>
            <a:r>
              <a:rPr lang="en-US" sz="1600" dirty="0" smtClean="0"/>
              <a:t>802.15.12 will define a ULI data transmission primitive with ~ 4 mandatory parameters that will generate an </a:t>
            </a:r>
            <a:r>
              <a:rPr lang="en-US" sz="1600" dirty="0" smtClean="0"/>
              <a:t>8</a:t>
            </a:r>
            <a:r>
              <a:rPr lang="en-US" sz="1600" dirty="0" smtClean="0"/>
              <a:t>02.15.4 MCPS primitive. </a:t>
            </a:r>
            <a:endParaRPr lang="en-US" sz="1600" dirty="0" smtClean="0"/>
          </a:p>
        </p:txBody>
      </p:sp>
      <p:sp>
        <p:nvSpPr>
          <p:cNvPr id="3" name="Date Placeholder 2"/>
          <p:cNvSpPr>
            <a:spLocks noGrp="1"/>
          </p:cNvSpPr>
          <p:nvPr>
            <p:ph type="dt" sz="half" idx="10"/>
          </p:nvPr>
        </p:nvSpPr>
        <p:spPr/>
        <p:txBody>
          <a:bodyPr/>
          <a:lstStyle/>
          <a:p>
            <a:r>
              <a:rPr lang="en-US" smtClean="0"/>
              <a:t>&lt;February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76200" y="1143000"/>
            <a:ext cx="8686800" cy="5293758"/>
          </a:xfrm>
          <a:prstGeom prst="rect">
            <a:avLst/>
          </a:prstGeom>
          <a:noFill/>
        </p:spPr>
        <p:txBody>
          <a:bodyPr wrap="square" rtlCol="0">
            <a:spAutoFit/>
          </a:bodyPr>
          <a:lstStyle/>
          <a:p>
            <a:pPr>
              <a:buClr>
                <a:srgbClr val="FF0000"/>
              </a:buClr>
            </a:pPr>
            <a:r>
              <a:rPr lang="en-US" sz="1800" b="1" dirty="0" smtClean="0"/>
              <a:t>Purpose (continued) </a:t>
            </a:r>
            <a:r>
              <a:rPr lang="mr-IN" sz="1800" b="1" dirty="0" smtClean="0"/>
              <a:t>–</a:t>
            </a:r>
            <a:r>
              <a:rPr lang="en-US" sz="1800" b="1" dirty="0" smtClean="0"/>
              <a:t> provide the following:</a:t>
            </a:r>
          </a:p>
          <a:p>
            <a:pPr marL="685800" lvl="1" indent="-342900">
              <a:buClr>
                <a:schemeClr val="tx1"/>
              </a:buClr>
              <a:buFont typeface="+mj-lt"/>
              <a:buAutoNum type="arabicPeriod" startAt="3"/>
            </a:pPr>
            <a:r>
              <a:rPr lang="en-US" sz="1600" b="1" dirty="0" smtClean="0"/>
              <a:t>Addition of higher layer protocol identification</a:t>
            </a:r>
          </a:p>
          <a:p>
            <a:pPr marL="1022350" lvl="2" indent="-285750">
              <a:buClr>
                <a:srgbClr val="FF0000"/>
              </a:buClr>
              <a:buFont typeface="Wingdings" charset="2"/>
              <a:buChar char="q"/>
            </a:pPr>
            <a:r>
              <a:rPr lang="en-US" sz="1600" dirty="0" smtClean="0"/>
              <a:t>An implicit assumption with 802.15.4 is that there is a single application/protocol stack above it, while other standards such as 802.3 and 802.11 use EtherType protocol identities to direct messages to one of many applications. </a:t>
            </a:r>
            <a:endParaRPr lang="en-US" sz="1600" dirty="0" smtClean="0"/>
          </a:p>
          <a:p>
            <a:pPr marL="1308100" lvl="3" indent="-285750">
              <a:buClr>
                <a:srgbClr val="FF0000"/>
              </a:buClr>
              <a:buFont typeface="Wingdings" charset="2"/>
              <a:buChar char="q"/>
            </a:pPr>
            <a:r>
              <a:rPr lang="en-US" sz="1600" dirty="0" smtClean="0"/>
              <a:t>802.15.12 </a:t>
            </a:r>
            <a:r>
              <a:rPr lang="en-US" sz="1600" dirty="0" smtClean="0"/>
              <a:t>adds a header supplying higher layer protocol </a:t>
            </a:r>
            <a:r>
              <a:rPr lang="en-US" sz="1600" dirty="0" smtClean="0"/>
              <a:t>identification using </a:t>
            </a:r>
            <a:r>
              <a:rPr lang="en-US" sz="1600" dirty="0" err="1" smtClean="0"/>
              <a:t>EtherTypes</a:t>
            </a:r>
            <a:r>
              <a:rPr lang="en-US" sz="1600" dirty="0" smtClean="0"/>
              <a:t> or Dispatch codes to allow multiple applications to use a single 802.15.4 device.</a:t>
            </a:r>
            <a:endParaRPr lang="en-US" sz="1600" dirty="0" smtClean="0"/>
          </a:p>
          <a:p>
            <a:pPr marL="622300" lvl="1" indent="-342900">
              <a:buClr>
                <a:schemeClr val="tx1"/>
              </a:buClr>
              <a:buFont typeface="+mj-lt"/>
              <a:buAutoNum type="arabicPeriod" startAt="3"/>
            </a:pPr>
            <a:r>
              <a:rPr lang="en-US" sz="1600" b="1" dirty="0" smtClean="0"/>
              <a:t>Fragmentation</a:t>
            </a:r>
          </a:p>
          <a:p>
            <a:pPr marL="1022350" lvl="2" indent="-285750">
              <a:buClr>
                <a:srgbClr val="FF0000"/>
              </a:buClr>
              <a:buFont typeface="Wingdings" charset="2"/>
              <a:buChar char="q"/>
            </a:pPr>
            <a:r>
              <a:rPr lang="en-US" sz="1600" dirty="0" smtClean="0"/>
              <a:t>802.15.4 </a:t>
            </a:r>
            <a:r>
              <a:rPr lang="en-US" sz="1600" dirty="0" smtClean="0"/>
              <a:t>needs </a:t>
            </a:r>
            <a:r>
              <a:rPr lang="en-US" sz="1600" dirty="0" smtClean="0"/>
              <a:t>fragmentation of datagrams due </a:t>
            </a:r>
            <a:r>
              <a:rPr lang="en-US" sz="1600" dirty="0" smtClean="0"/>
              <a:t>to small frame sizes and low to very low data </a:t>
            </a:r>
            <a:r>
              <a:rPr lang="en-US" sz="1600" dirty="0" smtClean="0"/>
              <a:t>rates</a:t>
            </a:r>
            <a:r>
              <a:rPr lang="en-US" sz="1600" dirty="0"/>
              <a:t> </a:t>
            </a:r>
            <a:r>
              <a:rPr lang="en-US" sz="1600" dirty="0" smtClean="0"/>
              <a:t>even though </a:t>
            </a:r>
            <a:r>
              <a:rPr lang="en-US" sz="1600" dirty="0" smtClean="0"/>
              <a:t>802.15.4 </a:t>
            </a:r>
            <a:r>
              <a:rPr lang="en-US" sz="1600" dirty="0" smtClean="0"/>
              <a:t>does not include frame fragmentation.  </a:t>
            </a:r>
            <a:endParaRPr lang="en-US" sz="1600" dirty="0" smtClean="0"/>
          </a:p>
          <a:p>
            <a:pPr marL="1308100" lvl="3" indent="-285750">
              <a:buClr>
                <a:srgbClr val="FF0000"/>
              </a:buClr>
              <a:buFont typeface="Wingdings" charset="2"/>
              <a:buChar char="q"/>
            </a:pPr>
            <a:r>
              <a:rPr lang="en-US" sz="1600" dirty="0" smtClean="0"/>
              <a:t>802.15.12 </a:t>
            </a:r>
            <a:r>
              <a:rPr lang="en-US" sz="1600" dirty="0" smtClean="0"/>
              <a:t>provides two fragmentation methods, one for 6LoWPAN operation and the other for all else. </a:t>
            </a:r>
          </a:p>
          <a:p>
            <a:pPr marL="685800" lvl="1" indent="-342900">
              <a:buClr>
                <a:schemeClr val="tx1"/>
              </a:buClr>
              <a:buFont typeface="+mj-lt"/>
              <a:buAutoNum type="arabicPeriod" startAt="3"/>
            </a:pPr>
            <a:r>
              <a:rPr lang="en-US" sz="1600" b="1" dirty="0" smtClean="0"/>
              <a:t>Harmonization</a:t>
            </a:r>
          </a:p>
          <a:p>
            <a:pPr marL="1022350" lvl="2" indent="-285750">
              <a:buClr>
                <a:srgbClr val="FF0000"/>
              </a:buClr>
              <a:buFont typeface="Wingdings" charset="2"/>
              <a:buChar char="q"/>
            </a:pPr>
            <a:r>
              <a:rPr lang="en-US" sz="1600" dirty="0" smtClean="0"/>
              <a:t>N</a:t>
            </a:r>
            <a:r>
              <a:rPr lang="en-US" sz="1600" dirty="0" smtClean="0"/>
              <a:t>umerous </a:t>
            </a:r>
            <a:r>
              <a:rPr lang="en-US" sz="1600" dirty="0" smtClean="0"/>
              <a:t>layer 2 protocols </a:t>
            </a:r>
            <a:r>
              <a:rPr lang="en-US" sz="1600" dirty="0" smtClean="0"/>
              <a:t>have been designed </a:t>
            </a:r>
            <a:r>
              <a:rPr lang="en-US" sz="1600" dirty="0" smtClean="0"/>
              <a:t>for 802.15.4, however these protocols have not been harmonized to allow combinations of these protocols</a:t>
            </a:r>
            <a:r>
              <a:rPr lang="en-US" sz="1600" dirty="0" smtClean="0"/>
              <a:t>.</a:t>
            </a:r>
          </a:p>
          <a:p>
            <a:pPr marL="1308100" lvl="3" indent="-285750">
              <a:buClr>
                <a:srgbClr val="FF0000"/>
              </a:buClr>
              <a:buFont typeface="Wingdings" charset="2"/>
              <a:buChar char="q"/>
            </a:pPr>
            <a:r>
              <a:rPr lang="en-US" sz="1600" dirty="0" smtClean="0"/>
              <a:t>802.15.12 will harmonize the logical combinations </a:t>
            </a:r>
            <a:r>
              <a:rPr lang="en-US" sz="1600" dirty="0"/>
              <a:t>of </a:t>
            </a:r>
            <a:r>
              <a:rPr lang="en-US" sz="1600" dirty="0" smtClean="0"/>
              <a:t>layer 2 protocols.</a:t>
            </a:r>
            <a:endParaRPr lang="en-US" sz="1600" dirty="0" smtClean="0"/>
          </a:p>
          <a:p>
            <a:pPr marL="685800" lvl="1" indent="-342900">
              <a:buClr>
                <a:schemeClr val="tx1"/>
              </a:buClr>
              <a:buFont typeface="+mj-lt"/>
              <a:buAutoNum type="arabicPeriod" startAt="3"/>
            </a:pPr>
            <a:r>
              <a:rPr lang="en-US" sz="1600" b="1" dirty="0" smtClean="0"/>
              <a:t>Management</a:t>
            </a:r>
          </a:p>
          <a:p>
            <a:pPr marL="1022350" lvl="2" indent="-285750">
              <a:buClr>
                <a:srgbClr val="FF0000"/>
              </a:buClr>
              <a:buFont typeface="Wingdings" charset="2"/>
              <a:buChar char="q"/>
            </a:pPr>
            <a:r>
              <a:rPr lang="en-US" sz="1600" dirty="0" smtClean="0"/>
              <a:t>Originally, 802.15.4 was not </a:t>
            </a:r>
            <a:r>
              <a:rPr lang="en-US" sz="1600" dirty="0" smtClean="0"/>
              <a:t>intended to be managed, hence the standard did not include managed objects.  </a:t>
            </a:r>
            <a:endParaRPr lang="en-US" sz="1600" dirty="0" smtClean="0"/>
          </a:p>
          <a:p>
            <a:pPr marL="1308100" lvl="3" indent="-285750">
              <a:buClr>
                <a:srgbClr val="FF0000"/>
              </a:buClr>
              <a:buFont typeface="Wingdings" charset="2"/>
              <a:buChar char="q"/>
            </a:pPr>
            <a:r>
              <a:rPr lang="en-US" sz="1600" dirty="0" smtClean="0"/>
              <a:t>802.15.12 </a:t>
            </a:r>
            <a:r>
              <a:rPr lang="en-US" sz="1600" dirty="0" smtClean="0"/>
              <a:t>introduces managed objects to allow 802.15.4 devices to be managed </a:t>
            </a:r>
            <a:r>
              <a:rPr lang="en-US" sz="1600" dirty="0" smtClean="0"/>
              <a:t>in a manner similar </a:t>
            </a:r>
            <a:r>
              <a:rPr lang="en-US" sz="1600" dirty="0" smtClean="0"/>
              <a:t>to other devices such as 802.11.</a:t>
            </a:r>
          </a:p>
        </p:txBody>
      </p:sp>
      <p:sp>
        <p:nvSpPr>
          <p:cNvPr id="3" name="Date Placeholder 2"/>
          <p:cNvSpPr>
            <a:spLocks noGrp="1"/>
          </p:cNvSpPr>
          <p:nvPr>
            <p:ph type="dt" sz="half" idx="10"/>
          </p:nvPr>
        </p:nvSpPr>
        <p:spPr/>
        <p:txBody>
          <a:bodyPr/>
          <a:lstStyle/>
          <a:p>
            <a:r>
              <a:rPr lang="en-US" smtClean="0"/>
              <a:t>&lt;February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smtClean="0">
                <a:solidFill>
                  <a:srgbClr val="000000"/>
                </a:solidFill>
                <a:ea typeface="Lucida Grande"/>
                <a:cs typeface="Lucida Grande"/>
              </a:rPr>
              <a:t>Data Request Comparison</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 </a:t>
            </a:r>
            <a:r>
              <a:rPr lang="en-US" sz="2800" b="1" dirty="0" smtClean="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3" name="TextBox 2"/>
          <p:cNvSpPr txBox="1"/>
          <p:nvPr/>
        </p:nvSpPr>
        <p:spPr>
          <a:xfrm>
            <a:off x="0" y="2362200"/>
            <a:ext cx="4817747" cy="1785104"/>
          </a:xfrm>
          <a:prstGeom prst="rect">
            <a:avLst/>
          </a:prstGeom>
          <a:noFill/>
        </p:spPr>
        <p:txBody>
          <a:bodyPr wrap="square" rtlCol="0">
            <a:spAutoFit/>
          </a:bodyPr>
          <a:lstStyle/>
          <a:p>
            <a:r>
              <a:rPr lang="en-US" sz="1400" b="1" dirty="0"/>
              <a:t> </a:t>
            </a:r>
            <a:r>
              <a:rPr lang="en-US" sz="1400" b="1" dirty="0" smtClean="0"/>
              <a:t>802.3</a:t>
            </a:r>
          </a:p>
          <a:p>
            <a:pPr marL="1541463" indent="-1314450"/>
            <a:r>
              <a:rPr lang="en-US" sz="1600" dirty="0" smtClean="0"/>
              <a:t>MA_DATA.request  </a:t>
            </a:r>
            <a:r>
              <a:rPr lang="en-US" sz="1600" dirty="0"/>
              <a:t> </a:t>
            </a:r>
            <a:r>
              <a:rPr lang="en-US" sz="1600" dirty="0" smtClean="0"/>
              <a:t>      (</a:t>
            </a:r>
            <a:endParaRPr lang="en-US" sz="1600" dirty="0"/>
          </a:p>
          <a:p>
            <a:pPr marL="2171700"/>
            <a:r>
              <a:rPr lang="en-US" sz="1600" b="1" dirty="0"/>
              <a:t>destination_address</a:t>
            </a:r>
            <a:r>
              <a:rPr lang="en-US" sz="1600" dirty="0"/>
              <a:t>,</a:t>
            </a:r>
          </a:p>
          <a:p>
            <a:pPr marL="2171700"/>
            <a:r>
              <a:rPr lang="en-US" sz="1600" dirty="0"/>
              <a:t>source_address,</a:t>
            </a:r>
          </a:p>
          <a:p>
            <a:pPr marL="2171700"/>
            <a:r>
              <a:rPr lang="en-US" sz="1600" b="1" dirty="0"/>
              <a:t>mac_service_data_unit</a:t>
            </a:r>
            <a:r>
              <a:rPr lang="en-US" sz="1600" dirty="0"/>
              <a:t>,</a:t>
            </a:r>
          </a:p>
          <a:p>
            <a:pPr marL="2171700"/>
            <a:r>
              <a:rPr lang="en-US" sz="1600" dirty="0" smtClean="0"/>
              <a:t>frame_check_sequence</a:t>
            </a:r>
            <a:endParaRPr lang="en-US" sz="1600" dirty="0"/>
          </a:p>
          <a:p>
            <a:pPr marL="2171700"/>
            <a:r>
              <a:rPr lang="en-US" sz="1600" dirty="0"/>
              <a:t>)</a:t>
            </a:r>
          </a:p>
        </p:txBody>
      </p:sp>
      <p:sp>
        <p:nvSpPr>
          <p:cNvPr id="4" name="TextBox 3"/>
          <p:cNvSpPr txBox="1"/>
          <p:nvPr/>
        </p:nvSpPr>
        <p:spPr>
          <a:xfrm>
            <a:off x="0" y="3962400"/>
            <a:ext cx="4911093" cy="2277547"/>
          </a:xfrm>
          <a:prstGeom prst="rect">
            <a:avLst/>
          </a:prstGeom>
          <a:noFill/>
        </p:spPr>
        <p:txBody>
          <a:bodyPr wrap="square" rtlCol="0">
            <a:spAutoFit/>
          </a:bodyPr>
          <a:lstStyle/>
          <a:p>
            <a:r>
              <a:rPr lang="en-US" sz="1400" b="1" dirty="0" smtClean="0"/>
              <a:t>802.11</a:t>
            </a:r>
          </a:p>
          <a:p>
            <a:pPr marL="1485900" indent="-1316038"/>
            <a:r>
              <a:rPr lang="en-US" sz="1600" dirty="0" smtClean="0"/>
              <a:t> </a:t>
            </a:r>
            <a:r>
              <a:rPr lang="en-US" sz="1600" dirty="0"/>
              <a:t>MA-</a:t>
            </a:r>
            <a:r>
              <a:rPr lang="en-US" sz="1600" dirty="0" smtClean="0"/>
              <a:t>UNITDATA.request  (</a:t>
            </a:r>
            <a:endParaRPr lang="en-US" sz="1600" dirty="0"/>
          </a:p>
          <a:p>
            <a:pPr marL="2230438" defTabSz="-52388"/>
            <a:r>
              <a:rPr lang="en-US" sz="1600" dirty="0"/>
              <a:t>source address,</a:t>
            </a:r>
          </a:p>
          <a:p>
            <a:pPr marL="2230438" defTabSz="-52388"/>
            <a:r>
              <a:rPr lang="en-US" sz="1600" b="1" dirty="0"/>
              <a:t>destination address</a:t>
            </a:r>
            <a:r>
              <a:rPr lang="en-US" sz="1600" dirty="0"/>
              <a:t>,</a:t>
            </a:r>
          </a:p>
          <a:p>
            <a:pPr marL="2230438" defTabSz="-52388"/>
            <a:r>
              <a:rPr lang="en-US" sz="1600" dirty="0"/>
              <a:t>routing information,</a:t>
            </a:r>
          </a:p>
          <a:p>
            <a:pPr marL="2230438" defTabSz="-52388"/>
            <a:r>
              <a:rPr lang="en-US" sz="1600" b="1" dirty="0"/>
              <a:t>data</a:t>
            </a:r>
            <a:r>
              <a:rPr lang="en-US" sz="1600" dirty="0"/>
              <a:t>,</a:t>
            </a:r>
          </a:p>
          <a:p>
            <a:pPr marL="2230438" defTabSz="-52388"/>
            <a:r>
              <a:rPr lang="en-US" sz="1600" dirty="0"/>
              <a:t>priority,</a:t>
            </a:r>
          </a:p>
          <a:p>
            <a:pPr marL="2230438" defTabSz="-52388"/>
            <a:r>
              <a:rPr lang="en-US" sz="1600" dirty="0"/>
              <a:t>service class</a:t>
            </a:r>
          </a:p>
          <a:p>
            <a:pPr marL="2230438" defTabSz="-52388"/>
            <a:r>
              <a:rPr lang="en-US" sz="1600" dirty="0" smtClean="0"/>
              <a:t>)</a:t>
            </a:r>
            <a:endParaRPr lang="en-US" sz="1600" b="1" dirty="0"/>
          </a:p>
        </p:txBody>
      </p:sp>
      <p:sp>
        <p:nvSpPr>
          <p:cNvPr id="5" name="TextBox 4"/>
          <p:cNvSpPr txBox="1"/>
          <p:nvPr/>
        </p:nvSpPr>
        <p:spPr>
          <a:xfrm>
            <a:off x="4648200" y="1066800"/>
            <a:ext cx="4402049" cy="5401480"/>
          </a:xfrm>
          <a:prstGeom prst="rect">
            <a:avLst/>
          </a:prstGeom>
          <a:noFill/>
        </p:spPr>
        <p:txBody>
          <a:bodyPr wrap="square" rtlCol="0">
            <a:spAutoFit/>
          </a:bodyPr>
          <a:lstStyle/>
          <a:p>
            <a:r>
              <a:rPr lang="en-US" sz="1400" b="1" dirty="0" smtClean="0"/>
              <a:t>802.15.4</a:t>
            </a:r>
          </a:p>
          <a:p>
            <a:r>
              <a:rPr lang="en-US" sz="1100" dirty="0" smtClean="0"/>
              <a:t>MCPS</a:t>
            </a:r>
            <a:r>
              <a:rPr lang="en-US" sz="1100" dirty="0"/>
              <a:t>-</a:t>
            </a:r>
            <a:r>
              <a:rPr lang="en-US" sz="1100" dirty="0" smtClean="0"/>
              <a:t>DATA.request</a:t>
            </a:r>
            <a:r>
              <a:rPr lang="en-US" sz="1100" dirty="0"/>
              <a:t> </a:t>
            </a:r>
            <a:r>
              <a:rPr lang="en-US" sz="1100" dirty="0" smtClean="0"/>
              <a:t>  (</a:t>
            </a:r>
            <a:endParaRPr lang="en-US" sz="1100" dirty="0"/>
          </a:p>
          <a:p>
            <a:pPr marL="1376363"/>
            <a:r>
              <a:rPr lang="en-US" sz="1100" dirty="0"/>
              <a:t>SrcAddrMode,</a:t>
            </a:r>
          </a:p>
          <a:p>
            <a:pPr marL="1376363"/>
            <a:r>
              <a:rPr lang="en-US" sz="1100" dirty="0"/>
              <a:t>DstAddrMode,</a:t>
            </a:r>
          </a:p>
          <a:p>
            <a:pPr marL="1376363"/>
            <a:r>
              <a:rPr lang="en-US" sz="1100" dirty="0"/>
              <a:t>DstPanId,</a:t>
            </a:r>
          </a:p>
          <a:p>
            <a:pPr marL="1376363"/>
            <a:r>
              <a:rPr lang="en-US" sz="1100" b="1" dirty="0"/>
              <a:t>DstAddr,</a:t>
            </a:r>
          </a:p>
          <a:p>
            <a:pPr marL="1376363"/>
            <a:r>
              <a:rPr lang="en-US" sz="1100" b="1" dirty="0"/>
              <a:t>Msdu</a:t>
            </a:r>
            <a:r>
              <a:rPr lang="en-US" sz="1100" dirty="0"/>
              <a:t>,</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572000" cy="1077218"/>
          </a:xfrm>
          <a:prstGeom prst="rect">
            <a:avLst/>
          </a:prstGeom>
          <a:noFill/>
        </p:spPr>
        <p:txBody>
          <a:bodyPr wrap="square" rtlCol="0">
            <a:spAutoFit/>
          </a:bodyPr>
          <a:lstStyle/>
          <a:p>
            <a:r>
              <a:rPr lang="en-US" sz="1600" dirty="0" smtClean="0"/>
              <a:t>As an example of the complexity of sending or receiving data with 802.15.4 compared to Ethernet or 802.11, the respective data request primitives are shown</a:t>
            </a:r>
            <a:r>
              <a:rPr lang="en-US" sz="1600" dirty="0" smtClean="0"/>
              <a:t>. Two common parameters are highlighted.</a:t>
            </a:r>
            <a:endParaRPr lang="en-US" sz="1600" dirty="0"/>
          </a:p>
        </p:txBody>
      </p:sp>
      <p:sp>
        <p:nvSpPr>
          <p:cNvPr id="2" name="Date Placeholder 1"/>
          <p:cNvSpPr>
            <a:spLocks noGrp="1"/>
          </p:cNvSpPr>
          <p:nvPr>
            <p:ph type="dt" sz="half" idx="10"/>
          </p:nvPr>
        </p:nvSpPr>
        <p:spPr/>
        <p:txBody>
          <a:bodyPr/>
          <a:lstStyle/>
          <a:p>
            <a:r>
              <a:rPr lang="en-US" smtClean="0"/>
              <a:t>&lt;February 2017&gt;</a:t>
            </a:r>
            <a:endParaRPr lang="en-US" dirty="0"/>
          </a:p>
        </p:txBody>
      </p:sp>
      <p:sp>
        <p:nvSpPr>
          <p:cNvPr id="6" name="Footer Placeholder 5"/>
          <p:cNvSpPr>
            <a:spLocks noGrp="1"/>
          </p:cNvSpPr>
          <p:nvPr>
            <p:ph type="ftr" sz="quarter" idx="11"/>
          </p:nvPr>
        </p:nvSpPr>
        <p:spPr/>
        <p:txBody>
          <a:bodyPr/>
          <a:lstStyle/>
          <a:p>
            <a:r>
              <a:rPr lang="en-US" smtClean="0"/>
              <a:t>&lt;Pat Kinney&gt;, &lt;Kinney Consulting&gt;</a:t>
            </a:r>
            <a:endParaRPr lang="en-US"/>
          </a:p>
        </p:txBody>
      </p:sp>
      <p:sp>
        <p:nvSpPr>
          <p:cNvPr id="8" name="Slide Number Placeholder 7"/>
          <p:cNvSpPr>
            <a:spLocks noGrp="1"/>
          </p:cNvSpPr>
          <p:nvPr>
            <p:ph type="sldNum" sz="quarter" idx="12"/>
          </p:nvPr>
        </p:nvSpPr>
        <p:spPr/>
        <p:txBody>
          <a:bodyPr/>
          <a:lstStyle/>
          <a:p>
            <a:r>
              <a:rPr lang="en-US" dirty="0" smtClean="0"/>
              <a:t>Slide </a:t>
            </a:r>
            <a:fld id="{60949EC9-91CC-F44E-AFBC-D9AA52244D19}" type="slidenum">
              <a:rPr lang="en-US" smtClean="0"/>
              <a:pPr/>
              <a:t>5</a:t>
            </a:fld>
            <a:endParaRPr lang="en-US" dirty="0"/>
          </a:p>
        </p:txBody>
      </p:sp>
    </p:spTree>
    <p:extLst>
      <p:ext uri="{BB962C8B-B14F-4D97-AF65-F5344CB8AC3E}">
        <p14:creationId xmlns:p14="http://schemas.microsoft.com/office/powerpoint/2010/main" val="356041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smtClean="0">
                <a:solidFill>
                  <a:srgbClr val="000000"/>
                </a:solidFill>
                <a:ea typeface="Lucida Grande"/>
                <a:cs typeface="Lucida Grande"/>
              </a:rPr>
              <a:t>802.15.12 </a:t>
            </a:r>
            <a:r>
              <a:rPr lang="en-US" b="1" dirty="0" smtClean="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686800" cy="5410200"/>
          </a:xfrm>
        </p:spPr>
        <p:txBody>
          <a:bodyPr>
            <a:normAutofit/>
          </a:bodyPr>
          <a:lstStyle/>
          <a:p>
            <a:pPr marL="457200" lvl="1" indent="0">
              <a:buNone/>
            </a:pPr>
            <a:r>
              <a:rPr lang="en-US" sz="2400" b="1" dirty="0" smtClean="0">
                <a:solidFill>
                  <a:srgbClr val="000000"/>
                </a:solidFill>
                <a:latin typeface="Arial" charset="0"/>
              </a:rPr>
              <a:t>Overview: </a:t>
            </a:r>
          </a:p>
          <a:p>
            <a:pPr lvl="1">
              <a:buClr>
                <a:srgbClr val="FF0000"/>
              </a:buClr>
              <a:buFont typeface="Wingdings" charset="2"/>
              <a:buChar char="q"/>
            </a:pPr>
            <a:r>
              <a:rPr lang="en-US" sz="2000" dirty="0" smtClean="0">
                <a:latin typeface="Arial" charset="0"/>
              </a:rPr>
              <a:t>The 802.15.12 functional decomposition is based upon the 802-2014 Reference </a:t>
            </a:r>
            <a:r>
              <a:rPr lang="en-US" sz="2000" dirty="0" smtClean="0">
                <a:latin typeface="Arial" charset="0"/>
              </a:rPr>
              <a:t>Model and the 802.15.9 KMP reference model.</a:t>
            </a:r>
            <a:endParaRPr lang="en-US" sz="2000" dirty="0" smtClean="0">
              <a:latin typeface="Arial" charset="0"/>
            </a:endParaRPr>
          </a:p>
          <a:p>
            <a:pPr lvl="1">
              <a:buClr>
                <a:srgbClr val="FF0000"/>
              </a:buClr>
              <a:buFont typeface="Wingdings" charset="2"/>
              <a:buChar char="q"/>
            </a:pPr>
            <a:r>
              <a:rPr lang="en-US" sz="2000" dirty="0" smtClean="0">
                <a:latin typeface="Arial" charset="0"/>
              </a:rPr>
              <a:t>The functional decomposition as shown in </a:t>
            </a:r>
            <a:r>
              <a:rPr lang="en-US" sz="2000" dirty="0" smtClean="0">
                <a:latin typeface="Arial" charset="0"/>
                <a:hlinkClick r:id="rId2" action="ppaction://hlinksldjump"/>
              </a:rPr>
              <a:t>Figure 2</a:t>
            </a:r>
            <a:r>
              <a:rPr lang="en-US" sz="2000" dirty="0" smtClean="0">
                <a:latin typeface="Arial" charset="0"/>
              </a:rPr>
              <a:t> enables:</a:t>
            </a:r>
          </a:p>
          <a:p>
            <a:pPr lvl="2">
              <a:buClr>
                <a:srgbClr val="FF0000"/>
              </a:buClr>
              <a:buFont typeface="Wingdings" charset="2"/>
              <a:buChar char="q"/>
            </a:pPr>
            <a:r>
              <a:rPr lang="en-US" sz="1800" dirty="0">
                <a:latin typeface="Arial" charset="0"/>
              </a:rPr>
              <a:t>m</a:t>
            </a:r>
            <a:r>
              <a:rPr lang="en-US" sz="1800" dirty="0" smtClean="0">
                <a:latin typeface="Arial" charset="0"/>
              </a:rPr>
              <a:t>ultiple higher layer applications and protocol stacks by use of the Protocol Discrimination Element (PDE).  The PDE multiplexes the layer 3 interface to the appropriate protocol module</a:t>
            </a:r>
            <a:endParaRPr lang="en-US" sz="1800" dirty="0">
              <a:latin typeface="Arial" charset="0"/>
            </a:endParaRPr>
          </a:p>
          <a:p>
            <a:pPr lvl="2">
              <a:buClr>
                <a:srgbClr val="FF0000"/>
              </a:buClr>
              <a:buFont typeface="Wingdings" charset="2"/>
              <a:buChar char="q"/>
            </a:pPr>
            <a:r>
              <a:rPr lang="en-US" sz="1800" dirty="0" smtClean="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Clr>
                <a:srgbClr val="FF0000"/>
              </a:buClr>
              <a:buFont typeface="Wingdings" charset="2"/>
              <a:buChar char="q"/>
            </a:pPr>
            <a:r>
              <a:rPr lang="en-US" sz="1800" dirty="0" smtClean="0">
                <a:latin typeface="Arial" charset="0"/>
              </a:rPr>
              <a:t>all protocol modules access to the appropriate 802.15.4 SAP via </a:t>
            </a:r>
            <a:r>
              <a:rPr lang="en-US" sz="1800" dirty="0">
                <a:latin typeface="Arial" charset="0"/>
              </a:rPr>
              <a:t>the Multiplexed MAC Interface (MMI</a:t>
            </a:r>
            <a:r>
              <a:rPr lang="en-US" sz="1800" dirty="0" smtClean="0">
                <a:latin typeface="Arial" charset="0"/>
              </a:rPr>
              <a:t>)</a:t>
            </a:r>
          </a:p>
          <a:p>
            <a:pPr lvl="2">
              <a:buClr>
                <a:srgbClr val="FF0000"/>
              </a:buClr>
              <a:buFont typeface="Wingdings" charset="2"/>
              <a:buChar char="q"/>
            </a:pPr>
            <a:r>
              <a:rPr lang="en-US" sz="1800" dirty="0">
                <a:latin typeface="Arial" charset="0"/>
              </a:rPr>
              <a:t>f</a:t>
            </a:r>
            <a:r>
              <a:rPr lang="en-US" sz="1800" dirty="0" smtClean="0">
                <a:latin typeface="Arial" charset="0"/>
              </a:rPr>
              <a:t>ragmentation for datagrams, where fragmentation for 6LoWPAN is included in its protocol module and fragmentation for all other messages in included in the Multiplexed MAC Interface (MMI)</a:t>
            </a:r>
            <a:endParaRPr lang="en-US" sz="2000" dirty="0" smtClean="0">
              <a:solidFill>
                <a:srgbClr val="000000"/>
              </a:solidFill>
              <a:latin typeface="Arial" charset="0"/>
            </a:endParaRP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smtClean="0">
                <a:solidFill>
                  <a:srgbClr val="000000"/>
                </a:solidFill>
                <a:ea typeface="Lucida Grande"/>
                <a:cs typeface="Lucida Grande"/>
              </a:rPr>
              <a:t>PHY and DLL Functional Decomposition </a:t>
            </a:r>
            <a:r>
              <a:rPr lang="en-US" sz="2800" b="1" dirty="0" smtClean="0">
                <a:solidFill>
                  <a:srgbClr val="000000"/>
                </a:solidFill>
                <a:ea typeface="Lucida Grande"/>
                <a:cs typeface="Lucida Grande"/>
              </a:rPr>
              <a:t>- Figure </a:t>
            </a:r>
            <a:r>
              <a:rPr lang="en-US" sz="2800" b="1" dirty="0" smtClean="0">
                <a:solidFill>
                  <a:srgbClr val="000000"/>
                </a:solidFill>
                <a:ea typeface="Lucida Grande"/>
                <a:cs typeface="Lucida Grande"/>
              </a:rPr>
              <a:t>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60949EC9-91CC-F44E-AFBC-D9AA52244D19}" type="slidenum">
              <a:rPr lang="en-US" smtClean="0"/>
              <a:pPr/>
              <a:t>7</a:t>
            </a:fld>
            <a:endParaRPr lang="en-US"/>
          </a:p>
        </p:txBody>
      </p:sp>
      <p:pic>
        <p:nvPicPr>
          <p:cNvPr id="6" name="Picture 5" descr="802.15.12-multi-mode-r4.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066800"/>
            <a:ext cx="8077200" cy="54102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normAutofit fontScale="90000"/>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Clr>
                <a:srgbClr val="FF0000"/>
              </a:buClr>
              <a:buFont typeface="Wingdings" charset="2"/>
              <a:buChar char="q"/>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Clr>
                <a:srgbClr val="FF0000"/>
              </a:buClr>
              <a:buFont typeface="Wingdings" charset="2"/>
              <a:buChar char="q"/>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or via defragmentation module</a:t>
            </a:r>
          </a:p>
          <a:p>
            <a:pPr marL="457200" lvl="1" indent="0">
              <a:buClr>
                <a:srgbClr val="FF0000"/>
              </a:buClr>
              <a:buNone/>
            </a:pPr>
            <a:r>
              <a:rPr lang="en-US" sz="2400" b="1" dirty="0" smtClean="0">
                <a:solidFill>
                  <a:srgbClr val="000000"/>
                </a:solidFill>
                <a:latin typeface="Arial" charset="0"/>
              </a:rPr>
              <a:t>Overview</a:t>
            </a:r>
          </a:p>
          <a:p>
            <a:pPr lvl="1">
              <a:buClr>
                <a:srgbClr val="FF0000"/>
              </a:buClr>
              <a:buFont typeface="Wingdings" charset="2"/>
              <a:buChar char="q"/>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Clr>
                <a:srgbClr val="FF0000"/>
              </a:buClr>
              <a:buFont typeface="Wingdings" charset="2"/>
              <a:buChar char="q"/>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lvl="1">
              <a:buClr>
                <a:srgbClr val="FF0000"/>
              </a:buClr>
              <a:buFont typeface="Wingdings" charset="2"/>
              <a:buChar char="q"/>
            </a:pPr>
            <a:r>
              <a:rPr lang="en-US" sz="2000" dirty="0" smtClean="0">
                <a:solidFill>
                  <a:srgbClr val="000000"/>
                </a:solidFill>
                <a:latin typeface="Arial" charset="0"/>
              </a:rPr>
              <a:t>Further details may be found in 15-16-0656, latest revision</a:t>
            </a: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96774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r>
              <a:rPr lang="en-US" b="1" dirty="0" smtClean="0">
                <a:solidFill>
                  <a:srgbClr val="000000"/>
                </a:solidFill>
                <a:ea typeface="Lucida Grande"/>
                <a:cs typeface="Lucida Grande"/>
              </a:rPr>
              <a:t>(</a:t>
            </a: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normAutofit lnSpcReduction="10000"/>
          </a:bodyPr>
          <a:lstStyle/>
          <a:p>
            <a:pPr marL="0" indent="0">
              <a:buNone/>
            </a:pPr>
            <a:r>
              <a:rPr lang="en-US" sz="2400" b="1" dirty="0" smtClean="0">
                <a:latin typeface="Arial" charset="0"/>
              </a:rPr>
              <a:t>Purpose</a:t>
            </a:r>
          </a:p>
          <a:p>
            <a:pPr marL="342900" lvl="1" indent="-342900">
              <a:buClr>
                <a:srgbClr val="FF0000"/>
              </a:buClr>
              <a:buFont typeface="Wingdings" charset="2"/>
              <a:buChar char="q"/>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Clr>
                <a:srgbClr val="FF0000"/>
              </a:buClr>
              <a:buNone/>
            </a:pPr>
            <a:r>
              <a:rPr lang="en-US" sz="2400" b="1" dirty="0" smtClean="0">
                <a:latin typeface="Arial" charset="0"/>
              </a:rPr>
              <a:t>Overview</a:t>
            </a:r>
            <a:endParaRPr lang="en-US" sz="2400" b="1" dirty="0">
              <a:latin typeface="Arial" charset="0"/>
            </a:endParaRPr>
          </a:p>
          <a:p>
            <a:pPr>
              <a:buClr>
                <a:srgbClr val="FF0000"/>
              </a:buClr>
              <a:buFont typeface="Wingdings" charset="2"/>
              <a:buChar char="q"/>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Clr>
                <a:srgbClr val="FF0000"/>
              </a:buClr>
              <a:buFont typeface="Wingdings" charset="2"/>
              <a:buChar char="q"/>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Clr>
                <a:srgbClr val="FF0000"/>
              </a:buClr>
              <a:buFont typeface="Wingdings" charset="2"/>
              <a:buChar char="q"/>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a:t>
            </a:r>
            <a:r>
              <a:rPr lang="en-US" sz="2000" dirty="0" smtClean="0">
                <a:solidFill>
                  <a:srgbClr val="000000"/>
                </a:solidFill>
                <a:latin typeface="Arial" charset="0"/>
              </a:rPr>
              <a:t>0656, latest revision.</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&lt;February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38646</TotalTime>
  <Words>3409</Words>
  <Application>Microsoft Macintosh PowerPoint</Application>
  <PresentationFormat>On-screen Show (4:3)</PresentationFormat>
  <Paragraphs>382</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 Figure 2</vt:lpstr>
      <vt:lpstr>802.15.12 Protocol Discrimination Entity (PDE)  </vt:lpstr>
      <vt:lpstr>802.15.12 Multiplexed MAC interface (MMI)</vt:lpstr>
      <vt:lpstr>802.15.12 Protocol Modules</vt:lpstr>
      <vt:lpstr>802.15.12 Mandatory Protocol Modules</vt:lpstr>
      <vt:lpstr>802.15.12 Mandatory Protocol Modules</vt:lpstr>
      <vt:lpstr>802.15.12 Optional Protocol Modules</vt:lpstr>
      <vt:lpstr>802.15.12 Optional Protocol Modules</vt:lpstr>
      <vt:lpstr>802.15.12 ULI-Device Discovery Techniques</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Conclusion</vt:lpstr>
      <vt:lpstr>Conclusion (continued)</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&lt;15-17-0113-01-0012&gt;</dc:description>
  <cp:lastModifiedBy>Pat Kinney</cp:lastModifiedBy>
  <cp:revision>56</cp:revision>
  <cp:lastPrinted>1998-02-10T13:28:06Z</cp:lastPrinted>
  <dcterms:created xsi:type="dcterms:W3CDTF">1999-11-08T18:59:45Z</dcterms:created>
  <dcterms:modified xsi:type="dcterms:W3CDTF">2017-03-01T17:19:06Z</dcterms:modified>
  <cp:category/>
</cp:coreProperties>
</file>