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488" autoAdjust="0"/>
  </p:normalViewPr>
  <p:slideViewPr>
    <p:cSldViewPr>
      <p:cViewPr varScale="1">
        <p:scale>
          <a:sx n="128" d="100"/>
          <a:sy n="128" d="100"/>
        </p:scale>
        <p:origin x="-92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3</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3</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4</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February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4</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7</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7</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19</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19</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&lt;January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&lt;January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&lt;January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&lt;January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&lt;January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&lt;January 2017&gt;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&lt;January 2017&gt;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A2BB3581-45F7-BF4B-828C-0B7C879F703B}"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0325" lvl="4" indent="0" algn="r"/>
            <a:r>
              <a:rPr lang="en-US" sz="1400" b="1" dirty="0"/>
              <a:t>doc.: IEEE 802.15-</a:t>
            </a:r>
            <a:r>
              <a:rPr lang="en-US" sz="1400" b="1" dirty="0" smtClean="0"/>
              <a:t>&lt;15-17-0113-00-0012</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slide" Target="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&lt;January 2017&gt;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802.15.12 </a:t>
            </a:r>
            <a:r>
              <a:rPr lang="mr-IN" sz="1600" dirty="0" smtClean="0">
                <a:solidFill>
                  <a:srgbClr val="FF0000"/>
                </a:solidFill>
              </a:rPr>
              <a:t>–</a:t>
            </a:r>
            <a:r>
              <a:rPr lang="en-US" sz="1600" dirty="0" smtClean="0">
                <a:solidFill>
                  <a:srgbClr val="FF0000"/>
                </a:solidFill>
              </a:rPr>
              <a:t> Conceptual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31 January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area, IL,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+1.847.960.3715</a:t>
            </a:r>
            <a:r>
              <a:rPr lang="en-US" sz="1600" dirty="0" smtClean="0">
                <a:solidFill>
                  <a:schemeClr val="tx2"/>
                </a:solidFill>
              </a:rPr>
              <a:t>]</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IEEE 802.15.12 for IETF coordination effort</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High Level Overview of current state of IEEE 802.15.12</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informational purposes only</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66800" y="304800"/>
            <a:ext cx="6172200" cy="1143000"/>
          </a:xfrm>
        </p:spPr>
        <p:txBody>
          <a:bodyPr>
            <a:normAutofit/>
          </a:bodyPr>
          <a:lstStyle/>
          <a:p>
            <a:r>
              <a:rPr lang="en-US" b="1" dirty="0" smtClean="0">
                <a:solidFill>
                  <a:srgbClr val="000000"/>
                </a:solidFill>
                <a:ea typeface="Lucida Grande"/>
                <a:cs typeface="Lucida Grande"/>
              </a:rPr>
              <a:t>802.15.12 </a:t>
            </a:r>
            <a:r>
              <a:rPr lang="en-US" b="1" dirty="0" smtClean="0"/>
              <a:t>Protocol Modules</a:t>
            </a:r>
            <a:endParaRPr lang="en-US" dirty="0">
              <a:latin typeface="Arial" charset="0"/>
            </a:endParaRPr>
          </a:p>
        </p:txBody>
      </p:sp>
      <p:sp>
        <p:nvSpPr>
          <p:cNvPr id="10243" name="Rectangle 1027"/>
          <p:cNvSpPr>
            <a:spLocks noGrp="1" noChangeArrowheads="1"/>
          </p:cNvSpPr>
          <p:nvPr>
            <p:ph type="body" idx="1"/>
          </p:nvPr>
        </p:nvSpPr>
        <p:spPr>
          <a:xfrm>
            <a:off x="152400" y="1219200"/>
            <a:ext cx="8686800" cy="5257800"/>
          </a:xfrm>
        </p:spPr>
        <p:txBody>
          <a:bodyPr/>
          <a:lstStyle/>
          <a:p>
            <a:pPr marL="60325" lvl="1" indent="0">
              <a:buNone/>
            </a:pPr>
            <a:r>
              <a:rPr lang="en-US" sz="2400" b="1" dirty="0" smtClean="0">
                <a:solidFill>
                  <a:srgbClr val="000000"/>
                </a:solidFill>
                <a:latin typeface="Arial" charset="0"/>
              </a:rPr>
              <a:t>Purpose: </a:t>
            </a:r>
          </a:p>
          <a:p>
            <a:pPr marL="449263" lvl="1">
              <a:buFont typeface="Arial"/>
              <a:buChar char="•"/>
            </a:pPr>
            <a:r>
              <a:rPr lang="en-US" sz="1900" dirty="0" smtClean="0">
                <a:latin typeface="Arial" charset="0"/>
              </a:rPr>
              <a:t>Formats messages from </a:t>
            </a:r>
            <a:r>
              <a:rPr lang="en-US" sz="1900" dirty="0">
                <a:latin typeface="Arial" charset="0"/>
              </a:rPr>
              <a:t>the </a:t>
            </a:r>
            <a:r>
              <a:rPr lang="en-US" sz="1900" dirty="0" smtClean="0">
                <a:latin typeface="Arial" charset="0"/>
              </a:rPr>
              <a:t>higher </a:t>
            </a:r>
            <a:r>
              <a:rPr lang="en-US" sz="1900" dirty="0">
                <a:latin typeface="Arial" charset="0"/>
              </a:rPr>
              <a:t>layer SAP </a:t>
            </a:r>
            <a:r>
              <a:rPr lang="en-US" sz="1900" dirty="0" smtClean="0">
                <a:latin typeface="Arial" charset="0"/>
              </a:rPr>
              <a:t>into the </a:t>
            </a:r>
            <a:r>
              <a:rPr lang="en-US" sz="1900" dirty="0">
                <a:latin typeface="Arial" charset="0"/>
              </a:rPr>
              <a:t>appropriate </a:t>
            </a:r>
            <a:r>
              <a:rPr lang="en-US" sz="1900" dirty="0" smtClean="0">
                <a:latin typeface="Arial" charset="0"/>
              </a:rPr>
              <a:t>802.15.4 primitive requests, e.g. MCPS-DATA.request, for the intended 802.15.4 SAP, or to the appropriate format for the intended protocol module.</a:t>
            </a:r>
          </a:p>
          <a:p>
            <a:pPr marL="449263" lvl="1">
              <a:buFont typeface="Arial"/>
              <a:buChar char="•"/>
            </a:pPr>
            <a:r>
              <a:rPr lang="en-US" sz="1900" dirty="0" smtClean="0">
                <a:latin typeface="Arial" charset="0"/>
              </a:rPr>
              <a:t>Responds to primitives from an 802.15.4 SAP in an appropriate manner such as sending the MPDU from a MCPS-DATA.indication to </a:t>
            </a:r>
            <a:r>
              <a:rPr lang="en-US" sz="1900" dirty="0">
                <a:latin typeface="Arial" charset="0"/>
              </a:rPr>
              <a:t>the appropriate </a:t>
            </a:r>
            <a:r>
              <a:rPr lang="en-US" sz="1900" dirty="0" smtClean="0">
                <a:latin typeface="Arial" charset="0"/>
              </a:rPr>
              <a:t>higher layer SAP, or reacting to a confirm.</a:t>
            </a:r>
          </a:p>
          <a:p>
            <a:pPr marL="449263" lvl="1">
              <a:buFont typeface="Arial"/>
              <a:buChar char="•"/>
            </a:pPr>
            <a:r>
              <a:rPr lang="en-US" sz="1900" dirty="0" smtClean="0">
                <a:latin typeface="Arial" charset="0"/>
              </a:rPr>
              <a:t>Configures the necessary parameters of the 802.15.4 device for the intended operation such as network operation.</a:t>
            </a:r>
          </a:p>
          <a:p>
            <a:pPr marL="3175" lvl="1" indent="0">
              <a:buNone/>
            </a:pPr>
            <a:r>
              <a:rPr lang="en-US" sz="2400" b="1" dirty="0" smtClean="0">
                <a:solidFill>
                  <a:srgbClr val="000000"/>
                </a:solidFill>
                <a:latin typeface="Arial" charset="0"/>
              </a:rPr>
              <a:t>Overview</a:t>
            </a:r>
          </a:p>
          <a:p>
            <a:pPr marL="449263" lvl="1">
              <a:buFont typeface="Arial" charset="0"/>
              <a:buChar char="•"/>
            </a:pPr>
            <a:r>
              <a:rPr lang="en-US" sz="1900" dirty="0" smtClean="0">
                <a:solidFill>
                  <a:srgbClr val="000000"/>
                </a:solidFill>
                <a:latin typeface="Arial" charset="0"/>
              </a:rPr>
              <a:t>The Protocol Module acts as an intelligent interface from the higher layer SAP to the 802.15.4 SAP.</a:t>
            </a:r>
          </a:p>
          <a:p>
            <a:pPr marL="449263" lvl="1">
              <a:buFont typeface="Arial" charset="0"/>
              <a:buChar char="•"/>
            </a:pPr>
            <a:r>
              <a:rPr lang="en-US" sz="1900" dirty="0" smtClean="0">
                <a:solidFill>
                  <a:srgbClr val="000000"/>
                </a:solidFill>
                <a:latin typeface="Arial" charset="0"/>
              </a:rPr>
              <a:t>The Protocol Module works with the PDE and MMI to allow an 802.15.4 device to handle multiple higher level applications</a:t>
            </a:r>
            <a:r>
              <a:rPr lang="en-US" sz="1900" dirty="0" smtClean="0">
                <a:solidFill>
                  <a:srgbClr val="000000"/>
                </a:solidFill>
                <a:latin typeface="Arial" charset="0"/>
              </a:rPr>
              <a:t>.</a:t>
            </a:r>
          </a:p>
          <a:p>
            <a:pPr marL="449263" lvl="1">
              <a:buFont typeface="Arial" charset="0"/>
              <a:buChar char="•"/>
            </a:pPr>
            <a:r>
              <a:rPr lang="en-US" sz="1900" dirty="0" smtClean="0">
                <a:solidFill>
                  <a:srgbClr val="000000"/>
                </a:solidFill>
                <a:latin typeface="Arial" charset="0"/>
              </a:rPr>
              <a:t>There are two mandatory protocol modules: Management Protocol and PassThru.</a:t>
            </a:r>
            <a:endParaRPr lang="en-US" sz="1900" dirty="0" smtClean="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10</a:t>
            </a:fld>
            <a:endParaRPr lang="en-US"/>
          </a:p>
        </p:txBody>
      </p:sp>
    </p:spTree>
    <p:extLst>
      <p:ext uri="{BB962C8B-B14F-4D97-AF65-F5344CB8AC3E}">
        <p14:creationId xmlns:p14="http://schemas.microsoft.com/office/powerpoint/2010/main" val="1928570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524000"/>
            <a:ext cx="8686800" cy="5334000"/>
          </a:xfrm>
        </p:spPr>
        <p:txBody>
          <a:bodyPr/>
          <a:lstStyle/>
          <a:p>
            <a:pPr marL="0" indent="0">
              <a:buNone/>
            </a:pPr>
            <a:r>
              <a:rPr lang="en-US" sz="2400" b="1" dirty="0">
                <a:latin typeface="Arial" charset="0"/>
              </a:rPr>
              <a:t>M</a:t>
            </a:r>
            <a:r>
              <a:rPr lang="en-US" sz="2400" b="1" dirty="0" smtClean="0">
                <a:latin typeface="Arial" charset="0"/>
              </a:rPr>
              <a:t>anagement protocol module </a:t>
            </a:r>
            <a:r>
              <a:rPr lang="en-US" sz="2400" dirty="0">
                <a:latin typeface="Arial" charset="0"/>
              </a:rPr>
              <a:t>p</a:t>
            </a:r>
            <a:r>
              <a:rPr lang="en-US" sz="2400" dirty="0" smtClean="0">
                <a:latin typeface="Arial" charset="0"/>
              </a:rPr>
              <a:t>rovides: </a:t>
            </a:r>
          </a:p>
          <a:p>
            <a:pPr marL="457200" indent="-457200">
              <a:buFont typeface="+mj-lt"/>
              <a:buAutoNum type="arabicPeriod"/>
            </a:pPr>
            <a:r>
              <a:rPr lang="en-US" sz="2000" dirty="0" smtClean="0">
                <a:latin typeface="Arial" charset="0"/>
              </a:rPr>
              <a:t>Configuration </a:t>
            </a:r>
            <a:r>
              <a:rPr lang="en-US" sz="2000" dirty="0">
                <a:latin typeface="Arial" charset="0"/>
              </a:rPr>
              <a:t>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Configuration </a:t>
            </a:r>
            <a:r>
              <a:rPr lang="en-US" sz="2000" dirty="0">
                <a:latin typeface="Arial" charset="0"/>
              </a:rPr>
              <a:t>parameters to other protocol </a:t>
            </a:r>
            <a:r>
              <a:rPr lang="en-US" sz="2000" dirty="0" smtClean="0">
                <a:latin typeface="Arial" charset="0"/>
              </a:rPr>
              <a:t>modules received from a higher layer or stored in the management protocol module</a:t>
            </a:r>
          </a:p>
          <a:p>
            <a:pPr marL="455613" lvl="1" indent="-455613">
              <a:buNone/>
            </a:pPr>
            <a:r>
              <a:rPr lang="en-US" sz="1800" i="1" dirty="0" smtClean="0"/>
              <a:t>Note: ULI </a:t>
            </a:r>
            <a:r>
              <a:rPr lang="en-US" sz="1800" i="1" dirty="0"/>
              <a:t>Profile IDs, used to identify the device/module configuration, may need to be assigned by the 802.15 ANA for common profiles such as ULI device discovery, etc.  However, proprietary configurations will be vendor specific</a:t>
            </a:r>
            <a:r>
              <a:rPr lang="en-US" sz="1800" i="1" dirty="0">
                <a:latin typeface="Arial" charset="0"/>
              </a:rPr>
              <a:t>.  See 15-17-0050 for more information on ULI Profiles</a:t>
            </a:r>
            <a:r>
              <a:rPr lang="en-US" sz="1800" i="1" dirty="0" smtClean="0">
                <a:latin typeface="Arial" charset="0"/>
              </a:rPr>
              <a:t>.</a:t>
            </a:r>
          </a:p>
          <a:p>
            <a:pPr marL="457200" indent="-457200">
              <a:buFont typeface="+mj-lt"/>
              <a:buAutoNum type="arabicPeriod"/>
            </a:pPr>
            <a:r>
              <a:rPr lang="en-US" sz="2000" dirty="0">
                <a:latin typeface="Arial" charset="0"/>
              </a:rPr>
              <a:t>N</a:t>
            </a:r>
            <a:r>
              <a:rPr lang="en-US" sz="2000" dirty="0" smtClean="0">
                <a:latin typeface="Arial" charset="0"/>
              </a:rPr>
              <a:t>etwork device monitoring or management.  The monitoring function provides device monitoring metrics to a </a:t>
            </a:r>
            <a:r>
              <a:rPr lang="en-US" sz="2000" dirty="0">
                <a:latin typeface="Arial" charset="0"/>
              </a:rPr>
              <a:t>higher layer </a:t>
            </a:r>
            <a:r>
              <a:rPr lang="en-US" sz="2000" dirty="0" smtClean="0">
                <a:latin typeface="Arial" charset="0"/>
              </a:rPr>
              <a:t>application.  The management function uses data collected from the device to optimize the device’s configuration for better spectral use.</a:t>
            </a:r>
          </a:p>
          <a:p>
            <a:pPr marL="457200" indent="-457200">
              <a:buFont typeface="+mj-lt"/>
              <a:buAutoNum type="arabicPeriod"/>
            </a:pPr>
            <a:r>
              <a:rPr lang="en-US" sz="2000" dirty="0">
                <a:latin typeface="Arial" charset="0"/>
              </a:rPr>
              <a:t>D</a:t>
            </a:r>
            <a:r>
              <a:rPr lang="en-US" sz="2000" dirty="0" smtClean="0">
                <a:latin typeface="Arial" charset="0"/>
              </a:rPr>
              <a:t>iscovery services to detect other ULI capable devices.</a:t>
            </a:r>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11</a:t>
            </a:fld>
            <a:endParaRPr lang="en-US"/>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1143000"/>
          </a:xfrm>
        </p:spPr>
        <p:txBody>
          <a:bodyPr>
            <a:normAutofit/>
          </a:bodyPr>
          <a:lstStyle/>
          <a:p>
            <a:r>
              <a:rPr lang="en-US" b="1" dirty="0">
                <a:solidFill>
                  <a:srgbClr val="000000"/>
                </a:solidFill>
                <a:ea typeface="Lucida Grande"/>
                <a:cs typeface="Lucida Grande"/>
              </a:rPr>
              <a:t>802.15.12 Mandatory </a:t>
            </a:r>
            <a:r>
              <a:rPr lang="en-US" b="1" dirty="0" smtClean="0">
                <a:solidFill>
                  <a:srgbClr val="000000"/>
                </a:solidFill>
                <a:ea typeface="Lucida Grande"/>
                <a:cs typeface="Lucida Grande"/>
              </a:rPr>
              <a:t>Protocol Modules</a:t>
            </a:r>
            <a:endParaRPr lang="en-US" sz="2400" dirty="0">
              <a:latin typeface="Arial" charset="0"/>
            </a:endParaRPr>
          </a:p>
        </p:txBody>
      </p:sp>
      <p:sp>
        <p:nvSpPr>
          <p:cNvPr id="10243" name="Rectangle 1027"/>
          <p:cNvSpPr>
            <a:spLocks noGrp="1" noChangeArrowheads="1"/>
          </p:cNvSpPr>
          <p:nvPr>
            <p:ph type="body" idx="1"/>
          </p:nvPr>
        </p:nvSpPr>
        <p:spPr>
          <a:xfrm>
            <a:off x="304800" y="1905000"/>
            <a:ext cx="8382000" cy="4038600"/>
          </a:xfrm>
        </p:spPr>
        <p:txBody>
          <a:bodyPr/>
          <a:lstStyle/>
          <a:p>
            <a:pPr marL="0" indent="0">
              <a:buNone/>
            </a:pPr>
            <a:r>
              <a:rPr lang="en-US" sz="2400" b="1" dirty="0" smtClean="0"/>
              <a:t>PassThru </a:t>
            </a:r>
            <a:r>
              <a:rPr lang="en-US" sz="2400" b="1" dirty="0"/>
              <a:t>M</a:t>
            </a:r>
            <a:r>
              <a:rPr lang="en-US" sz="2400" b="1" dirty="0" smtClean="0"/>
              <a:t>odule </a:t>
            </a:r>
            <a:r>
              <a:rPr lang="en-US" sz="2400" dirty="0" smtClean="0"/>
              <a:t>has the following functions:</a:t>
            </a:r>
          </a:p>
          <a:p>
            <a:pPr>
              <a:buFont typeface="Arial" charset="0"/>
              <a:buChar char="•"/>
            </a:pPr>
            <a:r>
              <a:rPr lang="en-US" sz="2200" dirty="0" smtClean="0"/>
              <a:t>Allows applications/functions above the ULI to access the 802.15.4 device</a:t>
            </a:r>
          </a:p>
          <a:p>
            <a:pPr>
              <a:buFont typeface="Arial" charset="0"/>
              <a:buChar char="•"/>
            </a:pPr>
            <a:r>
              <a:rPr lang="en-US" sz="2200" dirty="0" smtClean="0"/>
              <a:t>Generates an 802.15.4 </a:t>
            </a:r>
            <a:r>
              <a:rPr lang="en-US" sz="2200" dirty="0"/>
              <a:t>primitive </a:t>
            </a:r>
            <a:r>
              <a:rPr lang="en-US" sz="2200" dirty="0" smtClean="0"/>
              <a:t>for messages </a:t>
            </a:r>
            <a:r>
              <a:rPr lang="en-US" sz="2200" dirty="0"/>
              <a:t>from the upper layers as well as the 6LoWPAN protocol </a:t>
            </a:r>
            <a:r>
              <a:rPr lang="en-US" sz="2200" dirty="0" smtClean="0"/>
              <a:t>module to be passed via the 802.15.4 data SAP (MCPS-SAP)</a:t>
            </a:r>
          </a:p>
          <a:p>
            <a:pPr>
              <a:buFont typeface="Arial" charset="0"/>
              <a:buChar char="•"/>
            </a:pPr>
            <a:r>
              <a:rPr lang="en-US" sz="2200" dirty="0" smtClean="0"/>
              <a:t>Responds to primitives (i.e. MCPS.DATA.confirm and MCPS.DATA.indication) delivered via the data SAP, such as passing the MPDU to a higher layer function</a:t>
            </a:r>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12</a:t>
            </a:fld>
            <a:endParaRPr lang="en-US"/>
          </a:p>
        </p:txBody>
      </p:sp>
    </p:spTree>
    <p:extLst>
      <p:ext uri="{BB962C8B-B14F-4D97-AF65-F5344CB8AC3E}">
        <p14:creationId xmlns:p14="http://schemas.microsoft.com/office/powerpoint/2010/main" val="163152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 Modules</a:t>
            </a:r>
            <a:endParaRPr lang="en-US" dirty="0">
              <a:latin typeface="Arial" charset="0"/>
            </a:endParaRPr>
          </a:p>
        </p:txBody>
      </p:sp>
      <p:sp>
        <p:nvSpPr>
          <p:cNvPr id="10243" name="Rectangle 1027"/>
          <p:cNvSpPr>
            <a:spLocks noGrp="1" noChangeArrowheads="1"/>
          </p:cNvSpPr>
          <p:nvPr>
            <p:ph type="body" idx="1"/>
          </p:nvPr>
        </p:nvSpPr>
        <p:spPr>
          <a:xfrm>
            <a:off x="228600" y="1752600"/>
            <a:ext cx="8610600" cy="44196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13</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8686800" cy="1143000"/>
          </a:xfrm>
        </p:spPr>
        <p:txBody>
          <a:bodyPr>
            <a:normAutofit/>
          </a:bodyPr>
          <a:lstStyle/>
          <a:p>
            <a:r>
              <a:rPr lang="en-US" b="1" dirty="0">
                <a:solidFill>
                  <a:srgbClr val="000000"/>
                </a:solidFill>
                <a:ea typeface="Lucida Grande"/>
                <a:cs typeface="Lucida Grande"/>
              </a:rPr>
              <a:t>802.15.12 Optional </a:t>
            </a:r>
            <a:r>
              <a:rPr lang="en-US" b="1" dirty="0" smtClean="0">
                <a:solidFill>
                  <a:srgbClr val="000000"/>
                </a:solidFill>
                <a:ea typeface="Lucida Grande"/>
                <a:cs typeface="Lucida Grande"/>
              </a:rPr>
              <a:t>Protocol Modules</a:t>
            </a:r>
            <a:endParaRPr lang="en-US" dirty="0">
              <a:latin typeface="Arial" charset="0"/>
            </a:endParaRPr>
          </a:p>
        </p:txBody>
      </p:sp>
      <p:sp>
        <p:nvSpPr>
          <p:cNvPr id="10243" name="Rectangle 1027"/>
          <p:cNvSpPr>
            <a:spLocks noGrp="1" noChangeArrowheads="1"/>
          </p:cNvSpPr>
          <p:nvPr>
            <p:ph type="body" idx="1"/>
          </p:nvPr>
        </p:nvSpPr>
        <p:spPr>
          <a:xfrm>
            <a:off x="228600" y="1447800"/>
            <a:ext cx="8686800" cy="4876800"/>
          </a:xfrm>
        </p:spPr>
        <p:txBody>
          <a:bodyPr/>
          <a:lstStyle/>
          <a:p>
            <a:pPr>
              <a:buFont typeface="Arial" charset="0"/>
              <a:buChar char="•"/>
            </a:pPr>
            <a:r>
              <a:rPr lang="en-US" sz="2000" b="1" dirty="0" smtClean="0">
                <a:latin typeface="Arial" charset="0"/>
              </a:rPr>
              <a:t>6LoWPAN</a:t>
            </a:r>
            <a:r>
              <a:rPr lang="en-US" sz="2000" dirty="0" smtClean="0">
                <a:latin typeface="Arial" charset="0"/>
              </a:rPr>
              <a:t> </a:t>
            </a:r>
            <a:r>
              <a:rPr lang="en-US" sz="2000" dirty="0" smtClean="0"/>
              <a:t>provides the function of MAC frame modification into a frame format for transmission of IPv6 packets and the method of forming IPv6 link-local addresses and statelessly autoconfigured addresses on IEEE 802.15.4 networks.  Additional functions include a header compression scheme using shared context and provisions for packet delivery in IEEE 802.15.4 mesh networks. </a:t>
            </a:r>
          </a:p>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a:p>
            <a:pPr>
              <a:buFont typeface="Arial" charset="0"/>
              <a:buChar char="•"/>
            </a:pPr>
            <a:r>
              <a:rPr lang="en-US" sz="2000" b="1" dirty="0" smtClean="0"/>
              <a:t>Ranging and Location Support (RLS): </a:t>
            </a:r>
            <a:r>
              <a:rPr lang="en-US" sz="2000" dirty="0" smtClean="0"/>
              <a:t>includes mechanisms for both passive gathering of location enabling information (from the MAC/PHY) and active messaging supporting two-way ranging (and other localization methods), and provides a higher layer application such as a location solver with the location enabling information or with a TOF estimate derived from this.</a:t>
            </a:r>
            <a:endParaRPr lang="en-US" sz="2000" dirty="0">
              <a:latin typeface="Arial" charset="0"/>
            </a:endParaRPr>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14</a:t>
            </a:fld>
            <a:endParaRPr lang="en-US"/>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15</a:t>
            </a:fld>
            <a:endParaRPr lang="en-US" dirty="0"/>
          </a:p>
        </p:txBody>
      </p:sp>
      <p:sp>
        <p:nvSpPr>
          <p:cNvPr id="21509" name="Rectangle 2"/>
          <p:cNvSpPr>
            <a:spLocks noGrp="1" noChangeArrowheads="1"/>
          </p:cNvSpPr>
          <p:nvPr>
            <p:ph type="title" idx="4294967295"/>
          </p:nvPr>
        </p:nvSpPr>
        <p:spPr>
          <a:xfrm>
            <a:off x="533400" y="533400"/>
            <a:ext cx="7772400" cy="990600"/>
          </a:xfrm>
        </p:spPr>
        <p:txBody>
          <a:bodyPr/>
          <a:lstStyle/>
          <a:p>
            <a:pPr lvl="2"/>
            <a:r>
              <a:rPr lang="en-US" sz="3200" b="1" dirty="0" smtClean="0">
                <a:latin typeface="Times New Roman" charset="0"/>
                <a:ea typeface="ＭＳ Ｐゴシック" charset="0"/>
                <a:cs typeface="ＭＳ Ｐゴシック" charset="0"/>
              </a:rPr>
              <a:t>802.15.12 Device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600200"/>
            <a:ext cx="8839200" cy="4708981"/>
          </a:xfrm>
          <a:prstGeom prst="rect">
            <a:avLst/>
          </a:prstGeom>
          <a:noFill/>
        </p:spPr>
        <p:txBody>
          <a:bodyPr wrap="square" numCol="1" rtlCol="0">
            <a:spAutoFit/>
          </a:bodyPr>
          <a:lstStyle/>
          <a:p>
            <a:pPr>
              <a:buClr>
                <a:schemeClr val="tx1"/>
              </a:buClr>
            </a:pPr>
            <a:r>
              <a:rPr lang="en-US" sz="2000" dirty="0" smtClean="0">
                <a:solidFill>
                  <a:srgbClr val="000000"/>
                </a:solidFill>
                <a:ea typeface="Lucida Grande"/>
                <a:cs typeface="Lucida Grande"/>
              </a:rPr>
              <a:t>To be able to determine how a message is to be transmitted from the 802.15.4 device, the 802.15.12 ULI will create and populate a table indicating devices that are ULI capable and IE capable.</a:t>
            </a:r>
          </a:p>
          <a:p>
            <a:pPr>
              <a:buClr>
                <a:schemeClr val="tx1"/>
              </a:buClr>
            </a:pPr>
            <a:endParaRPr lang="en-US" sz="2000" b="1" dirty="0" smtClean="0">
              <a:solidFill>
                <a:srgbClr val="000000"/>
              </a:solidFill>
              <a:ea typeface="Lucida Grande"/>
              <a:cs typeface="Lucida Grande"/>
            </a:endParaRPr>
          </a:p>
          <a:p>
            <a:pPr>
              <a:buClr>
                <a:schemeClr val="tx1"/>
              </a:buClr>
            </a:pPr>
            <a:r>
              <a:rPr lang="en-US" sz="2000" b="1" dirty="0" smtClean="0">
                <a:solidFill>
                  <a:srgbClr val="000000"/>
                </a:solidFill>
                <a:ea typeface="Lucida Grande"/>
                <a:cs typeface="Lucida Grande"/>
              </a:rPr>
              <a:t>ULI capable: IE capable</a:t>
            </a:r>
          </a:p>
          <a:p>
            <a:pPr marL="569913" indent="-115888">
              <a:buClr>
                <a:schemeClr val="tx1"/>
              </a:buClr>
              <a:buFont typeface="Wingdings" charset="2"/>
              <a:buChar char="q"/>
            </a:pP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 </a:t>
            </a: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800100" lvl="1" indent="-342900">
              <a:buClr>
                <a:schemeClr val="tx1"/>
              </a:buClr>
              <a:buFont typeface="Wingdings" charset="2"/>
              <a:buChar char="q"/>
            </a:pPr>
            <a:endParaRPr lang="en-US" sz="2000" dirty="0" smtClean="0"/>
          </a:p>
          <a:p>
            <a:pPr>
              <a:buClr>
                <a:schemeClr val="tx1"/>
              </a:buClr>
            </a:pPr>
            <a:r>
              <a:rPr lang="en-US" sz="2000" b="1" dirty="0" smtClean="0"/>
              <a:t>ULI capable: IE non-capable</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ULI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15</a:t>
            </a:fld>
            <a:endParaRPr lang="en-US"/>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3435" y="6096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228600" y="2057400"/>
            <a:ext cx="8686800" cy="4343400"/>
          </a:xfrm>
        </p:spPr>
        <p:txBody>
          <a:bodyPr/>
          <a:lstStyle/>
          <a:p>
            <a:pPr>
              <a:buFont typeface="Arial" charset="0"/>
              <a:buChar char="•"/>
            </a:pPr>
            <a:r>
              <a:rPr lang="en-US" sz="2000" dirty="0" smtClean="0"/>
              <a:t>ULI IE ID (dedicated to 6LoWPAN traffic) </a:t>
            </a:r>
          </a:p>
          <a:p>
            <a:pPr lvl="1">
              <a:buFont typeface="Lucida Grande"/>
              <a:buChar char="-"/>
            </a:pPr>
            <a:r>
              <a:rPr lang="en-US" sz="1600" dirty="0" smtClean="0"/>
              <a:t>ULI </a:t>
            </a:r>
            <a:r>
              <a:rPr lang="en-US" sz="1600" dirty="0"/>
              <a:t>IE ID = total IE length (10 bits), </a:t>
            </a:r>
            <a:r>
              <a:rPr lang="en-US" sz="1600" dirty="0" smtClean="0"/>
              <a:t>0b01??, </a:t>
            </a:r>
            <a:r>
              <a:rPr lang="en-US" sz="1600" dirty="0"/>
              <a:t>0b1</a:t>
            </a:r>
          </a:p>
          <a:p>
            <a:pPr lvl="1">
              <a:buFont typeface="Arial" charset="0"/>
              <a:buChar char="•"/>
            </a:pPr>
            <a:r>
              <a:rPr lang="en-US" sz="1600" dirty="0"/>
              <a:t>N</a:t>
            </a:r>
            <a:r>
              <a:rPr lang="en-US" sz="1600" dirty="0" smtClean="0"/>
              <a:t>o Protocol Identifier is required, resulting in a total overhead of 2 octets</a:t>
            </a:r>
          </a:p>
          <a:p>
            <a:r>
              <a:rPr lang="en-US" sz="2000" dirty="0" smtClean="0"/>
              <a:t>MPX </a:t>
            </a:r>
            <a:r>
              <a:rPr lang="en-US" sz="2000" dirty="0"/>
              <a:t>IE </a:t>
            </a:r>
            <a:r>
              <a:rPr lang="en-US" sz="2000" dirty="0" smtClean="0"/>
              <a:t>(used for all non-6LoWPAN traffic):</a:t>
            </a:r>
          </a:p>
          <a:p>
            <a:pPr lvl="1"/>
            <a:r>
              <a:rPr lang="en-US" sz="1600" dirty="0" smtClean="0"/>
              <a:t>Defined in 802.15.9, MPX IE ID = total IE length (10 bits), 0b0011, 0b1</a:t>
            </a:r>
          </a:p>
          <a:p>
            <a:pPr lvl="1"/>
            <a:r>
              <a:rPr lang="en-US" sz="1600" dirty="0" smtClean="0"/>
              <a:t>MPX IE has a length of 2 octets, followed by a </a:t>
            </a:r>
            <a:r>
              <a:rPr lang="en-US" sz="1600" dirty="0"/>
              <a:t>transaction control </a:t>
            </a:r>
            <a:r>
              <a:rPr lang="en-US" sz="1600" dirty="0" smtClean="0"/>
              <a:t>of 1 octet, followed by a Protocol </a:t>
            </a:r>
            <a:r>
              <a:rPr lang="en-US" sz="1600" dirty="0"/>
              <a:t>I</a:t>
            </a:r>
            <a:r>
              <a:rPr lang="en-US" sz="1600" dirty="0" smtClean="0"/>
              <a:t>dentifier of 2 octets for a total overhead of 5 octets</a:t>
            </a:r>
          </a:p>
          <a:p>
            <a:pPr lvl="1"/>
            <a:r>
              <a:rPr lang="en-US" sz="1600" dirty="0" smtClean="0"/>
              <a:t>For the special case where the dispatch code is &lt; 0x001f, the 2-octet Dispatch code is elided, resulting in a total overhead of 3 octets</a:t>
            </a:r>
          </a:p>
          <a:p>
            <a:pPr marL="342900" lvl="1" indent="-342900">
              <a:buFont typeface="Arial"/>
              <a:buChar char="•"/>
            </a:pPr>
            <a:r>
              <a:rPr lang="en-US" sz="2000" dirty="0" smtClean="0"/>
              <a:t>Protocol Identifiers:</a:t>
            </a:r>
          </a:p>
          <a:p>
            <a:pPr marL="685800" lvl="2" indent="-342900">
              <a:buFont typeface="Lucida Grande"/>
              <a:buChar char="-"/>
            </a:pPr>
            <a:r>
              <a:rPr lang="en-US" sz="1600" dirty="0" smtClean="0"/>
              <a:t>EtherType </a:t>
            </a:r>
            <a:r>
              <a:rPr lang="en-US" sz="1600" dirty="0"/>
              <a:t>values are &gt; </a:t>
            </a:r>
            <a:r>
              <a:rPr lang="en-US" sz="1600" dirty="0" smtClean="0"/>
              <a:t>0x0600</a:t>
            </a:r>
          </a:p>
          <a:p>
            <a:pPr marL="685800" lvl="2" indent="-342900">
              <a:buFont typeface="Lucida Grande"/>
              <a:buChar char="-"/>
            </a:pPr>
            <a:r>
              <a:rPr lang="en-US" sz="1600" dirty="0" smtClean="0"/>
              <a:t>Dispatch values assigned by 802.15 ANA are </a:t>
            </a:r>
            <a:r>
              <a:rPr lang="en-US" sz="1600" u="sng" dirty="0"/>
              <a:t>&lt;</a:t>
            </a:r>
            <a:r>
              <a:rPr lang="en-US" sz="1600" dirty="0"/>
              <a:t> 0x4FF </a:t>
            </a:r>
            <a:endParaRPr lang="en-US" sz="1600" dirty="0" smtClean="0"/>
          </a:p>
          <a:p>
            <a:pPr marL="685800" lvl="2" indent="-342900">
              <a:buFont typeface="Lucida Grande"/>
              <a:buChar char="-"/>
            </a:pPr>
            <a:r>
              <a:rPr lang="en-US" sz="1600" dirty="0" smtClean="0"/>
              <a:t>Vendor specific values will be set to 0x565 followed by a 3-octet OUI for that vendor</a:t>
            </a:r>
            <a:endParaRPr lang="en-US" sz="2000" dirty="0" smtClean="0"/>
          </a:p>
          <a:p>
            <a:endParaRPr lang="en-US" sz="2000" dirty="0"/>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16</a:t>
            </a:fld>
            <a:endParaRPr lang="en-US"/>
          </a:p>
        </p:txBody>
      </p:sp>
    </p:spTree>
    <p:extLst>
      <p:ext uri="{BB962C8B-B14F-4D97-AF65-F5344CB8AC3E}">
        <p14:creationId xmlns:p14="http://schemas.microsoft.com/office/powerpoint/2010/main" val="239193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4495800"/>
          </a:xfrm>
        </p:spPr>
        <p:txBody>
          <a:bodyPr/>
          <a:lstStyle/>
          <a:p>
            <a:pPr marL="342900" lvl="1" indent="-342900">
              <a:buFont typeface="Arial"/>
              <a:buChar char="•"/>
            </a:pPr>
            <a:r>
              <a:rPr lang="en-US" sz="2000" dirty="0" smtClean="0"/>
              <a:t>Non</a:t>
            </a:r>
            <a:r>
              <a:rPr lang="en-US" sz="2000" dirty="0"/>
              <a:t>-IE devices </a:t>
            </a:r>
            <a:endParaRPr lang="en-US" sz="2000" dirty="0" smtClean="0"/>
          </a:p>
          <a:p>
            <a:pPr marL="685800" lvl="2" indent="-342900">
              <a:buFont typeface="Lucida Grande"/>
              <a:buChar char="-"/>
            </a:pPr>
            <a:r>
              <a:rPr lang="en-US" sz="1600" dirty="0" smtClean="0"/>
              <a:t>1</a:t>
            </a:r>
            <a:r>
              <a:rPr lang="en-US" sz="1600" baseline="30000" dirty="0" smtClean="0"/>
              <a:t>st</a:t>
            </a:r>
            <a:r>
              <a:rPr lang="en-US" sz="1600" dirty="0" smtClean="0"/>
              <a:t> </a:t>
            </a:r>
            <a:r>
              <a:rPr lang="en-US" sz="1600" dirty="0"/>
              <a:t>payload octet </a:t>
            </a:r>
            <a:r>
              <a:rPr lang="en-US" sz="1600" dirty="0" smtClean="0"/>
              <a:t>is set to 0xff in </a:t>
            </a:r>
            <a:r>
              <a:rPr lang="en-US" sz="1600" dirty="0"/>
              <a:t>accordance with 6LoWPAN Paging </a:t>
            </a:r>
            <a:r>
              <a:rPr lang="en-US" sz="1600" dirty="0" smtClean="0"/>
              <a:t>Dispatch</a:t>
            </a:r>
          </a:p>
          <a:p>
            <a:pPr marL="685800" lvl="2" indent="-342900">
              <a:buFont typeface="Lucida Grande"/>
              <a:buChar char="-"/>
            </a:pPr>
            <a:r>
              <a:rPr lang="en-US" sz="1600" dirty="0" smtClean="0"/>
              <a:t>2</a:t>
            </a:r>
            <a:r>
              <a:rPr lang="en-US" sz="1600" baseline="30000" dirty="0" smtClean="0"/>
              <a:t>nd</a:t>
            </a:r>
            <a:r>
              <a:rPr lang="en-US" sz="1600" dirty="0" smtClean="0"/>
              <a:t> payload octet </a:t>
            </a:r>
            <a:r>
              <a:rPr lang="en-US" sz="1600" dirty="0"/>
              <a:t>denotes page 15 and will be defined in the </a:t>
            </a:r>
            <a:r>
              <a:rPr lang="en-US" sz="1600" dirty="0" smtClean="0"/>
              <a:t>future</a:t>
            </a:r>
          </a:p>
          <a:p>
            <a:pPr marL="685800" lvl="2" indent="-342900">
              <a:buFont typeface="Lucida Grande"/>
              <a:buChar char="-"/>
            </a:pPr>
            <a:r>
              <a:rPr lang="en-US" sz="1600" dirty="0" smtClean="0"/>
              <a:t>3</a:t>
            </a:r>
            <a:r>
              <a:rPr lang="en-US" sz="1600" baseline="30000" dirty="0" smtClean="0"/>
              <a:t>rd</a:t>
            </a:r>
            <a:r>
              <a:rPr lang="en-US" sz="1600" dirty="0" smtClean="0"/>
              <a:t> and 4</a:t>
            </a:r>
            <a:r>
              <a:rPr lang="en-US" sz="1600" baseline="30000" dirty="0" smtClean="0"/>
              <a:t>th</a:t>
            </a:r>
            <a:r>
              <a:rPr lang="en-US" sz="1600" dirty="0" smtClean="0"/>
              <a:t> payload octets denote the Protocol Identifier </a:t>
            </a:r>
          </a:p>
          <a:p>
            <a:pPr marL="342900" lvl="1" indent="-342900">
              <a:buFont typeface="Arial"/>
              <a:buChar char="•"/>
            </a:pPr>
            <a:r>
              <a:rPr lang="en-US" sz="2000" dirty="0" smtClean="0"/>
              <a:t>Note: Non</a:t>
            </a:r>
            <a:r>
              <a:rPr lang="en-US" sz="2000" dirty="0"/>
              <a:t>-IE device discovery will use </a:t>
            </a:r>
            <a:r>
              <a:rPr lang="en-US" sz="2000" dirty="0" smtClean="0"/>
              <a:t>the security mechanism with a </a:t>
            </a:r>
            <a:r>
              <a:rPr lang="en-US" sz="2000" dirty="0"/>
              <a:t>“well known” key to </a:t>
            </a:r>
            <a:r>
              <a:rPr lang="en-US" sz="2000" dirty="0" smtClean="0"/>
              <a:t>effect </a:t>
            </a:r>
            <a:r>
              <a:rPr lang="en-US" sz="2000" dirty="0"/>
              <a:t>a discovery ULI </a:t>
            </a:r>
            <a:r>
              <a:rPr lang="en-US" sz="2000" dirty="0" smtClean="0"/>
              <a:t>packet that will not disturb non-ULI devices.  Those 802.15.4 </a:t>
            </a:r>
            <a:r>
              <a:rPr lang="en-US" sz="2000" dirty="0"/>
              <a:t>d</a:t>
            </a:r>
            <a:r>
              <a:rPr lang="en-US" sz="2000" dirty="0" smtClean="0"/>
              <a:t>evices </a:t>
            </a:r>
            <a:r>
              <a:rPr lang="en-US" sz="2000" dirty="0"/>
              <a:t>not responding to this discovery packet could be assumed to be non-ULI (multiple discovery packets should be sent since a packet may not be received</a:t>
            </a:r>
            <a:r>
              <a:rPr lang="en-US" sz="2000" dirty="0" smtClean="0"/>
              <a:t>)</a:t>
            </a:r>
          </a:p>
          <a:p>
            <a:pPr marL="342900" lvl="1" indent="-342900">
              <a:buFont typeface="Arial"/>
              <a:buChar char="•"/>
            </a:pPr>
            <a:r>
              <a:rPr lang="en-US" sz="2000" dirty="0"/>
              <a:t>Protocol Identifiers:</a:t>
            </a:r>
          </a:p>
          <a:p>
            <a:pPr marL="685800" lvl="2" indent="-342900">
              <a:buFont typeface="Lucida Grande"/>
              <a:buChar char="-"/>
            </a:pPr>
            <a:r>
              <a:rPr lang="en-US" sz="1600" dirty="0"/>
              <a:t>EtherType values are &gt; 0x0600</a:t>
            </a:r>
          </a:p>
          <a:p>
            <a:pPr marL="685800" lvl="2" indent="-342900">
              <a:buFont typeface="Lucida Grande"/>
              <a:buChar char="-"/>
            </a:pPr>
            <a:r>
              <a:rPr lang="en-US" sz="1600" dirty="0"/>
              <a:t>Dispatch values assigned by 802.15 ANA are </a:t>
            </a:r>
            <a:r>
              <a:rPr lang="en-US" sz="1600" u="sng" dirty="0"/>
              <a:t>&lt;</a:t>
            </a:r>
            <a:r>
              <a:rPr lang="en-US" sz="1600" dirty="0"/>
              <a:t> 0x4FF </a:t>
            </a:r>
          </a:p>
          <a:p>
            <a:pPr marL="685800" lvl="2" indent="-342900">
              <a:buFont typeface="Lucida Grande"/>
              <a:buChar char="-"/>
            </a:pPr>
            <a:r>
              <a:rPr lang="en-US" sz="1600" dirty="0"/>
              <a:t>Vendor specific values will be set to 0x565 followed by a 3-octet OUI for that vendor</a:t>
            </a:r>
            <a:endParaRPr lang="en-US" sz="2000" dirty="0"/>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17</a:t>
            </a:fld>
            <a:endParaRPr lang="en-US"/>
          </a:p>
        </p:txBody>
      </p:sp>
    </p:spTree>
    <p:extLst>
      <p:ext uri="{BB962C8B-B14F-4D97-AF65-F5344CB8AC3E}">
        <p14:creationId xmlns:p14="http://schemas.microsoft.com/office/powerpoint/2010/main" val="2829136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8686800" cy="1143000"/>
          </a:xfrm>
        </p:spPr>
        <p:txBody>
          <a:bodyPr>
            <a:normAutofit fontScale="90000"/>
          </a:bodyPr>
          <a:lstStyle/>
          <a:p>
            <a:r>
              <a:rPr lang="en-US" b="1" dirty="0" smtClean="0">
                <a:solidFill>
                  <a:srgbClr val="000000"/>
                </a:solidFill>
                <a:ea typeface="Lucida Grande"/>
                <a:cs typeface="Lucida Grande"/>
              </a:rPr>
              <a:t>Examples of Frame Construction with 802.15.12</a:t>
            </a:r>
            <a:endParaRPr lang="en-US" dirty="0">
              <a:latin typeface="Arial" charset="0"/>
            </a:endParaRPr>
          </a:p>
        </p:txBody>
      </p:sp>
      <p:sp>
        <p:nvSpPr>
          <p:cNvPr id="10243" name="Rectangle 1027"/>
          <p:cNvSpPr>
            <a:spLocks noGrp="1" noChangeArrowheads="1"/>
          </p:cNvSpPr>
          <p:nvPr>
            <p:ph type="body" idx="1"/>
          </p:nvPr>
        </p:nvSpPr>
        <p:spPr>
          <a:xfrm>
            <a:off x="152400" y="1629086"/>
            <a:ext cx="8686800" cy="5257800"/>
          </a:xfrm>
        </p:spPr>
        <p:txBody>
          <a:bodyPr/>
          <a:lstStyle/>
          <a:p>
            <a:pPr marL="342900" lvl="1" indent="-342900">
              <a:buFont typeface="Arial"/>
              <a:buChar char="•"/>
            </a:pPr>
            <a:r>
              <a:rPr lang="en-US" sz="2000" dirty="0" smtClean="0"/>
              <a:t>The basic assumptions for the following examples of data frames are:</a:t>
            </a:r>
          </a:p>
          <a:p>
            <a:pPr marL="685800" lvl="2" indent="-342900">
              <a:buFont typeface="Arial"/>
              <a:buChar char="•"/>
            </a:pPr>
            <a:r>
              <a:rPr lang="en-US" sz="1600" dirty="0" smtClean="0"/>
              <a:t>2-octet Frame Check Sequence</a:t>
            </a:r>
          </a:p>
          <a:p>
            <a:pPr marL="685800" lvl="2" indent="-342900">
              <a:buFont typeface="Arial"/>
              <a:buChar char="•"/>
            </a:pPr>
            <a:r>
              <a:rPr lang="en-US" sz="1600" dirty="0" smtClean="0"/>
              <a:t>2-octet short addresses</a:t>
            </a:r>
          </a:p>
          <a:p>
            <a:pPr marL="685800" lvl="2" indent="-342900">
              <a:buFont typeface="Arial"/>
              <a:buChar char="•"/>
            </a:pPr>
            <a:r>
              <a:rPr lang="en-US" sz="1600" dirty="0" smtClean="0"/>
              <a:t>Origination and Destination devices in same PAN (source PAN ID elided)</a:t>
            </a:r>
          </a:p>
          <a:p>
            <a:pPr marL="685800" lvl="2" indent="-342900">
              <a:buFont typeface="Arial"/>
              <a:buChar char="•"/>
            </a:pPr>
            <a:r>
              <a:rPr lang="en-US" sz="1600" dirty="0" smtClean="0"/>
              <a:t>Security enabled using 4-octet MIC</a:t>
            </a:r>
          </a:p>
          <a:p>
            <a:pPr marL="685800" lvl="2" indent="-342900">
              <a:buFont typeface="Arial"/>
              <a:buChar char="•"/>
            </a:pPr>
            <a:r>
              <a:rPr lang="en-US" sz="1600" dirty="0" smtClean="0"/>
              <a:t>Sequence number is present</a:t>
            </a:r>
          </a:p>
          <a:p>
            <a:pPr marL="685800" lvl="2" indent="-342900">
              <a:buFont typeface="Arial"/>
              <a:buChar char="•"/>
            </a:pPr>
            <a:r>
              <a:rPr lang="en-US" sz="1600" dirty="0" smtClean="0"/>
              <a:t>No header IEs</a:t>
            </a:r>
          </a:p>
          <a:p>
            <a:pPr marL="342900" lvl="1" indent="-342900">
              <a:buFont typeface="Arial"/>
              <a:buChar char="•"/>
            </a:pPr>
            <a:r>
              <a:rPr lang="en-US" sz="2000" dirty="0"/>
              <a:t>Three examples of 802.15.4 </a:t>
            </a:r>
            <a:r>
              <a:rPr lang="en-US" sz="2000" dirty="0" smtClean="0"/>
              <a:t>data frames using 802.15.12 are </a:t>
            </a:r>
            <a:r>
              <a:rPr lang="en-US" sz="2000" dirty="0"/>
              <a:t>shown in </a:t>
            </a:r>
            <a:r>
              <a:rPr lang="en-US" sz="2000" dirty="0" smtClean="0"/>
              <a:t>the following figures 3 and 4.  </a:t>
            </a:r>
            <a:r>
              <a:rPr lang="en-US" sz="2000" dirty="0"/>
              <a:t>The </a:t>
            </a:r>
            <a:r>
              <a:rPr lang="en-US" sz="2000" dirty="0" smtClean="0"/>
              <a:t>examples are:</a:t>
            </a:r>
          </a:p>
          <a:p>
            <a:pPr marL="342900" lvl="1" indent="-342900">
              <a:buFont typeface="Arial"/>
              <a:buChar char="•"/>
            </a:pPr>
            <a:r>
              <a:rPr lang="en-US" sz="2000" dirty="0" smtClean="0">
                <a:hlinkClick r:id="rId2" action="ppaction://hlinksldjump"/>
              </a:rPr>
              <a:t>Figure 3 </a:t>
            </a:r>
            <a:r>
              <a:rPr lang="en-US" sz="2000" dirty="0" smtClean="0"/>
              <a:t>- 802.15.4 devices are not IE capable, hence the ULI message is in the payload</a:t>
            </a:r>
            <a:endParaRPr lang="en-US" sz="2000" dirty="0"/>
          </a:p>
          <a:p>
            <a:pPr marL="342900" lvl="1" indent="-342900">
              <a:buFont typeface="Arial"/>
              <a:buChar char="•"/>
            </a:pPr>
            <a:r>
              <a:rPr lang="en-US" sz="2000" dirty="0" smtClean="0"/>
              <a:t>Figure 4 </a:t>
            </a:r>
            <a:r>
              <a:rPr lang="mr-IN" sz="2000" dirty="0" smtClean="0"/>
              <a:t>–</a:t>
            </a:r>
            <a:r>
              <a:rPr lang="en-US" sz="2000" dirty="0" smtClean="0"/>
              <a:t> 802.15.4 devices are IE capable, hence ULI message is in an IE</a:t>
            </a:r>
          </a:p>
          <a:p>
            <a:pPr marL="685800" lvl="2" indent="-342900">
              <a:buFont typeface="Arial"/>
              <a:buChar char="•"/>
            </a:pPr>
            <a:r>
              <a:rPr lang="en-US" sz="1600" dirty="0" smtClean="0">
                <a:hlinkClick r:id="" action="ppaction://hlinkshowjump?jump=nextslide"/>
              </a:rPr>
              <a:t>Figure 4a</a:t>
            </a:r>
            <a:r>
              <a:rPr lang="mr-IN" sz="1600" dirty="0" smtClean="0"/>
              <a:t>–</a:t>
            </a:r>
            <a:r>
              <a:rPr lang="en-US" sz="1600" dirty="0" smtClean="0"/>
              <a:t> MPX IE used for all non-6LoWPAN messages</a:t>
            </a:r>
          </a:p>
          <a:p>
            <a:pPr marL="685800" lvl="2" indent="-342900">
              <a:buFont typeface="Arial"/>
              <a:buChar char="•"/>
            </a:pPr>
            <a:r>
              <a:rPr lang="en-US" sz="1600" dirty="0" smtClean="0">
                <a:hlinkClick r:id="" action="ppaction://hlinkshowjump?jump=nextslide"/>
              </a:rPr>
              <a:t>Figure 4b</a:t>
            </a:r>
            <a:r>
              <a:rPr lang="mr-IN" sz="1600" dirty="0" smtClean="0"/>
              <a:t>–</a:t>
            </a:r>
            <a:r>
              <a:rPr lang="en-US" sz="1600" dirty="0" smtClean="0"/>
              <a:t> ULI IE used only for 6LoWPAN messages</a:t>
            </a:r>
            <a:endParaRPr lang="en-US" sz="1600" dirty="0"/>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18</a:t>
            </a:fld>
            <a:endParaRPr lang="en-US"/>
          </a:p>
        </p:txBody>
      </p:sp>
    </p:spTree>
    <p:extLst>
      <p:ext uri="{BB962C8B-B14F-4D97-AF65-F5344CB8AC3E}">
        <p14:creationId xmlns:p14="http://schemas.microsoft.com/office/powerpoint/2010/main" val="129157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19</a:t>
            </a:fld>
            <a:endParaRPr lang="en-US" dirty="0"/>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2" name="TextBox 1"/>
          <p:cNvSpPr txBox="1"/>
          <p:nvPr/>
        </p:nvSpPr>
        <p:spPr>
          <a:xfrm>
            <a:off x="1524000" y="3581400"/>
            <a:ext cx="964527" cy="338554"/>
          </a:xfrm>
          <a:prstGeom prst="rect">
            <a:avLst/>
          </a:prstGeom>
          <a:noFill/>
        </p:spPr>
        <p:txBody>
          <a:bodyPr wrap="none" rtlCol="0">
            <a:spAutoFit/>
          </a:bodyPr>
          <a:lstStyle/>
          <a:p>
            <a:r>
              <a:rPr lang="en-US" sz="1600" b="1" dirty="0" smtClean="0"/>
              <a:t>Figure 4a</a:t>
            </a:r>
            <a:endParaRPr lang="en-US" sz="1600" b="1" dirty="0"/>
          </a:p>
        </p:txBody>
      </p:sp>
      <p:sp>
        <p:nvSpPr>
          <p:cNvPr id="10" name="TextBox 9"/>
          <p:cNvSpPr txBox="1"/>
          <p:nvPr/>
        </p:nvSpPr>
        <p:spPr>
          <a:xfrm>
            <a:off x="1600200" y="1524000"/>
            <a:ext cx="864339" cy="338554"/>
          </a:xfrm>
          <a:prstGeom prst="rect">
            <a:avLst/>
          </a:prstGeom>
          <a:noFill/>
        </p:spPr>
        <p:txBody>
          <a:bodyPr wrap="none" rtlCol="0">
            <a:spAutoFit/>
          </a:bodyPr>
          <a:lstStyle/>
          <a:p>
            <a:r>
              <a:rPr lang="en-US" sz="1600" b="1" dirty="0" smtClean="0"/>
              <a:t>Figure 3</a:t>
            </a:r>
            <a:endParaRPr lang="en-US" sz="1600" b="1" dirty="0"/>
          </a:p>
        </p:txBody>
      </p:sp>
      <p:sp>
        <p:nvSpPr>
          <p:cNvPr id="11" name="TextBox 10"/>
          <p:cNvSpPr txBox="1"/>
          <p:nvPr/>
        </p:nvSpPr>
        <p:spPr>
          <a:xfrm>
            <a:off x="4724400" y="3581400"/>
            <a:ext cx="973343" cy="338554"/>
          </a:xfrm>
          <a:prstGeom prst="rect">
            <a:avLst/>
          </a:prstGeom>
          <a:noFill/>
        </p:spPr>
        <p:txBody>
          <a:bodyPr wrap="none" rtlCol="0">
            <a:spAutoFit/>
          </a:bodyPr>
          <a:lstStyle/>
          <a:p>
            <a:r>
              <a:rPr lang="en-US" sz="1600" b="1" dirty="0" smtClean="0"/>
              <a:t>Figure 4b</a:t>
            </a:r>
            <a:endParaRPr lang="en-US" sz="16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8943"/>
            <a:ext cx="9060452" cy="4876800"/>
          </a:xfrm>
          <a:prstGeom prst="rect">
            <a:avLst/>
          </a:prstGeom>
        </p:spPr>
      </p:pic>
      <p:sp>
        <p:nvSpPr>
          <p:cNvPr id="4" name="Date Placeholder 3"/>
          <p:cNvSpPr>
            <a:spLocks noGrp="1"/>
          </p:cNvSpPr>
          <p:nvPr>
            <p:ph type="dt" sz="half" idx="10"/>
          </p:nvPr>
        </p:nvSpPr>
        <p:spPr/>
        <p:txBody>
          <a:bodyPr/>
          <a:lstStyle/>
          <a:p>
            <a:r>
              <a:rPr lang="en-US" smtClean="0"/>
              <a:t>&lt;January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60949EC9-91CC-F44E-AFBC-D9AA52244D19}" type="slidenum">
              <a:rPr lang="en-US" smtClean="0"/>
              <a:pPr/>
              <a:t>19</a:t>
            </a:fld>
            <a:endParaRPr lang="en-US"/>
          </a:p>
        </p:txBody>
      </p:sp>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802.15.12</a:t>
            </a:r>
            <a:endParaRPr lang="en-US" b="1" dirty="0"/>
          </a:p>
        </p:txBody>
      </p:sp>
      <p:sp>
        <p:nvSpPr>
          <p:cNvPr id="3" name="Subtitle 2"/>
          <p:cNvSpPr>
            <a:spLocks noGrp="1"/>
          </p:cNvSpPr>
          <p:nvPr>
            <p:ph type="subTitle" idx="1"/>
          </p:nvPr>
        </p:nvSpPr>
        <p:spPr/>
        <p:txBody>
          <a:bodyPr/>
          <a:lstStyle/>
          <a:p>
            <a:r>
              <a:rPr lang="en-US" dirty="0" smtClean="0"/>
              <a:t>Conceptual Overview</a:t>
            </a:r>
            <a:endParaRPr lang="en-US" dirty="0"/>
          </a:p>
        </p:txBody>
      </p:sp>
      <p:sp>
        <p:nvSpPr>
          <p:cNvPr id="4" name="Date Placeholder 3"/>
          <p:cNvSpPr>
            <a:spLocks noGrp="1"/>
          </p:cNvSpPr>
          <p:nvPr>
            <p:ph type="dt" sz="half" idx="10"/>
          </p:nvPr>
        </p:nvSpPr>
        <p:spPr/>
        <p:txBody>
          <a:bodyPr/>
          <a:lstStyle/>
          <a:p>
            <a:r>
              <a:rPr lang="en-US" smtClean="0"/>
              <a:t>&lt;January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8686800" cy="1143000"/>
          </a:xfrm>
        </p:spPr>
        <p:txBody>
          <a:bodyPr>
            <a:normAutofit fontScale="90000"/>
          </a:bodyPr>
          <a:lstStyle/>
          <a:p>
            <a:r>
              <a:rPr lang="en-US" b="1" dirty="0" smtClean="0">
                <a:solidFill>
                  <a:srgbClr val="000000"/>
                </a:solidFill>
                <a:ea typeface="Lucida Grande"/>
                <a:cs typeface="Lucida Grande"/>
              </a:rPr>
              <a:t>Examples of IP Packet Construction using 802.15.12</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Font typeface="Arial"/>
              <a:buChar char="•"/>
            </a:pPr>
            <a:r>
              <a:rPr lang="en-US" sz="2000" dirty="0" smtClean="0">
                <a:hlinkClick r:id="rId2" action="ppaction://hlinksldjump"/>
              </a:rPr>
              <a:t>Figure 5</a:t>
            </a:r>
            <a:r>
              <a:rPr lang="en-US" sz="2000" dirty="0" smtClean="0"/>
              <a:t> shows six examples of IP packets using 802.15.12:</a:t>
            </a:r>
          </a:p>
          <a:p>
            <a:pPr marL="685800" lvl="2" indent="-342900">
              <a:buFont typeface="Arial"/>
              <a:buChar char="•"/>
            </a:pPr>
            <a:r>
              <a:rPr lang="en-US" sz="1600" dirty="0" smtClean="0"/>
              <a:t>IE messaging of non-compressed UDP/IPv6</a:t>
            </a:r>
          </a:p>
          <a:p>
            <a:pPr marL="685800" lvl="2" indent="-342900">
              <a:buFont typeface="Arial"/>
              <a:buChar char="•"/>
            </a:pPr>
            <a:r>
              <a:rPr lang="en-US" sz="1600" dirty="0"/>
              <a:t>IE messaging of non-compressed UDP/</a:t>
            </a:r>
            <a:r>
              <a:rPr lang="en-US" sz="1600" dirty="0" smtClean="0"/>
              <a:t>IPv4</a:t>
            </a:r>
          </a:p>
          <a:p>
            <a:pPr marL="685800" lvl="2" indent="-342900">
              <a:buFont typeface="Arial"/>
              <a:buChar char="•"/>
            </a:pPr>
            <a:r>
              <a:rPr lang="en-US" sz="1600" dirty="0" smtClean="0"/>
              <a:t>IE messaging of compressed UDP/IPv6 using 6LoWPAN</a:t>
            </a:r>
          </a:p>
          <a:p>
            <a:pPr marL="685800" lvl="2" indent="-342900">
              <a:buFont typeface="Arial"/>
              <a:buChar char="•"/>
            </a:pPr>
            <a:r>
              <a:rPr lang="en-US" sz="1600" dirty="0" smtClean="0"/>
              <a:t>Non-IE </a:t>
            </a:r>
            <a:r>
              <a:rPr lang="en-US" sz="1600" dirty="0"/>
              <a:t>messaging of non-compressed UDP/IPv6</a:t>
            </a:r>
          </a:p>
          <a:p>
            <a:pPr marL="685800" lvl="2" indent="-342900">
              <a:buFont typeface="Arial"/>
              <a:buChar char="•"/>
            </a:pPr>
            <a:r>
              <a:rPr lang="en-US" sz="1600" dirty="0" smtClean="0"/>
              <a:t>Non-IE </a:t>
            </a:r>
            <a:r>
              <a:rPr lang="en-US" sz="1600" dirty="0"/>
              <a:t>messaging of non-compressed UDP/IPv4</a:t>
            </a:r>
          </a:p>
          <a:p>
            <a:pPr marL="685800" lvl="2" indent="-342900">
              <a:buFont typeface="Arial"/>
              <a:buChar char="•"/>
            </a:pPr>
            <a:r>
              <a:rPr lang="en-US" sz="1600" dirty="0" smtClean="0"/>
              <a:t>Non-IE </a:t>
            </a:r>
            <a:r>
              <a:rPr lang="en-US" sz="1600" dirty="0"/>
              <a:t>messaging of compressed UDP/IPv6 using </a:t>
            </a:r>
            <a:r>
              <a:rPr lang="en-US" sz="1600" dirty="0" smtClean="0"/>
              <a:t>6LoWPAN</a:t>
            </a:r>
          </a:p>
          <a:p>
            <a:pPr marL="342900" lvl="1" indent="-342900">
              <a:buFont typeface="Arial"/>
              <a:buChar char="•"/>
            </a:pPr>
            <a:r>
              <a:rPr lang="en-US" sz="2000" dirty="0" smtClean="0"/>
              <a:t>All examples use the basic assumptions for frame construction from the previous Frame Construction examples resulting in a 21-octet MAC overhead</a:t>
            </a:r>
          </a:p>
          <a:p>
            <a:pPr marL="342900" lvl="1" indent="-342900">
              <a:buFont typeface="Arial"/>
              <a:buChar char="•"/>
            </a:pPr>
            <a:r>
              <a:rPr lang="en-US" sz="2000" dirty="0" smtClean="0"/>
              <a:t>The 6LoWPAN examples are for non-fragmented, no mesh; yielding a 3-octet overhead</a:t>
            </a:r>
          </a:p>
          <a:p>
            <a:pPr marL="342900" lvl="1" indent="-342900">
              <a:buFont typeface="Arial"/>
              <a:buChar char="•"/>
            </a:pPr>
            <a:r>
              <a:rPr lang="en-US" sz="2000" dirty="0" smtClean="0"/>
              <a:t>As indicated, the total (MAC + ULI + IP + UDP) header lengths for the six examples range from 26 octets to 74 octets</a:t>
            </a:r>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20</a:t>
            </a:fld>
            <a:endParaRPr lang="en-US"/>
          </a:p>
        </p:txBody>
      </p:sp>
    </p:spTree>
    <p:extLst>
      <p:ext uri="{BB962C8B-B14F-4D97-AF65-F5344CB8AC3E}">
        <p14:creationId xmlns:p14="http://schemas.microsoft.com/office/powerpoint/2010/main" val="1226068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81000"/>
            <a:ext cx="8686800" cy="846744"/>
          </a:xfrm>
        </p:spPr>
        <p:txBody>
          <a:bodyPr/>
          <a:lstStyle/>
          <a:p>
            <a:r>
              <a:rPr lang="en-US" sz="3200" b="1" dirty="0" smtClean="0">
                <a:solidFill>
                  <a:srgbClr val="000000"/>
                </a:solidFill>
                <a:ea typeface="Lucida Grande"/>
                <a:cs typeface="Lucida Grande"/>
              </a:rPr>
              <a:t>Packet Construction - </a:t>
            </a:r>
            <a:r>
              <a:rPr lang="en-US" sz="2400" b="1" dirty="0" smtClean="0">
                <a:solidFill>
                  <a:srgbClr val="000000"/>
                </a:solidFill>
                <a:ea typeface="Lucida Grande"/>
                <a:cs typeface="Lucida Grande"/>
              </a:rPr>
              <a:t>Figure 5</a:t>
            </a:r>
            <a:endParaRPr lang="en-US" sz="2400" dirty="0">
              <a:latin typeface="Arial" charset="0"/>
            </a:endParaRPr>
          </a:p>
        </p:txBody>
      </p:sp>
      <p:pic>
        <p:nvPicPr>
          <p:cNvPr id="2" name="Picture 1"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1143000"/>
            <a:ext cx="7049497" cy="5334000"/>
          </a:xfrm>
          <a:prstGeom prst="rect">
            <a:avLst/>
          </a:prstGeom>
        </p:spPr>
      </p:pic>
      <p:sp>
        <p:nvSpPr>
          <p:cNvPr id="3" name="Date Placeholder 2"/>
          <p:cNvSpPr>
            <a:spLocks noGrp="1"/>
          </p:cNvSpPr>
          <p:nvPr>
            <p:ph type="dt" sz="half" idx="10"/>
          </p:nvPr>
        </p:nvSpPr>
        <p:spPr/>
        <p:txBody>
          <a:bodyPr/>
          <a:lstStyle/>
          <a:p>
            <a:r>
              <a:rPr lang="en-US" smtClean="0"/>
              <a:t>&lt;January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70337B2E-2ECE-C749-8163-8E953C7317DE}" type="slidenum">
              <a:rPr lang="en-US" smtClean="0"/>
              <a:pPr/>
              <a:t>21</a:t>
            </a:fld>
            <a:endParaRPr lang="en-US"/>
          </a:p>
        </p:txBody>
      </p:sp>
    </p:spTree>
    <p:extLst>
      <p:ext uri="{BB962C8B-B14F-4D97-AF65-F5344CB8AC3E}">
        <p14:creationId xmlns:p14="http://schemas.microsoft.com/office/powerpoint/2010/main" val="2802691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4375" y="304800"/>
            <a:ext cx="8686800" cy="968670"/>
          </a:xfrm>
        </p:spPr>
        <p:txBody>
          <a:bodyPr>
            <a:normAutofit/>
          </a:bodyPr>
          <a:lstStyle/>
          <a:p>
            <a:r>
              <a:rPr lang="en-US" b="1" dirty="0" smtClean="0">
                <a:solidFill>
                  <a:srgbClr val="000000"/>
                </a:solidFill>
                <a:ea typeface="Lucida Grande"/>
                <a:cs typeface="Lucida Grande"/>
              </a:rPr>
              <a:t>Conclusion</a:t>
            </a:r>
            <a:endParaRPr lang="en-US" dirty="0">
              <a:latin typeface="Arial" charset="0"/>
            </a:endParaRPr>
          </a:p>
        </p:txBody>
      </p:sp>
      <p:sp>
        <p:nvSpPr>
          <p:cNvPr id="10243" name="Rectangle 1027"/>
          <p:cNvSpPr>
            <a:spLocks noGrp="1" noChangeArrowheads="1"/>
          </p:cNvSpPr>
          <p:nvPr>
            <p:ph type="body" idx="1"/>
          </p:nvPr>
        </p:nvSpPr>
        <p:spPr>
          <a:xfrm>
            <a:off x="762000" y="990600"/>
            <a:ext cx="7355797" cy="5618877"/>
          </a:xfrm>
        </p:spPr>
        <p:txBody>
          <a:bodyPr>
            <a:normAutofit fontScale="85000" lnSpcReduction="20000"/>
          </a:bodyPr>
          <a:lstStyle/>
          <a:p>
            <a:pPr marL="0" lvl="1" indent="0">
              <a:buNone/>
            </a:pPr>
            <a:r>
              <a:rPr lang="en-US" sz="2600" b="1" dirty="0" smtClean="0"/>
              <a:t>Mandatory </a:t>
            </a:r>
            <a:r>
              <a:rPr lang="en-US" sz="2600" b="1" dirty="0"/>
              <a:t>e</a:t>
            </a:r>
            <a:r>
              <a:rPr lang="en-US" sz="2600" b="1" dirty="0" smtClean="0"/>
              <a:t>lements still to be done:</a:t>
            </a:r>
          </a:p>
          <a:p>
            <a:pPr marL="342900" lvl="1" indent="-342900">
              <a:buFont typeface="Arial"/>
              <a:buChar char="•"/>
            </a:pPr>
            <a:r>
              <a:rPr lang="en-US" sz="2400" b="1" dirty="0" smtClean="0"/>
              <a:t>PDE</a:t>
            </a:r>
          </a:p>
          <a:p>
            <a:pPr marL="742950" lvl="2" indent="-342900"/>
            <a:r>
              <a:rPr lang="en-US" sz="2000" dirty="0"/>
              <a:t>Primitives</a:t>
            </a:r>
          </a:p>
          <a:p>
            <a:pPr marL="742950" lvl="2" indent="-342900"/>
            <a:r>
              <a:rPr lang="en-US" sz="2000" dirty="0"/>
              <a:t>Parameters</a:t>
            </a:r>
          </a:p>
          <a:p>
            <a:pPr marL="742950" lvl="2" indent="-342900"/>
            <a:r>
              <a:rPr lang="en-US" sz="2000" dirty="0" smtClean="0"/>
              <a:t>Behavior</a:t>
            </a:r>
            <a:endParaRPr lang="en-US" sz="2400" dirty="0" smtClean="0"/>
          </a:p>
          <a:p>
            <a:pPr marL="342900" lvl="1" indent="-342900">
              <a:buFont typeface="Arial"/>
              <a:buChar char="•"/>
            </a:pPr>
            <a:r>
              <a:rPr lang="en-US" sz="2400" b="1" dirty="0" smtClean="0"/>
              <a:t>MMI</a:t>
            </a:r>
          </a:p>
          <a:p>
            <a:pPr marL="742950" lvl="2" indent="-342900"/>
            <a:r>
              <a:rPr lang="en-US" sz="2000" dirty="0" smtClean="0"/>
              <a:t>Primitives</a:t>
            </a:r>
          </a:p>
          <a:p>
            <a:pPr marL="742950" lvl="2" indent="-342900"/>
            <a:r>
              <a:rPr lang="en-US" sz="2000" dirty="0" smtClean="0"/>
              <a:t>Parameters</a:t>
            </a:r>
            <a:endParaRPr lang="en-US" sz="2000" dirty="0"/>
          </a:p>
          <a:p>
            <a:pPr marL="742950" lvl="2" indent="-342900"/>
            <a:r>
              <a:rPr lang="en-US" sz="2000" dirty="0"/>
              <a:t>Behavior</a:t>
            </a:r>
            <a:endParaRPr lang="en-US" sz="2400" dirty="0" smtClean="0"/>
          </a:p>
          <a:p>
            <a:pPr marL="342900" lvl="1" indent="-342900">
              <a:buFont typeface="Arial"/>
              <a:buChar char="•"/>
            </a:pPr>
            <a:r>
              <a:rPr lang="en-US" sz="2400" b="1" dirty="0" smtClean="0"/>
              <a:t>Management protocol module</a:t>
            </a:r>
          </a:p>
          <a:p>
            <a:pPr marL="742950" lvl="2" indent="-342900"/>
            <a:r>
              <a:rPr lang="en-US" sz="2000" dirty="0" smtClean="0"/>
              <a:t>Primitives</a:t>
            </a:r>
          </a:p>
          <a:p>
            <a:pPr marL="742950" lvl="2" indent="-342900"/>
            <a:r>
              <a:rPr lang="en-US" sz="2000" dirty="0" smtClean="0"/>
              <a:t>Parameters</a:t>
            </a:r>
          </a:p>
          <a:p>
            <a:pPr marL="742950" lvl="2" indent="-342900"/>
            <a:r>
              <a:rPr lang="en-US" sz="2000" dirty="0"/>
              <a:t>Behavior</a:t>
            </a:r>
          </a:p>
          <a:p>
            <a:pPr marL="342900" lvl="1" indent="-342900">
              <a:buFont typeface="Arial"/>
              <a:buChar char="•"/>
            </a:pPr>
            <a:r>
              <a:rPr lang="en-US" sz="2400" b="1" dirty="0" smtClean="0"/>
              <a:t>Pass-thru </a:t>
            </a:r>
            <a:r>
              <a:rPr lang="en-US" sz="2400" b="1" dirty="0"/>
              <a:t>protocol </a:t>
            </a:r>
            <a:r>
              <a:rPr lang="en-US" sz="2400" b="1" dirty="0" smtClean="0"/>
              <a:t>module</a:t>
            </a:r>
            <a:endParaRPr lang="en-US" sz="2400" b="1" dirty="0"/>
          </a:p>
          <a:p>
            <a:pPr marL="742950" lvl="2" indent="-342900"/>
            <a:r>
              <a:rPr lang="en-US" sz="2000" dirty="0"/>
              <a:t>Primitives</a:t>
            </a:r>
          </a:p>
          <a:p>
            <a:pPr marL="742950" lvl="2" indent="-342900"/>
            <a:r>
              <a:rPr lang="en-US" sz="2000" dirty="0"/>
              <a:t>Parameters</a:t>
            </a:r>
          </a:p>
          <a:p>
            <a:pPr marL="742950" lvl="2" indent="-342900"/>
            <a:r>
              <a:rPr lang="en-US" sz="2000" dirty="0"/>
              <a:t>Behavior</a:t>
            </a:r>
          </a:p>
          <a:p>
            <a:pPr marL="457200" lvl="1" indent="-457200">
              <a:buFont typeface="Arial"/>
              <a:buChar char="•"/>
            </a:pPr>
            <a:r>
              <a:rPr lang="en-US" sz="2400" b="1" dirty="0" smtClean="0"/>
              <a:t>Networking management</a:t>
            </a:r>
          </a:p>
          <a:p>
            <a:pPr marL="857250" lvl="2" indent="-457200"/>
            <a:r>
              <a:rPr lang="en-US" sz="1900" dirty="0" smtClean="0"/>
              <a:t>managed objects</a:t>
            </a:r>
          </a:p>
          <a:p>
            <a:pPr marL="857250" lvl="2" indent="-457200"/>
            <a:r>
              <a:rPr lang="en-US" sz="1900" dirty="0" smtClean="0"/>
              <a:t>protocols</a:t>
            </a:r>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22</a:t>
            </a:fld>
            <a:endParaRPr lang="en-US"/>
          </a:p>
        </p:txBody>
      </p:sp>
    </p:spTree>
    <p:extLst>
      <p:ext uri="{BB962C8B-B14F-4D97-AF65-F5344CB8AC3E}">
        <p14:creationId xmlns:p14="http://schemas.microsoft.com/office/powerpoint/2010/main" val="28145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04800"/>
            <a:ext cx="8686800" cy="968670"/>
          </a:xfrm>
        </p:spPr>
        <p:txBody>
          <a:bodyPr>
            <a:normAutofit/>
          </a:bodyPr>
          <a:lstStyle/>
          <a:p>
            <a:r>
              <a:rPr lang="en-US" b="1" dirty="0" smtClean="0">
                <a:solidFill>
                  <a:srgbClr val="000000"/>
                </a:solidFill>
                <a:ea typeface="Lucida Grande"/>
                <a:cs typeface="Lucida Grande"/>
              </a:rPr>
              <a:t>Conclusion </a:t>
            </a:r>
            <a:r>
              <a:rPr lang="en-US" sz="2800" dirty="0" smtClean="0">
                <a:solidFill>
                  <a:srgbClr val="000000"/>
                </a:solidFill>
                <a:ea typeface="Lucida Grande"/>
                <a:cs typeface="Lucida Grande"/>
              </a:rPr>
              <a:t>(continued)</a:t>
            </a:r>
            <a:endParaRPr lang="en-US" sz="2800" dirty="0">
              <a:latin typeface="Arial" charset="0"/>
            </a:endParaRPr>
          </a:p>
        </p:txBody>
      </p:sp>
      <p:sp>
        <p:nvSpPr>
          <p:cNvPr id="10243" name="Rectangle 1027"/>
          <p:cNvSpPr>
            <a:spLocks noGrp="1" noChangeArrowheads="1"/>
          </p:cNvSpPr>
          <p:nvPr>
            <p:ph type="body" idx="1"/>
          </p:nvPr>
        </p:nvSpPr>
        <p:spPr>
          <a:xfrm>
            <a:off x="759536" y="1064342"/>
            <a:ext cx="7355797" cy="5618877"/>
          </a:xfrm>
        </p:spPr>
        <p:txBody>
          <a:bodyPr>
            <a:normAutofit fontScale="77500" lnSpcReduction="20000"/>
          </a:bodyPr>
          <a:lstStyle/>
          <a:p>
            <a:pPr marL="0" lvl="1" indent="0">
              <a:buNone/>
            </a:pPr>
            <a:r>
              <a:rPr lang="en-US" b="1" dirty="0" smtClean="0"/>
              <a:t>Optional Protocol Modules </a:t>
            </a:r>
            <a:r>
              <a:rPr lang="en-US" b="1" dirty="0" smtClean="0"/>
              <a:t>intended to </a:t>
            </a:r>
            <a:r>
              <a:rPr lang="en-US" b="1" dirty="0" smtClean="0"/>
              <a:t>be done:</a:t>
            </a:r>
          </a:p>
          <a:p>
            <a:pPr marL="342900" lvl="1" indent="-342900">
              <a:buFont typeface="Arial"/>
              <a:buChar char="•"/>
            </a:pPr>
            <a:r>
              <a:rPr lang="en-US" sz="2400" b="1" dirty="0" smtClean="0"/>
              <a:t>6LoWPAN</a:t>
            </a:r>
          </a:p>
          <a:p>
            <a:pPr marL="742950" lvl="2" indent="-342900"/>
            <a:r>
              <a:rPr lang="en-US" sz="2100" dirty="0"/>
              <a:t>Primitives</a:t>
            </a:r>
          </a:p>
          <a:p>
            <a:pPr marL="742950" lvl="2" indent="-342900"/>
            <a:r>
              <a:rPr lang="en-US" sz="2100" dirty="0"/>
              <a:t>Parameters</a:t>
            </a:r>
          </a:p>
          <a:p>
            <a:pPr marL="742950" lvl="2" indent="-342900"/>
            <a:r>
              <a:rPr lang="en-US" sz="2100" dirty="0" smtClean="0"/>
              <a:t>Behavior</a:t>
            </a:r>
          </a:p>
          <a:p>
            <a:pPr marL="342900" lvl="1" indent="-342900">
              <a:buFont typeface="Arial"/>
              <a:buChar char="•"/>
            </a:pPr>
            <a:r>
              <a:rPr lang="en-US" sz="2400" b="1" dirty="0" smtClean="0"/>
              <a:t>Key Management Protocol (KMP)</a:t>
            </a:r>
          </a:p>
          <a:p>
            <a:pPr marL="742950" lvl="2" indent="-342900"/>
            <a:r>
              <a:rPr lang="en-US" sz="2100" dirty="0" smtClean="0"/>
              <a:t>Primitives</a:t>
            </a:r>
          </a:p>
          <a:p>
            <a:pPr marL="742950" lvl="2" indent="-342900"/>
            <a:r>
              <a:rPr lang="en-US" sz="2100" dirty="0" smtClean="0"/>
              <a:t>Parameters</a:t>
            </a:r>
            <a:endParaRPr lang="en-US" sz="2100" dirty="0"/>
          </a:p>
          <a:p>
            <a:pPr marL="742950" lvl="2" indent="-342900"/>
            <a:r>
              <a:rPr lang="en-US" sz="2100" dirty="0"/>
              <a:t>Behavior</a:t>
            </a:r>
            <a:endParaRPr lang="en-US" sz="2100" dirty="0" smtClean="0"/>
          </a:p>
          <a:p>
            <a:pPr marL="342900" lvl="1" indent="-342900">
              <a:buFont typeface="Arial"/>
              <a:buChar char="•"/>
            </a:pPr>
            <a:r>
              <a:rPr lang="en-US" sz="2400" b="1" dirty="0" smtClean="0"/>
              <a:t>Layer 2 Routing (L2R)</a:t>
            </a:r>
          </a:p>
          <a:p>
            <a:pPr marL="742950" lvl="2" indent="-342900"/>
            <a:r>
              <a:rPr lang="en-US" sz="2000" dirty="0" smtClean="0"/>
              <a:t>Primitives</a:t>
            </a:r>
          </a:p>
          <a:p>
            <a:pPr marL="742950" lvl="2" indent="-342900"/>
            <a:r>
              <a:rPr lang="en-US" sz="2000" dirty="0" smtClean="0"/>
              <a:t>Parameters</a:t>
            </a:r>
          </a:p>
          <a:p>
            <a:pPr marL="742950" lvl="2" indent="-342900"/>
            <a:r>
              <a:rPr lang="en-US" sz="2000" dirty="0"/>
              <a:t>Behavior</a:t>
            </a:r>
          </a:p>
          <a:p>
            <a:pPr marL="342900" lvl="1" indent="-342900">
              <a:buFont typeface="Arial"/>
              <a:buChar char="•"/>
            </a:pPr>
            <a:r>
              <a:rPr lang="en-US" sz="2400" b="1" dirty="0" smtClean="0"/>
              <a:t>6top </a:t>
            </a:r>
            <a:r>
              <a:rPr lang="en-US" sz="2400" b="1" dirty="0" smtClean="0"/>
              <a:t>(layer 2 portion </a:t>
            </a:r>
            <a:r>
              <a:rPr lang="en-US" sz="2400" b="1" dirty="0" smtClean="0"/>
              <a:t>of 6tisch)</a:t>
            </a:r>
            <a:endParaRPr lang="en-US" sz="2400" b="1" dirty="0"/>
          </a:p>
          <a:p>
            <a:pPr marL="742950" lvl="2" indent="-342900"/>
            <a:r>
              <a:rPr lang="en-US" sz="2000" dirty="0"/>
              <a:t>Primitives</a:t>
            </a:r>
          </a:p>
          <a:p>
            <a:pPr marL="742950" lvl="2" indent="-342900"/>
            <a:r>
              <a:rPr lang="en-US" sz="2000" dirty="0"/>
              <a:t>Parameters</a:t>
            </a:r>
          </a:p>
          <a:p>
            <a:pPr marL="742950" lvl="2" indent="-342900"/>
            <a:r>
              <a:rPr lang="en-US" sz="2000" dirty="0"/>
              <a:t>Behavior</a:t>
            </a:r>
          </a:p>
          <a:p>
            <a:pPr marL="342900" lvl="1" indent="-342900">
              <a:buFont typeface="Arial"/>
              <a:buChar char="•"/>
            </a:pPr>
            <a:r>
              <a:rPr lang="en-US" sz="2400" b="1" dirty="0" smtClean="0"/>
              <a:t>Ranging &amp; Location </a:t>
            </a:r>
            <a:r>
              <a:rPr lang="en-US" sz="2400" b="1" dirty="0"/>
              <a:t>S</a:t>
            </a:r>
            <a:r>
              <a:rPr lang="en-US" sz="2400" b="1" dirty="0" smtClean="0"/>
              <a:t>upport (RLS)</a:t>
            </a:r>
          </a:p>
          <a:p>
            <a:pPr marL="742950" lvl="2" indent="-342900"/>
            <a:r>
              <a:rPr lang="en-US" sz="2100" dirty="0"/>
              <a:t>Primitives</a:t>
            </a:r>
          </a:p>
          <a:p>
            <a:pPr marL="742950" lvl="2" indent="-342900"/>
            <a:r>
              <a:rPr lang="en-US" sz="2100" dirty="0"/>
              <a:t>Parameters</a:t>
            </a:r>
          </a:p>
          <a:p>
            <a:pPr marL="742950" lvl="2" indent="-342900"/>
            <a:r>
              <a:rPr lang="en-US" sz="2100" dirty="0"/>
              <a:t>Behavior</a:t>
            </a:r>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23</a:t>
            </a:fld>
            <a:endParaRPr lang="en-US"/>
          </a:p>
        </p:txBody>
      </p:sp>
    </p:spTree>
    <p:extLst>
      <p:ext uri="{BB962C8B-B14F-4D97-AF65-F5344CB8AC3E}">
        <p14:creationId xmlns:p14="http://schemas.microsoft.com/office/powerpoint/2010/main" val="2459334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3</a:t>
            </a:fld>
            <a:endParaRPr lang="en-US" dirty="0"/>
          </a:p>
        </p:txBody>
      </p:sp>
      <p:sp>
        <p:nvSpPr>
          <p:cNvPr id="21509" name="Rectangle 2"/>
          <p:cNvSpPr>
            <a:spLocks noGrp="1" noChangeArrowheads="1"/>
          </p:cNvSpPr>
          <p:nvPr>
            <p:ph type="title" idx="4294967295"/>
          </p:nvPr>
        </p:nvSpPr>
        <p:spPr>
          <a:xfrm>
            <a:off x="152400" y="3810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52400" y="1219200"/>
            <a:ext cx="8991600" cy="5216814"/>
          </a:xfrm>
          <a:prstGeom prst="rect">
            <a:avLst/>
          </a:prstGeom>
          <a:noFill/>
        </p:spPr>
        <p:txBody>
          <a:bodyPr wrap="square" rtlCol="0">
            <a:spAutoFit/>
          </a:bodyPr>
          <a:lstStyle/>
          <a:p>
            <a:pPr marL="285750" indent="-285750">
              <a:buClr>
                <a:srgbClr val="FF0000"/>
              </a:buClr>
              <a:buFont typeface="Wingdings" charset="2"/>
              <a:buChar char="q"/>
            </a:pPr>
            <a:r>
              <a:rPr lang="en-US" sz="2000" b="1" dirty="0" smtClean="0"/>
              <a:t>Introduction</a:t>
            </a:r>
            <a:endParaRPr lang="en-US" sz="2000" b="1" dirty="0" smtClean="0"/>
          </a:p>
          <a:p>
            <a:pPr marL="284163">
              <a:buClr>
                <a:srgbClr val="FF0000"/>
              </a:buClr>
            </a:pPr>
            <a:r>
              <a:rPr lang="en-US" sz="1800" dirty="0"/>
              <a:t>IEEE 802.15.12 </a:t>
            </a:r>
            <a:r>
              <a:rPr lang="en-US" sz="1800" dirty="0" smtClean="0"/>
              <a:t>performs many of the functions that an LLC would perform but adds additional functionality needed for IEEE 802.15.4 in areas such as configuration, higher layer protocol identity, fragmentation, harmonization of existing of other upper sublayer layer 2 protocols, and management of 802.15.4 devices.</a:t>
            </a:r>
          </a:p>
          <a:p>
            <a:pPr marL="285750" indent="-285750">
              <a:spcBef>
                <a:spcPts val="600"/>
              </a:spcBef>
              <a:buClr>
                <a:srgbClr val="FF0000"/>
              </a:buClr>
              <a:buFont typeface="Wingdings" charset="2"/>
              <a:buChar char="q"/>
            </a:pPr>
            <a:r>
              <a:rPr lang="en-US" sz="2000" b="1" dirty="0" smtClean="0"/>
              <a:t>Purpose</a:t>
            </a:r>
            <a:r>
              <a:rPr lang="en-US" sz="1800" b="1" dirty="0" smtClean="0"/>
              <a:t>, to provide the following:</a:t>
            </a:r>
          </a:p>
          <a:p>
            <a:pPr marL="742950" lvl="1" indent="-285750">
              <a:buClr>
                <a:srgbClr val="FF0000"/>
              </a:buClr>
              <a:buFont typeface="Wingdings" charset="2"/>
              <a:buChar char="q"/>
            </a:pPr>
            <a:r>
              <a:rPr lang="en-US" sz="1800" b="1" dirty="0" smtClean="0"/>
              <a:t>Reduction of the complexity in configuring and using the 802.15.4 device</a:t>
            </a:r>
          </a:p>
          <a:p>
            <a:pPr marL="1200150" lvl="2" indent="-285750">
              <a:buClr>
                <a:srgbClr val="FF0000"/>
              </a:buClr>
              <a:buFont typeface="Wingdings" charset="2"/>
              <a:buChar char="q"/>
            </a:pPr>
            <a:r>
              <a:rPr lang="en-US" sz="1800" b="1" dirty="0" smtClean="0"/>
              <a:t>Complexity in configuring 802.15.4 </a:t>
            </a:r>
            <a:r>
              <a:rPr lang="en-US" sz="1800" dirty="0" smtClean="0"/>
              <a:t>results from having to select one correct configuration given all possible combinations of the following: 8 MAC modes with 13 distinct MAC behaviors, 9 PHY modulation types with 4 distinct PHY behaviors and 40 PHY data rates, and 20 PHY bands</a:t>
            </a:r>
            <a:r>
              <a:rPr lang="en-US" sz="1800" dirty="0"/>
              <a:t> </a:t>
            </a:r>
            <a:r>
              <a:rPr lang="en-US" sz="1800" dirty="0" smtClean="0"/>
              <a:t>with greater than 35,390 channels</a:t>
            </a:r>
            <a:r>
              <a:rPr lang="en-US" sz="1800" dirty="0" smtClean="0"/>
              <a:t>.  802.15.12 adds a management protocol module to provide configuration parameters to the 802.15.4 device.</a:t>
            </a:r>
            <a:endParaRPr lang="en-US" sz="1800" dirty="0" smtClean="0"/>
          </a:p>
          <a:p>
            <a:pPr marL="1200150" lvl="2" indent="-285750">
              <a:buClr>
                <a:srgbClr val="FF0000"/>
              </a:buClr>
              <a:buFont typeface="Wingdings" charset="2"/>
              <a:buChar char="q"/>
            </a:pPr>
            <a:r>
              <a:rPr lang="en-US" sz="1800" b="1" dirty="0" smtClean="0"/>
              <a:t>Complexity in the use of 802.15.4</a:t>
            </a:r>
            <a:r>
              <a:rPr lang="en-US" sz="1800" dirty="0" smtClean="0"/>
              <a:t> to send messages is shown by a comparison with 802.3 and 802.11.  Ethernet (802.3) has 4 parameters in its data transmission primitive while 802.11 has 6.  However, the 802.15.4 data transmission primitive contains 28 parameters.  See </a:t>
            </a:r>
            <a:r>
              <a:rPr lang="en-US" sz="1800" dirty="0" smtClean="0">
                <a:hlinkClick r:id="rId3" action="ppaction://hlinksldjump"/>
              </a:rPr>
              <a:t>Figure 1 </a:t>
            </a:r>
            <a:r>
              <a:rPr lang="en-US" sz="1800" dirty="0" smtClean="0"/>
              <a:t>for more details</a:t>
            </a:r>
            <a:r>
              <a:rPr lang="en-US" sz="1800" dirty="0" smtClean="0"/>
              <a:t>.  802.15.12 supplies the additional MCPS parameters over and above 802.3 and 802.11.</a:t>
            </a:r>
          </a:p>
        </p:txBody>
      </p:sp>
      <p:sp>
        <p:nvSpPr>
          <p:cNvPr id="3" name="Date Placeholder 2"/>
          <p:cNvSpPr>
            <a:spLocks noGrp="1"/>
          </p:cNvSpPr>
          <p:nvPr>
            <p:ph type="dt" sz="half" idx="10"/>
          </p:nvPr>
        </p:nvSpPr>
        <p:spPr/>
        <p:txBody>
          <a:bodyPr/>
          <a:lstStyle/>
          <a:p>
            <a:r>
              <a:rPr lang="en-US" smtClean="0"/>
              <a:t>&lt;January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3</a:t>
            </a:fld>
            <a:endParaRPr lang="en-US"/>
          </a:p>
        </p:txBody>
      </p:sp>
    </p:spTree>
    <p:extLst>
      <p:ext uri="{BB962C8B-B14F-4D97-AF65-F5344CB8AC3E}">
        <p14:creationId xmlns:p14="http://schemas.microsoft.com/office/powerpoint/2010/main" val="3176500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4</a:t>
            </a:fld>
            <a:endParaRPr lang="en-US" dirty="0"/>
          </a:p>
        </p:txBody>
      </p:sp>
      <p:sp>
        <p:nvSpPr>
          <p:cNvPr id="21509" name="Rectangle 2"/>
          <p:cNvSpPr>
            <a:spLocks noGrp="1" noChangeArrowheads="1"/>
          </p:cNvSpPr>
          <p:nvPr>
            <p:ph type="title" idx="4294967295"/>
          </p:nvPr>
        </p:nvSpPr>
        <p:spPr>
          <a:xfrm>
            <a:off x="152400" y="4572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52400" y="1219200"/>
            <a:ext cx="8763000" cy="5078314"/>
          </a:xfrm>
          <a:prstGeom prst="rect">
            <a:avLst/>
          </a:prstGeom>
          <a:noFill/>
        </p:spPr>
        <p:txBody>
          <a:bodyPr wrap="square" rtlCol="0">
            <a:spAutoFit/>
          </a:bodyPr>
          <a:lstStyle/>
          <a:p>
            <a:pPr marL="285750" indent="-285750">
              <a:buClr>
                <a:srgbClr val="FF0000"/>
              </a:buClr>
              <a:buFont typeface="Wingdings" charset="2"/>
              <a:buChar char="q"/>
            </a:pPr>
            <a:r>
              <a:rPr lang="en-US" sz="1800" b="1" dirty="0" smtClean="0"/>
              <a:t>Purpose (continued) </a:t>
            </a:r>
            <a:r>
              <a:rPr lang="mr-IN" sz="1800" b="1" dirty="0" smtClean="0"/>
              <a:t>–</a:t>
            </a:r>
            <a:r>
              <a:rPr lang="en-US" sz="1800" b="1" dirty="0" smtClean="0"/>
              <a:t> provide the following:</a:t>
            </a:r>
          </a:p>
          <a:p>
            <a:pPr marL="742950" lvl="1" indent="-285750">
              <a:buClr>
                <a:srgbClr val="FF0000"/>
              </a:buClr>
              <a:buFont typeface="Wingdings" charset="2"/>
              <a:buChar char="q"/>
            </a:pPr>
            <a:r>
              <a:rPr lang="en-US" sz="1800" b="1" dirty="0" smtClean="0"/>
              <a:t>Addition of higher layer protocol identification</a:t>
            </a:r>
          </a:p>
          <a:p>
            <a:pPr marL="1200150" lvl="2" indent="-285750">
              <a:buClr>
                <a:srgbClr val="FF0000"/>
              </a:buClr>
              <a:buFont typeface="Wingdings" charset="2"/>
              <a:buChar char="q"/>
            </a:pPr>
            <a:r>
              <a:rPr lang="en-US" sz="1800" dirty="0" smtClean="0"/>
              <a:t>An implicit assumption with 802.15.4 is that there is a single application/protocol stack above it, while other standards such as 802.3 and 802.11 use EtherType protocol identities to direct messages to one of many applications. 802.15.12 adds a header supplying higher layer protocol identification.</a:t>
            </a:r>
          </a:p>
          <a:p>
            <a:pPr marL="742950" lvl="1" indent="-285750">
              <a:buClr>
                <a:srgbClr val="FF0000"/>
              </a:buClr>
              <a:buFont typeface="Wingdings" charset="2"/>
              <a:buChar char="q"/>
            </a:pPr>
            <a:r>
              <a:rPr lang="en-US" sz="1800" b="1" dirty="0" smtClean="0"/>
              <a:t>Fragmentation</a:t>
            </a:r>
            <a:endParaRPr lang="en-US" sz="1800" b="1" dirty="0" smtClean="0"/>
          </a:p>
          <a:p>
            <a:pPr marL="1200150" lvl="2" indent="-285750">
              <a:buClr>
                <a:srgbClr val="FF0000"/>
              </a:buClr>
              <a:buFont typeface="Wingdings" charset="2"/>
              <a:buChar char="q"/>
            </a:pPr>
            <a:r>
              <a:rPr lang="en-US" sz="1800" dirty="0" smtClean="0"/>
              <a:t>While 802.15.4 needs fragmentation due to small frame sizes and low to very low data rates, 802.15.4 does not include frame fragmentation.  802.15.12 provides two fragmentation methods, one for 6LoWPAN operation and the other for all else. </a:t>
            </a:r>
          </a:p>
          <a:p>
            <a:pPr marL="742950" lvl="1" indent="-285750">
              <a:buClr>
                <a:srgbClr val="FF0000"/>
              </a:buClr>
              <a:buFont typeface="Wingdings" charset="2"/>
              <a:buChar char="q"/>
            </a:pPr>
            <a:r>
              <a:rPr lang="en-US" sz="1800" b="1" dirty="0" smtClean="0"/>
              <a:t>Harmonization</a:t>
            </a:r>
          </a:p>
          <a:p>
            <a:pPr marL="1200150" lvl="2" indent="-285750">
              <a:buClr>
                <a:srgbClr val="FF0000"/>
              </a:buClr>
              <a:buFont typeface="Wingdings" charset="2"/>
              <a:buChar char="q"/>
            </a:pPr>
            <a:r>
              <a:rPr lang="en-US" sz="1800" dirty="0" smtClean="0"/>
              <a:t>There are numerous layer 2 protocols designed for 802.15.4, however these protocols have not been harmonized to allow combinations of these protocols.</a:t>
            </a:r>
          </a:p>
          <a:p>
            <a:pPr marL="742950" lvl="1" indent="-285750">
              <a:buClr>
                <a:srgbClr val="FF0000"/>
              </a:buClr>
              <a:buFont typeface="Wingdings" charset="2"/>
              <a:buChar char="q"/>
            </a:pPr>
            <a:r>
              <a:rPr lang="en-US" sz="1800" b="1" dirty="0" smtClean="0"/>
              <a:t>Management</a:t>
            </a:r>
          </a:p>
          <a:p>
            <a:pPr marL="1200150" lvl="2" indent="-285750">
              <a:buClr>
                <a:srgbClr val="FF0000"/>
              </a:buClr>
              <a:buFont typeface="Wingdings" charset="2"/>
              <a:buChar char="q"/>
            </a:pPr>
            <a:r>
              <a:rPr lang="en-US" sz="1800" dirty="0" smtClean="0"/>
              <a:t>802.15.4 was not originally intended to be managed, hence </a:t>
            </a:r>
            <a:r>
              <a:rPr lang="en-US" sz="1800" dirty="0" smtClean="0"/>
              <a:t>the standard did not include </a:t>
            </a:r>
            <a:r>
              <a:rPr lang="en-US" sz="1800" dirty="0" smtClean="0"/>
              <a:t>managed objects.  802.15.12 introduces managed objects to allow 802.15.4 devices to be managed similar to other devices such as 802.11.</a:t>
            </a:r>
          </a:p>
        </p:txBody>
      </p:sp>
      <p:sp>
        <p:nvSpPr>
          <p:cNvPr id="3" name="Date Placeholder 2"/>
          <p:cNvSpPr>
            <a:spLocks noGrp="1"/>
          </p:cNvSpPr>
          <p:nvPr>
            <p:ph type="dt" sz="half" idx="10"/>
          </p:nvPr>
        </p:nvSpPr>
        <p:spPr/>
        <p:txBody>
          <a:bodyPr/>
          <a:lstStyle/>
          <a:p>
            <a:r>
              <a:rPr lang="en-US" smtClean="0"/>
              <a:t>&lt;January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4</a:t>
            </a:fld>
            <a:endParaRPr lang="en-US"/>
          </a:p>
        </p:txBody>
      </p:sp>
    </p:spTree>
    <p:extLst>
      <p:ext uri="{BB962C8B-B14F-4D97-AF65-F5344CB8AC3E}">
        <p14:creationId xmlns:p14="http://schemas.microsoft.com/office/powerpoint/2010/main" val="2765360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5</a:t>
            </a:fld>
            <a:endParaRPr lang="en-US" dirty="0"/>
          </a:p>
        </p:txBody>
      </p:sp>
      <p:sp>
        <p:nvSpPr>
          <p:cNvPr id="21509" name="Rectangle 2"/>
          <p:cNvSpPr>
            <a:spLocks noGrp="1" noChangeArrowheads="1"/>
          </p:cNvSpPr>
          <p:nvPr>
            <p:ph type="title" idx="4294967295"/>
          </p:nvPr>
        </p:nvSpPr>
        <p:spPr>
          <a:xfrm>
            <a:off x="-304800" y="381000"/>
            <a:ext cx="8001000" cy="990600"/>
          </a:xfrm>
        </p:spPr>
        <p:txBody>
          <a:bodyPr>
            <a:noAutofit/>
          </a:bodyPr>
          <a:lstStyle/>
          <a:p>
            <a:r>
              <a:rPr lang="en-US" sz="3200" b="1" dirty="0" smtClean="0">
                <a:solidFill>
                  <a:srgbClr val="000000"/>
                </a:solidFill>
                <a:ea typeface="Lucida Grande"/>
                <a:cs typeface="Lucida Grande"/>
              </a:rPr>
              <a:t>Data Request Comparison</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 </a:t>
            </a:r>
            <a:r>
              <a:rPr lang="en-US" sz="2800" b="1" dirty="0" smtClean="0">
                <a:solidFill>
                  <a:srgbClr val="000000"/>
                </a:solidFill>
                <a:ea typeface="Lucida Grande"/>
                <a:cs typeface="Lucida Grande"/>
              </a:rPr>
              <a:t>Figure 1</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3" name="TextBox 2"/>
          <p:cNvSpPr txBox="1"/>
          <p:nvPr/>
        </p:nvSpPr>
        <p:spPr>
          <a:xfrm>
            <a:off x="59054" y="2213324"/>
            <a:ext cx="4817747" cy="1785104"/>
          </a:xfrm>
          <a:prstGeom prst="rect">
            <a:avLst/>
          </a:prstGeom>
          <a:noFill/>
        </p:spPr>
        <p:txBody>
          <a:bodyPr wrap="square" rtlCol="0">
            <a:spAutoFit/>
          </a:bodyPr>
          <a:lstStyle/>
          <a:p>
            <a:r>
              <a:rPr lang="en-US" sz="1400" b="1" dirty="0"/>
              <a:t> </a:t>
            </a:r>
            <a:r>
              <a:rPr lang="en-US" sz="1400" b="1" dirty="0" smtClean="0"/>
              <a:t>802.3</a:t>
            </a:r>
          </a:p>
          <a:p>
            <a:pPr marL="1541463" indent="-1314450"/>
            <a:r>
              <a:rPr lang="en-US" sz="1600" dirty="0" smtClean="0"/>
              <a:t>MA_DATA.request  </a:t>
            </a:r>
            <a:r>
              <a:rPr lang="en-US" sz="1600" dirty="0"/>
              <a:t> </a:t>
            </a:r>
            <a:r>
              <a:rPr lang="en-US" sz="1600" dirty="0" smtClean="0"/>
              <a:t>      (</a:t>
            </a:r>
            <a:endParaRPr lang="en-US" sz="1600" dirty="0"/>
          </a:p>
          <a:p>
            <a:pPr marL="2171700"/>
            <a:r>
              <a:rPr lang="en-US" sz="1600" dirty="0"/>
              <a:t>destination_address,</a:t>
            </a:r>
          </a:p>
          <a:p>
            <a:pPr marL="2171700"/>
            <a:r>
              <a:rPr lang="en-US" sz="1600" dirty="0"/>
              <a:t>source_address,</a:t>
            </a:r>
          </a:p>
          <a:p>
            <a:pPr marL="2171700"/>
            <a:r>
              <a:rPr lang="en-US" sz="1600" dirty="0"/>
              <a:t>mac_service_data_unit,</a:t>
            </a:r>
          </a:p>
          <a:p>
            <a:pPr marL="2171700"/>
            <a:r>
              <a:rPr lang="en-US" sz="1600" dirty="0" smtClean="0"/>
              <a:t>frame_check_sequence</a:t>
            </a:r>
            <a:endParaRPr lang="en-US" sz="1600" dirty="0"/>
          </a:p>
          <a:p>
            <a:pPr marL="2171700"/>
            <a:r>
              <a:rPr lang="en-US" sz="1600" dirty="0"/>
              <a:t>)</a:t>
            </a:r>
          </a:p>
        </p:txBody>
      </p:sp>
      <p:sp>
        <p:nvSpPr>
          <p:cNvPr id="4" name="TextBox 3"/>
          <p:cNvSpPr txBox="1"/>
          <p:nvPr/>
        </p:nvSpPr>
        <p:spPr>
          <a:xfrm>
            <a:off x="59054" y="3847692"/>
            <a:ext cx="4911093" cy="2277547"/>
          </a:xfrm>
          <a:prstGeom prst="rect">
            <a:avLst/>
          </a:prstGeom>
          <a:noFill/>
        </p:spPr>
        <p:txBody>
          <a:bodyPr wrap="square" rtlCol="0">
            <a:spAutoFit/>
          </a:bodyPr>
          <a:lstStyle/>
          <a:p>
            <a:r>
              <a:rPr lang="en-US" sz="1400" b="1" dirty="0" smtClean="0"/>
              <a:t>802.11</a:t>
            </a:r>
          </a:p>
          <a:p>
            <a:pPr marL="1485900" indent="-1316038"/>
            <a:r>
              <a:rPr lang="en-US" sz="1600" dirty="0" smtClean="0"/>
              <a:t> </a:t>
            </a:r>
            <a:r>
              <a:rPr lang="en-US" sz="1600" dirty="0"/>
              <a:t>MA-</a:t>
            </a:r>
            <a:r>
              <a:rPr lang="en-US" sz="1600" dirty="0" smtClean="0"/>
              <a:t>UNITDATA.request  (</a:t>
            </a:r>
            <a:endParaRPr lang="en-US" sz="1600" dirty="0"/>
          </a:p>
          <a:p>
            <a:pPr marL="2230438" defTabSz="-52388"/>
            <a:r>
              <a:rPr lang="en-US" sz="1600" dirty="0"/>
              <a:t>source address,</a:t>
            </a:r>
          </a:p>
          <a:p>
            <a:pPr marL="2230438" defTabSz="-52388"/>
            <a:r>
              <a:rPr lang="en-US" sz="1600" dirty="0"/>
              <a:t>destination address,</a:t>
            </a:r>
          </a:p>
          <a:p>
            <a:pPr marL="2230438" defTabSz="-52388"/>
            <a:r>
              <a:rPr lang="en-US" sz="1600" dirty="0"/>
              <a:t>routing information,</a:t>
            </a:r>
          </a:p>
          <a:p>
            <a:pPr marL="2230438" defTabSz="-52388"/>
            <a:r>
              <a:rPr lang="en-US" sz="1600" dirty="0"/>
              <a:t>data,</a:t>
            </a:r>
          </a:p>
          <a:p>
            <a:pPr marL="2230438" defTabSz="-52388"/>
            <a:r>
              <a:rPr lang="en-US" sz="1600" dirty="0"/>
              <a:t>priority,</a:t>
            </a:r>
          </a:p>
          <a:p>
            <a:pPr marL="2230438" defTabSz="-52388"/>
            <a:r>
              <a:rPr lang="en-US" sz="1600" dirty="0"/>
              <a:t>service class</a:t>
            </a:r>
          </a:p>
          <a:p>
            <a:pPr marL="2230438" defTabSz="-52388"/>
            <a:r>
              <a:rPr lang="en-US" sz="1600" dirty="0" smtClean="0"/>
              <a:t>)</a:t>
            </a:r>
            <a:endParaRPr lang="en-US" sz="1600" b="1" dirty="0"/>
          </a:p>
        </p:txBody>
      </p:sp>
      <p:sp>
        <p:nvSpPr>
          <p:cNvPr id="5" name="TextBox 4"/>
          <p:cNvSpPr txBox="1"/>
          <p:nvPr/>
        </p:nvSpPr>
        <p:spPr>
          <a:xfrm>
            <a:off x="4513351" y="1066800"/>
            <a:ext cx="4630649" cy="5401480"/>
          </a:xfrm>
          <a:prstGeom prst="rect">
            <a:avLst/>
          </a:prstGeom>
          <a:noFill/>
        </p:spPr>
        <p:txBody>
          <a:bodyPr wrap="square" rtlCol="0">
            <a:spAutoFit/>
          </a:bodyPr>
          <a:lstStyle/>
          <a:p>
            <a:r>
              <a:rPr lang="en-US" sz="1400" b="1" dirty="0" smtClean="0"/>
              <a:t>802.15.4</a:t>
            </a:r>
          </a:p>
          <a:p>
            <a:r>
              <a:rPr lang="en-US" sz="1100" dirty="0" smtClean="0"/>
              <a:t>MCPS</a:t>
            </a:r>
            <a:r>
              <a:rPr lang="en-US" sz="1100" dirty="0"/>
              <a:t>-</a:t>
            </a:r>
            <a:r>
              <a:rPr lang="en-US" sz="1100" dirty="0" smtClean="0"/>
              <a:t>DATA.request</a:t>
            </a:r>
            <a:r>
              <a:rPr lang="en-US" sz="1100" dirty="0"/>
              <a:t> </a:t>
            </a:r>
            <a:r>
              <a:rPr lang="en-US" sz="1100" dirty="0" smtClean="0"/>
              <a:t>  (</a:t>
            </a:r>
            <a:endParaRPr lang="en-US" sz="1100" dirty="0"/>
          </a:p>
          <a:p>
            <a:pPr marL="1376363"/>
            <a:r>
              <a:rPr lang="en-US" sz="1100" dirty="0"/>
              <a:t>SrcAddrMode,</a:t>
            </a:r>
          </a:p>
          <a:p>
            <a:pPr marL="1376363"/>
            <a:r>
              <a:rPr lang="en-US" sz="1100" dirty="0"/>
              <a:t>DstAddrMode,</a:t>
            </a:r>
          </a:p>
          <a:p>
            <a:pPr marL="1376363"/>
            <a:r>
              <a:rPr lang="en-US" sz="1100" dirty="0"/>
              <a:t>DstPanId,</a:t>
            </a:r>
          </a:p>
          <a:p>
            <a:pPr marL="1376363"/>
            <a:r>
              <a:rPr lang="en-US" sz="1100" dirty="0"/>
              <a:t>DstAddr,</a:t>
            </a:r>
          </a:p>
          <a:p>
            <a:pPr marL="1376363"/>
            <a:r>
              <a:rPr lang="en-US" sz="1100" dirty="0"/>
              <a:t>Msdu,</a:t>
            </a:r>
          </a:p>
          <a:p>
            <a:pPr marL="1376363"/>
            <a:r>
              <a:rPr lang="en-US" sz="1100" dirty="0"/>
              <a:t>MsduHandle,</a:t>
            </a:r>
          </a:p>
          <a:p>
            <a:pPr marL="1376363"/>
            <a:r>
              <a:rPr lang="en-US" sz="1100" dirty="0"/>
              <a:t>HeaderIeList,</a:t>
            </a:r>
          </a:p>
          <a:p>
            <a:pPr marL="1376363"/>
            <a:r>
              <a:rPr lang="en-US" sz="1100" dirty="0"/>
              <a:t>PayloadIeList,</a:t>
            </a:r>
          </a:p>
          <a:p>
            <a:pPr marL="1376363"/>
            <a:r>
              <a:rPr lang="en-US" sz="1100" dirty="0"/>
              <a:t>HeaderIeIdList,</a:t>
            </a:r>
          </a:p>
          <a:p>
            <a:pPr marL="1376363"/>
            <a:r>
              <a:rPr lang="en-US" sz="1100" dirty="0"/>
              <a:t>NestedIeSubIdList,</a:t>
            </a:r>
          </a:p>
          <a:p>
            <a:pPr marL="1376363"/>
            <a:r>
              <a:rPr lang="en-US" sz="1100" dirty="0"/>
              <a:t>AckTx,</a:t>
            </a:r>
          </a:p>
          <a:p>
            <a:pPr marL="1376363"/>
            <a:r>
              <a:rPr lang="en-US" sz="1100" dirty="0"/>
              <a:t>GtsTx,</a:t>
            </a:r>
          </a:p>
          <a:p>
            <a:pPr marL="1376363"/>
            <a:r>
              <a:rPr lang="en-US" sz="1100" dirty="0"/>
              <a:t>IndirectTx,</a:t>
            </a:r>
          </a:p>
          <a:p>
            <a:pPr marL="1376363"/>
            <a:r>
              <a:rPr lang="en-US" sz="1100" dirty="0"/>
              <a:t>SecurityLevel,</a:t>
            </a:r>
          </a:p>
          <a:p>
            <a:pPr marL="1376363"/>
            <a:r>
              <a:rPr lang="en-US" sz="1100" dirty="0"/>
              <a:t>KeyIdMode,</a:t>
            </a:r>
          </a:p>
          <a:p>
            <a:pPr marL="1376363"/>
            <a:r>
              <a:rPr lang="en-US" sz="1100" dirty="0"/>
              <a:t>KeySource,</a:t>
            </a:r>
          </a:p>
          <a:p>
            <a:pPr marL="1376363"/>
            <a:r>
              <a:rPr lang="en-US" sz="1100" dirty="0"/>
              <a:t>KeyIndex,</a:t>
            </a:r>
          </a:p>
          <a:p>
            <a:pPr marL="1376363"/>
            <a:r>
              <a:rPr lang="en-US" sz="1100" dirty="0"/>
              <a:t>UwbPrf,</a:t>
            </a:r>
          </a:p>
          <a:p>
            <a:pPr marL="1376363"/>
            <a:r>
              <a:rPr lang="en-US" sz="1100" dirty="0"/>
              <a:t>Ranging,</a:t>
            </a:r>
          </a:p>
          <a:p>
            <a:pPr marL="1376363"/>
            <a:r>
              <a:rPr lang="en-US" sz="1100" dirty="0"/>
              <a:t>UwbPreambleSymbolRepetitions,</a:t>
            </a:r>
          </a:p>
          <a:p>
            <a:pPr marL="1376363"/>
            <a:r>
              <a:rPr lang="en-US" sz="1100" dirty="0"/>
              <a:t>DataRate,</a:t>
            </a:r>
          </a:p>
          <a:p>
            <a:pPr marL="1376363"/>
            <a:r>
              <a:rPr lang="en-US" sz="1100" dirty="0"/>
              <a:t>LocationEnhancingInformationPostamble,</a:t>
            </a:r>
          </a:p>
          <a:p>
            <a:pPr marL="1376363"/>
            <a:r>
              <a:rPr lang="en-US" sz="1100" dirty="0"/>
              <a:t>LocationEnhancingInformationPostambleLength,</a:t>
            </a:r>
          </a:p>
          <a:p>
            <a:pPr marL="1376363"/>
            <a:r>
              <a:rPr lang="en-US" sz="1100" dirty="0"/>
              <a:t>PanIdSuppressed,</a:t>
            </a:r>
          </a:p>
          <a:p>
            <a:pPr marL="1376363"/>
            <a:r>
              <a:rPr lang="en-US" sz="1100" dirty="0"/>
              <a:t>SeqNumSuppressed,</a:t>
            </a:r>
          </a:p>
          <a:p>
            <a:pPr marL="1376363"/>
            <a:r>
              <a:rPr lang="en-US" sz="1100" dirty="0"/>
              <a:t>SendMultipurpose</a:t>
            </a:r>
          </a:p>
          <a:p>
            <a:pPr marL="1376363"/>
            <a:r>
              <a:rPr lang="en-US" sz="1100" dirty="0"/>
              <a:t>FrakPolicy,</a:t>
            </a:r>
          </a:p>
          <a:p>
            <a:pPr marL="1376363"/>
            <a:r>
              <a:rPr lang="en-US" sz="1100" dirty="0"/>
              <a:t>CriticalEventMessage</a:t>
            </a:r>
          </a:p>
          <a:p>
            <a:pPr marL="1376363"/>
            <a:r>
              <a:rPr lang="mr-IN" sz="1100" dirty="0"/>
              <a:t>)</a:t>
            </a:r>
            <a:endParaRPr lang="en-US" sz="1100" dirty="0"/>
          </a:p>
        </p:txBody>
      </p:sp>
      <p:sp>
        <p:nvSpPr>
          <p:cNvPr id="7" name="TextBox 6"/>
          <p:cNvSpPr txBox="1"/>
          <p:nvPr/>
        </p:nvSpPr>
        <p:spPr>
          <a:xfrm>
            <a:off x="152400" y="1143000"/>
            <a:ext cx="4114800" cy="1077218"/>
          </a:xfrm>
          <a:prstGeom prst="rect">
            <a:avLst/>
          </a:prstGeom>
          <a:noFill/>
        </p:spPr>
        <p:txBody>
          <a:bodyPr wrap="square" rtlCol="0">
            <a:spAutoFit/>
          </a:bodyPr>
          <a:lstStyle/>
          <a:p>
            <a:r>
              <a:rPr lang="en-US" sz="1600" dirty="0" smtClean="0"/>
              <a:t>As an example of the complexity of sending or receiving data with 802.15.4 compared to Ethernet or 802.11, the respective data request primitives are shown.</a:t>
            </a:r>
            <a:endParaRPr lang="en-US" sz="1600" dirty="0"/>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6" name="Footer Placeholder 5"/>
          <p:cNvSpPr>
            <a:spLocks noGrp="1"/>
          </p:cNvSpPr>
          <p:nvPr>
            <p:ph type="ftr" sz="quarter" idx="11"/>
          </p:nvPr>
        </p:nvSpPr>
        <p:spPr/>
        <p:txBody>
          <a:bodyPr/>
          <a:lstStyle/>
          <a:p>
            <a:r>
              <a:rPr lang="en-US" smtClean="0"/>
              <a:t>&lt;Pat Kinney&gt;, &lt;Kinney Consulting&gt;</a:t>
            </a:r>
            <a:endParaRPr lang="en-US"/>
          </a:p>
        </p:txBody>
      </p:sp>
      <p:sp>
        <p:nvSpPr>
          <p:cNvPr id="8" name="Slide Number Placeholder 7"/>
          <p:cNvSpPr>
            <a:spLocks noGrp="1"/>
          </p:cNvSpPr>
          <p:nvPr>
            <p:ph type="sldNum" sz="quarter" idx="12"/>
          </p:nvPr>
        </p:nvSpPr>
        <p:spPr/>
        <p:txBody>
          <a:bodyPr/>
          <a:lstStyle/>
          <a:p>
            <a:r>
              <a:rPr lang="en-US" smtClean="0"/>
              <a:t>Slide </a:t>
            </a:r>
            <a:fld id="{60949EC9-91CC-F44E-AFBC-D9AA52244D19}" type="slidenum">
              <a:rPr lang="en-US" smtClean="0"/>
              <a:pPr/>
              <a:t>5</a:t>
            </a:fld>
            <a:endParaRPr lang="en-US"/>
          </a:p>
        </p:txBody>
      </p:sp>
    </p:spTree>
    <p:extLst>
      <p:ext uri="{BB962C8B-B14F-4D97-AF65-F5344CB8AC3E}">
        <p14:creationId xmlns:p14="http://schemas.microsoft.com/office/powerpoint/2010/main" val="3560415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04800"/>
            <a:ext cx="8686800" cy="1143000"/>
          </a:xfrm>
        </p:spPr>
        <p:txBody>
          <a:bodyPr/>
          <a:lstStyle/>
          <a:p>
            <a:r>
              <a:rPr lang="en-US" b="1" dirty="0" smtClean="0">
                <a:solidFill>
                  <a:srgbClr val="000000"/>
                </a:solidFill>
                <a:ea typeface="Lucida Grande"/>
                <a:cs typeface="Lucida Grande"/>
              </a:rPr>
              <a:t>802.15.12 </a:t>
            </a:r>
            <a:r>
              <a:rPr lang="en-US" b="1" dirty="0" smtClean="0"/>
              <a:t>Functional Decomposition</a:t>
            </a:r>
            <a:endParaRPr lang="en-US" dirty="0">
              <a:latin typeface="Arial" charset="0"/>
            </a:endParaRPr>
          </a:p>
        </p:txBody>
      </p:sp>
      <p:sp>
        <p:nvSpPr>
          <p:cNvPr id="10243" name="Rectangle 1027"/>
          <p:cNvSpPr>
            <a:spLocks noGrp="1" noChangeArrowheads="1"/>
          </p:cNvSpPr>
          <p:nvPr>
            <p:ph type="body" idx="1"/>
          </p:nvPr>
        </p:nvSpPr>
        <p:spPr>
          <a:xfrm>
            <a:off x="228600" y="1143000"/>
            <a:ext cx="8534400" cy="5410200"/>
          </a:xfrm>
        </p:spPr>
        <p:txBody>
          <a:bodyPr>
            <a:normAutofit/>
          </a:bodyPr>
          <a:lstStyle/>
          <a:p>
            <a:pPr marL="457200" lvl="1" indent="0">
              <a:buNone/>
            </a:pPr>
            <a:r>
              <a:rPr lang="en-US" sz="2400" b="1" dirty="0" smtClean="0">
                <a:solidFill>
                  <a:srgbClr val="000000"/>
                </a:solidFill>
                <a:latin typeface="Arial" charset="0"/>
              </a:rPr>
              <a:t>Overview: </a:t>
            </a:r>
          </a:p>
          <a:p>
            <a:pPr lvl="1">
              <a:buFont typeface="Arial"/>
              <a:buChar char="•"/>
            </a:pPr>
            <a:r>
              <a:rPr lang="en-US" sz="2000" dirty="0" smtClean="0">
                <a:latin typeface="Arial" charset="0"/>
              </a:rPr>
              <a:t>The 802.15.12 functional decomposition is based upon the 802-2014 Reference Model.</a:t>
            </a:r>
          </a:p>
          <a:p>
            <a:pPr lvl="1">
              <a:buFont typeface="Arial"/>
              <a:buChar char="•"/>
            </a:pPr>
            <a:r>
              <a:rPr lang="en-US" sz="2000" dirty="0" smtClean="0">
                <a:latin typeface="Arial" charset="0"/>
              </a:rPr>
              <a:t>The functional decomposition as shown in </a:t>
            </a:r>
            <a:r>
              <a:rPr lang="en-US" sz="2000" dirty="0" smtClean="0">
                <a:latin typeface="Arial" charset="0"/>
                <a:hlinkClick r:id="rId2" action="ppaction://hlinksldjump"/>
              </a:rPr>
              <a:t>Figure 2</a:t>
            </a:r>
            <a:r>
              <a:rPr lang="en-US" sz="2000" dirty="0" smtClean="0">
                <a:latin typeface="Arial" charset="0"/>
              </a:rPr>
              <a:t> enables:</a:t>
            </a:r>
          </a:p>
          <a:p>
            <a:pPr lvl="2">
              <a:buFont typeface="Arial"/>
              <a:buChar char="•"/>
            </a:pPr>
            <a:r>
              <a:rPr lang="en-US" sz="1800" dirty="0">
                <a:latin typeface="Arial" charset="0"/>
              </a:rPr>
              <a:t>m</a:t>
            </a:r>
            <a:r>
              <a:rPr lang="en-US" sz="1800" dirty="0" smtClean="0">
                <a:latin typeface="Arial" charset="0"/>
              </a:rPr>
              <a:t>ultiple higher layer applications and protocol stacks by use of the Protocol Discrimination Element (PDE).  The PDE multiplexes the layer 3 interface to the appropriate protocol module</a:t>
            </a:r>
            <a:endParaRPr lang="en-US" sz="1800" dirty="0">
              <a:latin typeface="Arial" charset="0"/>
            </a:endParaRPr>
          </a:p>
          <a:p>
            <a:pPr lvl="2">
              <a:buFont typeface="Arial"/>
              <a:buChar char="•"/>
            </a:pPr>
            <a:r>
              <a:rPr lang="en-US" sz="1800" dirty="0" smtClean="0">
                <a:latin typeface="Arial" charset="0"/>
              </a:rPr>
              <a:t>all known Layer 2 protocols for 802.15.4, while still allowing extensibility to add protocols. These protocols are contained within the respective protocol modules.  The protocol modules format the layer 3 datagrams into 802.15.4 primitives before transmission and extracts the incoming message from the 802.15.4 primitive for the appropriate layer 3 SAP</a:t>
            </a:r>
          </a:p>
          <a:p>
            <a:pPr lvl="2">
              <a:buFont typeface="Arial"/>
              <a:buChar char="•"/>
            </a:pPr>
            <a:r>
              <a:rPr lang="en-US" sz="1800" dirty="0" smtClean="0">
                <a:latin typeface="Arial" charset="0"/>
              </a:rPr>
              <a:t>all protocol modules access to the appropriate 802.15.4 SAP via </a:t>
            </a:r>
            <a:r>
              <a:rPr lang="en-US" sz="1800" dirty="0">
                <a:latin typeface="Arial" charset="0"/>
              </a:rPr>
              <a:t>the Multiplexed MAC Interface (MMI</a:t>
            </a:r>
            <a:r>
              <a:rPr lang="en-US" sz="1800" dirty="0" smtClean="0">
                <a:latin typeface="Arial" charset="0"/>
              </a:rPr>
              <a:t>)</a:t>
            </a:r>
          </a:p>
          <a:p>
            <a:pPr lvl="2">
              <a:buFont typeface="Arial"/>
              <a:buChar char="•"/>
            </a:pPr>
            <a:r>
              <a:rPr lang="en-US" sz="1800" dirty="0">
                <a:latin typeface="Arial" charset="0"/>
              </a:rPr>
              <a:t>f</a:t>
            </a:r>
            <a:r>
              <a:rPr lang="en-US" sz="1800" dirty="0" smtClean="0">
                <a:latin typeface="Arial" charset="0"/>
              </a:rPr>
              <a:t>ragmentation for datagrams, where fragmentation for 6LoWPAN is included in its protocol module and fragmentation for all other messages in included in the Multiplexed MAC Interface (MMI)</a:t>
            </a:r>
            <a:endParaRPr lang="en-US" sz="2000" dirty="0" smtClean="0">
              <a:solidFill>
                <a:srgbClr val="000000"/>
              </a:solidFill>
              <a:latin typeface="Arial" charset="0"/>
            </a:endParaRP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6</a:t>
            </a:fld>
            <a:endParaRPr lang="en-US"/>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7</a:t>
            </a:fld>
            <a:endParaRPr lang="en-US" dirty="0"/>
          </a:p>
        </p:txBody>
      </p:sp>
      <p:sp>
        <p:nvSpPr>
          <p:cNvPr id="21509" name="Rectangle 2"/>
          <p:cNvSpPr>
            <a:spLocks noGrp="1" noChangeArrowheads="1"/>
          </p:cNvSpPr>
          <p:nvPr>
            <p:ph type="title" idx="4294967295"/>
          </p:nvPr>
        </p:nvSpPr>
        <p:spPr>
          <a:xfrm>
            <a:off x="533400" y="304800"/>
            <a:ext cx="8229600" cy="965200"/>
          </a:xfrm>
        </p:spPr>
        <p:txBody>
          <a:bodyPr/>
          <a:lstStyle/>
          <a:p>
            <a:r>
              <a:rPr lang="en-US" sz="2800" b="1" dirty="0" smtClean="0">
                <a:solidFill>
                  <a:srgbClr val="000000"/>
                </a:solidFill>
                <a:ea typeface="Lucida Grande"/>
                <a:cs typeface="Lucida Grande"/>
              </a:rPr>
              <a:t>PHY and DLL </a:t>
            </a:r>
            <a:r>
              <a:rPr lang="en-US" sz="2800" b="1" dirty="0" smtClean="0">
                <a:solidFill>
                  <a:srgbClr val="000000"/>
                </a:solidFill>
                <a:ea typeface="Lucida Grande"/>
                <a:cs typeface="Lucida Grande"/>
              </a:rPr>
              <a:t>Functional Decomposition Figure </a:t>
            </a:r>
            <a:r>
              <a:rPr lang="en-US" sz="2800" b="1" dirty="0" smtClean="0">
                <a:solidFill>
                  <a:srgbClr val="000000"/>
                </a:solidFill>
                <a:ea typeface="Lucida Grande"/>
                <a:cs typeface="Lucida Grande"/>
              </a:rPr>
              <a:t>2</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r4.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772400" cy="5422900"/>
          </a:xfrm>
          <a:prstGeom prst="rect">
            <a:avLst/>
          </a:prstGeom>
        </p:spPr>
      </p:pic>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60949EC9-91CC-F44E-AFBC-D9AA52244D19}" type="slidenum">
              <a:rPr lang="en-US" smtClean="0"/>
              <a:pPr/>
              <a:t>7</a:t>
            </a:fld>
            <a:endParaRPr lang="en-US"/>
          </a:p>
        </p:txBody>
      </p:sp>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normAutofit fontScale="90000"/>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or via fragmentation module</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or via defragmentation module</a:t>
            </a: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marL="457200" lvl="1" indent="0">
              <a:buNone/>
            </a:pPr>
            <a:r>
              <a:rPr lang="en-US" sz="2000" dirty="0" smtClean="0">
                <a:solidFill>
                  <a:srgbClr val="000000"/>
                </a:solidFill>
                <a:latin typeface="Arial" charset="0"/>
              </a:rPr>
              <a:t>Further details may be found in 15-16-</a:t>
            </a:r>
            <a:r>
              <a:rPr lang="en-US" sz="2000" dirty="0" smtClean="0">
                <a:solidFill>
                  <a:srgbClr val="000000"/>
                </a:solidFill>
                <a:latin typeface="Arial" charset="0"/>
              </a:rPr>
              <a:t>0656, latest revision</a:t>
            </a: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8</a:t>
            </a:fld>
            <a:endParaRPr lang="en-US"/>
          </a:p>
        </p:txBody>
      </p:sp>
    </p:spTree>
    <p:extLst>
      <p:ext uri="{BB962C8B-B14F-4D97-AF65-F5344CB8AC3E}">
        <p14:creationId xmlns:p14="http://schemas.microsoft.com/office/powerpoint/2010/main" val="2215077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normAutofit lnSpcReduction="10000"/>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a:t>
            </a:r>
            <a:r>
              <a:rPr lang="en-US" sz="2000" dirty="0" smtClean="0">
                <a:solidFill>
                  <a:srgbClr val="000000"/>
                </a:solidFill>
                <a:latin typeface="Arial" charset="0"/>
              </a:rPr>
              <a:t>0656, latest revision.</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&lt;January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9</a:t>
            </a:fld>
            <a:endParaRPr lang="en-US"/>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1032</TotalTime>
  <Words>2974</Words>
  <Application>Microsoft Macintosh PowerPoint</Application>
  <PresentationFormat>On-screen Show (4:3)</PresentationFormat>
  <Paragraphs>351</Paragraphs>
  <Slides>23</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Times New Roman</vt:lpstr>
      <vt:lpstr>Arial</vt:lpstr>
      <vt:lpstr>IEEE-P802_15</vt:lpstr>
      <vt:lpstr>PowerPoint Presentation</vt:lpstr>
      <vt:lpstr>802.15.12</vt:lpstr>
      <vt:lpstr>IEEE 802.15.12 Introduction</vt:lpstr>
      <vt:lpstr>IEEE 802.15.12 Introduction</vt:lpstr>
      <vt:lpstr>Data Request Comparison - Figure 1</vt:lpstr>
      <vt:lpstr>802.15.12 Functional Decomposition</vt:lpstr>
      <vt:lpstr>PHY and DLL Functional Decomposition Figure 2</vt:lpstr>
      <vt:lpstr>802.15.12 Protocol Discrimination Entity (PDE)  </vt:lpstr>
      <vt:lpstr>802.15.12 Multiplexed MAC interface  (MMI)</vt:lpstr>
      <vt:lpstr>802.15.12 Protocol Modules</vt:lpstr>
      <vt:lpstr>802.15.12 Mandatory Protocol Modules</vt:lpstr>
      <vt:lpstr>802.15.12 Mandatory Protocol Modules</vt:lpstr>
      <vt:lpstr>802.15.12 Optional Protocol Modules</vt:lpstr>
      <vt:lpstr>802.15.12 Optional Protocol Modules</vt:lpstr>
      <vt:lpstr>802.15.12 Device Discovery Techniques</vt:lpstr>
      <vt:lpstr>802.15.12 Header construction: IE Devices</vt:lpstr>
      <vt:lpstr>802.15.12 Header construction: Non-IE devices</vt:lpstr>
      <vt:lpstr>Examples of Frame Construction with 802.15.12</vt:lpstr>
      <vt:lpstr>Frame Composition</vt:lpstr>
      <vt:lpstr>Examples of IP Packet Construction using 802.15.12</vt:lpstr>
      <vt:lpstr>Packet Construction - Figure 5</vt:lpstr>
      <vt:lpstr>Conclusion</vt:lpstr>
      <vt:lpstr>Conclusion (continued)</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subject>IEEE 802.15 &lt;.12&gt;</dc:subject>
  <dc:creator>Pat Kinney</dc:creator>
  <cp:keywords/>
  <dc:description>&lt;15-17-0113-00-0012&gt;</dc:description>
  <cp:lastModifiedBy>Pat Kinney</cp:lastModifiedBy>
  <cp:revision>19</cp:revision>
  <cp:lastPrinted>1998-02-10T13:28:06Z</cp:lastPrinted>
  <dcterms:created xsi:type="dcterms:W3CDTF">1999-11-08T18:59:45Z</dcterms:created>
  <dcterms:modified xsi:type="dcterms:W3CDTF">2017-02-01T14:09:14Z</dcterms:modified>
  <cp:category/>
</cp:coreProperties>
</file>