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3"/>
  </p:notesMasterIdLst>
  <p:handoutMasterIdLst>
    <p:handoutMasterId r:id="rId34"/>
  </p:handoutMasterIdLst>
  <p:sldIdLst>
    <p:sldId id="287" r:id="rId2"/>
    <p:sldId id="311" r:id="rId3"/>
    <p:sldId id="312" r:id="rId4"/>
    <p:sldId id="313" r:id="rId5"/>
    <p:sldId id="314" r:id="rId6"/>
    <p:sldId id="323" r:id="rId7"/>
    <p:sldId id="342" r:id="rId8"/>
    <p:sldId id="368" r:id="rId9"/>
    <p:sldId id="369" r:id="rId10"/>
    <p:sldId id="341" r:id="rId11"/>
    <p:sldId id="354" r:id="rId12"/>
    <p:sldId id="325" r:id="rId13"/>
    <p:sldId id="327" r:id="rId14"/>
    <p:sldId id="335" r:id="rId15"/>
    <p:sldId id="336" r:id="rId16"/>
    <p:sldId id="340" r:id="rId17"/>
    <p:sldId id="320" r:id="rId18"/>
    <p:sldId id="321" r:id="rId19"/>
    <p:sldId id="324" r:id="rId20"/>
    <p:sldId id="334" r:id="rId21"/>
    <p:sldId id="352" r:id="rId22"/>
    <p:sldId id="351" r:id="rId23"/>
    <p:sldId id="349" r:id="rId24"/>
    <p:sldId id="350" r:id="rId25"/>
    <p:sldId id="346" r:id="rId26"/>
    <p:sldId id="347" r:id="rId27"/>
    <p:sldId id="348" r:id="rId28"/>
    <p:sldId id="322" r:id="rId29"/>
    <p:sldId id="315" r:id="rId30"/>
    <p:sldId id="359" r:id="rId31"/>
    <p:sldId id="319" r:id="rId3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Lst>
        </p14:section>
        <p14:section name="Meeting Section" id="{423C3B5B-A901-8240-AD93-EF2BDAB31CDF}">
          <p14:sldIdLst>
            <p14:sldId id="342"/>
            <p14:sldId id="368"/>
            <p14:sldId id="369"/>
            <p14:sldId id="341"/>
          </p14:sldIdLst>
        </p14:section>
        <p14:section name="Joint Meeting w/4s" id="{A4FA45F8-2BA0-A549-9741-6314C8DEA3CE}">
          <p14:sldIdLst/>
        </p14:section>
        <p14:section name="Back up slides" id="{745B0C6E-9DCA-A44A-B310-3606DBDE587C}">
          <p14:sldIdLst>
            <p14:sldId id="354"/>
            <p14:sldId id="325"/>
            <p14:sldId id="327"/>
            <p14:sldId id="335"/>
            <p14:sldId id="336"/>
            <p14:sldId id="340"/>
            <p14:sldId id="320"/>
            <p14:sldId id="321"/>
            <p14:sldId id="324"/>
            <p14:sldId id="334"/>
            <p14:sldId id="352"/>
            <p14:sldId id="351"/>
            <p14:sldId id="349"/>
            <p14:sldId id="350"/>
            <p14:sldId id="346"/>
            <p14:sldId id="347"/>
            <p14:sldId id="348"/>
          </p14:sldIdLst>
        </p14:section>
        <p14:section name="Closing Report" id="{D1985612-97DB-154D-A772-78B42F343021}">
          <p14:sldIdLst>
            <p14:sldId id="322"/>
            <p14:sldId id="315"/>
            <p14:sldId id="359"/>
            <p14:sldId id="31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39" autoAdjust="0"/>
    <p:restoredTop sz="96133" autoAdjust="0"/>
  </p:normalViewPr>
  <p:slideViewPr>
    <p:cSldViewPr>
      <p:cViewPr>
        <p:scale>
          <a:sx n="85" d="100"/>
          <a:sy n="85" d="100"/>
        </p:scale>
        <p:origin x="-2152" y="-1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4702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26956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6465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610215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49760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96516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17-0110-</a:t>
            </a:r>
            <a:r>
              <a:rPr lang="en-US" b="1" dirty="0" smtClean="0"/>
              <a:t>01-</a:t>
            </a:r>
            <a:r>
              <a:rPr lang="en-US" b="1" dirty="0" smtClean="0"/>
              <a:t>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7.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8.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9.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Mar 2017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smtClean="0">
                <a:solidFill>
                  <a:schemeClr val="tx2"/>
                </a:solidFill>
                <a:latin typeface="Times New Roman" pitchFamily="18" charset="0"/>
                <a:ea typeface="ＭＳ Ｐゴシック" pitchFamily="-65" charset="-128"/>
                <a:cs typeface="+mn-cs"/>
              </a:rPr>
              <a:t>[</a:t>
            </a:r>
            <a:r>
              <a:rPr lang="en-US" sz="1600" smtClean="0">
                <a:solidFill>
                  <a:srgbClr val="FF0000"/>
                </a:solidFill>
                <a:latin typeface="Times New Roman" pitchFamily="18" charset="0"/>
                <a:ea typeface="ＭＳ Ｐゴシック" pitchFamily="-65" charset="-128"/>
                <a:cs typeface="+mn-cs"/>
              </a:rPr>
              <a:t>14 </a:t>
            </a:r>
            <a:r>
              <a:rPr lang="en-US" sz="1600" dirty="0" smtClean="0">
                <a:solidFill>
                  <a:srgbClr val="FF0000"/>
                </a:solidFill>
                <a:latin typeface="Times New Roman" pitchFamily="18" charset="0"/>
                <a:ea typeface="ＭＳ Ｐゴシック" pitchFamily="-65" charset="-128"/>
                <a:cs typeface="+mn-cs"/>
              </a:rPr>
              <a:t>Mar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March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Tuesday 14 Mar, AM1</a:t>
            </a:r>
            <a:r>
              <a:rPr lang="en-US" sz="2400" b="1" dirty="0"/>
              <a:t>: Opening report, Agenda, Status and Functional decomposition review</a:t>
            </a:r>
            <a:r>
              <a:rPr lang="en-US" sz="2400" dirty="0"/>
              <a:t> </a:t>
            </a:r>
          </a:p>
          <a:p>
            <a:pPr marL="800100" lvl="1" indent="-342900">
              <a:buClr>
                <a:srgbClr val="FF0000"/>
              </a:buClr>
              <a:buFont typeface="Wingdings" charset="2"/>
              <a:buChar char="q"/>
            </a:pPr>
            <a:r>
              <a:rPr lang="en-US" sz="2400" b="1" dirty="0" smtClean="0"/>
              <a:t>Approve Agenda 15-17-</a:t>
            </a:r>
            <a:r>
              <a:rPr lang="en-US" sz="2400" b="1" dirty="0" smtClean="0"/>
              <a:t>0158-</a:t>
            </a:r>
            <a:r>
              <a:rPr lang="en-US" sz="2400" b="1" dirty="0" smtClean="0"/>
              <a:t>00</a:t>
            </a:r>
          </a:p>
          <a:p>
            <a:pPr marL="800100" lvl="1" indent="-342900">
              <a:buClr>
                <a:srgbClr val="FF0000"/>
              </a:buClr>
              <a:buFont typeface="Wingdings" charset="2"/>
              <a:buChar char="q"/>
            </a:pPr>
            <a:r>
              <a:rPr lang="en-US" sz="2400" b="1" dirty="0" smtClean="0"/>
              <a:t>Approve Minutes from previous session, 15-</a:t>
            </a:r>
            <a:r>
              <a:rPr lang="en-US" sz="2400" b="1" dirty="0" smtClean="0"/>
              <a:t>17-0083-</a:t>
            </a:r>
            <a:r>
              <a:rPr lang="en-US" sz="2400" b="1" dirty="0" smtClean="0"/>
              <a:t>00</a:t>
            </a:r>
          </a:p>
          <a:p>
            <a:pPr marL="800100" lvl="1" indent="-342900">
              <a:buClr>
                <a:srgbClr val="FF0000"/>
              </a:buClr>
              <a:buFont typeface="Wingdings" charset="2"/>
              <a:buChar char="q"/>
            </a:pPr>
            <a:r>
              <a:rPr lang="en-US" sz="2400" b="1" dirty="0" smtClean="0"/>
              <a:t>Status Update </a:t>
            </a:r>
            <a:endParaRPr lang="en-US" sz="2400" b="1" dirty="0" smtClean="0"/>
          </a:p>
          <a:p>
            <a:pPr marL="800100" lvl="1" indent="-342900">
              <a:buClr>
                <a:srgbClr val="FF0000"/>
              </a:buClr>
              <a:buFont typeface="Wingdings" charset="2"/>
              <a:buChar char="q"/>
            </a:pPr>
            <a:r>
              <a:rPr lang="en-US" sz="2400" b="1" dirty="0" smtClean="0"/>
              <a:t>Functional </a:t>
            </a:r>
            <a:r>
              <a:rPr lang="en-US" sz="2400" b="1" dirty="0" smtClean="0"/>
              <a:t>Decomposition </a:t>
            </a:r>
            <a:r>
              <a:rPr lang="en-US" sz="2400" b="1" dirty="0" smtClean="0"/>
              <a:t>Review</a:t>
            </a:r>
            <a:endParaRPr lang="en-US" sz="2400" b="1" dirty="0" smtClean="0"/>
          </a:p>
        </p:txBody>
      </p:sp>
    </p:spTree>
    <p:extLst>
      <p:ext uri="{BB962C8B-B14F-4D97-AF65-F5344CB8AC3E}">
        <p14:creationId xmlns:p14="http://schemas.microsoft.com/office/powerpoint/2010/main" val="336662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11</a:t>
            </a:fld>
            <a:endParaRPr lang="en-US"/>
          </a:p>
        </p:txBody>
      </p:sp>
      <p:sp>
        <p:nvSpPr>
          <p:cNvPr id="5" name="TextBox 4"/>
          <p:cNvSpPr txBox="1"/>
          <p:nvPr/>
        </p:nvSpPr>
        <p:spPr>
          <a:xfrm>
            <a:off x="2057400" y="2514600"/>
            <a:ext cx="5029200" cy="646331"/>
          </a:xfrm>
          <a:prstGeom prst="rect">
            <a:avLst/>
          </a:prstGeom>
          <a:noFill/>
        </p:spPr>
        <p:txBody>
          <a:bodyPr wrap="square" rtlCol="0">
            <a:spAutoFit/>
          </a:bodyPr>
          <a:lstStyle/>
          <a:p>
            <a:r>
              <a:rPr lang="en-US" sz="3600" b="1" dirty="0" smtClean="0"/>
              <a:t>Backup Slides</a:t>
            </a:r>
            <a:endParaRPr lang="en-US" sz="3600" b="1" dirty="0"/>
          </a:p>
        </p:txBody>
      </p:sp>
    </p:spTree>
    <p:extLst>
      <p:ext uri="{BB962C8B-B14F-4D97-AF65-F5344CB8AC3E}">
        <p14:creationId xmlns:p14="http://schemas.microsoft.com/office/powerpoint/2010/main" val="13910155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381000" y="6858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0260" y="23622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14</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15</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16</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802.15.9</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1737557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17</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19</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66293680"/>
              </p:ext>
            </p:extLst>
          </p:nvPr>
        </p:nvGraphicFramePr>
        <p:xfrm>
          <a:off x="152399" y="838200"/>
          <a:ext cx="8701802" cy="4876799"/>
        </p:xfrm>
        <a:graphic>
          <a:graphicData uri="http://schemas.openxmlformats.org/drawingml/2006/table">
            <a:tbl>
              <a:tblPr firstRow="1" bandRow="1">
                <a:tableStyleId>{5C22544A-7EE6-4342-B048-85BDC9FD1C3A}</a:tableStyleId>
              </a:tblPr>
              <a:tblGrid>
                <a:gridCol w="1178644"/>
                <a:gridCol w="2555157"/>
                <a:gridCol w="1152374"/>
                <a:gridCol w="1861400"/>
                <a:gridCol w="1954227"/>
              </a:tblGrid>
              <a:tr h="286420">
                <a:tc gridSpan="5">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Operational</a:t>
                      </a:r>
                      <a:endParaRPr lang="en-US" sz="1400" b="1" dirty="0"/>
                    </a:p>
                  </a:txBody>
                  <a:tcPr/>
                </a:tc>
                <a:tc>
                  <a:txBody>
                    <a:bodyPr/>
                    <a:lstStyle/>
                    <a:p>
                      <a:r>
                        <a:rPr lang="en-US" sz="1400" b="1" dirty="0" smtClean="0"/>
                        <a:t>Op enumerations</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Device</a:t>
                      </a:r>
                      <a:r>
                        <a:rPr lang="en-US" sz="1400" baseline="0" dirty="0" smtClean="0"/>
                        <a:t> </a:t>
                      </a:r>
                      <a:r>
                        <a:rPr lang="en-US" sz="1400" dirty="0" smtClean="0"/>
                        <a:t>Type</a:t>
                      </a:r>
                      <a:endParaRPr lang="en-US" sz="1400" dirty="0"/>
                    </a:p>
                  </a:txBody>
                  <a:tcPr/>
                </a:tc>
                <a:tc>
                  <a:txBody>
                    <a:bodyPr/>
                    <a:lstStyle/>
                    <a:p>
                      <a:r>
                        <a:rPr lang="en-US" sz="1400" dirty="0" smtClean="0"/>
                        <a:t>FFD, RFD, RFD-TX, RFD-RX</a:t>
                      </a:r>
                      <a:endParaRPr lang="en-US" sz="1400" dirty="0"/>
                    </a:p>
                  </a:txBody>
                  <a:tcPr/>
                </a:tc>
                <a:tc>
                  <a:txBody>
                    <a:bodyPr/>
                    <a:lstStyle/>
                    <a:p>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PAN</a:t>
                      </a:r>
                      <a:endParaRPr lang="en-US" sz="1400" dirty="0"/>
                    </a:p>
                  </a:txBody>
                  <a:tcPr/>
                </a:tc>
                <a:tc>
                  <a:txBody>
                    <a:bodyPr/>
                    <a:lstStyle/>
                    <a:p>
                      <a:r>
                        <a:rPr lang="en-US" sz="1400" dirty="0" smtClean="0"/>
                        <a:t>Set-up, discovery</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167321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606540433"/>
              </p:ext>
            </p:extLst>
          </p:nvPr>
        </p:nvGraphicFramePr>
        <p:xfrm>
          <a:off x="304800" y="685800"/>
          <a:ext cx="8092202" cy="6065520"/>
        </p:xfrm>
        <a:graphic>
          <a:graphicData uri="http://schemas.openxmlformats.org/drawingml/2006/table">
            <a:tbl>
              <a:tblPr firstRow="1" bandRow="1">
                <a:tableStyleId>{5C22544A-7EE6-4342-B048-85BDC9FD1C3A}</a:tableStyleId>
              </a:tblPr>
              <a:tblGrid>
                <a:gridCol w="2819401"/>
                <a:gridCol w="1457174"/>
                <a:gridCol w="3038626"/>
                <a:gridCol w="777001"/>
              </a:tblGrid>
              <a:tr h="286420">
                <a:tc gridSpan="4">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Optional Modes</a:t>
                      </a:r>
                      <a:endParaRPr lang="en-US" sz="1400" b="1" dirty="0"/>
                    </a:p>
                  </a:txBody>
                  <a:tcPr/>
                </a:tc>
                <a:tc>
                  <a:txBody>
                    <a:bodyPr/>
                    <a:lstStyle/>
                    <a:p>
                      <a:r>
                        <a:rPr lang="en-US" sz="1400" b="1" dirty="0" smtClean="0"/>
                        <a:t>Configuration set-up</a:t>
                      </a:r>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Generic (GTS) [beacon-enabled]</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DSME</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TSCH</a:t>
                      </a:r>
                    </a:p>
                  </a:txBody>
                  <a:tcPr/>
                </a:tc>
                <a:tc>
                  <a:txBody>
                    <a:bodyPr/>
                    <a:lstStyle/>
                    <a:p>
                      <a:r>
                        <a:rPr lang="en-US" sz="1400" dirty="0" smtClean="0"/>
                        <a:t>Slotframe</a:t>
                      </a:r>
                      <a:endParaRPr lang="en-US" sz="1400" dirty="0"/>
                    </a:p>
                  </a:txBody>
                  <a:tcPr/>
                </a:tc>
                <a:tc>
                  <a:txBody>
                    <a:bodyPr/>
                    <a:lstStyle/>
                    <a:p>
                      <a:endParaRPr lang="en-US" sz="1400" dirty="0"/>
                    </a:p>
                  </a:txBody>
                  <a:tcPr/>
                </a:tc>
                <a:tc>
                  <a:txBody>
                    <a:bodyPr/>
                    <a:lstStyle/>
                    <a:p>
                      <a:endParaRPr lang="en-US"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SUN [Nonbeacon-enabled</a:t>
                      </a:r>
                      <a:r>
                        <a:rPr lang="en-US" sz="1400" dirty="0"/>
                        <a:t>]</a:t>
                      </a:r>
                      <a:endParaRPr lang="en-US" sz="1400" dirty="0" smtClean="0"/>
                    </a:p>
                  </a:txBody>
                  <a:tcPr/>
                </a:tc>
                <a:tc>
                  <a:txBody>
                    <a:bodyPr/>
                    <a:lstStyle/>
                    <a:p>
                      <a:endParaRPr lang="en-US" sz="1400" dirty="0"/>
                    </a:p>
                  </a:txBody>
                  <a:tcPr/>
                </a:tc>
                <a:tc>
                  <a:txBody>
                    <a:bodyPr/>
                    <a:lstStyle/>
                    <a:p>
                      <a:r>
                        <a:rPr lang="en-US" sz="1400" i="1" kern="1200" dirty="0" err="1" smtClean="0">
                          <a:solidFill>
                            <a:schemeClr val="dk1"/>
                          </a:solidFill>
                          <a:effectLst/>
                          <a:latin typeface="+mn-lt"/>
                          <a:ea typeface="+mn-ea"/>
                          <a:cs typeface="+mn-cs"/>
                        </a:rPr>
                        <a:t>phyCurrentChannel</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ChanCenterFreq0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NumChan</a:t>
                      </a:r>
                      <a:r>
                        <a:rPr lang="en-US" sz="1400" i="1" kern="1200" dirty="0" smtClean="0">
                          <a:solidFill>
                            <a:schemeClr val="dk1"/>
                          </a:solidFill>
                          <a:effectLst/>
                          <a:latin typeface="+mn-lt"/>
                          <a:ea typeface="+mn-ea"/>
                          <a:cs typeface="+mn-cs"/>
                        </a:rPr>
                        <a:t>,</a:t>
                      </a:r>
                      <a:r>
                        <a:rPr lang="en-US" sz="1400" i="1" kern="1200" baseline="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ChanSpacing</a:t>
                      </a:r>
                      <a:endParaRPr lang="en-US" sz="1400" i="1" kern="1200" dirty="0" smtClean="0">
                        <a:solidFill>
                          <a:schemeClr val="dk1"/>
                        </a:solidFill>
                        <a:effectLst/>
                        <a:latin typeface="+mn-lt"/>
                        <a:ea typeface="+mn-ea"/>
                        <a:cs typeface="+mn-cs"/>
                      </a:endParaRPr>
                    </a:p>
                    <a:p>
                      <a:r>
                        <a:rPr lang="en-US" sz="1400" i="1" kern="1200" dirty="0" err="1" smtClean="0">
                          <a:solidFill>
                            <a:schemeClr val="dk1"/>
                          </a:solidFill>
                          <a:effectLst/>
                          <a:latin typeface="+mn-lt"/>
                          <a:ea typeface="+mn-ea"/>
                          <a:cs typeface="+mn-cs"/>
                        </a:rPr>
                        <a:t>phyCurrentPage</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phyCurrentSUNPageEntry</a:t>
                      </a:r>
                      <a:r>
                        <a:rPr lang="en-US" sz="1400" i="1" kern="120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phyNumSUNPageEntriesSupported</a:t>
                      </a:r>
                      <a:r>
                        <a:rPr lang="en-US" sz="1400" i="1" kern="1200" dirty="0" smtClean="0">
                          <a:solidFill>
                            <a:schemeClr val="dk1"/>
                          </a:solidFill>
                          <a:effectLst/>
                          <a:latin typeface="+mn-lt"/>
                          <a:ea typeface="+mn-ea"/>
                          <a:cs typeface="+mn-cs"/>
                        </a:rPr>
                        <a:t> </a:t>
                      </a:r>
                      <a:r>
                        <a:rPr lang="en-US" sz="1400" i="1" kern="1200" dirty="0" err="1" smtClean="0">
                          <a:solidFill>
                            <a:schemeClr val="dk1"/>
                          </a:solidFill>
                          <a:effectLst/>
                          <a:latin typeface="+mn-lt"/>
                          <a:ea typeface="+mn-ea"/>
                          <a:cs typeface="+mn-cs"/>
                        </a:rPr>
                        <a:t>phySUNPageEntriesSupported</a:t>
                      </a:r>
                      <a:r>
                        <a:rPr lang="en-US" sz="1400" i="1" kern="1200" dirty="0" smtClean="0">
                          <a:solidFill>
                            <a:schemeClr val="dk1"/>
                          </a:solidFill>
                          <a:effectLst/>
                          <a:latin typeface="+mn-lt"/>
                          <a:ea typeface="+mn-ea"/>
                          <a:cs typeface="+mn-cs"/>
                        </a:rPr>
                        <a:t> </a:t>
                      </a:r>
                    </a:p>
                    <a:p>
                      <a:r>
                        <a:rPr lang="en-US" sz="1400" i="1" kern="1200" dirty="0" err="1" smtClean="0">
                          <a:solidFill>
                            <a:schemeClr val="dk1"/>
                          </a:solidFill>
                          <a:effectLst/>
                          <a:latin typeface="+mn-lt"/>
                          <a:ea typeface="+mn-ea"/>
                          <a:cs typeface="+mn-cs"/>
                        </a:rPr>
                        <a:t>macPanId</a:t>
                      </a:r>
                      <a:r>
                        <a:rPr lang="en-US" sz="1400" i="1" kern="1200" dirty="0" smtClean="0">
                          <a:solidFill>
                            <a:schemeClr val="dk1"/>
                          </a:solidFill>
                          <a:effectLst/>
                          <a:latin typeface="+mn-lt"/>
                          <a:ea typeface="+mn-ea"/>
                          <a:cs typeface="+mn-cs"/>
                        </a:rPr>
                        <a:t>,</a:t>
                      </a:r>
                    </a:p>
                    <a:p>
                      <a:r>
                        <a:rPr lang="en-US" sz="1400" i="1" kern="1200" dirty="0" err="1" smtClean="0">
                          <a:solidFill>
                            <a:schemeClr val="dk1"/>
                          </a:solidFill>
                          <a:effectLst/>
                          <a:latin typeface="+mn-lt"/>
                          <a:ea typeface="+mn-ea"/>
                          <a:cs typeface="+mn-cs"/>
                        </a:rPr>
                        <a:t>macCoordShortAddress</a:t>
                      </a:r>
                      <a:endParaRPr lang="en-US" sz="1400" i="1"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phySUNChannelsSupported</a:t>
                      </a:r>
                      <a:r>
                        <a:rPr lang="en-US" sz="1400" i="1" kern="1200" dirty="0" smtClean="0">
                          <a:solidFill>
                            <a:schemeClr val="dk1"/>
                          </a:solidFill>
                          <a:effectLst/>
                          <a:latin typeface="+mn-lt"/>
                          <a:ea typeface="+mn-ea"/>
                          <a:cs typeface="+mn-cs"/>
                        </a:rPr>
                        <a:t> </a:t>
                      </a:r>
                      <a:endParaRPr lang="en-US" sz="1400" i="1" dirty="0" smtClean="0"/>
                    </a:p>
                  </a:txBody>
                  <a:tcPr/>
                </a:tc>
                <a:tc>
                  <a:txBody>
                    <a:bodyPr/>
                    <a:lstStyle/>
                    <a:p>
                      <a:endParaRPr lang="en-US"/>
                    </a:p>
                  </a:txBody>
                  <a:tcPr/>
                </a:tc>
              </a:tr>
              <a:tr h="286420">
                <a:tc>
                  <a:txBody>
                    <a:bodyPr/>
                    <a:lstStyle/>
                    <a:p>
                      <a:r>
                        <a:rPr lang="en-US" sz="1400" dirty="0" smtClean="0"/>
                        <a:t>TVWS</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LECIM (lp-wan)</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RFID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RCC</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Generic [non-beacon-enabled]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740864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4577397"/>
              </p:ext>
            </p:extLst>
          </p:nvPr>
        </p:nvGraphicFramePr>
        <p:xfrm>
          <a:off x="152399" y="838200"/>
          <a:ext cx="8763001" cy="5372137"/>
        </p:xfrm>
        <a:graphic>
          <a:graphicData uri="http://schemas.openxmlformats.org/drawingml/2006/table">
            <a:tbl>
              <a:tblPr firstRow="1" bandRow="1">
                <a:tableStyleId>{5C22544A-7EE6-4342-B048-85BDC9FD1C3A}</a:tableStyleId>
              </a:tblPr>
              <a:tblGrid>
                <a:gridCol w="1752601"/>
                <a:gridCol w="6248400"/>
                <a:gridCol w="762000"/>
              </a:tblGrid>
              <a:tr h="286420">
                <a:tc gridSpan="3">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r>
              <a:tr h="286420">
                <a:tc>
                  <a:txBody>
                    <a:bodyPr/>
                    <a:lstStyle/>
                    <a:p>
                      <a:r>
                        <a:rPr lang="en-US" sz="1400" b="1" dirty="0" smtClean="0"/>
                        <a:t>Option behaviors</a:t>
                      </a:r>
                      <a:endParaRPr lang="en-US" sz="1400" b="1" dirty="0"/>
                    </a:p>
                  </a:txBody>
                  <a:tcPr/>
                </a:tc>
                <a:tc>
                  <a:txBody>
                    <a:bodyPr/>
                    <a:lstStyle/>
                    <a:p>
                      <a:r>
                        <a:rPr lang="en-US" sz="1400" b="1" dirty="0" smtClean="0"/>
                        <a:t>Option details</a:t>
                      </a:r>
                      <a:endParaRPr lang="en-US" sz="1400" b="1" dirty="0"/>
                    </a:p>
                  </a:txBody>
                  <a:tcPr/>
                </a:tc>
                <a:tc>
                  <a:txBody>
                    <a:bodyPr/>
                    <a:lstStyle/>
                    <a:p>
                      <a:endParaRPr lang="en-US"/>
                    </a:p>
                  </a:txBody>
                  <a:tcPr/>
                </a:tc>
              </a:tr>
              <a:tr h="286420">
                <a:tc>
                  <a:txBody>
                    <a:bodyPr/>
                    <a:lstStyle/>
                    <a:p>
                      <a:r>
                        <a:rPr lang="en-US" sz="1400" dirty="0" smtClean="0"/>
                        <a:t>Association</a:t>
                      </a:r>
                      <a:endParaRPr lang="en-US" sz="1400" dirty="0"/>
                    </a:p>
                  </a:txBody>
                  <a:tcPr/>
                </a:tc>
                <a:tc>
                  <a:txBody>
                    <a:bodyPr/>
                    <a:lstStyle/>
                    <a:p>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Integrity,</a:t>
                      </a:r>
                      <a:r>
                        <a:rPr lang="en-US" sz="1400" baseline="0" dirty="0" smtClean="0"/>
                        <a:t> Encryption</a:t>
                      </a:r>
                      <a:endParaRPr lang="en-US" sz="1400" dirty="0"/>
                    </a:p>
                  </a:txBody>
                  <a:tcPr/>
                </a:tc>
                <a:tc>
                  <a:txBody>
                    <a:bodyPr/>
                    <a:lstStyle/>
                    <a:p>
                      <a:endParaRPr lang="en-US"/>
                    </a:p>
                  </a:txBody>
                  <a:tcPr/>
                </a:tc>
              </a:tr>
              <a:tr h="286420">
                <a:tc>
                  <a:txBody>
                    <a:bodyPr/>
                    <a:lstStyle/>
                    <a:p>
                      <a:r>
                        <a:rPr lang="en-US" sz="1400" dirty="0" smtClean="0"/>
                        <a:t>Promiscuous</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Ranging</a:t>
                      </a:r>
                      <a:endParaRPr lang="en-US" sz="1400" dirty="0"/>
                    </a:p>
                  </a:txBody>
                  <a:tcPr/>
                </a:tc>
                <a:tc>
                  <a:txBody>
                    <a:bodyPr/>
                    <a:lstStyle/>
                    <a:p>
                      <a:endParaRPr lang="en-US" dirty="0"/>
                    </a:p>
                  </a:txBody>
                  <a:tcPr/>
                </a:tc>
                <a:tc>
                  <a:txBody>
                    <a:bodyPr/>
                    <a:lstStyle/>
                    <a:p>
                      <a:endParaRPr lang="en-US" dirty="0"/>
                    </a:p>
                  </a:txBody>
                  <a:tcPr/>
                </a:tc>
              </a:tr>
              <a:tr h="286420">
                <a:tc>
                  <a:txBody>
                    <a:bodyPr/>
                    <a:lstStyle/>
                    <a:p>
                      <a:r>
                        <a:rPr lang="en-US" sz="1400" dirty="0" smtClean="0"/>
                        <a:t>Low Energy</a:t>
                      </a:r>
                      <a:endParaRPr lang="en-US" sz="1400" dirty="0"/>
                    </a:p>
                  </a:txBody>
                  <a:tcPr/>
                </a:tc>
                <a:tc>
                  <a:txBody>
                    <a:bodyPr/>
                    <a:lstStyle/>
                    <a:p>
                      <a:r>
                        <a:rPr lang="en-US" sz="1400" dirty="0" smtClean="0"/>
                        <a:t>CSL, RIT, IRIT</a:t>
                      </a:r>
                      <a:endParaRPr lang="en-US" sz="1400" dirty="0"/>
                    </a:p>
                  </a:txBody>
                  <a:tcPr/>
                </a:tc>
                <a:tc>
                  <a:txBody>
                    <a:bodyPr/>
                    <a:lstStyle/>
                    <a:p>
                      <a:endParaRPr lang="en-US"/>
                    </a:p>
                  </a:txBody>
                  <a:tcPr/>
                </a:tc>
              </a:tr>
              <a:tr h="286420">
                <a:tc>
                  <a:txBody>
                    <a:bodyPr/>
                    <a:lstStyle/>
                    <a:p>
                      <a:r>
                        <a:rPr lang="en-US" sz="1400" dirty="0" smtClean="0"/>
                        <a:t>Priority</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Metrics</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MAC Metrics IE/All MAC Metrics IE</a:t>
                      </a:r>
                      <a:endParaRPr lang="en-US" sz="1400" dirty="0"/>
                    </a:p>
                  </a:txBody>
                  <a:tcPr/>
                </a:tc>
                <a:tc>
                  <a:txBody>
                    <a:bodyPr/>
                    <a:lstStyle/>
                    <a:p>
                      <a:endParaRPr lang="en-US" dirty="0"/>
                    </a:p>
                  </a:txBody>
                  <a:tcPr/>
                </a:tc>
              </a:tr>
              <a:tr h="286420">
                <a:tc>
                  <a:txBody>
                    <a:bodyPr/>
                    <a:lstStyle/>
                    <a:p>
                      <a:r>
                        <a:rPr lang="en-US" sz="1400" dirty="0" smtClean="0"/>
                        <a:t>Channel Hopping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Channel hopping IE, </a:t>
                      </a:r>
                      <a:r>
                        <a:rPr lang="en-US" sz="1400" b="0" i="1" u="none" strike="noStrike" kern="1200" baseline="0" dirty="0" smtClean="0">
                          <a:solidFill>
                            <a:schemeClr val="dk1"/>
                          </a:solidFill>
                          <a:latin typeface="+mn-lt"/>
                          <a:ea typeface="+mn-ea"/>
                          <a:cs typeface="+mn-cs"/>
                        </a:rPr>
                        <a:t>macHoppingSequenceLength, macHoppingSequenceList, </a:t>
                      </a:r>
                      <a:r>
                        <a:rPr lang="en-US" sz="1400" b="0" i="1" u="none" strike="noStrike" kern="1200" baseline="0" dirty="0" err="1" smtClean="0">
                          <a:solidFill>
                            <a:schemeClr val="dk1"/>
                          </a:solidFill>
                          <a:latin typeface="+mn-lt"/>
                          <a:ea typeface="+mn-ea"/>
                          <a:cs typeface="+mn-cs"/>
                        </a:rPr>
                        <a:t>macHoppingSequenceId</a:t>
                      </a:r>
                      <a:r>
                        <a:rPr lang="en-US" sz="1400" b="0" i="0"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macNumberofChannels</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macPhyConfiguration</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macExtendedBitmap</a:t>
                      </a:r>
                      <a:r>
                        <a:rPr lang="en-US" sz="1400" b="0" i="1" u="none" strike="noStrike" kern="1200" baseline="0" dirty="0" smtClean="0">
                          <a:solidFill>
                            <a:schemeClr val="dk1"/>
                          </a:solidFill>
                          <a:latin typeface="+mn-lt"/>
                          <a:ea typeface="+mn-ea"/>
                          <a:cs typeface="+mn-cs"/>
                        </a:rPr>
                        <a:t> </a:t>
                      </a:r>
                      <a:endParaRPr lang="en-US" sz="1400" i="1" dirty="0"/>
                    </a:p>
                  </a:txBody>
                  <a:tcPr/>
                </a:tc>
                <a:tc>
                  <a:txBody>
                    <a:bodyPr/>
                    <a:lstStyle/>
                    <a:p>
                      <a:endParaRPr lang="en-US" sz="1400" i="1" dirty="0"/>
                    </a:p>
                  </a:txBody>
                  <a:tcPr/>
                </a:tc>
              </a:tr>
              <a:tr h="286420">
                <a:tc>
                  <a:txBody>
                    <a:bodyPr/>
                    <a:lstStyle/>
                    <a:p>
                      <a:r>
                        <a:rPr lang="en-US" sz="1400" dirty="0" smtClean="0"/>
                        <a:t>IEs</a:t>
                      </a:r>
                      <a:endParaRPr lang="en-US" sz="1400" dirty="0"/>
                    </a:p>
                  </a:txBody>
                  <a:tcPr/>
                </a:tc>
                <a:tc>
                  <a:txBody>
                    <a:bodyPr/>
                    <a:lstStyle/>
                    <a:p>
                      <a:r>
                        <a:rPr lang="en-US" sz="1400" dirty="0" smtClean="0"/>
                        <a:t>Header,</a:t>
                      </a:r>
                      <a:r>
                        <a:rPr lang="en-US" sz="1400" baseline="0" dirty="0" smtClean="0"/>
                        <a:t> Payload</a:t>
                      </a:r>
                      <a:endParaRPr lang="en-US" sz="1400" dirty="0"/>
                    </a:p>
                  </a:txBody>
                  <a:tcPr/>
                </a:tc>
                <a:tc>
                  <a:txBody>
                    <a:bodyPr/>
                    <a:lstStyle/>
                    <a:p>
                      <a:endParaRPr lang="en-US"/>
                    </a:p>
                  </a:txBody>
                  <a:tcPr/>
                </a:tc>
              </a:tr>
              <a:tr h="286420">
                <a:tc>
                  <a:txBody>
                    <a:bodyPr/>
                    <a:lstStyle/>
                    <a:p>
                      <a:r>
                        <a:rPr lang="en-US" sz="1400" dirty="0" smtClean="0"/>
                        <a:t>TRLE</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Spectrum Tracking</a:t>
                      </a:r>
                      <a:endParaRPr lang="en-US" sz="1400"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1920029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05161616"/>
              </p:ext>
            </p:extLst>
          </p:nvPr>
        </p:nvGraphicFramePr>
        <p:xfrm>
          <a:off x="457200" y="1219200"/>
          <a:ext cx="8305800" cy="4805676"/>
        </p:xfrm>
        <a:graphic>
          <a:graphicData uri="http://schemas.openxmlformats.org/drawingml/2006/table">
            <a:tbl>
              <a:tblPr firstRow="1" bandRow="1">
                <a:tableStyleId>{5C22544A-7EE6-4342-B048-85BDC9FD1C3A}</a:tableStyleId>
              </a:tblPr>
              <a:tblGrid>
                <a:gridCol w="1600200"/>
                <a:gridCol w="6705600"/>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Channel</a:t>
                      </a:r>
                      <a:endParaRPr lang="en-US" sz="1000"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baseline="0" dirty="0" err="1" smtClean="0">
                          <a:solidFill>
                            <a:schemeClr val="dk1"/>
                          </a:solidFill>
                          <a:latin typeface="+mn-lt"/>
                          <a:ea typeface="+mn-ea"/>
                          <a:cs typeface="+mn-cs"/>
                        </a:rPr>
                        <a:t>phyCurrentChannel</a:t>
                      </a:r>
                      <a:r>
                        <a:rPr lang="en-US" sz="1200" b="0" i="1" u="none" strike="noStrike" kern="1200" baseline="0" dirty="0" smtClean="0">
                          <a:solidFill>
                            <a:schemeClr val="dk1"/>
                          </a:solidFill>
                          <a:latin typeface="+mn-lt"/>
                          <a:ea typeface="+mn-ea"/>
                          <a:cs typeface="+mn-cs"/>
                        </a:rPr>
                        <a:t> = </a:t>
                      </a:r>
                      <a:r>
                        <a:rPr lang="en-US" sz="1200" dirty="0" smtClean="0"/>
                        <a:t>Number</a:t>
                      </a:r>
                      <a:r>
                        <a:rPr lang="en-US" sz="1200" baseline="0" dirty="0" smtClean="0"/>
                        <a:t>: </a:t>
                      </a:r>
                      <a:r>
                        <a:rPr lang="en-US" sz="1200" b="0" i="1" u="none" strike="noStrike" kern="1200" baseline="0" dirty="0" err="1" smtClean="0">
                          <a:solidFill>
                            <a:schemeClr val="dk1"/>
                          </a:solidFill>
                          <a:latin typeface="+mn-lt"/>
                          <a:ea typeface="+mn-ea"/>
                          <a:cs typeface="+mn-cs"/>
                        </a:rPr>
                        <a:t>phyCurrentPage</a:t>
                      </a:r>
                      <a:endParaRPr lang="en-US" sz="1200" i="1" dirty="0"/>
                    </a:p>
                  </a:txBody>
                  <a:tcPr/>
                </a:tc>
              </a:tr>
              <a:tr h="309033">
                <a:tc>
                  <a:txBody>
                    <a:bodyPr/>
                    <a:lstStyle/>
                    <a:p>
                      <a:r>
                        <a:rPr lang="en-US" sz="1200" dirty="0" smtClean="0"/>
                        <a:t>Modulation type</a:t>
                      </a:r>
                      <a:endParaRPr lang="en-US" sz="1200" dirty="0"/>
                    </a:p>
                  </a:txBody>
                  <a:tcPr/>
                </a:tc>
                <a:tc>
                  <a:txBody>
                    <a:bodyPr/>
                    <a:lstStyle/>
                    <a:p>
                      <a:r>
                        <a:rPr lang="en-US" sz="1200" dirty="0" smtClean="0"/>
                        <a:t>O-QPSK, BPSK, FSK, MSK, OFDM, CSS, UWB-HR, UWB-LR, ASK</a:t>
                      </a:r>
                      <a:endParaRPr lang="en-US" sz="1200" dirty="0"/>
                    </a:p>
                  </a:txBody>
                  <a:tcPr/>
                </a:tc>
              </a:tr>
              <a:tr h="309033">
                <a:tc>
                  <a:txBody>
                    <a:bodyPr/>
                    <a:lstStyle/>
                    <a:p>
                      <a:r>
                        <a:rPr lang="en-US" sz="1200" dirty="0" smtClean="0"/>
                        <a:t>Preamble</a:t>
                      </a:r>
                      <a:endParaRPr lang="en-US" sz="1200" dirty="0"/>
                    </a:p>
                  </a:txBody>
                  <a:tcPr/>
                </a:tc>
                <a:tc>
                  <a:txBody>
                    <a:bodyPr/>
                    <a:lstStyle/>
                    <a:p>
                      <a:r>
                        <a:rPr lang="en-US" sz="1200" dirty="0" smtClean="0"/>
                        <a:t>Code/repetition: </a:t>
                      </a:r>
                      <a:r>
                        <a:rPr lang="en-US" sz="1200" b="0" i="1" u="none" strike="noStrike" kern="1200" baseline="0" dirty="0" err="1" smtClean="0">
                          <a:solidFill>
                            <a:schemeClr val="dk1"/>
                          </a:solidFill>
                          <a:latin typeface="+mn-lt"/>
                          <a:ea typeface="+mn-ea"/>
                          <a:cs typeface="+mn-cs"/>
                        </a:rPr>
                        <a:t>phyFskPreambleLength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SecondaryFskPreambleLength</a:t>
                      </a:r>
                      <a:endParaRPr lang="en-US" sz="1200" i="1" dirty="0"/>
                    </a:p>
                  </a:txBody>
                  <a:tcPr/>
                </a:tc>
              </a:tr>
              <a:tr h="309033">
                <a:tc>
                  <a:txBody>
                    <a:bodyPr/>
                    <a:lstStyle/>
                    <a:p>
                      <a:r>
                        <a:rPr lang="en-US" sz="1200" dirty="0" smtClean="0"/>
                        <a:t>FCS size</a:t>
                      </a:r>
                      <a:endParaRPr lang="en-US" sz="1200" dirty="0"/>
                    </a:p>
                  </a:txBody>
                  <a:tcPr/>
                </a:tc>
                <a:tc>
                  <a:txBody>
                    <a:bodyPr/>
                    <a:lstStyle/>
                    <a:p>
                      <a:r>
                        <a:rPr lang="en-US" sz="1200" dirty="0" smtClean="0"/>
                        <a:t>2, or 4</a:t>
                      </a:r>
                      <a:endParaRPr lang="en-US" sz="1200" dirty="0"/>
                    </a:p>
                  </a:txBody>
                  <a:tcPr/>
                </a:tc>
              </a:tr>
              <a:tr h="309033">
                <a:tc>
                  <a:txBody>
                    <a:bodyPr/>
                    <a:lstStyle/>
                    <a:p>
                      <a:r>
                        <a:rPr lang="en-US" sz="1200" dirty="0" smtClean="0"/>
                        <a:t>Packet Length</a:t>
                      </a:r>
                      <a:endParaRPr lang="en-US" sz="1000" i="1" dirty="0"/>
                    </a:p>
                  </a:txBody>
                  <a:tcPr/>
                </a:tc>
                <a:tc>
                  <a:txBody>
                    <a:bodyPr/>
                    <a:lstStyle/>
                    <a:p>
                      <a:r>
                        <a:rPr lang="en-US" sz="1200" b="0" i="1" u="none" strike="noStrike" kern="1200" baseline="0" dirty="0" err="1" smtClean="0">
                          <a:solidFill>
                            <a:schemeClr val="dk1"/>
                          </a:solidFill>
                          <a:latin typeface="+mn-lt"/>
                          <a:ea typeface="+mn-ea"/>
                          <a:cs typeface="+mn-cs"/>
                        </a:rPr>
                        <a:t>aMaxPhyPacketSize</a:t>
                      </a:r>
                      <a:r>
                        <a:rPr lang="en-US" sz="1200" b="0" i="1" u="none" strike="noStrike" kern="1200" baseline="0" dirty="0" smtClean="0">
                          <a:solidFill>
                            <a:schemeClr val="dk1"/>
                          </a:solidFill>
                          <a:latin typeface="+mn-lt"/>
                          <a:ea typeface="+mn-ea"/>
                          <a:cs typeface="+mn-cs"/>
                        </a:rPr>
                        <a:t> = </a:t>
                      </a:r>
                      <a:r>
                        <a:rPr lang="en-US" sz="1200" dirty="0" smtClean="0"/>
                        <a:t>127, or 2047, or </a:t>
                      </a:r>
                      <a:r>
                        <a:rPr lang="en-US" sz="1200" b="0" i="1" u="none" strike="noStrike" kern="1200" baseline="0" dirty="0" err="1" smtClean="0">
                          <a:solidFill>
                            <a:schemeClr val="dk1"/>
                          </a:solidFill>
                          <a:latin typeface="+mn-lt"/>
                          <a:ea typeface="+mn-ea"/>
                          <a:cs typeface="+mn-cs"/>
                        </a:rPr>
                        <a:t>phyLecimDsssPsduSize</a:t>
                      </a:r>
                      <a:endParaRPr lang="en-US" sz="1200" i="1" dirty="0"/>
                    </a:p>
                  </a:txBody>
                  <a:tcPr/>
                </a:tc>
              </a:tr>
              <a:tr h="3090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Operating Mode</a:t>
                      </a:r>
                    </a:p>
                  </a:txBody>
                  <a:tcPr/>
                </a:tc>
                <a:tc>
                  <a:txBody>
                    <a:bodyPr/>
                    <a:lstStyle/>
                    <a:p>
                      <a:endParaRPr lang="en-US" sz="1200" dirty="0"/>
                    </a:p>
                  </a:txBody>
                  <a:tcPr/>
                </a:tc>
              </a:tr>
              <a:tr h="309033">
                <a:tc>
                  <a:txBody>
                    <a:bodyPr/>
                    <a:lstStyle/>
                    <a:p>
                      <a:r>
                        <a:rPr lang="en-US" sz="1200" dirty="0" smtClean="0"/>
                        <a:t>Data Rate (kb/s)</a:t>
                      </a:r>
                      <a:endParaRPr lang="en-US" sz="1200" dirty="0"/>
                    </a:p>
                  </a:txBody>
                  <a:tcPr/>
                </a:tc>
                <a:tc>
                  <a:txBody>
                    <a:bodyPr/>
                    <a:lstStyle/>
                    <a:p>
                      <a:r>
                        <a:rPr lang="en-US" sz="1200" dirty="0" smtClean="0"/>
                        <a:t>2.4, 4.8, 6.25, 9.6, 10, 12.5, 16, 19.2, 20, 25, 31.25,</a:t>
                      </a:r>
                      <a:r>
                        <a:rPr lang="en-US" sz="1200" baseline="0" dirty="0" smtClean="0"/>
                        <a:t> 32, 36, 38.4, 40, </a:t>
                      </a:r>
                      <a:r>
                        <a:rPr lang="en-US" sz="1200" dirty="0" smtClean="0"/>
                        <a:t>50, 100, 110, 150, 156, 200, 234, 250, 300, 312, 468, 600, 624, 800, 850, 936, 1000, 1404, 1562.5, 1638, 2000, 3125, 6250, 6810, 27240</a:t>
                      </a:r>
                      <a:endParaRPr lang="en-US" sz="1200" dirty="0"/>
                    </a:p>
                  </a:txBody>
                  <a:tcPr/>
                </a:tc>
              </a:tr>
              <a:tr h="309033">
                <a:tc>
                  <a:txBody>
                    <a:bodyPr/>
                    <a:lstStyle/>
                    <a:p>
                      <a:r>
                        <a:rPr lang="en-US" sz="1200" dirty="0" smtClean="0"/>
                        <a:t>Transmit power level</a:t>
                      </a:r>
                      <a:endParaRPr lang="en-US" sz="1200" dirty="0"/>
                    </a:p>
                  </a:txBody>
                  <a:tcPr/>
                </a:tc>
                <a:tc>
                  <a:txBody>
                    <a:bodyPr/>
                    <a:lstStyle/>
                    <a:p>
                      <a:r>
                        <a:rPr lang="en-US" sz="1200" b="0" i="1" u="none" strike="noStrike" kern="1200" baseline="0" dirty="0" err="1" smtClean="0">
                          <a:solidFill>
                            <a:schemeClr val="dk1"/>
                          </a:solidFill>
                          <a:latin typeface="+mn-lt"/>
                          <a:ea typeface="+mn-ea"/>
                          <a:cs typeface="+mn-cs"/>
                        </a:rPr>
                        <a:t>phyTxPower</a:t>
                      </a:r>
                      <a:endParaRPr lang="en-US" sz="1200" i="1" dirty="0"/>
                    </a:p>
                  </a:txBody>
                  <a:tcPr/>
                </a:tc>
              </a:tr>
              <a:tr h="309033">
                <a:tc>
                  <a:txBody>
                    <a:bodyPr/>
                    <a:lstStyle/>
                    <a:p>
                      <a:r>
                        <a:rPr lang="en-US" sz="1200" dirty="0" smtClean="0"/>
                        <a:t>CCA</a:t>
                      </a:r>
                      <a:endParaRPr lang="en-US" sz="1200" dirty="0"/>
                    </a:p>
                  </a:txBody>
                  <a:tcPr/>
                </a:tc>
                <a:tc>
                  <a:txBody>
                    <a:bodyPr/>
                    <a:lstStyle/>
                    <a:p>
                      <a:r>
                        <a:rPr lang="en-US" sz="1200" dirty="0" smtClean="0"/>
                        <a:t>1, 2, 3, 4, 5, 6, :</a:t>
                      </a:r>
                      <a:r>
                        <a:rPr lang="en-US" sz="1200" baseline="0" dirty="0" smtClean="0"/>
                        <a:t> </a:t>
                      </a:r>
                      <a:r>
                        <a:rPr lang="en-US" sz="1200" dirty="0" err="1" smtClean="0"/>
                        <a:t>aCcatime</a:t>
                      </a:r>
                      <a:r>
                        <a:rPr lang="en-US" sz="1200" dirty="0" smtClean="0"/>
                        <a:t>/</a:t>
                      </a:r>
                      <a:r>
                        <a:rPr lang="en-US" sz="1200" b="0" i="1" u="none" strike="noStrike" kern="1200" baseline="0" dirty="0" err="1" smtClean="0">
                          <a:solidFill>
                            <a:schemeClr val="dk1"/>
                          </a:solidFill>
                          <a:latin typeface="+mn-lt"/>
                          <a:ea typeface="+mn-ea"/>
                          <a:cs typeface="+mn-cs"/>
                        </a:rPr>
                        <a:t>phyCCADuration</a:t>
                      </a:r>
                      <a:endParaRPr lang="en-US" sz="1200" i="1" dirty="0"/>
                    </a:p>
                  </a:txBody>
                  <a:tcPr/>
                </a:tc>
              </a:tr>
              <a:tr h="309033">
                <a:tc>
                  <a:txBody>
                    <a:bodyPr/>
                    <a:lstStyle/>
                    <a:p>
                      <a:r>
                        <a:rPr lang="en-US" sz="1200" dirty="0" smtClean="0"/>
                        <a:t>FEC</a:t>
                      </a:r>
                      <a:endParaRPr lang="en-US" sz="1200" dirty="0"/>
                    </a:p>
                  </a:txBody>
                  <a:tcPr/>
                </a:tc>
                <a:tc>
                  <a:txBody>
                    <a:bodyPr/>
                    <a:lstStyle/>
                    <a:p>
                      <a:r>
                        <a:rPr lang="en-US" sz="1200" dirty="0" smtClean="0"/>
                        <a:t>Off/On, rate, code, interleaving:</a:t>
                      </a:r>
                      <a:r>
                        <a:rPr lang="en-US" sz="1200" baseline="0" dirty="0" smtClean="0"/>
                        <a:t> </a:t>
                      </a:r>
                      <a:r>
                        <a:rPr lang="en-US" sz="1200" b="0" i="1" u="none" strike="noStrike" kern="1200" baseline="0" dirty="0" err="1" smtClean="0">
                          <a:solidFill>
                            <a:schemeClr val="dk1"/>
                          </a:solidFill>
                          <a:latin typeface="+mn-lt"/>
                          <a:ea typeface="+mn-ea"/>
                          <a:cs typeface="+mn-cs"/>
                        </a:rPr>
                        <a:t>phyFskFecEnabled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phyFskFecInterleavingRsc</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phyFskFecScheme</a:t>
                      </a:r>
                      <a:r>
                        <a:rPr lang="en-US" sz="1200" b="0" i="1" u="none" strike="noStrike" kern="1200" baseline="0" dirty="0" smtClean="0">
                          <a:solidFill>
                            <a:schemeClr val="dk1"/>
                          </a:solidFill>
                          <a:latin typeface="+mn-lt"/>
                          <a:ea typeface="+mn-ea"/>
                          <a:cs typeface="+mn-cs"/>
                        </a:rPr>
                        <a:t>/</a:t>
                      </a:r>
                      <a:r>
                        <a:rPr lang="en-US" sz="1200" b="0" i="1" u="none" strike="noStrike" kern="1200" baseline="0" dirty="0" err="1" smtClean="0">
                          <a:solidFill>
                            <a:schemeClr val="dk1"/>
                          </a:solidFill>
                          <a:latin typeface="+mn-lt"/>
                          <a:ea typeface="+mn-ea"/>
                          <a:cs typeface="+mn-cs"/>
                        </a:rPr>
                        <a:t>phyTvwsFskFecScheme</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phyLecimFecTailBitingEnabled</a:t>
                      </a:r>
                      <a:endParaRPr lang="en-US" sz="1200" i="1" dirty="0"/>
                    </a:p>
                  </a:txBody>
                  <a:tcPr/>
                </a:tc>
              </a:tr>
              <a:tr h="309033">
                <a:tc>
                  <a:txBody>
                    <a:bodyPr/>
                    <a:lstStyle/>
                    <a:p>
                      <a:r>
                        <a:rPr lang="en-US" sz="1200" dirty="0" smtClean="0"/>
                        <a:t>SFD</a:t>
                      </a:r>
                      <a:endParaRPr lang="en-US" sz="1200" dirty="0"/>
                    </a:p>
                  </a:txBody>
                  <a:tcPr/>
                </a:tc>
                <a:tc>
                  <a:txBody>
                    <a:bodyPr/>
                    <a:lstStyle/>
                    <a:p>
                      <a:r>
                        <a:rPr lang="en-US" sz="1200" dirty="0" smtClean="0"/>
                        <a:t>Size/value: </a:t>
                      </a:r>
                      <a:r>
                        <a:rPr lang="en-US" sz="1200" b="0" i="1" u="none" strike="noStrike" kern="1200" baseline="0" dirty="0" err="1" smtClean="0">
                          <a:solidFill>
                            <a:schemeClr val="dk1"/>
                          </a:solidFill>
                          <a:latin typeface="+mn-lt"/>
                          <a:ea typeface="+mn-ea"/>
                          <a:cs typeface="+mn-cs"/>
                        </a:rPr>
                        <a:t>phySunFskSfd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phyTvwsSfdLength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phyLecimDsssSfdPresent</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SecondaryFskSfd</a:t>
                      </a:r>
                      <a:endParaRPr lang="en-US" sz="1200" i="1" dirty="0"/>
                    </a:p>
                  </a:txBody>
                  <a:tcPr/>
                </a:tc>
              </a:tr>
              <a:tr h="309033">
                <a:tc>
                  <a:txBody>
                    <a:bodyPr/>
                    <a:lstStyle/>
                    <a:p>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2783094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91600589"/>
              </p:ext>
            </p:extLst>
          </p:nvPr>
        </p:nvGraphicFramePr>
        <p:xfrm>
          <a:off x="609600" y="1143000"/>
          <a:ext cx="7619999" cy="4748949"/>
        </p:xfrm>
        <a:graphic>
          <a:graphicData uri="http://schemas.openxmlformats.org/drawingml/2006/table">
            <a:tbl>
              <a:tblPr firstRow="1" bandRow="1">
                <a:tableStyleId>{5C22544A-7EE6-4342-B048-85BDC9FD1C3A}</a:tableStyleId>
              </a:tblPr>
              <a:tblGrid>
                <a:gridCol w="2286000"/>
                <a:gridCol w="5333999"/>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r>
                        <a:rPr lang="en-US" sz="1400" b="1" baseline="0" dirty="0" smtClean="0"/>
                        <a:t> </a:t>
                      </a:r>
                      <a:r>
                        <a:rPr lang="en-US" sz="1400" b="1" dirty="0" smtClean="0"/>
                        <a:t>(cont’d)</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TX&lt;-&gt;RX</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dk1"/>
                          </a:solidFill>
                          <a:latin typeface="+mn-lt"/>
                          <a:ea typeface="+mn-ea"/>
                          <a:cs typeface="+mn-cs"/>
                        </a:rPr>
                        <a:t>aTurnaroundTime</a:t>
                      </a:r>
                      <a:endParaRPr lang="en-US" sz="1000" dirty="0" smtClean="0"/>
                    </a:p>
                  </a:txBody>
                  <a:tcPr/>
                </a:tc>
              </a:tr>
              <a:tr h="309033">
                <a:tc>
                  <a:txBody>
                    <a:bodyPr/>
                    <a:lstStyle/>
                    <a:p>
                      <a:r>
                        <a:rPr lang="en-US" sz="1200" dirty="0" smtClean="0"/>
                        <a:t>ED threshold</a:t>
                      </a:r>
                      <a:endParaRPr lang="en-US" sz="1200" dirty="0"/>
                    </a:p>
                  </a:txBody>
                  <a:tcPr/>
                </a:tc>
                <a:tc>
                  <a:txBody>
                    <a:bodyPr/>
                    <a:lstStyle/>
                    <a:p>
                      <a:endParaRPr lang="en-US" sz="1200" dirty="0"/>
                    </a:p>
                  </a:txBody>
                  <a:tcPr/>
                </a:tc>
              </a:tr>
              <a:tr h="309033">
                <a:tc>
                  <a:txBody>
                    <a:bodyPr/>
                    <a:lstStyle/>
                    <a:p>
                      <a:r>
                        <a:rPr lang="en-US" sz="1200" dirty="0" smtClean="0"/>
                        <a:t>Spreading factor</a:t>
                      </a:r>
                      <a:endParaRPr lang="en-US" sz="1200" dirty="0"/>
                    </a:p>
                  </a:txBody>
                  <a:tcPr/>
                </a:tc>
                <a:tc>
                  <a:txBody>
                    <a:bodyPr/>
                    <a:lstStyle/>
                    <a:p>
                      <a:endParaRPr lang="en-US" sz="1200" dirty="0"/>
                    </a:p>
                  </a:txBody>
                  <a:tcPr/>
                </a:tc>
              </a:tr>
              <a:tr h="309033">
                <a:tc>
                  <a:txBody>
                    <a:bodyPr/>
                    <a:lstStyle/>
                    <a:p>
                      <a:r>
                        <a:rPr lang="en-US" sz="1200" dirty="0" smtClean="0"/>
                        <a:t>DSSS code</a:t>
                      </a:r>
                      <a:endParaRPr lang="en-US" sz="1200" dirty="0"/>
                    </a:p>
                  </a:txBody>
                  <a:tcPr/>
                </a:tc>
                <a:tc>
                  <a:txBody>
                    <a:bodyPr/>
                    <a:lstStyle/>
                    <a:p>
                      <a:endParaRPr lang="en-US" sz="1200" i="1" dirty="0"/>
                    </a:p>
                  </a:txBody>
                  <a:tcPr/>
                </a:tc>
              </a:tr>
              <a:tr h="309033">
                <a:tc>
                  <a:txBody>
                    <a:bodyPr/>
                    <a:lstStyle/>
                    <a:p>
                      <a:r>
                        <a:rPr lang="en-US" sz="1200" dirty="0" smtClean="0"/>
                        <a:t>Data whitening</a:t>
                      </a:r>
                      <a:endParaRPr lang="en-US" sz="1200" dirty="0"/>
                    </a:p>
                  </a:txBody>
                  <a:tcPr/>
                </a:tc>
                <a:tc>
                  <a:txBody>
                    <a:bodyPr/>
                    <a:lstStyle/>
                    <a:p>
                      <a:endParaRPr lang="en-US" sz="1200" i="1" dirty="0"/>
                    </a:p>
                  </a:txBody>
                  <a:tcPr/>
                </a:tc>
              </a:tr>
              <a:tr h="309033">
                <a:tc>
                  <a:txBody>
                    <a:bodyPr/>
                    <a:lstStyle/>
                    <a:p>
                      <a:r>
                        <a:rPr lang="en-US" sz="1200" dirty="0" smtClean="0"/>
                        <a:t>Common signaling mode</a:t>
                      </a:r>
                      <a:endParaRPr lang="en-US" sz="1200" dirty="0"/>
                    </a:p>
                  </a:txBody>
                  <a:tcPr/>
                </a:tc>
                <a:tc>
                  <a:txBody>
                    <a:bodyPr/>
                    <a:lstStyle/>
                    <a:p>
                      <a:endParaRPr lang="en-US" sz="1200" dirty="0"/>
                    </a:p>
                  </a:txBody>
                  <a:tcPr/>
                </a:tc>
              </a:tr>
              <a:tr h="309033">
                <a:tc>
                  <a:txBody>
                    <a:bodyPr/>
                    <a:lstStyle/>
                    <a:p>
                      <a:endParaRPr lang="en-US" sz="1000" i="1"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a:p>
                  </a:txBody>
                  <a:tcPr/>
                </a:tc>
                <a:tc>
                  <a:txBody>
                    <a:bodyPr/>
                    <a:lstStyle/>
                    <a:p>
                      <a:endParaRPr lang="en-US" sz="1200" dirty="0"/>
                    </a:p>
                  </a:txBody>
                  <a:tcPr/>
                </a:tc>
              </a:tr>
              <a:tr h="309033">
                <a:tc>
                  <a:txBody>
                    <a:bodyPr/>
                    <a:lstStyle/>
                    <a:p>
                      <a:endParaRPr lang="en-US"/>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1913875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Secured SUN FSK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SUN-FSK.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066800"/>
            <a:ext cx="7531100" cy="5295900"/>
          </a:xfrm>
          <a:prstGeom prst="rect">
            <a:avLst/>
          </a:prstGeom>
        </p:spPr>
      </p:pic>
    </p:spTree>
    <p:extLst>
      <p:ext uri="{BB962C8B-B14F-4D97-AF65-F5344CB8AC3E}">
        <p14:creationId xmlns:p14="http://schemas.microsoft.com/office/powerpoint/2010/main" val="3370840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LECIM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3" name="Picture 2" descr="802.15.12-multi-mode-LECIM.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454900" cy="5221493"/>
          </a:xfrm>
          <a:prstGeom prst="rect">
            <a:avLst/>
          </a:prstGeom>
        </p:spPr>
      </p:pic>
    </p:spTree>
    <p:extLst>
      <p:ext uri="{BB962C8B-B14F-4D97-AF65-F5344CB8AC3E}">
        <p14:creationId xmlns:p14="http://schemas.microsoft.com/office/powerpoint/2010/main" val="2190632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6tisch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6tisch.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531100" cy="5276422"/>
          </a:xfrm>
          <a:prstGeom prst="rect">
            <a:avLst/>
          </a:prstGeom>
        </p:spPr>
      </p:pic>
    </p:spTree>
    <p:extLst>
      <p:ext uri="{BB962C8B-B14F-4D97-AF65-F5344CB8AC3E}">
        <p14:creationId xmlns:p14="http://schemas.microsoft.com/office/powerpoint/2010/main" val="3894262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a:t>
            </a:r>
          </a:p>
          <a:p>
            <a:pPr marL="285750" indent="-285750">
              <a:buFont typeface="Arial"/>
              <a:buChar char="•"/>
            </a:pPr>
            <a:r>
              <a:rPr lang="en-US" sz="1800" b="1" dirty="0" smtClean="0"/>
              <a:t>L2R			C Perkins</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r>
              <a:rPr lang="en-US" sz="1800" b="1" dirty="0" smtClean="0"/>
              <a:t>Generic</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sp>
        <p:nvSpPr>
          <p:cNvPr id="21509" name="Rectangle 2"/>
          <p:cNvSpPr>
            <a:spLocks noGrp="1" noChangeArrowheads="1"/>
          </p:cNvSpPr>
          <p:nvPr>
            <p:ph type="title" idx="4294967295"/>
          </p:nvPr>
        </p:nvSpPr>
        <p:spPr>
          <a:xfrm>
            <a:off x="228600" y="4572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990600"/>
            <a:ext cx="8985365"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Discussion on mandatory elements of 802.15.12</a:t>
            </a:r>
          </a:p>
          <a:p>
            <a:pPr marL="800100" lvl="1" indent="-342900">
              <a:buClr>
                <a:srgbClr val="FF0000"/>
              </a:buClr>
              <a:buFont typeface="Wingdings" charset="2"/>
              <a:buChar char="q"/>
            </a:pPr>
            <a:r>
              <a:rPr lang="en-US" sz="1700" b="1" dirty="0" smtClean="0"/>
              <a:t>Management Protocol Module</a:t>
            </a:r>
          </a:p>
          <a:p>
            <a:pPr marL="1257300" lvl="2" indent="-342900">
              <a:buClr>
                <a:srgbClr val="FF0000"/>
              </a:buClr>
              <a:buFont typeface="Wingdings" charset="2"/>
              <a:buChar char="q"/>
            </a:pPr>
            <a:r>
              <a:rPr lang="en-US" sz="1700" b="1" dirty="0" smtClean="0"/>
              <a:t>Configuration: adopted the concept of a profile methodology where each identified profile consists of the configuration parameters for a specific, identified implementation for either the 15.4 device or another protocol module</a:t>
            </a:r>
          </a:p>
          <a:p>
            <a:pPr marL="1257300" lvl="2" indent="-342900">
              <a:buClr>
                <a:srgbClr val="FF0000"/>
              </a:buClr>
              <a:buFont typeface="Wingdings" charset="2"/>
              <a:buChar char="q"/>
            </a:pPr>
            <a:r>
              <a:rPr lang="en-US" sz="1700" b="1" dirty="0" smtClean="0"/>
              <a:t>Management/Monitor: adopts and extends the OMA LWM2M object definitions for 802.15.4</a:t>
            </a:r>
          </a:p>
          <a:p>
            <a:pPr marL="1257300" lvl="2" indent="-342900">
              <a:buClr>
                <a:srgbClr val="FF0000"/>
              </a:buClr>
              <a:buFont typeface="Wingdings" charset="2"/>
              <a:buChar char="q"/>
            </a:pPr>
            <a:r>
              <a:rPr lang="en-US" sz="1700" b="1" dirty="0" smtClean="0"/>
              <a:t>Discovery: function will determine if an end device is ULI capable or not</a:t>
            </a:r>
          </a:p>
          <a:p>
            <a:pPr marL="800100" lvl="1" indent="-342900">
              <a:buClr>
                <a:srgbClr val="FF0000"/>
              </a:buClr>
              <a:buFont typeface="Wingdings" charset="2"/>
              <a:buChar char="q"/>
            </a:pPr>
            <a:r>
              <a:rPr lang="en-US" sz="1700" b="1" dirty="0" smtClean="0"/>
              <a:t>PDE</a:t>
            </a:r>
          </a:p>
          <a:p>
            <a:pPr marL="1257300" lvl="2" indent="-342900">
              <a:buClr>
                <a:srgbClr val="FF0000"/>
              </a:buClr>
              <a:buFont typeface="Wingdings" charset="2"/>
              <a:buChar char="q"/>
            </a:pPr>
            <a:r>
              <a:rPr lang="en-US" sz="1700" b="1" dirty="0"/>
              <a:t>Will leverage the MMI concepts</a:t>
            </a:r>
          </a:p>
          <a:p>
            <a:pPr marL="1257300" lvl="2" indent="-342900">
              <a:buClr>
                <a:srgbClr val="FF0000"/>
              </a:buClr>
              <a:buFont typeface="Wingdings" charset="2"/>
              <a:buChar char="q"/>
            </a:pPr>
            <a:r>
              <a:rPr lang="en-US" sz="1700" b="1" dirty="0" smtClean="0"/>
              <a:t>Fragmentation block is eliminated, it is inherent in the 6LoWPAN protocol module</a:t>
            </a:r>
          </a:p>
          <a:p>
            <a:pPr marL="800100" lvl="1" indent="-342900">
              <a:buClr>
                <a:srgbClr val="FF0000"/>
              </a:buClr>
              <a:buFont typeface="Wingdings" charset="2"/>
              <a:buChar char="q"/>
            </a:pPr>
            <a:r>
              <a:rPr lang="en-US" sz="1700" b="1" dirty="0" smtClean="0"/>
              <a:t>MMI</a:t>
            </a:r>
          </a:p>
          <a:p>
            <a:pPr marL="1257300" lvl="2" indent="-342900">
              <a:buClr>
                <a:srgbClr val="FF0000"/>
              </a:buClr>
              <a:buFont typeface="Wingdings" charset="2"/>
              <a:buChar char="q"/>
            </a:pPr>
            <a:r>
              <a:rPr lang="en-US" sz="1700" b="1" dirty="0" smtClean="0"/>
              <a:t>Will leverage the 802.15.9 multiplex concepts, using MPX IE or ULI IE</a:t>
            </a:r>
          </a:p>
          <a:p>
            <a:pPr marL="1257300" lvl="2" indent="-342900">
              <a:buClr>
                <a:srgbClr val="FF0000"/>
              </a:buClr>
              <a:buFont typeface="Wingdings" charset="2"/>
              <a:buChar char="q"/>
            </a:pPr>
            <a:r>
              <a:rPr lang="en-US" sz="1700" b="1" dirty="0"/>
              <a:t>Fragmentation block is </a:t>
            </a:r>
            <a:r>
              <a:rPr lang="en-US" sz="1700" b="1" dirty="0" smtClean="0"/>
              <a:t>eliminated, </a:t>
            </a:r>
            <a:r>
              <a:rPr lang="en-US" sz="1700" b="1" dirty="0"/>
              <a:t>it is inherent in the MMI header </a:t>
            </a:r>
            <a:r>
              <a:rPr lang="en-US" sz="1700" b="1" dirty="0" smtClean="0"/>
              <a:t>structure</a:t>
            </a:r>
          </a:p>
          <a:p>
            <a:pPr marL="1257300" lvl="2" indent="-342900">
              <a:buClr>
                <a:srgbClr val="FF0000"/>
              </a:buClr>
              <a:buFont typeface="Wingdings" charset="2"/>
              <a:buChar char="q"/>
            </a:pPr>
            <a:r>
              <a:rPr lang="en-US" sz="1700" b="1" dirty="0" smtClean="0"/>
              <a:t>Use of lower 32 dispatch addresses allow 2-octet Protocol ID to be elided</a:t>
            </a:r>
          </a:p>
          <a:p>
            <a:pPr marL="800100" lvl="1" indent="-342900">
              <a:buClr>
                <a:srgbClr val="FF0000"/>
              </a:buClr>
              <a:buFont typeface="Wingdings" charset="2"/>
              <a:buChar char="q"/>
            </a:pPr>
            <a:r>
              <a:rPr lang="en-US" sz="1700" b="1" dirty="0" err="1" smtClean="0"/>
              <a:t>PassThru</a:t>
            </a:r>
            <a:endParaRPr lang="en-US" sz="1700" b="1" dirty="0" smtClean="0"/>
          </a:p>
          <a:p>
            <a:pPr marL="1257300" lvl="2" indent="-342900">
              <a:buClr>
                <a:srgbClr val="FF0000"/>
              </a:buClr>
              <a:buFont typeface="Wingdings" charset="2"/>
              <a:buChar char="q"/>
            </a:pPr>
            <a:r>
              <a:rPr lang="en-US" sz="1700" b="1" dirty="0" smtClean="0"/>
              <a:t>Required to allow 6LoWPAN communications to pass through PDE and MMI to 802.15.4 device</a:t>
            </a:r>
          </a:p>
          <a:p>
            <a:pPr marL="1257300" lvl="2" indent="-342900">
              <a:buClr>
                <a:srgbClr val="FF0000"/>
              </a:buClr>
              <a:buFont typeface="Wingdings" charset="2"/>
              <a:buChar char="q"/>
            </a:pPr>
            <a:r>
              <a:rPr lang="en-US" sz="1700" b="1" dirty="0" smtClean="0"/>
              <a:t>Required to allow application to directly configure 802.15.4 device </a:t>
            </a:r>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30</a:t>
            </a:fld>
            <a:endParaRPr lang="en-US"/>
          </a:p>
        </p:txBody>
      </p:sp>
      <p:sp>
        <p:nvSpPr>
          <p:cNvPr id="21509" name="Rectangle 2"/>
          <p:cNvSpPr>
            <a:spLocks noGrp="1" noChangeArrowheads="1"/>
          </p:cNvSpPr>
          <p:nvPr>
            <p:ph type="title" idx="4294967295"/>
          </p:nvPr>
        </p:nvSpPr>
        <p:spPr>
          <a:xfrm>
            <a:off x="228600" y="6858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447800"/>
            <a:ext cx="88392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Discussion on optional elements of 802.15.12</a:t>
            </a:r>
          </a:p>
          <a:p>
            <a:pPr marL="800100" lvl="1" indent="-342900">
              <a:buClr>
                <a:srgbClr val="FF0000"/>
              </a:buClr>
              <a:buFont typeface="Wingdings" charset="2"/>
              <a:buChar char="q"/>
            </a:pPr>
            <a:r>
              <a:rPr lang="en-US" sz="1700" b="1" dirty="0" smtClean="0"/>
              <a:t>6LoWPAN</a:t>
            </a:r>
          </a:p>
          <a:p>
            <a:pPr marL="1257300" lvl="2" indent="-342900">
              <a:buClr>
                <a:srgbClr val="FF0000"/>
              </a:buClr>
              <a:buFont typeface="Wingdings" charset="2"/>
              <a:buChar char="q"/>
            </a:pPr>
            <a:r>
              <a:rPr lang="en-US" sz="1700" b="1" dirty="0" smtClean="0"/>
              <a:t>Moved fragmentation function back into protocol module</a:t>
            </a:r>
          </a:p>
          <a:p>
            <a:pPr marL="800100" lvl="1" indent="-342900">
              <a:buClr>
                <a:srgbClr val="FF0000"/>
              </a:buClr>
              <a:buFont typeface="Wingdings" charset="2"/>
              <a:buChar char="q"/>
            </a:pPr>
            <a:r>
              <a:rPr lang="en-US" sz="1700" b="1" dirty="0" smtClean="0"/>
              <a:t>Ranging </a:t>
            </a:r>
            <a:r>
              <a:rPr lang="en-US" sz="1700" b="1" dirty="0"/>
              <a:t>and Location Support --  RLS Protocol Module</a:t>
            </a:r>
            <a:r>
              <a:rPr lang="en-US" sz="1700" b="1" dirty="0" smtClean="0"/>
              <a:t>:</a:t>
            </a:r>
          </a:p>
          <a:p>
            <a:pPr marL="1257300" lvl="2" indent="-342900">
              <a:buClr>
                <a:srgbClr val="FF0000"/>
              </a:buClr>
              <a:buFont typeface="Wingdings" charset="2"/>
              <a:buChar char="q"/>
            </a:pPr>
            <a:r>
              <a:rPr lang="en-US" sz="1700" b="1" dirty="0" smtClean="0"/>
              <a:t>Document </a:t>
            </a:r>
            <a:r>
              <a:rPr lang="en-US" sz="1700" b="1" dirty="0"/>
              <a:t>15-17-0082-00-0012 presented, advancing the operating concepts for the RLS module, including active two-way ranging and passive gathering of location enabling information, and beginning the definition of the SAP operations necessary to support this functionality. </a:t>
            </a:r>
            <a:endParaRPr lang="en-US" sz="1700" b="1" dirty="0" smtClean="0"/>
          </a:p>
          <a:p>
            <a:pPr marL="800100" lvl="1" indent="-342900">
              <a:buClr>
                <a:srgbClr val="FF0000"/>
              </a:buClr>
              <a:buFont typeface="Wingdings" charset="2"/>
              <a:buChar char="q"/>
            </a:pPr>
            <a:r>
              <a:rPr lang="en-US" sz="1600" b="1" dirty="0" smtClean="0"/>
              <a:t>L2R</a:t>
            </a:r>
            <a:endParaRPr lang="en-US" sz="1600" b="1" dirty="0"/>
          </a:p>
          <a:p>
            <a:pPr marL="1257300" lvl="2" indent="-342900">
              <a:buClr>
                <a:srgbClr val="FF0000"/>
              </a:buClr>
              <a:buFont typeface="Wingdings" charset="2"/>
              <a:buChar char="q"/>
            </a:pPr>
            <a:r>
              <a:rPr lang="en-US" sz="1700" b="1" dirty="0"/>
              <a:t>No progress this session</a:t>
            </a:r>
          </a:p>
          <a:p>
            <a:pPr marL="800100" lvl="1" indent="-342900">
              <a:buClr>
                <a:srgbClr val="FF0000"/>
              </a:buClr>
              <a:buFont typeface="Wingdings" charset="2"/>
              <a:buChar char="q"/>
            </a:pPr>
            <a:r>
              <a:rPr lang="en-US" sz="1700" b="1" dirty="0" smtClean="0"/>
              <a:t>KMP</a:t>
            </a:r>
            <a:endParaRPr lang="en-US" sz="1700" b="1" dirty="0"/>
          </a:p>
          <a:p>
            <a:pPr marL="1257300" lvl="2" indent="-342900">
              <a:buClr>
                <a:srgbClr val="FF0000"/>
              </a:buClr>
              <a:buFont typeface="Wingdings" charset="2"/>
              <a:buChar char="q"/>
            </a:pPr>
            <a:r>
              <a:rPr lang="en-US" sz="1700" b="1" dirty="0"/>
              <a:t>No progress this session</a:t>
            </a:r>
          </a:p>
          <a:p>
            <a:pPr marL="800100" lvl="1" indent="-342900">
              <a:buClr>
                <a:srgbClr val="FF0000"/>
              </a:buClr>
              <a:buFont typeface="Wingdings" charset="2"/>
              <a:buChar char="q"/>
            </a:pPr>
            <a:r>
              <a:rPr lang="en-US" sz="1700" b="1" dirty="0" smtClean="0"/>
              <a:t>6top</a:t>
            </a:r>
            <a:endParaRPr lang="en-US" sz="1700" b="1" dirty="0"/>
          </a:p>
          <a:p>
            <a:pPr marL="1257300" lvl="2" indent="-342900">
              <a:buClr>
                <a:srgbClr val="FF0000"/>
              </a:buClr>
              <a:buFont typeface="Wingdings" charset="2"/>
              <a:buChar char="q"/>
            </a:pPr>
            <a:r>
              <a:rPr lang="en-US" sz="1700" b="1" dirty="0"/>
              <a:t>No progress this session</a:t>
            </a:r>
          </a:p>
        </p:txBody>
      </p:sp>
    </p:spTree>
    <p:extLst>
      <p:ext uri="{BB962C8B-B14F-4D97-AF65-F5344CB8AC3E}">
        <p14:creationId xmlns:p14="http://schemas.microsoft.com/office/powerpoint/2010/main" val="69515575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777248593"/>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c>
                  <a:txBody>
                    <a:bodyPr/>
                    <a:lstStyle/>
                    <a:p>
                      <a:r>
                        <a:rPr lang="en-US" dirty="0" smtClean="0"/>
                        <a:t>July, 2017</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2017</a:t>
                      </a:r>
                    </a:p>
                  </a:txBody>
                  <a:tcPr/>
                </a:tc>
              </a:tr>
              <a:tr h="398549">
                <a:tc>
                  <a:txBody>
                    <a:bodyPr/>
                    <a:lstStyle/>
                    <a:p>
                      <a:r>
                        <a:rPr lang="en-US" dirty="0" smtClean="0"/>
                        <a:t>TG Comment Collection</a:t>
                      </a:r>
                      <a:endParaRPr lang="en-US" dirty="0"/>
                    </a:p>
                  </a:txBody>
                  <a:tcPr/>
                </a:tc>
                <a:tc>
                  <a:txBody>
                    <a:bodyPr/>
                    <a:lstStyle/>
                    <a:p>
                      <a:r>
                        <a:rPr lang="en-US" dirty="0" smtClean="0"/>
                        <a:t>Sept, 2017</a:t>
                      </a:r>
                      <a:endParaRPr lang="en-US" dirty="0"/>
                    </a:p>
                  </a:txBody>
                  <a:tcPr/>
                </a:tc>
                <a:tc>
                  <a:txBody>
                    <a:bodyPr/>
                    <a:lstStyle/>
                    <a:p>
                      <a:r>
                        <a:rPr lang="en-US" dirty="0" smtClean="0"/>
                        <a:t>Jan,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Dec,</a:t>
                      </a:r>
                      <a:r>
                        <a:rPr lang="en-US" baseline="0" dirty="0" smtClean="0"/>
                        <a:t> 2017</a:t>
                      </a:r>
                      <a:endParaRPr lang="en-US" dirty="0"/>
                    </a:p>
                  </a:txBody>
                  <a:tcPr/>
                </a:tc>
                <a:tc>
                  <a:txBody>
                    <a:bodyPr/>
                    <a:lstStyle/>
                    <a:p>
                      <a:r>
                        <a:rPr lang="en-US" dirty="0" smtClean="0"/>
                        <a:t>Mar,</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Aug, 2018</a:t>
                      </a:r>
                      <a:endParaRPr lang="en-US" dirty="0"/>
                    </a:p>
                  </a:txBody>
                  <a:tcPr/>
                </a:tc>
                <a:tc>
                  <a:txBody>
                    <a:bodyPr/>
                    <a:lstStyle/>
                    <a:p>
                      <a:r>
                        <a:rPr lang="en-US" dirty="0" smtClean="0"/>
                        <a:t>Jan, 2019</a:t>
                      </a:r>
                      <a:endParaRPr lang="en-US" dirty="0"/>
                    </a:p>
                  </a:txBody>
                  <a:tcPr/>
                </a:tc>
              </a:tr>
              <a:tr h="398549">
                <a:tc>
                  <a:txBody>
                    <a:bodyPr/>
                    <a:lstStyle/>
                    <a:p>
                      <a:r>
                        <a:rPr lang="en-US" dirty="0" smtClean="0"/>
                        <a:t>NesCom</a:t>
                      </a:r>
                      <a:endParaRPr lang="en-US" dirty="0"/>
                    </a:p>
                  </a:txBody>
                  <a:tcPr/>
                </a:tc>
                <a:tc>
                  <a:txBody>
                    <a:bodyPr/>
                    <a:lstStyle/>
                    <a:p>
                      <a:r>
                        <a:rPr lang="en-US" dirty="0" smtClean="0"/>
                        <a:t>Jan, 2019</a:t>
                      </a:r>
                      <a:endParaRPr lang="en-US" dirty="0"/>
                    </a:p>
                  </a:txBody>
                  <a:tcPr/>
                </a:tc>
                <a:tc>
                  <a:txBody>
                    <a:bodyPr/>
                    <a:lstStyle/>
                    <a:p>
                      <a:r>
                        <a:rPr lang="en-US" dirty="0" smtClean="0"/>
                        <a:t>Mar,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Mar, 2019</a:t>
                      </a:r>
                      <a:endParaRPr lang="en-US" dirty="0"/>
                    </a:p>
                  </a:txBody>
                  <a:tcPr/>
                </a:tc>
                <a:tc>
                  <a:txBody>
                    <a:bodyPr/>
                    <a:lstStyle/>
                    <a:p>
                      <a:r>
                        <a:rPr lang="en-US" dirty="0" smtClean="0"/>
                        <a:t>June, 2019</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81000" y="25400"/>
            <a:ext cx="8001000" cy="990600"/>
          </a:xfrm>
        </p:spPr>
        <p:txBody>
          <a:bodyPr/>
          <a:lstStyle/>
          <a:p>
            <a:r>
              <a:rPr lang="en-US" b="1" dirty="0" smtClean="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990600"/>
            <a:ext cx="8382000" cy="5386090"/>
          </a:xfrm>
          <a:prstGeom prst="rect">
            <a:avLst/>
          </a:prstGeom>
          <a:noFill/>
        </p:spPr>
        <p:txBody>
          <a:bodyPr wrap="square" rtlCol="0">
            <a:spAutoFit/>
          </a:bodyPr>
          <a:lstStyle/>
          <a:p>
            <a:pPr marL="342900" indent="-342900">
              <a:buClr>
                <a:srgbClr val="FF0000"/>
              </a:buClr>
              <a:buFont typeface="Wingdings" charset="2"/>
              <a:buChar char="q"/>
            </a:pPr>
            <a:r>
              <a:rPr lang="en-US" sz="2000" b="1" dirty="0"/>
              <a:t>Discussion on mandatory elements of 802.15.12</a:t>
            </a:r>
          </a:p>
          <a:p>
            <a:pPr marL="800100" lvl="1" indent="-342900">
              <a:buClr>
                <a:srgbClr val="FF0000"/>
              </a:buClr>
              <a:buFont typeface="Wingdings" charset="2"/>
              <a:buChar char="q"/>
            </a:pPr>
            <a:r>
              <a:rPr lang="en-US" sz="1700" b="1" dirty="0"/>
              <a:t>Management Protocol Module</a:t>
            </a:r>
          </a:p>
          <a:p>
            <a:pPr marL="1257300" lvl="2" indent="-342900">
              <a:buClr>
                <a:srgbClr val="FF0000"/>
              </a:buClr>
              <a:buFont typeface="Wingdings" charset="2"/>
              <a:buChar char="q"/>
            </a:pPr>
            <a:r>
              <a:rPr lang="en-US" sz="1600" b="1" dirty="0"/>
              <a:t>Configuration: adopted the concept of a profile methodology where each identified profile consists of the configuration parameters for a specific, identified implementation for either the 15.4 device or another protocol module</a:t>
            </a:r>
          </a:p>
          <a:p>
            <a:pPr marL="1257300" lvl="2" indent="-342900">
              <a:buClr>
                <a:srgbClr val="FF0000"/>
              </a:buClr>
              <a:buFont typeface="Wingdings" charset="2"/>
              <a:buChar char="q"/>
            </a:pPr>
            <a:r>
              <a:rPr lang="en-US" sz="1600" b="1" dirty="0"/>
              <a:t>Management/Monitor: adopts and extends the OMA LWM2M object definitions for 802.15.4</a:t>
            </a:r>
          </a:p>
          <a:p>
            <a:pPr marL="1257300" lvl="2" indent="-342900">
              <a:buClr>
                <a:srgbClr val="FF0000"/>
              </a:buClr>
              <a:buFont typeface="Wingdings" charset="2"/>
              <a:buChar char="q"/>
            </a:pPr>
            <a:r>
              <a:rPr lang="en-US" sz="1600" b="1" dirty="0"/>
              <a:t>Discovery: function will determine if an end device is ULI capable or not</a:t>
            </a:r>
          </a:p>
          <a:p>
            <a:pPr marL="800100" lvl="1" indent="-342900">
              <a:buClr>
                <a:srgbClr val="FF0000"/>
              </a:buClr>
              <a:buFont typeface="Wingdings" charset="2"/>
              <a:buChar char="q"/>
            </a:pPr>
            <a:r>
              <a:rPr lang="en-US" sz="1700" b="1" dirty="0"/>
              <a:t>PDE</a:t>
            </a:r>
          </a:p>
          <a:p>
            <a:pPr marL="1257300" lvl="2" indent="-342900">
              <a:buClr>
                <a:srgbClr val="FF0000"/>
              </a:buClr>
              <a:buFont typeface="Wingdings" charset="2"/>
              <a:buChar char="q"/>
            </a:pPr>
            <a:r>
              <a:rPr lang="en-US" sz="1600" b="1" dirty="0"/>
              <a:t>Will leverage the MMI concepts</a:t>
            </a:r>
          </a:p>
          <a:p>
            <a:pPr marL="1257300" lvl="2" indent="-342900">
              <a:buClr>
                <a:srgbClr val="FF0000"/>
              </a:buClr>
              <a:buFont typeface="Wingdings" charset="2"/>
              <a:buChar char="q"/>
            </a:pPr>
            <a:r>
              <a:rPr lang="en-US" sz="1600" b="1" dirty="0"/>
              <a:t>Fragmentation block is eliminated, it is inherent in the 6LoWPAN protocol module</a:t>
            </a:r>
          </a:p>
          <a:p>
            <a:pPr marL="800100" lvl="1" indent="-342900">
              <a:buClr>
                <a:srgbClr val="FF0000"/>
              </a:buClr>
              <a:buFont typeface="Wingdings" charset="2"/>
              <a:buChar char="q"/>
            </a:pPr>
            <a:r>
              <a:rPr lang="en-US" sz="1700" b="1" dirty="0"/>
              <a:t>MMI</a:t>
            </a:r>
          </a:p>
          <a:p>
            <a:pPr marL="1257300" lvl="2" indent="-342900">
              <a:buClr>
                <a:srgbClr val="FF0000"/>
              </a:buClr>
              <a:buFont typeface="Wingdings" charset="2"/>
              <a:buChar char="q"/>
            </a:pPr>
            <a:r>
              <a:rPr lang="en-US" sz="1600" b="1" dirty="0"/>
              <a:t>Will leverage the 802.15.9 multiplex concepts, using MPX IE </a:t>
            </a:r>
            <a:r>
              <a:rPr lang="en-US" sz="1600" b="1" dirty="0" smtClean="0"/>
              <a:t>and </a:t>
            </a:r>
            <a:r>
              <a:rPr lang="en-US" sz="1600" b="1" dirty="0"/>
              <a:t>ULI IE</a:t>
            </a:r>
          </a:p>
          <a:p>
            <a:pPr marL="1257300" lvl="2" indent="-342900">
              <a:buClr>
                <a:srgbClr val="FF0000"/>
              </a:buClr>
              <a:buFont typeface="Wingdings" charset="2"/>
              <a:buChar char="q"/>
            </a:pPr>
            <a:r>
              <a:rPr lang="en-US" sz="1600" b="1" dirty="0"/>
              <a:t>Fragmentation block is eliminated, it is inherent in the MMI header structure</a:t>
            </a:r>
          </a:p>
          <a:p>
            <a:pPr marL="1257300" lvl="2" indent="-342900">
              <a:buClr>
                <a:srgbClr val="FF0000"/>
              </a:buClr>
              <a:buFont typeface="Wingdings" charset="2"/>
              <a:buChar char="q"/>
            </a:pPr>
            <a:r>
              <a:rPr lang="en-US" sz="1600" b="1" dirty="0"/>
              <a:t>Use of lower 32 dispatch addresses allow 2-octet Protocol ID to be elided</a:t>
            </a:r>
          </a:p>
          <a:p>
            <a:pPr marL="800100" lvl="1" indent="-342900">
              <a:buClr>
                <a:srgbClr val="FF0000"/>
              </a:buClr>
              <a:buFont typeface="Wingdings" charset="2"/>
              <a:buChar char="q"/>
            </a:pPr>
            <a:r>
              <a:rPr lang="en-US" sz="1700" b="1" dirty="0" err="1"/>
              <a:t>PassThru</a:t>
            </a:r>
            <a:endParaRPr lang="en-US" sz="1700" b="1" dirty="0"/>
          </a:p>
          <a:p>
            <a:pPr marL="1257300" lvl="2" indent="-342900">
              <a:buClr>
                <a:srgbClr val="FF0000"/>
              </a:buClr>
              <a:buFont typeface="Wingdings" charset="2"/>
              <a:buChar char="q"/>
            </a:pPr>
            <a:r>
              <a:rPr lang="en-US" sz="1600" b="1" dirty="0"/>
              <a:t>Required to allow 6LoWPAN communications to pass through PDE and MMI to 802.15.4 device</a:t>
            </a:r>
          </a:p>
          <a:p>
            <a:pPr marL="1257300" lvl="2" indent="-342900">
              <a:buClr>
                <a:srgbClr val="FF0000"/>
              </a:buClr>
              <a:buFont typeface="Wingdings" charset="2"/>
              <a:buChar char="q"/>
            </a:pPr>
            <a:r>
              <a:rPr lang="en-US" sz="1600" b="1" dirty="0"/>
              <a:t>Required to allow application to directly configure 802.15.4 device </a:t>
            </a:r>
            <a:r>
              <a:rPr lang="en-US" sz="1600" b="1" dirty="0" smtClean="0"/>
              <a:t>via MLME SAP and send messaging via MCPS SAP</a:t>
            </a:r>
            <a:endParaRPr lang="en-US" sz="1600" b="1" dirty="0"/>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81000" y="457200"/>
            <a:ext cx="8001000" cy="990600"/>
          </a:xfrm>
        </p:spPr>
        <p:txBody>
          <a:bodyPr/>
          <a:lstStyle/>
          <a:p>
            <a:r>
              <a:rPr lang="en-US" b="1" dirty="0" smtClean="0">
                <a:solidFill>
                  <a:srgbClr val="000000"/>
                </a:solidFill>
                <a:ea typeface="Lucida Grande"/>
                <a:cs typeface="Lucida Grande"/>
              </a:rPr>
              <a:t>TG 12 Status Update</a:t>
            </a:r>
            <a:br>
              <a:rPr lang="en-US" b="1" dirty="0" smtClean="0">
                <a:solidFill>
                  <a:srgbClr val="000000"/>
                </a:solidFill>
                <a:ea typeface="Lucida Grande"/>
                <a:cs typeface="Lucida Grande"/>
              </a:rPr>
            </a:br>
            <a:r>
              <a:rPr lang="en-US" sz="2800" b="1" dirty="0" smtClean="0">
                <a:solidFill>
                  <a:srgbClr val="000000"/>
                </a:solidFill>
                <a:ea typeface="Lucida Grande"/>
                <a:cs typeface="Lucida Grande"/>
              </a:rPr>
              <a:t>(continued)</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1676400"/>
            <a:ext cx="8382000" cy="2231380"/>
          </a:xfrm>
          <a:prstGeom prst="rect">
            <a:avLst/>
          </a:prstGeom>
          <a:noFill/>
        </p:spPr>
        <p:txBody>
          <a:bodyPr wrap="square" rtlCol="0">
            <a:spAutoFit/>
          </a:bodyPr>
          <a:lstStyle/>
          <a:p>
            <a:pPr marL="342900" indent="-342900">
              <a:buClr>
                <a:srgbClr val="FF0000"/>
              </a:buClr>
              <a:buFont typeface="Wingdings" charset="2"/>
              <a:buChar char="q"/>
            </a:pPr>
            <a:r>
              <a:rPr lang="en-US" sz="2000" b="1" dirty="0"/>
              <a:t>Discussion on optional elements of 802.15.12</a:t>
            </a:r>
          </a:p>
          <a:p>
            <a:pPr marL="800100" lvl="1" indent="-342900">
              <a:buClr>
                <a:srgbClr val="FF0000"/>
              </a:buClr>
              <a:buFont typeface="Wingdings" charset="2"/>
              <a:buChar char="q"/>
            </a:pPr>
            <a:r>
              <a:rPr lang="en-US" sz="1700" b="1" dirty="0"/>
              <a:t>6LoWPAN</a:t>
            </a:r>
          </a:p>
          <a:p>
            <a:pPr marL="1257300" lvl="2" indent="-342900">
              <a:buClr>
                <a:srgbClr val="FF0000"/>
              </a:buClr>
              <a:buFont typeface="Wingdings" charset="2"/>
              <a:buChar char="q"/>
            </a:pPr>
            <a:r>
              <a:rPr lang="en-US" sz="1700" b="1" dirty="0"/>
              <a:t>Moved fragmentation function back into protocol module</a:t>
            </a:r>
          </a:p>
          <a:p>
            <a:pPr marL="800100" lvl="1" indent="-342900">
              <a:buClr>
                <a:srgbClr val="FF0000"/>
              </a:buClr>
              <a:buFont typeface="Wingdings" charset="2"/>
              <a:buChar char="q"/>
            </a:pPr>
            <a:r>
              <a:rPr lang="en-US" sz="1700" b="1" dirty="0"/>
              <a:t>Ranging and Location Support --  RLS Protocol Module:</a:t>
            </a:r>
          </a:p>
          <a:p>
            <a:pPr marL="1257300" lvl="2" indent="-342900">
              <a:buClr>
                <a:srgbClr val="FF0000"/>
              </a:buClr>
              <a:buFont typeface="Wingdings" charset="2"/>
              <a:buChar char="q"/>
            </a:pPr>
            <a:r>
              <a:rPr lang="en-US" sz="1700" b="1" dirty="0"/>
              <a:t>Document 15-17-0082-00-0012 presented, advancing the operating concepts for the RLS module, including active two-way ranging and passive gathering of location enabling information, and beginning the definition of the SAP operations necessary to support this functionality. </a:t>
            </a:r>
          </a:p>
        </p:txBody>
      </p:sp>
    </p:spTree>
    <p:extLst>
      <p:ext uri="{BB962C8B-B14F-4D97-AF65-F5344CB8AC3E}">
        <p14:creationId xmlns:p14="http://schemas.microsoft.com/office/powerpoint/2010/main" val="640375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304800" y="457200"/>
            <a:ext cx="8305800" cy="762000"/>
          </a:xfrm>
        </p:spPr>
        <p:txBody>
          <a:bodyPr/>
          <a:lstStyle/>
          <a:p>
            <a:r>
              <a:rPr lang="en-US" b="1" dirty="0" smtClean="0">
                <a:latin typeface="Times New Roman" charset="0"/>
                <a:ea typeface="ＭＳ Ｐゴシック" charset="0"/>
                <a:cs typeface="ＭＳ Ｐゴシック" charset="0"/>
              </a:rPr>
              <a:t>TG12 Meeting Goals </a:t>
            </a:r>
            <a:r>
              <a:rPr lang="en-US" sz="2000" b="1" dirty="0" smtClean="0">
                <a:latin typeface="Times New Roman" charset="0"/>
                <a:ea typeface="ＭＳ Ｐゴシック" charset="0"/>
                <a:cs typeface="ＭＳ Ｐゴシック" charset="0"/>
              </a:rPr>
              <a:t>(agenda: 15-17-0158-00)</a:t>
            </a:r>
            <a:r>
              <a:rPr lang="en-US" sz="2800" b="1" dirty="0" smtClean="0">
                <a:latin typeface="Times New Roman" charset="0"/>
                <a:ea typeface="ＭＳ Ｐゴシック" charset="0"/>
                <a:cs typeface="ＭＳ Ｐゴシック" charset="0"/>
              </a:rPr>
              <a:t>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763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Tuesday 14 Mar, </a:t>
            </a:r>
            <a:r>
              <a:rPr lang="en-US" sz="2400" b="1" dirty="0"/>
              <a:t>A</a:t>
            </a:r>
            <a:r>
              <a:rPr lang="en-US" sz="2400" b="1" dirty="0" smtClean="0"/>
              <a:t>M1: Opening report, Agenda, Status and Functional decomposition review</a:t>
            </a:r>
            <a:r>
              <a:rPr lang="en-US" sz="2400" dirty="0" smtClean="0"/>
              <a:t> </a:t>
            </a:r>
          </a:p>
          <a:p>
            <a:pPr marL="342900" indent="-342900">
              <a:buClr>
                <a:srgbClr val="FF0000"/>
              </a:buClr>
              <a:buFont typeface="Wingdings" charset="2"/>
              <a:buChar char="q"/>
            </a:pPr>
            <a:r>
              <a:rPr lang="en-US" sz="2400" b="1" dirty="0"/>
              <a:t>Tuesday 14 Mar, </a:t>
            </a:r>
            <a:r>
              <a:rPr lang="en-US" sz="2400" b="1" dirty="0" smtClean="0"/>
              <a:t>AM2: </a:t>
            </a:r>
            <a:r>
              <a:rPr lang="en-US" sz="2400" b="1" dirty="0"/>
              <a:t>Session focus: Header Compression, PDE, MMI, Management Protocols Module (MPM), assignment of functional blocks not already assigned</a:t>
            </a:r>
            <a:r>
              <a:rPr lang="en-US" sz="2400" dirty="0"/>
              <a:t> </a:t>
            </a:r>
            <a:endParaRPr lang="en-US" sz="2400" dirty="0" smtClean="0"/>
          </a:p>
          <a:p>
            <a:pPr marL="342900" indent="-342900">
              <a:buClr>
                <a:srgbClr val="FF0000"/>
              </a:buClr>
              <a:buFont typeface="Wingdings" charset="2"/>
              <a:buChar char="q"/>
            </a:pPr>
            <a:r>
              <a:rPr lang="en-US" sz="2400" b="1" dirty="0" smtClean="0"/>
              <a:t>Wednesday 15 </a:t>
            </a:r>
            <a:r>
              <a:rPr lang="en-US" sz="2400" b="1" dirty="0" smtClean="0"/>
              <a:t>Mar, </a:t>
            </a:r>
            <a:r>
              <a:rPr lang="en-US" sz="2400" b="1" dirty="0" smtClean="0"/>
              <a:t>AM1</a:t>
            </a:r>
            <a:r>
              <a:rPr lang="en-US" sz="2400" b="1" dirty="0"/>
              <a:t>: Detailed discussion on PDE</a:t>
            </a:r>
            <a:r>
              <a:rPr lang="en-US" sz="2400" dirty="0"/>
              <a:t> </a:t>
            </a:r>
            <a:endParaRPr lang="en-US" sz="2400" dirty="0" smtClean="0"/>
          </a:p>
          <a:p>
            <a:pPr marL="342900" indent="-342900">
              <a:buClr>
                <a:srgbClr val="FF0000"/>
              </a:buClr>
              <a:buFont typeface="Wingdings" charset="2"/>
              <a:buChar char="q"/>
            </a:pPr>
            <a:r>
              <a:rPr lang="en-US" sz="2400" b="1" dirty="0" smtClean="0"/>
              <a:t>Thursday 16 Mar, AM1: </a:t>
            </a:r>
            <a:r>
              <a:rPr lang="en-US" sz="2400" b="1" dirty="0"/>
              <a:t>Detailed discussion on </a:t>
            </a:r>
            <a:r>
              <a:rPr lang="en-US" sz="2400" b="1" dirty="0" smtClean="0"/>
              <a:t>MMI</a:t>
            </a:r>
            <a:endParaRPr lang="en-US" sz="2400" dirty="0" smtClean="0"/>
          </a:p>
          <a:p>
            <a:pPr marL="342900" indent="-342900">
              <a:buClr>
                <a:srgbClr val="FF0000"/>
              </a:buClr>
              <a:buFont typeface="Wingdings" charset="2"/>
              <a:buChar char="q"/>
            </a:pPr>
            <a:r>
              <a:rPr lang="en-US" sz="2400" b="1" dirty="0"/>
              <a:t>Thursday </a:t>
            </a:r>
            <a:r>
              <a:rPr lang="en-US" sz="2400" b="1" dirty="0" smtClean="0"/>
              <a:t>16 Mar, AM2: </a:t>
            </a:r>
            <a:r>
              <a:rPr lang="en-US" sz="2400" b="1" dirty="0"/>
              <a:t>Detailed discussion on MPM</a:t>
            </a:r>
            <a:r>
              <a:rPr lang="en-US" sz="2400" dirty="0"/>
              <a:t> </a:t>
            </a:r>
            <a:endParaRPr lang="en-US" sz="2400" dirty="0" smtClean="0"/>
          </a:p>
          <a:p>
            <a:pPr marL="342900" indent="-342900">
              <a:buClr>
                <a:srgbClr val="FF0000"/>
              </a:buClr>
              <a:buFont typeface="Wingdings" charset="2"/>
              <a:buChar char="q"/>
            </a:pPr>
            <a:r>
              <a:rPr lang="en-US" sz="2400" b="1" dirty="0" smtClean="0"/>
              <a:t>Thursday 16 Mar, PM2: Detailed discussion on header compression, Generic Module, Assigned module status, recap on week’s efforts, define the next steps, timetable for completion, phone calls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115987</TotalTime>
  <Words>2930</Words>
  <Application>Microsoft Macintosh PowerPoint</Application>
  <PresentationFormat>On-screen Show (4:3)</PresentationFormat>
  <Paragraphs>623</Paragraphs>
  <Slides>31</Slides>
  <Notes>25</Notes>
  <HiddenSlides>17</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 12 Status Update</vt:lpstr>
      <vt:lpstr>TG 12 Status Update (continued)</vt:lpstr>
      <vt:lpstr>TG12 Meeting Goals (agenda: 15-17-0158-00) </vt:lpstr>
      <vt:lpstr>TG12 Meeting</vt:lpstr>
      <vt:lpstr>PowerPoint Presentation</vt:lpstr>
      <vt:lpstr>802-2014 Reference Model</vt:lpstr>
      <vt:lpstr>802-2014 Reference Model</vt:lpstr>
      <vt:lpstr>802.15.9 Functional Decomposition</vt:lpstr>
      <vt:lpstr>802.15.10 Functional Decomposition</vt:lpstr>
      <vt:lpstr>Deliverables</vt:lpstr>
      <vt:lpstr>Deliverables</vt:lpstr>
      <vt:lpstr>Deliverables</vt:lpstr>
      <vt:lpstr>Deliverables</vt:lpstr>
      <vt:lpstr>PowerPoint Presentation</vt:lpstr>
      <vt:lpstr>PowerPoint Presentation</vt:lpstr>
      <vt:lpstr>PowerPoint Presentation</vt:lpstr>
      <vt:lpstr>PowerPoint Presentation</vt:lpstr>
      <vt:lpstr>PowerPoint Presentation</vt:lpstr>
      <vt:lpstr>Example of Options Used for Secured SUN FSK Device</vt:lpstr>
      <vt:lpstr>Example of Options Used for LECIM O-QPSK Device</vt:lpstr>
      <vt:lpstr>Example of Options Used for 6tisch O-QPSK Device</vt:lpstr>
      <vt:lpstr>Future Efforts</vt:lpstr>
      <vt:lpstr>Meeting Accomplishments </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Atlanta</dc:title>
  <dc:subject>IEEE 802.15 &lt;TG12&gt;</dc:subject>
  <dc:creator>Pat Kinney</dc:creator>
  <cp:keywords/>
  <dc:description>&lt;15-17-0030-03-0012&gt;</dc:description>
  <cp:lastModifiedBy>Pat Kinney</cp:lastModifiedBy>
  <cp:revision>1049</cp:revision>
  <cp:lastPrinted>2015-07-14T16:02:16Z</cp:lastPrinted>
  <dcterms:created xsi:type="dcterms:W3CDTF">2009-07-12T16:25:16Z</dcterms:created>
  <dcterms:modified xsi:type="dcterms:W3CDTF">2017-03-14T14:44:06Z</dcterms:modified>
  <cp:category/>
</cp:coreProperties>
</file>