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3"/>
  </p:notesMasterIdLst>
  <p:handoutMasterIdLst>
    <p:handoutMasterId r:id="rId34"/>
  </p:handoutMasterIdLst>
  <p:sldIdLst>
    <p:sldId id="287" r:id="rId2"/>
    <p:sldId id="311" r:id="rId3"/>
    <p:sldId id="312" r:id="rId4"/>
    <p:sldId id="313" r:id="rId5"/>
    <p:sldId id="314" r:id="rId6"/>
    <p:sldId id="323" r:id="rId7"/>
    <p:sldId id="342" r:id="rId8"/>
    <p:sldId id="368" r:id="rId9"/>
    <p:sldId id="369" r:id="rId10"/>
    <p:sldId id="341" r:id="rId11"/>
    <p:sldId id="354" r:id="rId12"/>
    <p:sldId id="325" r:id="rId13"/>
    <p:sldId id="327" r:id="rId14"/>
    <p:sldId id="335" r:id="rId15"/>
    <p:sldId id="336" r:id="rId16"/>
    <p:sldId id="340" r:id="rId17"/>
    <p:sldId id="320" r:id="rId18"/>
    <p:sldId id="321" r:id="rId19"/>
    <p:sldId id="324" r:id="rId20"/>
    <p:sldId id="334" r:id="rId21"/>
    <p:sldId id="352" r:id="rId22"/>
    <p:sldId id="351" r:id="rId23"/>
    <p:sldId id="349" r:id="rId24"/>
    <p:sldId id="350" r:id="rId25"/>
    <p:sldId id="346" r:id="rId26"/>
    <p:sldId id="347" r:id="rId27"/>
    <p:sldId id="348" r:id="rId28"/>
    <p:sldId id="322" r:id="rId29"/>
    <p:sldId id="315" r:id="rId30"/>
    <p:sldId id="359" r:id="rId31"/>
    <p:sldId id="319" r:id="rId3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Lst>
        </p14:section>
        <p14:section name="Meeting Section" id="{423C3B5B-A901-8240-AD93-EF2BDAB31CDF}">
          <p14:sldIdLst>
            <p14:sldId id="342"/>
            <p14:sldId id="368"/>
            <p14:sldId id="369"/>
            <p14:sldId id="341"/>
          </p14:sldIdLst>
        </p14:section>
        <p14:section name="Joint Meeting w/4s" id="{A4FA45F8-2BA0-A549-9741-6314C8DEA3CE}">
          <p14:sldIdLst/>
        </p14:section>
        <p14:section name="Back up slides" id="{745B0C6E-9DCA-A44A-B310-3606DBDE587C}">
          <p14:sldIdLst>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59"/>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22439" autoAdjust="0"/>
    <p:restoredTop sz="96133" autoAdjust="0"/>
  </p:normalViewPr>
  <p:slideViewPr>
    <p:cSldViewPr>
      <p:cViewPr>
        <p:scale>
          <a:sx n="85" d="100"/>
          <a:sy n="85" d="100"/>
        </p:scale>
        <p:origin x="-2592" y="-7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17-0110-00-0000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image" Target="../media/image7.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8.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9.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Mar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March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14 Mar, AM1</a:t>
            </a:r>
            <a:r>
              <a:rPr lang="en-US" sz="2400" b="1" dirty="0"/>
              <a:t>: Opening report, Agenda, Status and Functional decomposition review</a:t>
            </a:r>
            <a:r>
              <a:rPr lang="en-US" sz="2400" dirty="0"/>
              <a:t> </a:t>
            </a:r>
          </a:p>
          <a:p>
            <a:pPr marL="800100" lvl="1" indent="-342900">
              <a:buClr>
                <a:srgbClr val="FF0000"/>
              </a:buClr>
              <a:buFont typeface="Wingdings" charset="2"/>
              <a:buChar char="q"/>
            </a:pPr>
            <a:r>
              <a:rPr lang="en-US" sz="2400" b="1" dirty="0" smtClean="0"/>
              <a:t>Approve Agenda 15-17-0026-00</a:t>
            </a:r>
          </a:p>
          <a:p>
            <a:pPr marL="800100" lvl="1" indent="-342900">
              <a:buClr>
                <a:srgbClr val="FF0000"/>
              </a:buClr>
              <a:buFont typeface="Wingdings" charset="2"/>
              <a:buChar char="q"/>
            </a:pPr>
            <a:r>
              <a:rPr lang="en-US" sz="2400" b="1" dirty="0" smtClean="0"/>
              <a:t>Approve Minutes from previous session, 15-16-0838-00</a:t>
            </a:r>
          </a:p>
          <a:p>
            <a:pPr marL="800100" lvl="1" indent="-342900">
              <a:buClr>
                <a:srgbClr val="FF0000"/>
              </a:buClr>
              <a:buFont typeface="Wingdings" charset="2"/>
              <a:buChar char="q"/>
            </a:pPr>
            <a:r>
              <a:rPr lang="en-US" sz="2400" b="1" dirty="0" smtClean="0"/>
              <a:t>Status Update (slide 9)</a:t>
            </a:r>
          </a:p>
          <a:p>
            <a:pPr marL="800100" lvl="1" indent="-342900">
              <a:buClr>
                <a:srgbClr val="FF0000"/>
              </a:buClr>
              <a:buFont typeface="Wingdings" charset="2"/>
              <a:buChar char="q"/>
            </a:pPr>
            <a:r>
              <a:rPr lang="en-US" sz="2400" b="1" dirty="0" smtClean="0"/>
              <a:t>Functional Decomposition Review (slide 10)</a:t>
            </a:r>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11</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15</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228600" y="4572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990600"/>
            <a:ext cx="898536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mandatory elements of 802.15.12</a:t>
            </a:r>
          </a:p>
          <a:p>
            <a:pPr marL="800100" lvl="1" indent="-342900">
              <a:buClr>
                <a:srgbClr val="FF0000"/>
              </a:buClr>
              <a:buFont typeface="Wingdings" charset="2"/>
              <a:buChar char="q"/>
            </a:pPr>
            <a:r>
              <a:rPr lang="en-US" sz="1700" b="1" dirty="0" smtClean="0"/>
              <a:t>Management Protocol Module</a:t>
            </a:r>
          </a:p>
          <a:p>
            <a:pPr marL="1257300" lvl="2" indent="-342900">
              <a:buClr>
                <a:srgbClr val="FF0000"/>
              </a:buClr>
              <a:buFont typeface="Wingdings" charset="2"/>
              <a:buChar char="q"/>
            </a:pPr>
            <a:r>
              <a:rPr lang="en-US" sz="1700" b="1" dirty="0" smtClean="0"/>
              <a:t>Configuration: adopted the concept of a profile methodology where each identified profile consists of the configuration parameters for a specific, identified implementation for either the 15.4 device or another protocol module</a:t>
            </a:r>
          </a:p>
          <a:p>
            <a:pPr marL="1257300" lvl="2" indent="-342900">
              <a:buClr>
                <a:srgbClr val="FF0000"/>
              </a:buClr>
              <a:buFont typeface="Wingdings" charset="2"/>
              <a:buChar char="q"/>
            </a:pPr>
            <a:r>
              <a:rPr lang="en-US" sz="1700" b="1" dirty="0" smtClean="0"/>
              <a:t>Management/Monitor: adopts and extends the OMA LWM2M object definitions for 802.15.4</a:t>
            </a:r>
          </a:p>
          <a:p>
            <a:pPr marL="1257300" lvl="2" indent="-342900">
              <a:buClr>
                <a:srgbClr val="FF0000"/>
              </a:buClr>
              <a:buFont typeface="Wingdings" charset="2"/>
              <a:buChar char="q"/>
            </a:pPr>
            <a:r>
              <a:rPr lang="en-US" sz="1700" b="1" dirty="0" smtClean="0"/>
              <a:t>Discovery: function will determine if an end device is ULI capable or not</a:t>
            </a:r>
          </a:p>
          <a:p>
            <a:pPr marL="800100" lvl="1" indent="-342900">
              <a:buClr>
                <a:srgbClr val="FF0000"/>
              </a:buClr>
              <a:buFont typeface="Wingdings" charset="2"/>
              <a:buChar char="q"/>
            </a:pPr>
            <a:r>
              <a:rPr lang="en-US" sz="1700" b="1" dirty="0" smtClean="0"/>
              <a:t>PDE</a:t>
            </a:r>
          </a:p>
          <a:p>
            <a:pPr marL="1257300" lvl="2" indent="-342900">
              <a:buClr>
                <a:srgbClr val="FF0000"/>
              </a:buClr>
              <a:buFont typeface="Wingdings" charset="2"/>
              <a:buChar char="q"/>
            </a:pPr>
            <a:r>
              <a:rPr lang="en-US" sz="1700" b="1" dirty="0"/>
              <a:t>Will leverage the MMI concepts</a:t>
            </a:r>
          </a:p>
          <a:p>
            <a:pPr marL="1257300" lvl="2" indent="-342900">
              <a:buClr>
                <a:srgbClr val="FF0000"/>
              </a:buClr>
              <a:buFont typeface="Wingdings" charset="2"/>
              <a:buChar char="q"/>
            </a:pPr>
            <a:r>
              <a:rPr lang="en-US" sz="1700" b="1" dirty="0" smtClean="0"/>
              <a:t>Fragmentation block is eliminated, it is inherent in the 6LoWPAN protocol module</a:t>
            </a:r>
          </a:p>
          <a:p>
            <a:pPr marL="800100" lvl="1" indent="-342900">
              <a:buClr>
                <a:srgbClr val="FF0000"/>
              </a:buClr>
              <a:buFont typeface="Wingdings" charset="2"/>
              <a:buChar char="q"/>
            </a:pPr>
            <a:r>
              <a:rPr lang="en-US" sz="1700" b="1" dirty="0" smtClean="0"/>
              <a:t>MMI</a:t>
            </a:r>
          </a:p>
          <a:p>
            <a:pPr marL="1257300" lvl="2" indent="-342900">
              <a:buClr>
                <a:srgbClr val="FF0000"/>
              </a:buClr>
              <a:buFont typeface="Wingdings" charset="2"/>
              <a:buChar char="q"/>
            </a:pPr>
            <a:r>
              <a:rPr lang="en-US" sz="1700" b="1" dirty="0" smtClean="0"/>
              <a:t>Will leverage the 802.15.9 multiplex concepts, using MPX IE or ULI IE</a:t>
            </a:r>
          </a:p>
          <a:p>
            <a:pPr marL="1257300" lvl="2" indent="-342900">
              <a:buClr>
                <a:srgbClr val="FF0000"/>
              </a:buClr>
              <a:buFont typeface="Wingdings" charset="2"/>
              <a:buChar char="q"/>
            </a:pPr>
            <a:r>
              <a:rPr lang="en-US" sz="1700" b="1" dirty="0"/>
              <a:t>Fragmentation block is </a:t>
            </a:r>
            <a:r>
              <a:rPr lang="en-US" sz="1700" b="1" dirty="0" smtClean="0"/>
              <a:t>eliminated, </a:t>
            </a:r>
            <a:r>
              <a:rPr lang="en-US" sz="1700" b="1" dirty="0"/>
              <a:t>it is inherent in the MMI header </a:t>
            </a:r>
            <a:r>
              <a:rPr lang="en-US" sz="1700" b="1" dirty="0" smtClean="0"/>
              <a:t>structure</a:t>
            </a:r>
          </a:p>
          <a:p>
            <a:pPr marL="1257300" lvl="2" indent="-342900">
              <a:buClr>
                <a:srgbClr val="FF0000"/>
              </a:buClr>
              <a:buFont typeface="Wingdings" charset="2"/>
              <a:buChar char="q"/>
            </a:pPr>
            <a:r>
              <a:rPr lang="en-US" sz="1700" b="1" dirty="0" smtClean="0"/>
              <a:t>Use of lower 32 dispatch addresses allow 2-octet Protocol ID to be elided</a:t>
            </a:r>
          </a:p>
          <a:p>
            <a:pPr marL="800100" lvl="1" indent="-342900">
              <a:buClr>
                <a:srgbClr val="FF0000"/>
              </a:buClr>
              <a:buFont typeface="Wingdings" charset="2"/>
              <a:buChar char="q"/>
            </a:pPr>
            <a:r>
              <a:rPr lang="en-US" sz="1700" b="1" dirty="0" err="1" smtClean="0"/>
              <a:t>PassThru</a:t>
            </a:r>
            <a:endParaRPr lang="en-US" sz="1700" b="1" dirty="0" smtClean="0"/>
          </a:p>
          <a:p>
            <a:pPr marL="1257300" lvl="2" indent="-342900">
              <a:buClr>
                <a:srgbClr val="FF0000"/>
              </a:buClr>
              <a:buFont typeface="Wingdings" charset="2"/>
              <a:buChar char="q"/>
            </a:pPr>
            <a:r>
              <a:rPr lang="en-US" sz="1700" b="1" dirty="0" smtClean="0"/>
              <a:t>Required to allow 6LoWPAN communications to pass through PDE and MMI to 802.15.4 device</a:t>
            </a:r>
          </a:p>
          <a:p>
            <a:pPr marL="1257300" lvl="2" indent="-342900">
              <a:buClr>
                <a:srgbClr val="FF0000"/>
              </a:buClr>
              <a:buFont typeface="Wingdings" charset="2"/>
              <a:buChar char="q"/>
            </a:pPr>
            <a:r>
              <a:rPr lang="en-US" sz="1700" b="1" dirty="0" smtClean="0"/>
              <a:t>Required to allow application to directly configure 802.15.4 device </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sp>
        <p:nvSpPr>
          <p:cNvPr id="21509" name="Rectangle 2"/>
          <p:cNvSpPr>
            <a:spLocks noGrp="1" noChangeArrowheads="1"/>
          </p:cNvSpPr>
          <p:nvPr>
            <p:ph type="title" idx="4294967295"/>
          </p:nvPr>
        </p:nvSpPr>
        <p:spPr>
          <a:xfrm>
            <a:off x="228600" y="6858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8392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optional elements of 802.15.12</a:t>
            </a:r>
          </a:p>
          <a:p>
            <a:pPr marL="800100" lvl="1" indent="-342900">
              <a:buClr>
                <a:srgbClr val="FF0000"/>
              </a:buClr>
              <a:buFont typeface="Wingdings" charset="2"/>
              <a:buChar char="q"/>
            </a:pPr>
            <a:r>
              <a:rPr lang="en-US" sz="1700" b="1" dirty="0" smtClean="0"/>
              <a:t>6LoWPAN</a:t>
            </a:r>
          </a:p>
          <a:p>
            <a:pPr marL="1257300" lvl="2" indent="-342900">
              <a:buClr>
                <a:srgbClr val="FF0000"/>
              </a:buClr>
              <a:buFont typeface="Wingdings" charset="2"/>
              <a:buChar char="q"/>
            </a:pPr>
            <a:r>
              <a:rPr lang="en-US" sz="1700" b="1" dirty="0" smtClean="0"/>
              <a:t>Moved fragmentation function back into protocol module</a:t>
            </a:r>
          </a:p>
          <a:p>
            <a:pPr marL="800100" lvl="1" indent="-342900">
              <a:buClr>
                <a:srgbClr val="FF0000"/>
              </a:buClr>
              <a:buFont typeface="Wingdings" charset="2"/>
              <a:buChar char="q"/>
            </a:pPr>
            <a:r>
              <a:rPr lang="en-US" sz="1700" b="1" dirty="0" smtClean="0"/>
              <a:t>Ranging </a:t>
            </a:r>
            <a:r>
              <a:rPr lang="en-US" sz="1700" b="1" dirty="0"/>
              <a:t>and Location Support --  RLS Protocol Module</a:t>
            </a:r>
            <a:r>
              <a:rPr lang="en-US" sz="1700" b="1" dirty="0" smtClean="0"/>
              <a:t>:</a:t>
            </a:r>
          </a:p>
          <a:p>
            <a:pPr marL="1257300" lvl="2" indent="-342900">
              <a:buClr>
                <a:srgbClr val="FF0000"/>
              </a:buClr>
              <a:buFont typeface="Wingdings" charset="2"/>
              <a:buChar char="q"/>
            </a:pPr>
            <a:r>
              <a:rPr lang="en-US" sz="1700" b="1" dirty="0" smtClean="0"/>
              <a:t>Document </a:t>
            </a:r>
            <a:r>
              <a:rPr lang="en-US" sz="1700" b="1" dirty="0"/>
              <a:t>15-17-0082-00-0012 presented, advancing the operating concepts for the RLS module, including active two-way ranging and passive gathering of location enabling information, and beginning the definition of the SAP operations necessary to support this functionality. </a:t>
            </a:r>
            <a:endParaRPr lang="en-US" sz="1700" b="1" dirty="0" smtClean="0"/>
          </a:p>
          <a:p>
            <a:pPr marL="800100" lvl="1" indent="-342900">
              <a:buClr>
                <a:srgbClr val="FF0000"/>
              </a:buClr>
              <a:buFont typeface="Wingdings" charset="2"/>
              <a:buChar char="q"/>
            </a:pPr>
            <a:r>
              <a:rPr lang="en-US" sz="1600" b="1" dirty="0" smtClean="0"/>
              <a:t>L2R</a:t>
            </a:r>
            <a:endParaRPr lang="en-US" sz="16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KMP</a:t>
            </a:r>
            <a:endParaRPr lang="en-US" sz="17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6top</a:t>
            </a:r>
            <a:endParaRPr lang="en-US" sz="1700" b="1" dirty="0"/>
          </a:p>
          <a:p>
            <a:pPr marL="1257300" lvl="2" indent="-342900">
              <a:buClr>
                <a:srgbClr val="FF0000"/>
              </a:buClr>
              <a:buFont typeface="Wingdings" charset="2"/>
              <a:buChar char="q"/>
            </a:pPr>
            <a:r>
              <a:rPr lang="en-US" sz="1700" b="1" dirty="0"/>
              <a:t>No progress this session</a:t>
            </a:r>
          </a:p>
        </p:txBody>
      </p:sp>
    </p:spTree>
    <p:extLst>
      <p:ext uri="{BB962C8B-B14F-4D97-AF65-F5344CB8AC3E}">
        <p14:creationId xmlns:p14="http://schemas.microsoft.com/office/powerpoint/2010/main" val="69515575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777248593"/>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July,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Jan,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Mar,</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81000" y="25400"/>
            <a:ext cx="80010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386090"/>
          </a:xfrm>
          <a:prstGeom prst="rect">
            <a:avLst/>
          </a:prstGeom>
          <a:noFill/>
        </p:spPr>
        <p:txBody>
          <a:bodyPr wrap="square" rtlCol="0">
            <a:spAutoFit/>
          </a:bodyPr>
          <a:lstStyle/>
          <a:p>
            <a:pPr marL="342900" indent="-342900">
              <a:buClr>
                <a:srgbClr val="FF0000"/>
              </a:buClr>
              <a:buFont typeface="Wingdings" charset="2"/>
              <a:buChar char="q"/>
            </a:pPr>
            <a:r>
              <a:rPr lang="en-US" sz="2000" b="1" dirty="0"/>
              <a:t>Discussion on mandatory elements of 802.15.12</a:t>
            </a:r>
          </a:p>
          <a:p>
            <a:pPr marL="800100" lvl="1" indent="-342900">
              <a:buClr>
                <a:srgbClr val="FF0000"/>
              </a:buClr>
              <a:buFont typeface="Wingdings" charset="2"/>
              <a:buChar char="q"/>
            </a:pPr>
            <a:r>
              <a:rPr lang="en-US" sz="1700" b="1" dirty="0"/>
              <a:t>Management Protocol Module</a:t>
            </a:r>
          </a:p>
          <a:p>
            <a:pPr marL="1257300" lvl="2" indent="-342900">
              <a:buClr>
                <a:srgbClr val="FF0000"/>
              </a:buClr>
              <a:buFont typeface="Wingdings" charset="2"/>
              <a:buChar char="q"/>
            </a:pPr>
            <a:r>
              <a:rPr lang="en-US" sz="1600" b="1" dirty="0"/>
              <a:t>Configuration: adopted the concept of a profile methodology where each identified profile consists of the configuration parameters for a specific, identified implementation for either the 15.4 device or another protocol module</a:t>
            </a:r>
          </a:p>
          <a:p>
            <a:pPr marL="1257300" lvl="2" indent="-342900">
              <a:buClr>
                <a:srgbClr val="FF0000"/>
              </a:buClr>
              <a:buFont typeface="Wingdings" charset="2"/>
              <a:buChar char="q"/>
            </a:pPr>
            <a:r>
              <a:rPr lang="en-US" sz="1600" b="1" dirty="0"/>
              <a:t>Management/Monitor: adopts and extends the OMA LWM2M object definitions for 802.15.4</a:t>
            </a:r>
          </a:p>
          <a:p>
            <a:pPr marL="1257300" lvl="2" indent="-342900">
              <a:buClr>
                <a:srgbClr val="FF0000"/>
              </a:buClr>
              <a:buFont typeface="Wingdings" charset="2"/>
              <a:buChar char="q"/>
            </a:pPr>
            <a:r>
              <a:rPr lang="en-US" sz="1600" b="1" dirty="0"/>
              <a:t>Discovery: function will determine if an end device is ULI capable or not</a:t>
            </a:r>
          </a:p>
          <a:p>
            <a:pPr marL="800100" lvl="1" indent="-342900">
              <a:buClr>
                <a:srgbClr val="FF0000"/>
              </a:buClr>
              <a:buFont typeface="Wingdings" charset="2"/>
              <a:buChar char="q"/>
            </a:pPr>
            <a:r>
              <a:rPr lang="en-US" sz="1700" b="1" dirty="0"/>
              <a:t>PDE</a:t>
            </a:r>
          </a:p>
          <a:p>
            <a:pPr marL="1257300" lvl="2" indent="-342900">
              <a:buClr>
                <a:srgbClr val="FF0000"/>
              </a:buClr>
              <a:buFont typeface="Wingdings" charset="2"/>
              <a:buChar char="q"/>
            </a:pPr>
            <a:r>
              <a:rPr lang="en-US" sz="1600" b="1" dirty="0"/>
              <a:t>Will leverage the MMI concepts</a:t>
            </a:r>
          </a:p>
          <a:p>
            <a:pPr marL="1257300" lvl="2" indent="-342900">
              <a:buClr>
                <a:srgbClr val="FF0000"/>
              </a:buClr>
              <a:buFont typeface="Wingdings" charset="2"/>
              <a:buChar char="q"/>
            </a:pPr>
            <a:r>
              <a:rPr lang="en-US" sz="1600" b="1" dirty="0"/>
              <a:t>Fragmentation block is eliminated, it is inherent in the 6LoWPAN protocol module</a:t>
            </a:r>
          </a:p>
          <a:p>
            <a:pPr marL="800100" lvl="1" indent="-342900">
              <a:buClr>
                <a:srgbClr val="FF0000"/>
              </a:buClr>
              <a:buFont typeface="Wingdings" charset="2"/>
              <a:buChar char="q"/>
            </a:pPr>
            <a:r>
              <a:rPr lang="en-US" sz="1700" b="1" dirty="0"/>
              <a:t>MMI</a:t>
            </a:r>
          </a:p>
          <a:p>
            <a:pPr marL="1257300" lvl="2" indent="-342900">
              <a:buClr>
                <a:srgbClr val="FF0000"/>
              </a:buClr>
              <a:buFont typeface="Wingdings" charset="2"/>
              <a:buChar char="q"/>
            </a:pPr>
            <a:r>
              <a:rPr lang="en-US" sz="1600" b="1" dirty="0"/>
              <a:t>Will leverage the 802.15.9 multiplex concepts, using MPX IE </a:t>
            </a:r>
            <a:r>
              <a:rPr lang="en-US" sz="1600" b="1" dirty="0" smtClean="0"/>
              <a:t>and </a:t>
            </a:r>
            <a:r>
              <a:rPr lang="en-US" sz="1600" b="1" dirty="0"/>
              <a:t>ULI IE</a:t>
            </a:r>
          </a:p>
          <a:p>
            <a:pPr marL="1257300" lvl="2" indent="-342900">
              <a:buClr>
                <a:srgbClr val="FF0000"/>
              </a:buClr>
              <a:buFont typeface="Wingdings" charset="2"/>
              <a:buChar char="q"/>
            </a:pPr>
            <a:r>
              <a:rPr lang="en-US" sz="1600" b="1" dirty="0"/>
              <a:t>Fragmentation block is eliminated, it is inherent in the MMI header structure</a:t>
            </a:r>
          </a:p>
          <a:p>
            <a:pPr marL="1257300" lvl="2" indent="-342900">
              <a:buClr>
                <a:srgbClr val="FF0000"/>
              </a:buClr>
              <a:buFont typeface="Wingdings" charset="2"/>
              <a:buChar char="q"/>
            </a:pPr>
            <a:r>
              <a:rPr lang="en-US" sz="1600" b="1" dirty="0"/>
              <a:t>Use of lower 32 dispatch addresses allow 2-octet Protocol ID to be elided</a:t>
            </a:r>
          </a:p>
          <a:p>
            <a:pPr marL="800100" lvl="1" indent="-342900">
              <a:buClr>
                <a:srgbClr val="FF0000"/>
              </a:buClr>
              <a:buFont typeface="Wingdings" charset="2"/>
              <a:buChar char="q"/>
            </a:pPr>
            <a:r>
              <a:rPr lang="en-US" sz="1700" b="1" dirty="0" err="1"/>
              <a:t>PassThru</a:t>
            </a:r>
            <a:endParaRPr lang="en-US" sz="1700" b="1" dirty="0"/>
          </a:p>
          <a:p>
            <a:pPr marL="1257300" lvl="2" indent="-342900">
              <a:buClr>
                <a:srgbClr val="FF0000"/>
              </a:buClr>
              <a:buFont typeface="Wingdings" charset="2"/>
              <a:buChar char="q"/>
            </a:pPr>
            <a:r>
              <a:rPr lang="en-US" sz="1600" b="1" dirty="0"/>
              <a:t>Required to allow 6LoWPAN communications to pass through PDE and MMI to 802.15.4 device</a:t>
            </a:r>
          </a:p>
          <a:p>
            <a:pPr marL="1257300" lvl="2" indent="-342900">
              <a:buClr>
                <a:srgbClr val="FF0000"/>
              </a:buClr>
              <a:buFont typeface="Wingdings" charset="2"/>
              <a:buChar char="q"/>
            </a:pPr>
            <a:r>
              <a:rPr lang="en-US" sz="1600" b="1" dirty="0"/>
              <a:t>Required to allow application to directly configure 802.15.4 device </a:t>
            </a:r>
            <a:r>
              <a:rPr lang="en-US" sz="1600" b="1" dirty="0" smtClean="0"/>
              <a:t>via MLME SAP and send messaging via MCPS SAP</a:t>
            </a:r>
            <a:endParaRPr lang="en-US" sz="1600" b="1" dirty="0"/>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457200"/>
            <a:ext cx="8001000" cy="990600"/>
          </a:xfrm>
        </p:spPr>
        <p:txBody>
          <a:bodyPr/>
          <a:lstStyle/>
          <a:p>
            <a:r>
              <a:rPr lang="en-US" b="1" dirty="0" smtClean="0">
                <a:solidFill>
                  <a:srgbClr val="000000"/>
                </a:solidFill>
                <a:ea typeface="Lucida Grande"/>
                <a:cs typeface="Lucida Grande"/>
              </a:rPr>
              <a:t>TG 12 Status Update</a:t>
            </a:r>
            <a:br>
              <a:rPr lang="en-US" b="1" dirty="0" smtClean="0">
                <a:solidFill>
                  <a:srgbClr val="000000"/>
                </a:solidFill>
                <a:ea typeface="Lucida Grande"/>
                <a:cs typeface="Lucida Grande"/>
              </a:rPr>
            </a:br>
            <a:r>
              <a:rPr lang="en-US" sz="2800" b="1" dirty="0" smtClean="0">
                <a:solidFill>
                  <a:srgbClr val="000000"/>
                </a:solidFill>
                <a:ea typeface="Lucida Grande"/>
                <a:cs typeface="Lucida Grande"/>
              </a:rPr>
              <a:t>(continued)</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676400"/>
            <a:ext cx="8382000" cy="2231380"/>
          </a:xfrm>
          <a:prstGeom prst="rect">
            <a:avLst/>
          </a:prstGeom>
          <a:noFill/>
        </p:spPr>
        <p:txBody>
          <a:bodyPr wrap="square" rtlCol="0">
            <a:spAutoFit/>
          </a:bodyPr>
          <a:lstStyle/>
          <a:p>
            <a:pPr marL="342900" indent="-342900">
              <a:buClr>
                <a:srgbClr val="FF0000"/>
              </a:buClr>
              <a:buFont typeface="Wingdings" charset="2"/>
              <a:buChar char="q"/>
            </a:pPr>
            <a:r>
              <a:rPr lang="en-US" sz="2000" b="1" dirty="0"/>
              <a:t>Discussion on optional elements of 802.15.12</a:t>
            </a:r>
          </a:p>
          <a:p>
            <a:pPr marL="800100" lvl="1" indent="-342900">
              <a:buClr>
                <a:srgbClr val="FF0000"/>
              </a:buClr>
              <a:buFont typeface="Wingdings" charset="2"/>
              <a:buChar char="q"/>
            </a:pPr>
            <a:r>
              <a:rPr lang="en-US" sz="1700" b="1" dirty="0"/>
              <a:t>6LoWPAN</a:t>
            </a:r>
          </a:p>
          <a:p>
            <a:pPr marL="1257300" lvl="2" indent="-342900">
              <a:buClr>
                <a:srgbClr val="FF0000"/>
              </a:buClr>
              <a:buFont typeface="Wingdings" charset="2"/>
              <a:buChar char="q"/>
            </a:pPr>
            <a:r>
              <a:rPr lang="en-US" sz="1700" b="1" dirty="0"/>
              <a:t>Moved fragmentation function back into protocol module</a:t>
            </a:r>
          </a:p>
          <a:p>
            <a:pPr marL="800100" lvl="1" indent="-342900">
              <a:buClr>
                <a:srgbClr val="FF0000"/>
              </a:buClr>
              <a:buFont typeface="Wingdings" charset="2"/>
              <a:buChar char="q"/>
            </a:pPr>
            <a:r>
              <a:rPr lang="en-US" sz="1700" b="1" dirty="0"/>
              <a:t>Ranging and Location Support --  RLS Protocol Module:</a:t>
            </a:r>
          </a:p>
          <a:p>
            <a:pPr marL="1257300" lvl="2" indent="-342900">
              <a:buClr>
                <a:srgbClr val="FF0000"/>
              </a:buClr>
              <a:buFont typeface="Wingdings" charset="2"/>
              <a:buChar char="q"/>
            </a:pPr>
            <a:r>
              <a:rPr lang="en-US" sz="1700" b="1" dirty="0"/>
              <a:t>Document 15-17-0082-00-0012 presented, advancing the operating concepts for the RLS module, including active two-way ranging and passive gathering of location enabling information, and beginning the definition of the SAP operations necessary to support this functionality. </a:t>
            </a:r>
          </a:p>
        </p:txBody>
      </p:sp>
    </p:spTree>
    <p:extLst>
      <p:ext uri="{BB962C8B-B14F-4D97-AF65-F5344CB8AC3E}">
        <p14:creationId xmlns:p14="http://schemas.microsoft.com/office/powerpoint/2010/main" val="640375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04800" y="457200"/>
            <a:ext cx="8305800" cy="762000"/>
          </a:xfrm>
        </p:spPr>
        <p:txBody>
          <a:bodyPr/>
          <a:lstStyle/>
          <a:p>
            <a:r>
              <a:rPr lang="en-US" b="1" dirty="0" smtClean="0">
                <a:latin typeface="Times New Roman" charset="0"/>
                <a:ea typeface="ＭＳ Ｐゴシック" charset="0"/>
                <a:cs typeface="ＭＳ Ｐゴシック" charset="0"/>
              </a:rPr>
              <a:t>TG12 Meeting Goals </a:t>
            </a:r>
            <a:r>
              <a:rPr lang="en-US" sz="2000" b="1" dirty="0" smtClean="0">
                <a:latin typeface="Times New Roman" charset="0"/>
                <a:ea typeface="ＭＳ Ｐゴシック" charset="0"/>
                <a:cs typeface="ＭＳ Ｐゴシック" charset="0"/>
              </a:rPr>
              <a:t>(agenda: 15-17-0158-00)</a:t>
            </a:r>
            <a:r>
              <a:rPr lang="en-US" sz="2800"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14 Mar, </a:t>
            </a:r>
            <a:r>
              <a:rPr lang="en-US" sz="2400" b="1" dirty="0"/>
              <a:t>A</a:t>
            </a:r>
            <a:r>
              <a:rPr lang="en-US" sz="2400" b="1" dirty="0" smtClean="0"/>
              <a:t>M1: Opening report, Agenda, Status and Functional decomposition review</a:t>
            </a:r>
            <a:r>
              <a:rPr lang="en-US" sz="2400" dirty="0" smtClean="0"/>
              <a:t> </a:t>
            </a:r>
          </a:p>
          <a:p>
            <a:pPr marL="342900" indent="-342900">
              <a:buClr>
                <a:srgbClr val="FF0000"/>
              </a:buClr>
              <a:buFont typeface="Wingdings" charset="2"/>
              <a:buChar char="q"/>
            </a:pPr>
            <a:r>
              <a:rPr lang="en-US" sz="2400" b="1" dirty="0"/>
              <a:t>Tuesday 14 Mar, </a:t>
            </a:r>
            <a:r>
              <a:rPr lang="en-US" sz="2400" b="1" dirty="0" smtClean="0"/>
              <a:t>AM2: </a:t>
            </a:r>
            <a:r>
              <a:rPr lang="en-US" sz="2400" b="1" dirty="0"/>
              <a:t>Session focus: Header Compression, PDE, MMI, Management Protocols Module (MPM), assignment of functional blocks not already assigned</a:t>
            </a:r>
            <a:r>
              <a:rPr lang="en-US" sz="2400" dirty="0"/>
              <a:t> </a:t>
            </a:r>
            <a:endParaRPr lang="en-US" sz="2400" dirty="0" smtClean="0"/>
          </a:p>
          <a:p>
            <a:pPr marL="342900" indent="-342900">
              <a:buClr>
                <a:srgbClr val="FF0000"/>
              </a:buClr>
              <a:buFont typeface="Wingdings" charset="2"/>
              <a:buChar char="q"/>
            </a:pPr>
            <a:r>
              <a:rPr lang="en-US" sz="2400" b="1" dirty="0" smtClean="0"/>
              <a:t>Wednesday 15 </a:t>
            </a:r>
            <a:r>
              <a:rPr lang="en-US" sz="2400" b="1" dirty="0"/>
              <a:t>Jan, </a:t>
            </a:r>
            <a:r>
              <a:rPr lang="en-US" sz="2400" b="1" dirty="0" smtClean="0"/>
              <a:t>AM1</a:t>
            </a:r>
            <a:r>
              <a:rPr lang="en-US" sz="2400" b="1" dirty="0"/>
              <a:t>: Detailed discussion on PDE</a:t>
            </a:r>
            <a:r>
              <a:rPr lang="en-US" sz="2400" dirty="0"/>
              <a:t> </a:t>
            </a:r>
            <a:endParaRPr lang="en-US" sz="2400" dirty="0" smtClean="0"/>
          </a:p>
          <a:p>
            <a:pPr marL="342900" indent="-342900">
              <a:buClr>
                <a:srgbClr val="FF0000"/>
              </a:buClr>
              <a:buFont typeface="Wingdings" charset="2"/>
              <a:buChar char="q"/>
            </a:pPr>
            <a:r>
              <a:rPr lang="en-US" sz="2400" b="1" dirty="0" smtClean="0"/>
              <a:t>Thursday 16 Mar, AM1: </a:t>
            </a:r>
            <a:r>
              <a:rPr lang="en-US" sz="2400" b="1" dirty="0"/>
              <a:t>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a:t>Thursday </a:t>
            </a:r>
            <a:r>
              <a:rPr lang="en-US" sz="2400" b="1" dirty="0" smtClean="0"/>
              <a:t>16 Mar, AM2: </a:t>
            </a:r>
            <a:r>
              <a:rPr lang="en-US" sz="2400" b="1" dirty="0"/>
              <a:t>Detailed discussion on MPM</a:t>
            </a:r>
            <a:r>
              <a:rPr lang="en-US" sz="2400" dirty="0"/>
              <a:t> </a:t>
            </a:r>
            <a:endParaRPr lang="en-US" sz="2400" dirty="0" smtClean="0"/>
          </a:p>
          <a:p>
            <a:pPr marL="342900" indent="-342900">
              <a:buClr>
                <a:srgbClr val="FF0000"/>
              </a:buClr>
              <a:buFont typeface="Wingdings" charset="2"/>
              <a:buChar char="q"/>
            </a:pPr>
            <a:r>
              <a:rPr lang="en-US" sz="2400" b="1" dirty="0" smtClean="0"/>
              <a:t>Thursday 16 Mar, PM2: Detailed discussion on header compression, Generic Module, Assigned module status, recap on week’s efforts, define the next steps, timetable for completion, phone calls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115984</TotalTime>
  <Words>2938</Words>
  <Application>Microsoft Macintosh PowerPoint</Application>
  <PresentationFormat>On-screen Show (4:3)</PresentationFormat>
  <Paragraphs>623</Paragraphs>
  <Slides>31</Slides>
  <Notes>25</Notes>
  <HiddenSlides>17</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 12 Status Update</vt:lpstr>
      <vt:lpstr>TG 12 Status Update (continued)</vt:lpstr>
      <vt:lpstr>TG12 Meeting Goals (agenda: 15-17-0158-00) </vt:lpstr>
      <vt:lpstr>TG12 Meeting</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Atlanta</dc:title>
  <dc:subject>IEEE 802.15 &lt;TG12&gt;</dc:subject>
  <dc:creator>Pat Kinney</dc:creator>
  <cp:keywords/>
  <dc:description>&lt;15-17-0030-03-0012&gt;</dc:description>
  <cp:lastModifiedBy>Pat Kinney</cp:lastModifiedBy>
  <cp:revision>1046</cp:revision>
  <cp:lastPrinted>2015-07-14T16:02:16Z</cp:lastPrinted>
  <dcterms:created xsi:type="dcterms:W3CDTF">2009-07-12T16:25:16Z</dcterms:created>
  <dcterms:modified xsi:type="dcterms:W3CDTF">2017-03-13T16:32:18Z</dcterms:modified>
  <cp:category/>
</cp:coreProperties>
</file>