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72" r:id="rId1"/>
  </p:sldMasterIdLst>
  <p:notesMasterIdLst>
    <p:notesMasterId r:id="rId11"/>
  </p:notesMasterIdLst>
  <p:handoutMasterIdLst>
    <p:handoutMasterId r:id="rId12"/>
  </p:handoutMasterIdLst>
  <p:sldIdLst>
    <p:sldId id="370" r:id="rId2"/>
    <p:sldId id="384" r:id="rId3"/>
    <p:sldId id="372" r:id="rId4"/>
    <p:sldId id="387" r:id="rId5"/>
    <p:sldId id="385" r:id="rId6"/>
    <p:sldId id="390" r:id="rId7"/>
    <p:sldId id="389" r:id="rId8"/>
    <p:sldId id="393" r:id="rId9"/>
    <p:sldId id="386" r:id="rId10"/>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32" autoAdjust="0"/>
    <p:restoredTop sz="94705" autoAdjust="0"/>
  </p:normalViewPr>
  <p:slideViewPr>
    <p:cSldViewPr>
      <p:cViewPr varScale="1">
        <p:scale>
          <a:sx n="83" d="100"/>
          <a:sy n="83" d="100"/>
        </p:scale>
        <p:origin x="1128" y="36"/>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30" y="-67"/>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January 17</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January 17</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January 17</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705728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p:spPr>
        <p:txBody>
          <a:bodyPr/>
          <a:lstStyle/>
          <a:p>
            <a:fld id="{C9A1BDA7-E378-4FA1-963E-9C2F23B73BB3}" type="datetime6">
              <a:rPr lang="en-US" altLang="ko-KR"/>
              <a:pPr/>
              <a:t>January 17</a:t>
            </a:fld>
            <a:endParaRPr lang="en-US" altLang="ko-KR" dirty="0"/>
          </a:p>
        </p:txBody>
      </p:sp>
      <p:sp>
        <p:nvSpPr>
          <p:cNvPr id="19459" name="Rectangle 7"/>
          <p:cNvSpPr>
            <a:spLocks noGrp="1" noChangeArrowheads="1"/>
          </p:cNvSpPr>
          <p:nvPr>
            <p:ph type="sldNum" sz="quarter" idx="5"/>
          </p:nvPr>
        </p:nvSpPr>
        <p:spPr>
          <a:noFill/>
        </p:spPr>
        <p:txBody>
          <a:bodyPr/>
          <a:lstStyle/>
          <a:p>
            <a:r>
              <a:rPr lang="en-US" altLang="ko-KR" dirty="0"/>
              <a:t>Page </a:t>
            </a:r>
            <a:fld id="{657BA1DC-11B0-45A6-8A64-BA2128F712D2}" type="slidenum">
              <a:rPr lang="en-US" altLang="ko-KR"/>
              <a:pPr/>
              <a:t>3</a:t>
            </a:fld>
            <a:endParaRPr lang="en-US" altLang="ko-KR" dirty="0"/>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4226975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January 17</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4</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614289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January 17</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9</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3869648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smtClean="0"/>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smtClean="0"/>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smtClean="0"/>
              <a:t>Slide </a:t>
            </a:r>
            <a:fld id="{D69213E2-5C75-4E72-ADC0-2DB43F82F4D3}" type="slidenum">
              <a:rPr lang="en-US" altLang="ko-KR" smtClean="0"/>
              <a:pPr/>
              <a:t>‹#›</a:t>
            </a:fld>
            <a:endParaRPr lang="en-US" altLang="ko-KR"/>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2" name="Rectangle 11"/>
          <p:cNvSpPr/>
          <p:nvPr/>
        </p:nvSpPr>
        <p:spPr>
          <a:xfrm>
            <a:off x="6295875" y="6477906"/>
            <a:ext cx="2543325" cy="276999"/>
          </a:xfrm>
          <a:prstGeom prst="rect">
            <a:avLst/>
          </a:prstGeom>
        </p:spPr>
        <p:txBody>
          <a:bodyPr wrap="none">
            <a:spAutoFit/>
          </a:body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altLang="ko-KR" b="1" dirty="0" smtClean="0">
                <a:ea typeface="굴림" charset="-127"/>
              </a:rPr>
              <a:t>15-17-0084-00-0vat</a:t>
            </a:r>
            <a:endParaRPr lang="en-US" altLang="ko-KR" dirty="0">
              <a:ea typeface="굴림" charset="-127"/>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5" name="Rectangle 4"/>
          <p:cNvSpPr>
            <a:spLocks noGrp="1" noChangeArrowheads="1"/>
          </p:cNvSpPr>
          <p:nvPr>
            <p:ph type="dt" sz="half" idx="10"/>
          </p:nvPr>
        </p:nvSpPr>
        <p:spPr>
          <a:xfrm>
            <a:off x="762000" y="397331"/>
            <a:ext cx="1600200" cy="215444"/>
          </a:xfrm>
          <a:prstGeom prst="rect">
            <a:avLst/>
          </a:prstGeom>
        </p:spPr>
        <p:txBody>
          <a:bodyPr/>
          <a:lstStyle>
            <a:lvl1pPr>
              <a:defRPr/>
            </a:lvl1pPr>
          </a:lstStyle>
          <a:p>
            <a:pPr>
              <a:defRPr/>
            </a:pPr>
            <a:r>
              <a:rPr lang="en-US" altLang="ko-KR" dirty="0" smtClean="0"/>
              <a:t>January 2017</a:t>
            </a:r>
            <a:endParaRPr lang="en-US" altLang="ko-KR" dirty="0"/>
          </a:p>
        </p:txBody>
      </p:sp>
      <p:sp>
        <p:nvSpPr>
          <p:cNvPr id="6" name="Rectangle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ko-KR" smtClean="0"/>
              <a:t>Slide </a:t>
            </a:r>
            <a:fld id="{1F7EE9B6-C75F-4E2D-9843-F27F5C6AA828}" type="slidenum">
              <a:rPr lang="en-US" altLang="ko-KR" smtClean="0"/>
              <a:pPr/>
              <a:t>‹#›</a:t>
            </a:fld>
            <a:endParaRPr lang="en-US" altLang="ko-KR"/>
          </a:p>
        </p:txBody>
      </p:sp>
      <p:sp>
        <p:nvSpPr>
          <p:cNvPr id="8" name="Rectangle 7"/>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altLang="ko-KR" b="1" dirty="0" smtClean="0">
                <a:ea typeface="굴림" charset="-127"/>
              </a:rPr>
              <a:t>15-17-0084-00-0vat</a:t>
            </a:r>
            <a:endParaRPr lang="en-US" altLang="ko-KR" dirty="0">
              <a:ea typeface="굴림" charset="-127"/>
            </a:endParaRPr>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Click to edit Master title style</a:t>
            </a:r>
            <a:endParaRPr lang="ko-KR" altLang="en-US"/>
          </a:p>
        </p:txBody>
      </p:sp>
      <p:sp>
        <p:nvSpPr>
          <p:cNvPr id="7" name="Rectangle 6"/>
          <p:cNvSpPr>
            <a:spLocks noGrp="1" noChangeArrowheads="1"/>
          </p:cNvSpPr>
          <p:nvPr>
            <p:ph type="sldNum" sz="quarter" idx="12"/>
          </p:nvPr>
        </p:nvSpPr>
        <p:spPr/>
        <p:txBody>
          <a:bodyPr/>
          <a:lstStyle>
            <a:lvl1pPr>
              <a:defRPr/>
            </a:lvl1pPr>
          </a:lstStyle>
          <a:p>
            <a:r>
              <a:rPr lang="en-US" altLang="ko-KR" smtClean="0"/>
              <a:t>Slide </a:t>
            </a:r>
            <a:fld id="{526F59E6-31D6-4C1C-AD86-14BEC6C82885}"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altLang="ko-KR" b="1" dirty="0" smtClean="0">
                <a:ea typeface="굴림" charset="-127"/>
              </a:rPr>
              <a:t>15-17-0084-00-0vat</a:t>
            </a:r>
            <a:endParaRPr lang="en-US" altLang="ko-KR" dirty="0">
              <a:ea typeface="굴림" charset="-127"/>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ko-KR" smtClean="0"/>
              <a:t>Slide </a:t>
            </a:r>
            <a:fld id="{3A7BA5C9-A822-4C20-955F-BBD7AABA9BB5}" type="slidenum">
              <a:rPr lang="en-US" altLang="ko-KR" smtClean="0"/>
              <a:pPr/>
              <a:t>‹#›</a:t>
            </a:fld>
            <a:endParaRPr lang="en-US" altLang="ko-KR"/>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1" name="Rectangle 10"/>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altLang="ko-KR" b="1" dirty="0" smtClean="0">
                <a:ea typeface="굴림" charset="-127"/>
              </a:rPr>
              <a:t>15-17-0084-00-0vat</a:t>
            </a:r>
            <a:endParaRPr lang="en-US" altLang="ko-KR" dirty="0">
              <a:ea typeface="굴림" charset="-127"/>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838200"/>
            <a:ext cx="3008313" cy="596900"/>
          </a:xfrm>
        </p:spPr>
        <p:txBody>
          <a:bodyPr anchor="b"/>
          <a:lstStyle>
            <a:lvl1pPr algn="l">
              <a:defRPr sz="2000" b="1"/>
            </a:lvl1pPr>
          </a:lstStyle>
          <a:p>
            <a:r>
              <a:rPr lang="en-US" altLang="ko-KR" smtClean="0"/>
              <a:t>Click to edit Master title style</a:t>
            </a:r>
            <a:endParaRPr lang="ko-KR" altLang="en-US"/>
          </a:p>
        </p:txBody>
      </p:sp>
      <p:sp>
        <p:nvSpPr>
          <p:cNvPr id="3" name="내용 개체 틀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dirty="0"/>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smtClean="0"/>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smtClean="0"/>
              <a:t>Slide </a:t>
            </a:r>
            <a:fld id="{B780BF4D-CC67-43A5-9F47-0E9EE26D1EC4}"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altLang="ko-KR" b="1" dirty="0" smtClean="0">
                <a:ea typeface="굴림" charset="-127"/>
              </a:rPr>
              <a:t>15-17-0084-00-0vat</a:t>
            </a:r>
            <a:endParaRPr lang="en-US" altLang="ko-KR" dirty="0">
              <a:ea typeface="굴림" charset="-127"/>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en-US" altLang="ko-KR" smtClean="0"/>
              <a:t>Click to edit Master title style</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ko-KR" noProof="0" smtClean="0"/>
              <a:t>Click icon to add picture</a:t>
            </a:r>
            <a:endParaRPr lang="ko-KR" altLang="en-US" noProof="0" smtClean="0"/>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smtClean="0"/>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smtClean="0"/>
              <a:t>Slide </a:t>
            </a:r>
            <a:fld id="{CD081C28-875F-4326-B024-EC94112F515A}"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altLang="ko-KR" b="1" dirty="0" smtClean="0">
                <a:ea typeface="굴림" charset="-127"/>
              </a:rPr>
              <a:t>15-17-0084-00-0vat</a:t>
            </a:r>
            <a:endParaRPr lang="en-US" altLang="ko-KR" dirty="0">
              <a:ea typeface="굴림" charset="-127"/>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01000" cy="762000"/>
          </a:xfrm>
        </p:spPr>
        <p:txBody>
          <a:bodyPr/>
          <a:lstStyle/>
          <a:p>
            <a:r>
              <a:rPr lang="en-US" altLang="ko-KR" smtClean="0"/>
              <a:t>Click to edit Master title style</a:t>
            </a:r>
            <a:endParaRPr lang="ko-KR" altLang="en-US"/>
          </a:p>
        </p:txBody>
      </p:sp>
      <p:sp>
        <p:nvSpPr>
          <p:cNvPr id="3" name="세로 텍스트 개체 틀 2"/>
          <p:cNvSpPr>
            <a:spLocks noGrp="1"/>
          </p:cNvSpPr>
          <p:nvPr>
            <p:ph type="body" orient="vert" idx="1"/>
          </p:nvPr>
        </p:nvSpPr>
        <p:spPr>
          <a:xfrm>
            <a:off x="533400" y="1524000"/>
            <a:ext cx="8001000" cy="4267200"/>
          </a:xfrm>
          <a:prstGeom prst="rect">
            <a:avLst/>
          </a:prstGeom>
        </p:spPr>
        <p:txBody>
          <a:bodyPr vert="eaVer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smtClean="0"/>
              <a:t>Slide </a:t>
            </a:r>
            <a:fld id="{49401D7D-1389-40A5-9353-92C10EC45BCA}"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altLang="ko-KR" b="1" dirty="0" smtClean="0">
                <a:ea typeface="굴림" charset="-127"/>
              </a:rPr>
              <a:t>15-17-0084-00-0vat</a:t>
            </a:r>
            <a:endParaRPr lang="en-US" altLang="ko-KR" dirty="0">
              <a:ea typeface="굴림" charset="-127"/>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53200" y="1219200"/>
            <a:ext cx="2133600" cy="4876800"/>
          </a:xfrm>
        </p:spPr>
        <p:txBody>
          <a:bodyPr vert="eaVert"/>
          <a:lstStyle/>
          <a:p>
            <a:r>
              <a:rPr lang="en-US" altLang="ko-KR" smtClean="0"/>
              <a:t>Click to edit Master title style</a:t>
            </a:r>
            <a:endParaRPr lang="ko-KR" altLang="en-US"/>
          </a:p>
        </p:txBody>
      </p:sp>
      <p:sp>
        <p:nvSpPr>
          <p:cNvPr id="3" name="세로 텍스트 개체 틀 2"/>
          <p:cNvSpPr>
            <a:spLocks noGrp="1"/>
          </p:cNvSpPr>
          <p:nvPr>
            <p:ph type="body" orient="vert" idx="1"/>
          </p:nvPr>
        </p:nvSpPr>
        <p:spPr>
          <a:xfrm>
            <a:off x="304800" y="1219200"/>
            <a:ext cx="6248400" cy="4876800"/>
          </a:xfrm>
          <a:prstGeom prst="rect">
            <a:avLst/>
          </a:prstGeom>
        </p:spPr>
        <p:txBody>
          <a:bodyPr vert="eaVer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dirty="0"/>
          </a:p>
        </p:txBody>
      </p:sp>
      <p:sp>
        <p:nvSpPr>
          <p:cNvPr id="6" name="Rectangle 6"/>
          <p:cNvSpPr>
            <a:spLocks noGrp="1" noChangeArrowheads="1"/>
          </p:cNvSpPr>
          <p:nvPr>
            <p:ph type="sldNum" sz="quarter" idx="12"/>
          </p:nvPr>
        </p:nvSpPr>
        <p:spPr/>
        <p:txBody>
          <a:bodyPr/>
          <a:lstStyle>
            <a:lvl1pPr>
              <a:defRPr/>
            </a:lvl1pPr>
          </a:lstStyle>
          <a:p>
            <a:r>
              <a:rPr lang="en-US" altLang="ko-KR" smtClean="0"/>
              <a:t>Slide </a:t>
            </a:r>
            <a:fld id="{D2CFA474-4AC8-42C1-BCD2-4D11448BFE24}"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altLang="ko-KR" b="1" dirty="0" smtClean="0">
                <a:ea typeface="굴림" charset="-127"/>
              </a:rPr>
              <a:t>15-17-0084-00-0vat</a:t>
            </a:r>
            <a:endParaRPr lang="en-US" altLang="ko-KR" dirty="0">
              <a:ea typeface="굴림" charset="-127"/>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4" name="Rectangle 4"/>
          <p:cNvSpPr>
            <a:spLocks noGrp="1" noChangeArrowheads="1"/>
          </p:cNvSpPr>
          <p:nvPr>
            <p:ph type="dt" sz="half" idx="10"/>
          </p:nvPr>
        </p:nvSpPr>
        <p:spPr>
          <a:xfrm>
            <a:off x="762000" y="397331"/>
            <a:ext cx="1600200" cy="215444"/>
          </a:xfrm>
          <a:prstGeom prst="rect">
            <a:avLst/>
          </a:prstGeom>
        </p:spPr>
        <p:txBody>
          <a:bodyPr/>
          <a:lstStyle>
            <a:lvl1pPr>
              <a:defRPr/>
            </a:lvl1pPr>
          </a:lstStyle>
          <a:p>
            <a:pPr>
              <a:defRPr/>
            </a:pPr>
            <a:r>
              <a:rPr lang="en-US" altLang="ko-KR" dirty="0" smtClean="0"/>
              <a:t>January 2017</a:t>
            </a:r>
            <a:endParaRPr lang="en-US" altLang="ko-KR" dirty="0"/>
          </a:p>
        </p:txBody>
      </p:sp>
      <p:sp>
        <p:nvSpPr>
          <p:cNvPr id="5" name="Rectangle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endParaRPr lang="en-US" altLang="ko-KR" dirty="0"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smtClean="0"/>
              <a:t>Slide </a:t>
            </a:r>
            <a:fld id="{53E8C03F-F514-4906-AAC8-806673786EEB}" type="slidenum">
              <a:rPr lang="en-US" altLang="ko-KR" smtClean="0"/>
              <a:pPr/>
              <a:t>‹#›</a:t>
            </a:fld>
            <a:endParaRPr lang="en-US" altLang="ko-K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019800" y="6534817"/>
            <a:ext cx="2543325" cy="276999"/>
          </a:xfrm>
          <a:prstGeom prst="rect">
            <a:avLst/>
          </a:prstGeom>
        </p:spPr>
        <p:txBody>
          <a:bodyPr wrap="none">
            <a:spAutoFit/>
          </a:body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altLang="ko-KR" b="1" dirty="0" smtClean="0">
                <a:ea typeface="굴림" charset="-127"/>
              </a:rPr>
              <a:t>15-17-0084-00-0vat</a:t>
            </a:r>
            <a:endParaRPr lang="en-US" altLang="ko-KR" dirty="0">
              <a:ea typeface="굴림" charset="-127"/>
            </a:endParaRP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65" r:id="rId9"/>
    <p:sldLayoutId id="2147483766" r:id="rId10"/>
  </p:sldLayoutIdLst>
  <p:hf hd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457200" y="762000"/>
            <a:ext cx="8382000" cy="5170646"/>
          </a:xfrm>
          <a:prstGeom prst="rect">
            <a:avLst/>
          </a:prstGeom>
          <a:noFill/>
          <a:ln w="12700">
            <a:noFill/>
            <a:miter lim="800000"/>
            <a:headEnd type="none" w="sm" len="sm"/>
            <a:tailEnd type="none" w="sm" len="sm"/>
          </a:ln>
          <a:effectLst/>
        </p:spPr>
        <p:txBody>
          <a:bodyPr wrap="square">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a:t>
            </a:r>
            <a:r>
              <a:rPr lang="en-US" altLang="ko-KR" sz="1800" dirty="0" smtClean="0">
                <a:ea typeface="굴림" charset="-127"/>
              </a:rPr>
              <a:t>IG VAT </a:t>
            </a:r>
            <a:r>
              <a:rPr lang="en-US" altLang="ko-KR" sz="1800" dirty="0">
                <a:ea typeface="굴림" charset="-127"/>
              </a:rPr>
              <a:t>Closing Report for </a:t>
            </a:r>
            <a:r>
              <a:rPr lang="en-US" altLang="ko-KR" sz="1800" dirty="0" smtClean="0">
                <a:ea typeface="굴림" charset="-127"/>
              </a:rPr>
              <a:t>Atlanta January 2017</a:t>
            </a:r>
            <a:endParaRPr lang="en-US" altLang="ko-KR" sz="1800" dirty="0">
              <a:ea typeface="굴림" charset="-127"/>
            </a:endParaRPr>
          </a:p>
          <a:p>
            <a:pPr marL="914400" indent="-914400"/>
            <a:r>
              <a:rPr lang="en-US" altLang="ko-KR" sz="1800" b="1" dirty="0">
                <a:ea typeface="굴림" charset="-127"/>
              </a:rPr>
              <a:t>Date Submitted</a:t>
            </a:r>
            <a:r>
              <a:rPr lang="en-US" altLang="ko-KR" sz="1800" b="1" dirty="0" smtClean="0">
                <a:ea typeface="굴림" charset="-127"/>
              </a:rPr>
              <a:t>: January </a:t>
            </a:r>
            <a:r>
              <a:rPr lang="en-US" altLang="ko-KR" sz="1800" b="1" dirty="0" smtClean="0">
                <a:ea typeface="굴림" charset="-127"/>
              </a:rPr>
              <a:t>19</a:t>
            </a:r>
            <a:r>
              <a:rPr lang="en-US" altLang="ko-KR" sz="1800" b="1" dirty="0" smtClean="0">
                <a:ea typeface="굴림" charset="-127"/>
              </a:rPr>
              <a:t>, </a:t>
            </a:r>
            <a:r>
              <a:rPr lang="en-US" altLang="ko-KR" sz="1800" b="1" dirty="0" smtClean="0">
                <a:ea typeface="굴림" charset="-127"/>
              </a:rPr>
              <a:t>2017</a:t>
            </a:r>
            <a:endParaRPr lang="en-US" altLang="ko-KR" sz="1800" dirty="0">
              <a:ea typeface="굴림" charset="-127"/>
            </a:endParaRP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a:t>
            </a:r>
            <a:r>
              <a:rPr lang="en-US" altLang="ko-KR" sz="1800" dirty="0" smtClean="0">
                <a:ea typeface="굴림" charset="-127"/>
              </a:rPr>
              <a:t>IG VAT </a:t>
            </a:r>
            <a:r>
              <a:rPr lang="en-US" altLang="ko-KR" sz="1800" dirty="0">
                <a:ea typeface="굴림" charset="-127"/>
              </a:rPr>
              <a:t>Closing Report for  January </a:t>
            </a:r>
            <a:r>
              <a:rPr lang="en-US" altLang="ko-KR" sz="1800" dirty="0" smtClean="0">
                <a:ea typeface="굴림" charset="-127"/>
              </a:rPr>
              <a:t>2017 Session</a:t>
            </a:r>
            <a:endParaRPr lang="en-US" altLang="ko-KR" sz="1800" dirty="0">
              <a:ea typeface="굴림" charset="-127"/>
            </a:endParaRPr>
          </a:p>
          <a:p>
            <a:pPr marL="914400" indent="-914400"/>
            <a:r>
              <a:rPr lang="en-US" altLang="ko-KR" sz="1800" b="1" dirty="0">
                <a:ea typeface="굴림" charset="-127"/>
              </a:rPr>
              <a:t>Abstract: </a:t>
            </a:r>
            <a:r>
              <a:rPr lang="en-US" altLang="ko-KR" sz="1800" dirty="0">
                <a:ea typeface="굴림" charset="-127"/>
              </a:rPr>
              <a:t>Closing Report for the </a:t>
            </a:r>
            <a:r>
              <a:rPr lang="en-US" altLang="ko-KR" sz="1800" dirty="0" smtClean="0">
                <a:ea typeface="굴림" charset="-127"/>
              </a:rPr>
              <a:t>IG VAT Session</a:t>
            </a:r>
          </a:p>
          <a:p>
            <a:pPr marL="914400" indent="-914400"/>
            <a:r>
              <a:rPr lang="en-US" altLang="ko-KR" sz="1800" b="1" dirty="0" smtClean="0">
                <a:ea typeface="굴림" charset="-127"/>
              </a:rPr>
              <a:t>Purpose</a:t>
            </a:r>
            <a:r>
              <a:rPr lang="en-US" altLang="ko-KR" sz="1800" b="1" dirty="0">
                <a:ea typeface="굴림" charset="-127"/>
              </a:rPr>
              <a:t>:</a:t>
            </a:r>
            <a:r>
              <a:rPr lang="en-US" altLang="ko-KR" sz="1800" dirty="0">
                <a:ea typeface="굴림" charset="-127"/>
              </a:rPr>
              <a:t>	To investigate forming an </a:t>
            </a:r>
            <a:r>
              <a:rPr lang="en-US" altLang="ko-KR" sz="1800" dirty="0" smtClean="0">
                <a:ea typeface="굴림" charset="-127"/>
              </a:rPr>
              <a:t>VAT </a:t>
            </a:r>
            <a:r>
              <a:rPr lang="en-US" altLang="ko-KR" sz="1800" dirty="0">
                <a:ea typeface="굴림" charset="-127"/>
              </a:rPr>
              <a:t>PHY and MAC Interest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144784" y="1905000"/>
            <a:ext cx="6860789" cy="3170099"/>
          </a:xfrm>
          <a:prstGeom prst="rect">
            <a:avLst/>
          </a:prstGeom>
          <a:noFill/>
          <a:ln w="12700">
            <a:noFill/>
            <a:miter lim="800000"/>
            <a:headEnd type="none" w="sm" len="sm"/>
            <a:tailEnd type="none" w="sm" len="sm"/>
          </a:ln>
        </p:spPr>
        <p:txBody>
          <a:bodyPr wrap="none">
            <a:spAutoFit/>
          </a:bodyPr>
          <a:lstStyle/>
          <a:p>
            <a:pPr algn="ctr"/>
            <a:r>
              <a:rPr lang="en-US" altLang="ja-JP" sz="4000" b="1" dirty="0" smtClean="0">
                <a:solidFill>
                  <a:schemeClr val="tx2"/>
                </a:solidFill>
                <a:ea typeface="ＭＳ Ｐゴシック" pitchFamily="34" charset="-128"/>
              </a:rPr>
              <a:t>IG VAT First Meeting</a:t>
            </a:r>
            <a:r>
              <a:rPr lang="en-US" altLang="ja-JP" sz="4000" b="1" dirty="0">
                <a:solidFill>
                  <a:schemeClr val="tx2"/>
                </a:solidFill>
                <a:ea typeface="ＭＳ Ｐゴシック" pitchFamily="34" charset="-128"/>
              </a:rPr>
              <a:t>, </a:t>
            </a:r>
            <a:r>
              <a:rPr lang="en-US" altLang="ja-JP" sz="4000" b="1" dirty="0" smtClean="0">
                <a:solidFill>
                  <a:schemeClr val="tx2"/>
                </a:solidFill>
                <a:ea typeface="ＭＳ Ｐゴシック" pitchFamily="34" charset="-128"/>
              </a:rPr>
              <a:t>Atlanta</a:t>
            </a:r>
            <a:endParaRPr lang="en-US" altLang="ja-JP" sz="4000" b="1" dirty="0">
              <a:solidFill>
                <a:schemeClr val="tx2"/>
              </a:solidFill>
              <a:ea typeface="ＭＳ Ｐゴシック" pitchFamily="34" charset="-128"/>
            </a:endParaRPr>
          </a:p>
          <a:p>
            <a:pPr algn="ctr"/>
            <a:endParaRPr lang="en-US" altLang="ja-JP" sz="4000" b="1" dirty="0">
              <a:solidFill>
                <a:schemeClr val="tx2"/>
              </a:solidFill>
              <a:ea typeface="ＭＳ Ｐゴシック" pitchFamily="34" charset="-128"/>
            </a:endParaRPr>
          </a:p>
          <a:p>
            <a:pPr algn="ctr"/>
            <a:r>
              <a:rPr lang="en-US" altLang="ja-JP" sz="4000" b="1" dirty="0">
                <a:solidFill>
                  <a:schemeClr val="tx2"/>
                </a:solidFill>
                <a:ea typeface="ＭＳ Ｐゴシック" pitchFamily="34" charset="-128"/>
              </a:rPr>
              <a:t>Closing Report</a:t>
            </a:r>
            <a:br>
              <a:rPr lang="en-US" altLang="ja-JP" sz="4000" b="1" dirty="0">
                <a:solidFill>
                  <a:schemeClr val="tx2"/>
                </a:solidFill>
                <a:ea typeface="ＭＳ Ｐゴシック" pitchFamily="34" charset="-128"/>
              </a:rPr>
            </a:br>
            <a:r>
              <a:rPr lang="en-US" altLang="ja-JP" sz="4000" b="1" dirty="0">
                <a:solidFill>
                  <a:schemeClr val="tx2"/>
                </a:solidFill>
                <a:ea typeface="ＭＳ Ｐゴシック" pitchFamily="34" charset="-128"/>
              </a:rPr>
              <a:t/>
            </a:r>
            <a:br>
              <a:rPr lang="en-US" altLang="ja-JP" sz="4000" b="1" dirty="0">
                <a:solidFill>
                  <a:schemeClr val="tx2"/>
                </a:solidFill>
                <a:ea typeface="ＭＳ Ｐゴシック" pitchFamily="34" charset="-128"/>
              </a:rPr>
            </a:br>
            <a:r>
              <a:rPr lang="en-US" altLang="ja-JP" sz="4000" b="1" dirty="0" smtClean="0">
                <a:solidFill>
                  <a:schemeClr val="tx2"/>
                </a:solidFill>
                <a:ea typeface="ＭＳ Ｐゴシック" pitchFamily="34" charset="-128"/>
              </a:rPr>
              <a:t>19</a:t>
            </a:r>
            <a:r>
              <a:rPr lang="en-US" altLang="ja-JP" sz="4000" b="1" dirty="0" smtClean="0">
                <a:solidFill>
                  <a:schemeClr val="tx2"/>
                </a:solidFill>
                <a:ea typeface="ＭＳ Ｐゴシック" pitchFamily="34" charset="-128"/>
              </a:rPr>
              <a:t> </a:t>
            </a:r>
            <a:r>
              <a:rPr lang="en-US" altLang="ja-JP" sz="4000" b="1" dirty="0" smtClean="0">
                <a:solidFill>
                  <a:schemeClr val="tx2"/>
                </a:solidFill>
                <a:ea typeface="ＭＳ Ｐゴシック" pitchFamily="34" charset="-128"/>
              </a:rPr>
              <a:t>January, 2017</a:t>
            </a:r>
            <a:endParaRPr lang="en-US" altLang="ko-KR" sz="4000" b="1" dirty="0">
              <a:solidFill>
                <a:schemeClr val="tx2"/>
              </a:solidFill>
              <a:ea typeface="굴림" charset="-127"/>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슬라이드 번호 개체 틀 5"/>
          <p:cNvSpPr>
            <a:spLocks noGrp="1"/>
          </p:cNvSpPr>
          <p:nvPr>
            <p:ph type="sldNum" sz="quarter" idx="12"/>
          </p:nvPr>
        </p:nvSpPr>
        <p:spPr>
          <a:noFill/>
        </p:spPr>
        <p:txBody>
          <a:bodyPr/>
          <a:lstStyle/>
          <a:p>
            <a:r>
              <a:rPr lang="en-US" altLang="ko-KR" dirty="0"/>
              <a:t>Slide </a:t>
            </a:r>
            <a:fld id="{90DED258-E7D7-4752-B284-7343E894442F}" type="slidenum">
              <a:rPr lang="en-US" altLang="ko-KR"/>
              <a:pPr/>
              <a:t>3</a:t>
            </a:fld>
            <a:endParaRPr lang="en-US" altLang="ko-KR" dirty="0"/>
          </a:p>
        </p:txBody>
      </p:sp>
      <p:sp>
        <p:nvSpPr>
          <p:cNvPr id="12291" name="Rectangle 6"/>
          <p:cNvSpPr>
            <a:spLocks noGrp="1" noChangeArrowheads="1"/>
          </p:cNvSpPr>
          <p:nvPr>
            <p:ph type="title"/>
          </p:nvPr>
        </p:nvSpPr>
        <p:spPr>
          <a:xfrm>
            <a:off x="762000" y="609600"/>
            <a:ext cx="7772400" cy="762000"/>
          </a:xfrm>
          <a:noFill/>
        </p:spPr>
        <p:txBody>
          <a:bodyPr/>
          <a:lstStyle/>
          <a:p>
            <a:r>
              <a:rPr lang="en-US" altLang="ja-JP" sz="3600" b="1" dirty="0" smtClean="0">
                <a:ea typeface="ＭＳ Ｐゴシック" pitchFamily="34" charset="-128"/>
              </a:rPr>
              <a:t>Purpose of Interest Group VAT</a:t>
            </a:r>
          </a:p>
        </p:txBody>
      </p:sp>
      <p:sp>
        <p:nvSpPr>
          <p:cNvPr id="12292" name="Rectangle 7"/>
          <p:cNvSpPr>
            <a:spLocks noGrp="1" noChangeArrowheads="1"/>
          </p:cNvSpPr>
          <p:nvPr>
            <p:ph idx="4294967295"/>
          </p:nvPr>
        </p:nvSpPr>
        <p:spPr>
          <a:xfrm>
            <a:off x="381000" y="2057400"/>
            <a:ext cx="8305800" cy="4267200"/>
          </a:xfrm>
          <a:prstGeom prst="rect">
            <a:avLst/>
          </a:prstGeom>
          <a:noFill/>
        </p:spPr>
        <p:txBody>
          <a:bodyPr/>
          <a:lstStyle/>
          <a:p>
            <a:r>
              <a:rPr lang="en-US" altLang="ja-JP" dirty="0" smtClean="0">
                <a:ea typeface="ＭＳ Ｐゴシック" pitchFamily="34" charset="-128"/>
              </a:rPr>
              <a:t>Determine whether there is sufficient interest in creating an Vehicular Assistant Technology (VAT) Study Group for the purpose of developing a VAT PAR and CSD.</a:t>
            </a:r>
          </a:p>
          <a:p>
            <a:endParaRPr lang="en-US" altLang="ja-JP" dirty="0" smtClean="0">
              <a:ea typeface="ＭＳ Ｐゴシック" pitchFamily="34" charset="-128"/>
            </a:endParaRPr>
          </a:p>
          <a:p>
            <a:endParaRPr lang="en-US" altLang="ja-JP" dirty="0" smtClean="0">
              <a:ea typeface="ＭＳ Ｐゴシック" pitchFamily="34" charset="-12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4</a:t>
            </a:fld>
            <a:endParaRPr lang="en-US" altLang="ko-KR" dirty="0"/>
          </a:p>
        </p:txBody>
      </p:sp>
      <p:sp>
        <p:nvSpPr>
          <p:cNvPr id="13315" name="Rectangle 6"/>
          <p:cNvSpPr>
            <a:spLocks noGrp="1" noChangeArrowheads="1"/>
          </p:cNvSpPr>
          <p:nvPr>
            <p:ph type="title"/>
          </p:nvPr>
        </p:nvSpPr>
        <p:spPr>
          <a:xfrm>
            <a:off x="762000" y="609600"/>
            <a:ext cx="7772400" cy="762000"/>
          </a:xfrm>
          <a:noFill/>
        </p:spPr>
        <p:txBody>
          <a:bodyPr/>
          <a:lstStyle/>
          <a:p>
            <a:r>
              <a:rPr lang="en-US" altLang="ja-JP" sz="3600" b="1" dirty="0" smtClean="0">
                <a:ea typeface="ＭＳ Ｐゴシック" pitchFamily="34" charset="-128"/>
              </a:rPr>
              <a:t>Objective of Meeting</a:t>
            </a:r>
          </a:p>
        </p:txBody>
      </p:sp>
      <p:sp>
        <p:nvSpPr>
          <p:cNvPr id="13316" name="Rectangle 7"/>
          <p:cNvSpPr>
            <a:spLocks noGrp="1" noChangeArrowheads="1"/>
          </p:cNvSpPr>
          <p:nvPr>
            <p:ph idx="4294967295"/>
          </p:nvPr>
        </p:nvSpPr>
        <p:spPr>
          <a:xfrm>
            <a:off x="457200" y="1981200"/>
            <a:ext cx="8686800" cy="3124200"/>
          </a:xfrm>
          <a:prstGeom prst="rect">
            <a:avLst/>
          </a:prstGeom>
        </p:spPr>
        <p:txBody>
          <a:bodyPr/>
          <a:lstStyle/>
          <a:p>
            <a:r>
              <a:rPr lang="en-US" altLang="ja-JP" sz="2800" dirty="0" smtClean="0">
                <a:ea typeface="ＭＳ Ｐゴシック" pitchFamily="34" charset="-128"/>
              </a:rPr>
              <a:t>Introduction of VAT(Vehicular Assistant Technology) IG</a:t>
            </a:r>
          </a:p>
          <a:p>
            <a:r>
              <a:rPr lang="en-US" altLang="ja-JP" sz="2800" dirty="0" smtClean="0">
                <a:ea typeface="ＭＳ Ｐゴシック" pitchFamily="34" charset="-128"/>
              </a:rPr>
              <a:t>Call for applications and </a:t>
            </a:r>
            <a:r>
              <a:rPr lang="en-US" altLang="ja-JP" sz="2800" dirty="0">
                <a:ea typeface="ＭＳ Ｐゴシック" pitchFamily="34" charset="-128"/>
              </a:rPr>
              <a:t>p</a:t>
            </a:r>
            <a:r>
              <a:rPr lang="en-US" altLang="ja-JP" sz="2800" dirty="0" smtClean="0">
                <a:ea typeface="ＭＳ Ｐゴシック" pitchFamily="34" charset="-128"/>
              </a:rPr>
              <a:t>ublicizing VAT IG activities</a:t>
            </a:r>
          </a:p>
          <a:p>
            <a:r>
              <a:rPr lang="en-US" altLang="ja-JP" sz="2800" dirty="0" smtClean="0">
                <a:ea typeface="ＭＳ Ｐゴシック" pitchFamily="34" charset="-128"/>
              </a:rPr>
              <a:t>Call for presentation about VAT and some study items of VAT</a:t>
            </a:r>
          </a:p>
          <a:p>
            <a:r>
              <a:rPr lang="en-US" altLang="ja-JP" sz="2800" dirty="0" smtClean="0">
                <a:ea typeface="ＭＳ Ｐゴシック" pitchFamily="34" charset="-128"/>
              </a:rPr>
              <a:t>Hearing of presentations about VAT</a:t>
            </a:r>
            <a:endParaRPr lang="en-US" altLang="ja-JP" dirty="0" smtClean="0">
              <a:ea typeface="ＭＳ Ｐゴシック" pitchFamily="34"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5</a:t>
            </a:fld>
            <a:endParaRPr lang="en-US" altLang="ko-KR" dirty="0"/>
          </a:p>
        </p:txBody>
      </p:sp>
      <p:sp>
        <p:nvSpPr>
          <p:cNvPr id="4101" name="Rectangle 4"/>
          <p:cNvSpPr>
            <a:spLocks noChangeArrowheads="1"/>
          </p:cNvSpPr>
          <p:nvPr/>
        </p:nvSpPr>
        <p:spPr bwMode="auto">
          <a:xfrm>
            <a:off x="609600" y="1295400"/>
            <a:ext cx="8229600" cy="4893647"/>
          </a:xfrm>
          <a:prstGeom prst="rect">
            <a:avLst/>
          </a:prstGeom>
          <a:noFill/>
          <a:ln w="12700">
            <a:noFill/>
            <a:miter lim="800000"/>
            <a:headEnd type="none" w="sm" len="sm"/>
            <a:tailEnd type="none" w="sm" len="sm"/>
          </a:ln>
        </p:spPr>
        <p:txBody>
          <a:bodyPr wrap="square">
            <a:spAutoFit/>
          </a:bodyPr>
          <a:lstStyle/>
          <a:p>
            <a:pPr marL="268288" indent="-268288">
              <a:buFontTx/>
              <a:buAutoNum type="arabicPeriod"/>
            </a:pPr>
            <a:endParaRPr lang="en-US" altLang="ja-JP" sz="2400" dirty="0" smtClean="0">
              <a:ea typeface="ＭＳ Ｐゴシック" pitchFamily="34" charset="-128"/>
            </a:endParaRPr>
          </a:p>
          <a:p>
            <a:pPr marL="268288" indent="-268288">
              <a:buFontTx/>
              <a:buAutoNum type="arabicPeriod"/>
            </a:pPr>
            <a:r>
              <a:rPr lang="en-US" altLang="ja-JP" sz="2400" dirty="0" smtClean="0">
                <a:ea typeface="ＭＳ Ｐゴシック" pitchFamily="34" charset="-128"/>
              </a:rPr>
              <a:t>January 2017 meeting: 1 </a:t>
            </a:r>
            <a:r>
              <a:rPr lang="en-US" altLang="ja-JP" sz="2400" dirty="0" smtClean="0">
                <a:ea typeface="ＭＳ Ｐゴシック" pitchFamily="34" charset="-128"/>
              </a:rPr>
              <a:t>Session (</a:t>
            </a:r>
            <a:r>
              <a:rPr lang="en-US" altLang="ja-JP" sz="2400" dirty="0" smtClean="0">
                <a:ea typeface="ＭＳ Ｐゴシック" pitchFamily="34" charset="-128"/>
              </a:rPr>
              <a:t>Wed. AM1) </a:t>
            </a:r>
          </a:p>
          <a:p>
            <a:pPr marL="268288" indent="-268288">
              <a:buFontTx/>
              <a:buAutoNum type="arabicPeriod"/>
            </a:pPr>
            <a:r>
              <a:rPr lang="en-US" altLang="ja-JP" sz="2400" dirty="0" smtClean="0">
                <a:ea typeface="ＭＳ Ｐゴシック" pitchFamily="34" charset="-128"/>
              </a:rPr>
              <a:t>Attendance: 30 attendees (Mon PM1)</a:t>
            </a:r>
            <a:endParaRPr lang="en-US" altLang="ja-JP" sz="2400" dirty="0">
              <a:ea typeface="ＭＳ Ｐゴシック" pitchFamily="34" charset="-128"/>
            </a:endParaRPr>
          </a:p>
          <a:p>
            <a:pPr marL="268288" indent="-268288"/>
            <a:r>
              <a:rPr lang="en-US" altLang="ja-JP" sz="2400" dirty="0">
                <a:ea typeface="ＭＳ Ｐゴシック" pitchFamily="34" charset="-128"/>
              </a:rPr>
              <a:t>3</a:t>
            </a:r>
            <a:r>
              <a:rPr lang="en-US" altLang="ja-JP" sz="2400" dirty="0" smtClean="0">
                <a:ea typeface="ＭＳ Ｐゴシック" pitchFamily="34" charset="-128"/>
              </a:rPr>
              <a:t>. Relative </a:t>
            </a:r>
            <a:r>
              <a:rPr lang="en-US" altLang="ja-JP" sz="2400" dirty="0">
                <a:ea typeface="ＭＳ Ｐゴシック" pitchFamily="34" charset="-128"/>
              </a:rPr>
              <a:t>Documents:</a:t>
            </a:r>
          </a:p>
          <a:p>
            <a:pPr marL="914400" lvl="1" indent="-457200"/>
            <a:r>
              <a:rPr lang="en-US" altLang="ko-KR" sz="2400" dirty="0" smtClean="0"/>
              <a:t>+ Contribution </a:t>
            </a:r>
            <a:r>
              <a:rPr lang="en-US" altLang="ko-KR" sz="2400" dirty="0"/>
              <a:t>1 </a:t>
            </a:r>
            <a:r>
              <a:rPr lang="en-US" altLang="ko-KR" sz="2400" dirty="0" smtClean="0"/>
              <a:t>– Use cases and functional requirements for IEEE 802.15 Vehicular Assistant Technology (VAT) IG </a:t>
            </a:r>
          </a:p>
          <a:p>
            <a:pPr marL="914400" lvl="1" indent="-457200"/>
            <a:r>
              <a:rPr lang="en-US" altLang="ko-KR" sz="2400" dirty="0"/>
              <a:t> </a:t>
            </a:r>
            <a:r>
              <a:rPr lang="en-US" altLang="ko-KR" sz="2400" dirty="0" smtClean="0"/>
              <a:t>    (15-17-0061-00-0vat)</a:t>
            </a:r>
          </a:p>
          <a:p>
            <a:pPr marL="914400" lvl="1" indent="-457200"/>
            <a:r>
              <a:rPr lang="en-US" altLang="ko-KR" sz="2400" dirty="0" smtClean="0"/>
              <a:t>+ Contribution </a:t>
            </a:r>
            <a:r>
              <a:rPr lang="en-US" altLang="ko-KR" sz="2400" dirty="0"/>
              <a:t>2- </a:t>
            </a:r>
            <a:r>
              <a:rPr lang="en-US" altLang="ko-KR" sz="2400" dirty="0" smtClean="0"/>
              <a:t>Concept models of vehicle OCC</a:t>
            </a:r>
            <a:r>
              <a:rPr lang="en-US" altLang="ko-KR" sz="2400" dirty="0"/>
              <a:t>  </a:t>
            </a:r>
            <a:endParaRPr lang="en-US" altLang="ko-KR" sz="2400" dirty="0" smtClean="0"/>
          </a:p>
          <a:p>
            <a:pPr marL="914400" lvl="1" indent="-457200"/>
            <a:r>
              <a:rPr lang="en-US" altLang="ko-KR" sz="2400" dirty="0"/>
              <a:t> </a:t>
            </a:r>
            <a:r>
              <a:rPr lang="en-US" altLang="ko-KR" sz="2400" dirty="0" smtClean="0"/>
              <a:t>    (15-17-0062-00-0vat</a:t>
            </a:r>
            <a:r>
              <a:rPr lang="en-US" altLang="ko-KR" sz="2400" dirty="0"/>
              <a:t>)</a:t>
            </a:r>
            <a:endParaRPr lang="en-US" altLang="ko-KR" sz="2400" dirty="0" smtClean="0"/>
          </a:p>
          <a:p>
            <a:pPr marL="914400" lvl="1" indent="-457200"/>
            <a:r>
              <a:rPr lang="en-US" altLang="ko-KR" sz="2400" dirty="0" smtClean="0"/>
              <a:t>+ Contribution </a:t>
            </a:r>
            <a:r>
              <a:rPr lang="en-US" altLang="ko-KR" sz="2400" dirty="0"/>
              <a:t>3- </a:t>
            </a:r>
            <a:r>
              <a:rPr lang="en-US" altLang="ko-KR" sz="2400" dirty="0" smtClean="0"/>
              <a:t>Air vehicular application using </a:t>
            </a:r>
            <a:r>
              <a:rPr lang="en-US" altLang="ko-KR" sz="2400" dirty="0" err="1" smtClean="0"/>
              <a:t>multicopter</a:t>
            </a:r>
            <a:r>
              <a:rPr lang="en-US" altLang="ko-KR" sz="2400" dirty="0" smtClean="0"/>
              <a:t> based OCC &amp; LED-ID </a:t>
            </a:r>
            <a:r>
              <a:rPr lang="en-US" altLang="ko-KR" sz="2400" dirty="0"/>
              <a:t>(</a:t>
            </a:r>
            <a:r>
              <a:rPr lang="en-US" altLang="ko-KR" sz="2400" dirty="0" smtClean="0"/>
              <a:t>15-17-0064-00-0vat</a:t>
            </a:r>
            <a:r>
              <a:rPr lang="en-US" altLang="ko-KR" sz="2400" dirty="0"/>
              <a:t>) </a:t>
            </a:r>
            <a:endParaRPr lang="en-US" altLang="ko-KR" sz="2400" dirty="0" smtClean="0"/>
          </a:p>
          <a:p>
            <a:pPr marL="914400" lvl="1" indent="-457200"/>
            <a:r>
              <a:rPr lang="en-US" altLang="ko-KR" sz="2400" dirty="0" smtClean="0"/>
              <a:t>+ Contribution 4- Mobile broadcasting station based </a:t>
            </a:r>
            <a:r>
              <a:rPr lang="en-US" altLang="ko-KR" sz="2400" dirty="0" err="1" smtClean="0"/>
              <a:t>multicopter</a:t>
            </a:r>
            <a:r>
              <a:rPr lang="en-US" altLang="ko-KR" sz="2400" dirty="0" smtClean="0"/>
              <a:t> </a:t>
            </a:r>
            <a:r>
              <a:rPr lang="en-US" altLang="ko-KR" sz="2400" dirty="0"/>
              <a:t>OWC (</a:t>
            </a:r>
            <a:r>
              <a:rPr lang="en-US" altLang="ko-KR" sz="2400" dirty="0" smtClean="0"/>
              <a:t>15-17-0065-00-0vat</a:t>
            </a:r>
            <a:r>
              <a:rPr lang="en-US" altLang="ko-KR" sz="2400" dirty="0"/>
              <a:t>) </a:t>
            </a:r>
          </a:p>
        </p:txBody>
      </p:sp>
      <p:sp>
        <p:nvSpPr>
          <p:cNvPr id="10" name="Rectangle 6"/>
          <p:cNvSpPr txBox="1">
            <a:spLocks noChangeArrowheads="1"/>
          </p:cNvSpPr>
          <p:nvPr/>
        </p:nvSpPr>
        <p:spPr>
          <a:xfrm>
            <a:off x="762000" y="742334"/>
            <a:ext cx="7772400" cy="533400"/>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2800" dirty="0">
                <a:ea typeface="ＭＳ Ｐゴシック" pitchFamily="50" charset="-128"/>
              </a:rPr>
              <a:t>Accomplishment for the January meeting</a:t>
            </a:r>
            <a:r>
              <a:rPr lang="en-US" altLang="ja-JP" sz="2800" b="1" dirty="0" smtClean="0">
                <a:ea typeface="ＭＳ Ｐゴシック" pitchFamily="34" charset="-128"/>
              </a:rPr>
              <a:t> </a:t>
            </a:r>
            <a:r>
              <a:rPr lang="en-US" altLang="ja-JP" sz="2800" b="1" dirty="0" smtClean="0">
                <a:ea typeface="ＭＳ Ｐゴシック" pitchFamily="34" charset="-128"/>
              </a:rPr>
              <a:t>(1/2)</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6</a:t>
            </a:fld>
            <a:endParaRPr lang="en-US" altLang="ko-KR" dirty="0"/>
          </a:p>
        </p:txBody>
      </p:sp>
      <p:sp>
        <p:nvSpPr>
          <p:cNvPr id="4101" name="Rectangle 4"/>
          <p:cNvSpPr>
            <a:spLocks noChangeArrowheads="1"/>
          </p:cNvSpPr>
          <p:nvPr/>
        </p:nvSpPr>
        <p:spPr bwMode="auto">
          <a:xfrm>
            <a:off x="495300" y="1371600"/>
            <a:ext cx="8305800" cy="830997"/>
          </a:xfrm>
          <a:prstGeom prst="rect">
            <a:avLst/>
          </a:prstGeom>
          <a:noFill/>
          <a:ln w="12700">
            <a:noFill/>
            <a:miter lim="800000"/>
            <a:headEnd type="none" w="sm" len="sm"/>
            <a:tailEnd type="none" w="sm" len="sm"/>
          </a:ln>
        </p:spPr>
        <p:txBody>
          <a:bodyPr wrap="square">
            <a:spAutoFit/>
          </a:bodyPr>
          <a:lstStyle/>
          <a:p>
            <a:r>
              <a:rPr lang="en-US" altLang="ko-KR" sz="2400" dirty="0" smtClean="0"/>
              <a:t>4. Discussions and completed</a:t>
            </a:r>
          </a:p>
          <a:p>
            <a:pPr marL="914400" lvl="1" indent="-457200"/>
            <a:r>
              <a:rPr lang="en-US" altLang="ko-KR" sz="2400" dirty="0"/>
              <a:t> </a:t>
            </a:r>
            <a:r>
              <a:rPr lang="en-US" altLang="ko-KR" sz="2400" dirty="0" smtClean="0"/>
              <a:t> - </a:t>
            </a:r>
            <a:r>
              <a:rPr lang="en-US" altLang="ko-KR" sz="2400" dirty="0" smtClean="0">
                <a:ea typeface="ＭＳ Ｐゴシック" pitchFamily="34" charset="-128"/>
              </a:rPr>
              <a:t>P</a:t>
            </a:r>
            <a:r>
              <a:rPr lang="en-US" altLang="ja-JP" sz="2400" dirty="0" smtClean="0">
                <a:ea typeface="ＭＳ Ｐゴシック" pitchFamily="34" charset="-128"/>
              </a:rPr>
              <a:t>ublicizing </a:t>
            </a:r>
            <a:r>
              <a:rPr lang="en-US" altLang="ja-JP" sz="2400" dirty="0">
                <a:ea typeface="ＭＳ Ｐゴシック" pitchFamily="34" charset="-128"/>
              </a:rPr>
              <a:t>VAT IG activities</a:t>
            </a:r>
            <a:endParaRPr lang="en-US" altLang="ko-KR" sz="2400" dirty="0" smtClean="0"/>
          </a:p>
        </p:txBody>
      </p:sp>
      <p:sp>
        <p:nvSpPr>
          <p:cNvPr id="5" name="Rectangle 6"/>
          <p:cNvSpPr txBox="1">
            <a:spLocks noChangeArrowheads="1"/>
          </p:cNvSpPr>
          <p:nvPr/>
        </p:nvSpPr>
        <p:spPr>
          <a:xfrm>
            <a:off x="723900" y="762000"/>
            <a:ext cx="7772400" cy="533400"/>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2800" dirty="0" smtClean="0">
                <a:ea typeface="ＭＳ Ｐゴシック" pitchFamily="50" charset="-128"/>
              </a:rPr>
              <a:t>Accomplishment for the January meeting</a:t>
            </a:r>
            <a:r>
              <a:rPr lang="en-US" altLang="ja-JP" sz="2800" b="1" dirty="0" smtClean="0">
                <a:ea typeface="ＭＳ Ｐゴシック" pitchFamily="34" charset="-128"/>
              </a:rPr>
              <a:t> (2/2</a:t>
            </a:r>
            <a:r>
              <a:rPr lang="en-US" altLang="ja-JP" sz="2800" b="1" dirty="0" smtClean="0">
                <a:ea typeface="ＭＳ Ｐゴシック" pitchFamily="34" charset="-128"/>
              </a:rPr>
              <a:t>)</a:t>
            </a:r>
          </a:p>
        </p:txBody>
      </p:sp>
    </p:spTree>
    <p:extLst>
      <p:ext uri="{BB962C8B-B14F-4D97-AF65-F5344CB8AC3E}">
        <p14:creationId xmlns:p14="http://schemas.microsoft.com/office/powerpoint/2010/main" val="411453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7</a:t>
            </a:fld>
            <a:endParaRPr lang="en-US" altLang="ko-KR" dirty="0"/>
          </a:p>
        </p:txBody>
      </p:sp>
      <p:sp>
        <p:nvSpPr>
          <p:cNvPr id="4101" name="Rectangle 4"/>
          <p:cNvSpPr>
            <a:spLocks noChangeArrowheads="1"/>
          </p:cNvSpPr>
          <p:nvPr/>
        </p:nvSpPr>
        <p:spPr bwMode="auto">
          <a:xfrm>
            <a:off x="533400" y="1447800"/>
            <a:ext cx="8001000" cy="3785652"/>
          </a:xfrm>
          <a:prstGeom prst="rect">
            <a:avLst/>
          </a:prstGeom>
          <a:noFill/>
          <a:ln w="12700">
            <a:noFill/>
            <a:miter lim="800000"/>
            <a:headEnd type="none" w="sm" len="sm"/>
            <a:tailEnd type="none" w="sm" len="sm"/>
          </a:ln>
        </p:spPr>
        <p:txBody>
          <a:bodyPr wrap="square">
            <a:spAutoFit/>
          </a:bodyPr>
          <a:lstStyle/>
          <a:p>
            <a:pPr marL="342900" indent="-342900">
              <a:buFont typeface="Arial" panose="020B0604020202020204" pitchFamily="34" charset="0"/>
              <a:buChar char="•"/>
            </a:pPr>
            <a:r>
              <a:rPr lang="en-US" altLang="ko-KR" sz="2000" dirty="0" smtClean="0"/>
              <a:t>Collision </a:t>
            </a:r>
            <a:r>
              <a:rPr lang="en-US" altLang="ko-KR" sz="2000" dirty="0"/>
              <a:t>avoidance</a:t>
            </a:r>
          </a:p>
          <a:p>
            <a:pPr marL="342900" indent="-342900">
              <a:buFont typeface="Arial" panose="020B0604020202020204" pitchFamily="34" charset="0"/>
              <a:buChar char="•"/>
            </a:pPr>
            <a:r>
              <a:rPr lang="en-US" altLang="ko-KR" sz="2000" dirty="0"/>
              <a:t>Autonomous driving and safety</a:t>
            </a:r>
          </a:p>
          <a:p>
            <a:pPr marL="342900" indent="-342900">
              <a:buFont typeface="Arial" panose="020B0604020202020204" pitchFamily="34" charset="0"/>
              <a:buChar char="•"/>
            </a:pPr>
            <a:r>
              <a:rPr lang="en-US" altLang="ko-KR" sz="2000" dirty="0"/>
              <a:t>Distance measurement between multiple objects</a:t>
            </a:r>
          </a:p>
          <a:p>
            <a:pPr marL="342900" indent="-342900">
              <a:buFont typeface="Arial" panose="020B0604020202020204" pitchFamily="34" charset="0"/>
              <a:buChar char="•"/>
            </a:pPr>
            <a:r>
              <a:rPr lang="en-US" altLang="ko-KR" sz="2000" dirty="0"/>
              <a:t>Avoiding drones collision</a:t>
            </a:r>
          </a:p>
          <a:p>
            <a:pPr marL="342900" indent="-342900">
              <a:buFont typeface="Arial" panose="020B0604020202020204" pitchFamily="34" charset="0"/>
              <a:buChar char="•"/>
            </a:pPr>
            <a:r>
              <a:rPr lang="en-US" altLang="ko-KR" sz="2000" dirty="0"/>
              <a:t>Autonomous robot navigation</a:t>
            </a:r>
          </a:p>
          <a:p>
            <a:pPr marL="342900" indent="-342900">
              <a:buFont typeface="Arial" panose="020B0604020202020204" pitchFamily="34" charset="0"/>
              <a:buChar char="•"/>
            </a:pPr>
            <a:r>
              <a:rPr lang="en-US" altLang="ko-KR" sz="2000" dirty="0"/>
              <a:t>Forward/rear collision warning</a:t>
            </a:r>
          </a:p>
          <a:p>
            <a:pPr marL="342900" indent="-342900">
              <a:buFont typeface="Arial" panose="020B0604020202020204" pitchFamily="34" charset="0"/>
              <a:buChar char="•"/>
            </a:pPr>
            <a:r>
              <a:rPr lang="en-US" altLang="ko-KR" sz="2000" dirty="0"/>
              <a:t>Blind-spot monitoring</a:t>
            </a:r>
          </a:p>
          <a:p>
            <a:pPr marL="342900" indent="-342900">
              <a:buFont typeface="Arial" panose="020B0604020202020204" pitchFamily="34" charset="0"/>
              <a:buChar char="•"/>
            </a:pPr>
            <a:r>
              <a:rPr lang="en-US" altLang="ko-KR" sz="2000" dirty="0"/>
              <a:t>Cross traffic alert</a:t>
            </a:r>
          </a:p>
          <a:p>
            <a:pPr marL="342900" indent="-342900">
              <a:buFont typeface="Arial" panose="020B0604020202020204" pitchFamily="34" charset="0"/>
              <a:buChar char="•"/>
            </a:pPr>
            <a:r>
              <a:rPr lang="en-US" altLang="ko-KR" sz="2000" dirty="0"/>
              <a:t>Parking assistance</a:t>
            </a:r>
          </a:p>
          <a:p>
            <a:pPr marL="342900" indent="-342900">
              <a:buFont typeface="Arial" panose="020B0604020202020204" pitchFamily="34" charset="0"/>
              <a:buChar char="•"/>
            </a:pPr>
            <a:r>
              <a:rPr lang="en-US" altLang="ko-KR" sz="2000" dirty="0"/>
              <a:t>Distance measurement and high-speed optical link</a:t>
            </a:r>
          </a:p>
          <a:p>
            <a:pPr marL="342900" indent="-342900">
              <a:buFont typeface="Arial" panose="020B0604020202020204" pitchFamily="34" charset="0"/>
              <a:buChar char="•"/>
            </a:pPr>
            <a:r>
              <a:rPr lang="en-US" altLang="ko-KR" sz="2000" dirty="0"/>
              <a:t>Multi-Vehicle Speed Measurement</a:t>
            </a:r>
          </a:p>
          <a:p>
            <a:pPr marL="342900" indent="-342900">
              <a:buFont typeface="Arial" panose="020B0604020202020204" pitchFamily="34" charset="0"/>
              <a:buChar char="•"/>
            </a:pPr>
            <a:r>
              <a:rPr lang="en-US" altLang="ko-KR" sz="2000" dirty="0"/>
              <a:t>Precise </a:t>
            </a:r>
            <a:r>
              <a:rPr lang="en-US" altLang="ko-KR" sz="2000" dirty="0" smtClean="0"/>
              <a:t>localization</a:t>
            </a:r>
            <a:endParaRPr lang="en-US" altLang="ko-KR" sz="2000" dirty="0"/>
          </a:p>
        </p:txBody>
      </p:sp>
      <p:sp>
        <p:nvSpPr>
          <p:cNvPr id="2" name="Rectangle 1"/>
          <p:cNvSpPr/>
          <p:nvPr/>
        </p:nvSpPr>
        <p:spPr>
          <a:xfrm>
            <a:off x="2416635" y="609600"/>
            <a:ext cx="4160626" cy="646331"/>
          </a:xfrm>
          <a:prstGeom prst="rect">
            <a:avLst/>
          </a:prstGeom>
        </p:spPr>
        <p:txBody>
          <a:bodyPr wrap="none">
            <a:spAutoFit/>
          </a:bodyPr>
          <a:lstStyle/>
          <a:p>
            <a:r>
              <a:rPr lang="en-US" altLang="ko-KR" sz="3600" b="1" dirty="0"/>
              <a:t>Use cases of IG </a:t>
            </a:r>
            <a:r>
              <a:rPr lang="en-US" altLang="ko-KR" sz="3600" b="1" dirty="0" smtClean="0"/>
              <a:t>VAT</a:t>
            </a:r>
            <a:endParaRPr lang="ko-KR" altLang="ko-KR" sz="3600" b="1" dirty="0"/>
          </a:p>
        </p:txBody>
      </p:sp>
    </p:spTree>
    <p:extLst>
      <p:ext uri="{BB962C8B-B14F-4D97-AF65-F5344CB8AC3E}">
        <p14:creationId xmlns:p14="http://schemas.microsoft.com/office/powerpoint/2010/main" val="3634879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8</a:t>
            </a:fld>
            <a:endParaRPr lang="en-US" altLang="ko-KR" dirty="0"/>
          </a:p>
        </p:txBody>
      </p:sp>
      <p:sp>
        <p:nvSpPr>
          <p:cNvPr id="4101" name="Rectangle 4"/>
          <p:cNvSpPr>
            <a:spLocks noChangeArrowheads="1"/>
          </p:cNvSpPr>
          <p:nvPr/>
        </p:nvSpPr>
        <p:spPr bwMode="auto">
          <a:xfrm>
            <a:off x="685800" y="1905000"/>
            <a:ext cx="8153400" cy="3785652"/>
          </a:xfrm>
          <a:prstGeom prst="rect">
            <a:avLst/>
          </a:prstGeom>
          <a:noFill/>
          <a:ln w="12700">
            <a:noFill/>
            <a:miter lim="800000"/>
            <a:headEnd type="none" w="sm" len="sm"/>
            <a:tailEnd type="none" w="sm" len="sm"/>
          </a:ln>
        </p:spPr>
        <p:txBody>
          <a:bodyPr wrap="square">
            <a:spAutoFit/>
          </a:bodyPr>
          <a:lstStyle/>
          <a:p>
            <a:pPr lvl="0" latinLnBrk="1"/>
            <a:r>
              <a:rPr lang="en-US" altLang="ko-KR" sz="2400" dirty="0" smtClean="0"/>
              <a:t>  - </a:t>
            </a:r>
            <a:r>
              <a:rPr lang="en-US" altLang="ko-KR" sz="2400" dirty="0" smtClean="0">
                <a:ea typeface="Times New Roman" panose="02020603050405020304" pitchFamily="18" charset="0"/>
              </a:rPr>
              <a:t>Data rate</a:t>
            </a:r>
          </a:p>
          <a:p>
            <a:pPr lvl="0" latinLnBrk="1"/>
            <a:r>
              <a:rPr lang="en-US" altLang="ko-KR" sz="2400" dirty="0" smtClean="0">
                <a:ea typeface="Times New Roman" panose="02020603050405020304" pitchFamily="18" charset="0"/>
              </a:rPr>
              <a:t>  - Fast </a:t>
            </a:r>
            <a:r>
              <a:rPr lang="en-US" altLang="ko-KR" sz="2400" dirty="0">
                <a:ea typeface="Times New Roman" panose="02020603050405020304" pitchFamily="18" charset="0"/>
              </a:rPr>
              <a:t>mobility </a:t>
            </a:r>
            <a:r>
              <a:rPr lang="en-US" altLang="ko-KR" sz="2400" dirty="0" smtClean="0">
                <a:ea typeface="Times New Roman" panose="02020603050405020304" pitchFamily="18" charset="0"/>
              </a:rPr>
              <a:t>support</a:t>
            </a:r>
          </a:p>
          <a:p>
            <a:pPr lvl="0" latinLnBrk="1"/>
            <a:r>
              <a:rPr lang="en-US" altLang="ko-KR" sz="2400" dirty="0">
                <a:ea typeface="Times New Roman" panose="02020603050405020304" pitchFamily="18" charset="0"/>
              </a:rPr>
              <a:t> </a:t>
            </a:r>
            <a:r>
              <a:rPr lang="en-US" altLang="ko-KR" sz="2400" dirty="0" smtClean="0">
                <a:ea typeface="Times New Roman" panose="02020603050405020304" pitchFamily="18" charset="0"/>
              </a:rPr>
              <a:t> - Long </a:t>
            </a:r>
            <a:r>
              <a:rPr lang="en-US" altLang="ko-KR" sz="2400" dirty="0">
                <a:ea typeface="Times New Roman" panose="02020603050405020304" pitchFamily="18" charset="0"/>
              </a:rPr>
              <a:t>range </a:t>
            </a:r>
          </a:p>
          <a:p>
            <a:pPr lvl="0" latinLnBrk="1"/>
            <a:r>
              <a:rPr lang="en-US" altLang="ko-KR" sz="2400" dirty="0" smtClean="0">
                <a:ea typeface="Times New Roman" panose="02020603050405020304" pitchFamily="18" charset="0"/>
              </a:rPr>
              <a:t>  - Reliability </a:t>
            </a:r>
            <a:r>
              <a:rPr lang="en-US" altLang="ko-KR" sz="2400" dirty="0">
                <a:ea typeface="Times New Roman" panose="02020603050405020304" pitchFamily="18" charset="0"/>
              </a:rPr>
              <a:t>and </a:t>
            </a:r>
            <a:r>
              <a:rPr lang="en-US" altLang="ko-KR" sz="2400" dirty="0" smtClean="0">
                <a:ea typeface="Times New Roman" panose="02020603050405020304" pitchFamily="18" charset="0"/>
              </a:rPr>
              <a:t>robustness</a:t>
            </a:r>
          </a:p>
          <a:p>
            <a:pPr lvl="0" latinLnBrk="1"/>
            <a:r>
              <a:rPr lang="en-US" altLang="ko-KR" sz="2400" dirty="0">
                <a:ea typeface="Times New Roman" panose="02020603050405020304" pitchFamily="18" charset="0"/>
              </a:rPr>
              <a:t> </a:t>
            </a:r>
            <a:r>
              <a:rPr lang="en-US" altLang="ko-KR" sz="2400" dirty="0" smtClean="0">
                <a:ea typeface="Times New Roman" panose="02020603050405020304" pitchFamily="18" charset="0"/>
              </a:rPr>
              <a:t> - Fast </a:t>
            </a:r>
            <a:r>
              <a:rPr lang="en-US" altLang="ko-KR" sz="2400" dirty="0">
                <a:ea typeface="Times New Roman" panose="02020603050405020304" pitchFamily="18" charset="0"/>
              </a:rPr>
              <a:t>detection and </a:t>
            </a:r>
            <a:r>
              <a:rPr lang="en-US" altLang="ko-KR" sz="2400" dirty="0" smtClean="0">
                <a:ea typeface="Times New Roman" panose="02020603050405020304" pitchFamily="18" charset="0"/>
              </a:rPr>
              <a:t>communication</a:t>
            </a:r>
          </a:p>
          <a:p>
            <a:pPr lvl="0" latinLnBrk="1"/>
            <a:r>
              <a:rPr lang="en-US" altLang="ko-KR" sz="2400" dirty="0">
                <a:ea typeface="Times New Roman" panose="02020603050405020304" pitchFamily="18" charset="0"/>
              </a:rPr>
              <a:t> </a:t>
            </a:r>
            <a:r>
              <a:rPr lang="en-US" altLang="ko-KR" sz="2400" dirty="0" smtClean="0">
                <a:ea typeface="Times New Roman" panose="02020603050405020304" pitchFamily="18" charset="0"/>
              </a:rPr>
              <a:t> - Image </a:t>
            </a:r>
            <a:r>
              <a:rPr lang="en-US" altLang="ko-KR" sz="2400" dirty="0">
                <a:ea typeface="Times New Roman" panose="02020603050405020304" pitchFamily="18" charset="0"/>
              </a:rPr>
              <a:t>sensor type </a:t>
            </a:r>
            <a:r>
              <a:rPr lang="en-US" altLang="ko-KR" sz="2400" dirty="0" smtClean="0">
                <a:ea typeface="Times New Roman" panose="02020603050405020304" pitchFamily="18" charset="0"/>
              </a:rPr>
              <a:t>considerations</a:t>
            </a:r>
          </a:p>
          <a:p>
            <a:pPr lvl="0" latinLnBrk="1"/>
            <a:r>
              <a:rPr lang="en-US" altLang="ko-KR" sz="2400" dirty="0">
                <a:ea typeface="Times New Roman" panose="02020603050405020304" pitchFamily="18" charset="0"/>
              </a:rPr>
              <a:t> </a:t>
            </a:r>
            <a:r>
              <a:rPr lang="en-US" altLang="ko-KR" sz="2400" dirty="0" smtClean="0">
                <a:ea typeface="Times New Roman" panose="02020603050405020304" pitchFamily="18" charset="0"/>
              </a:rPr>
              <a:t> - Considerations </a:t>
            </a:r>
            <a:r>
              <a:rPr lang="en-US" altLang="ko-KR" sz="2400" dirty="0">
                <a:ea typeface="Times New Roman" panose="02020603050405020304" pitchFamily="18" charset="0"/>
              </a:rPr>
              <a:t>for the PHY and MAC efficiency on the </a:t>
            </a:r>
            <a:r>
              <a:rPr lang="en-US" altLang="ko-KR" sz="2400" dirty="0" smtClean="0">
                <a:ea typeface="Times New Roman" panose="02020603050405020304" pitchFamily="18" charset="0"/>
              </a:rPr>
              <a:t>capacity</a:t>
            </a:r>
            <a:endParaRPr lang="en-US" altLang="ko-KR" sz="2400" dirty="0">
              <a:ea typeface="Times New Roman" panose="02020603050405020304" pitchFamily="18" charset="0"/>
            </a:endParaRPr>
          </a:p>
          <a:p>
            <a:pPr lvl="0" latinLnBrk="1"/>
            <a:endParaRPr lang="en-US" altLang="ko-KR" sz="2400" dirty="0"/>
          </a:p>
          <a:p>
            <a:pPr lvl="0" latinLnBrk="1"/>
            <a:endParaRPr lang="en-US" altLang="ja-JP" sz="2400" dirty="0" smtClean="0">
              <a:ea typeface="ＭＳ Ｐゴシック" pitchFamily="34" charset="-128"/>
            </a:endParaRPr>
          </a:p>
        </p:txBody>
      </p:sp>
      <p:sp>
        <p:nvSpPr>
          <p:cNvPr id="2" name="Rectangle 1"/>
          <p:cNvSpPr/>
          <p:nvPr/>
        </p:nvSpPr>
        <p:spPr>
          <a:xfrm>
            <a:off x="3276600" y="609600"/>
            <a:ext cx="2685863" cy="646331"/>
          </a:xfrm>
          <a:prstGeom prst="rect">
            <a:avLst/>
          </a:prstGeom>
        </p:spPr>
        <p:txBody>
          <a:bodyPr wrap="none">
            <a:spAutoFit/>
          </a:bodyPr>
          <a:lstStyle/>
          <a:p>
            <a:r>
              <a:rPr lang="en-US" altLang="ko-KR" sz="3600" b="1" dirty="0"/>
              <a:t>VAT Metrics</a:t>
            </a:r>
            <a:endParaRPr lang="en-US" sz="3600" dirty="0"/>
          </a:p>
        </p:txBody>
      </p:sp>
    </p:spTree>
    <p:extLst>
      <p:ext uri="{BB962C8B-B14F-4D97-AF65-F5344CB8AC3E}">
        <p14:creationId xmlns:p14="http://schemas.microsoft.com/office/powerpoint/2010/main" val="218335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9</a:t>
            </a:fld>
            <a:endParaRPr lang="en-US" altLang="ko-KR" dirty="0"/>
          </a:p>
        </p:txBody>
      </p:sp>
      <p:sp>
        <p:nvSpPr>
          <p:cNvPr id="16387" name="Rectangle 2"/>
          <p:cNvSpPr>
            <a:spLocks noGrp="1" noChangeArrowheads="1"/>
          </p:cNvSpPr>
          <p:nvPr>
            <p:ph type="title"/>
          </p:nvPr>
        </p:nvSpPr>
        <p:spPr>
          <a:xfrm>
            <a:off x="685800" y="609600"/>
            <a:ext cx="7772400" cy="762000"/>
          </a:xfrm>
        </p:spPr>
        <p:txBody>
          <a:bodyPr/>
          <a:lstStyle/>
          <a:p>
            <a:r>
              <a:rPr lang="en-US" altLang="ko-KR" sz="3600" b="1" dirty="0" smtClean="0">
                <a:ea typeface="굴림" charset="-127"/>
              </a:rPr>
              <a:t>Plans for March Meeting</a:t>
            </a:r>
          </a:p>
        </p:txBody>
      </p:sp>
      <p:sp>
        <p:nvSpPr>
          <p:cNvPr id="11" name="TextBox 10"/>
          <p:cNvSpPr txBox="1"/>
          <p:nvPr/>
        </p:nvSpPr>
        <p:spPr>
          <a:xfrm>
            <a:off x="533400" y="1600200"/>
            <a:ext cx="8382000" cy="2000548"/>
          </a:xfrm>
          <a:prstGeom prst="rect">
            <a:avLst/>
          </a:prstGeom>
          <a:noFill/>
        </p:spPr>
        <p:txBody>
          <a:bodyPr wrap="square" rtlCol="0">
            <a:spAutoFit/>
          </a:bodyPr>
          <a:lstStyle/>
          <a:p>
            <a:pPr>
              <a:buFont typeface="Arial" pitchFamily="34" charset="0"/>
              <a:buChar char="•"/>
            </a:pPr>
            <a:r>
              <a:rPr lang="en-US" sz="2800" dirty="0" smtClean="0"/>
              <a:t> </a:t>
            </a:r>
            <a:r>
              <a:rPr lang="en-US" sz="2800" dirty="0" smtClean="0"/>
              <a:t>Requesting 2 sessions</a:t>
            </a:r>
          </a:p>
          <a:p>
            <a:pPr>
              <a:buFont typeface="Arial" pitchFamily="34" charset="0"/>
              <a:buChar char="•"/>
            </a:pPr>
            <a:r>
              <a:rPr lang="en-US" sz="2400" dirty="0" smtClean="0"/>
              <a:t> Generate </a:t>
            </a:r>
            <a:r>
              <a:rPr lang="en-US" sz="2400" dirty="0" smtClean="0"/>
              <a:t>and circulate a  “VAT  Call for Applications     </a:t>
            </a:r>
            <a:r>
              <a:rPr lang="en-US" sz="2400" dirty="0" smtClean="0"/>
              <a:t>  Presentation</a:t>
            </a:r>
            <a:r>
              <a:rPr lang="en-US" sz="2400" dirty="0" smtClean="0"/>
              <a:t>” paragraph</a:t>
            </a:r>
          </a:p>
          <a:p>
            <a:pPr>
              <a:buFont typeface="Arial" pitchFamily="34" charset="0"/>
              <a:buChar char="•"/>
            </a:pPr>
            <a:r>
              <a:rPr lang="en-US" sz="2400" dirty="0" smtClean="0"/>
              <a:t> Invite many interested </a:t>
            </a:r>
            <a:r>
              <a:rPr lang="en-US" sz="2400" dirty="0" smtClean="0"/>
              <a:t>parties: </a:t>
            </a:r>
            <a:r>
              <a:rPr lang="en-US" altLang="ko-KR" sz="2400" dirty="0" smtClean="0"/>
              <a:t>Automotive </a:t>
            </a:r>
            <a:r>
              <a:rPr lang="en-US" altLang="ko-KR" sz="2400" dirty="0"/>
              <a:t>companies, ADAS, Lighting </a:t>
            </a:r>
            <a:r>
              <a:rPr lang="en-US" altLang="ko-KR" sz="2400" dirty="0" smtClean="0"/>
              <a:t>sources and etc.</a:t>
            </a:r>
            <a:endParaRPr lang="en-US" altLang="ko-KR" sz="240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tuan</Template>
  <TotalTime>9940</TotalTime>
  <Words>376</Words>
  <Application>Microsoft Office PowerPoint</Application>
  <PresentationFormat>화면 슬라이드 쇼(4:3)</PresentationFormat>
  <Paragraphs>78</Paragraphs>
  <Slides>9</Slides>
  <Notes>4</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9</vt:i4>
      </vt:variant>
    </vt:vector>
  </HeadingPairs>
  <TitlesOfParts>
    <vt:vector size="15" baseType="lpstr">
      <vt:lpstr>굴림</vt:lpstr>
      <vt:lpstr>맑은 고딕</vt:lpstr>
      <vt:lpstr>ＭＳ Ｐゴシック</vt:lpstr>
      <vt:lpstr>Arial</vt:lpstr>
      <vt:lpstr>Times New Roman</vt:lpstr>
      <vt:lpstr>tuan</vt:lpstr>
      <vt:lpstr>PowerPoint 프레젠테이션</vt:lpstr>
      <vt:lpstr>PowerPoint 프레젠테이션</vt:lpstr>
      <vt:lpstr>Purpose of Interest Group VAT</vt:lpstr>
      <vt:lpstr>Objective of Meeting</vt:lpstr>
      <vt:lpstr>PowerPoint 프레젠테이션</vt:lpstr>
      <vt:lpstr>PowerPoint 프레젠테이션</vt:lpstr>
      <vt:lpstr>PowerPoint 프레젠테이션</vt:lpstr>
      <vt:lpstr>PowerPoint 프레젠테이션</vt:lpstr>
      <vt:lpstr>Plans for March Meeting</vt:lpstr>
    </vt:vector>
  </TitlesOfParts>
  <Company>Kinney Consulting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yjang</cp:lastModifiedBy>
  <cp:revision>640</cp:revision>
  <cp:lastPrinted>2000-03-07T00:55:37Z</cp:lastPrinted>
  <dcterms:created xsi:type="dcterms:W3CDTF">1998-02-10T13:07:52Z</dcterms:created>
  <dcterms:modified xsi:type="dcterms:W3CDTF">2017-01-19T21:42:47Z</dcterms:modified>
  <cp:category>15-07-0nnn-00-004d</cp:category>
</cp:coreProperties>
</file>