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346" r:id="rId3"/>
    <p:sldId id="343" r:id="rId4"/>
    <p:sldId id="363" r:id="rId5"/>
    <p:sldId id="360" r:id="rId6"/>
    <p:sldId id="361" r:id="rId7"/>
    <p:sldId id="362" r:id="rId8"/>
    <p:sldId id="364" r:id="rId9"/>
    <p:sldId id="365" r:id="rId10"/>
    <p:sldId id="366" r:id="rId11"/>
    <p:sldId id="367" r:id="rId12"/>
    <p:sldId id="368" r:id="rId13"/>
    <p:sldId id="369" r:id="rId14"/>
    <p:sldId id="370" r:id="rId15"/>
    <p:sldId id="359"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43"/>
            <p14:sldId id="363"/>
            <p14:sldId id="360"/>
            <p14:sldId id="361"/>
            <p14:sldId id="362"/>
            <p14:sldId id="364"/>
            <p14:sldId id="365"/>
            <p14:sldId id="366"/>
            <p14:sldId id="367"/>
            <p14:sldId id="368"/>
            <p14:sldId id="369"/>
            <p14:sldId id="370"/>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6" autoAdjust="0"/>
    <p:restoredTop sz="98660" autoAdjust="0"/>
  </p:normalViewPr>
  <p:slideViewPr>
    <p:cSldViewPr>
      <p:cViewPr>
        <p:scale>
          <a:sx n="125" d="100"/>
          <a:sy n="125" d="100"/>
        </p:scale>
        <p:origin x="-594" y="1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08833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0883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15-17-0082-00-0012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January</a:t>
            </a:r>
            <a:r>
              <a:rPr lang="en-US" sz="1400" baseline="0" dirty="0" smtClean="0"/>
              <a:t> 2017</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Localisation elements for </a:t>
            </a:r>
            <a:r>
              <a:rPr lang="en-IE" sz="1600" dirty="0">
                <a:solidFill>
                  <a:srgbClr val="FF0000"/>
                </a:solidFill>
                <a:latin typeface="Times New Roman" pitchFamily="18" charset="0"/>
                <a:ea typeface="ＭＳ Ｐゴシック" pitchFamily="-65" charset="-128"/>
                <a:cs typeface="+mn-cs"/>
              </a:rPr>
              <a:t>TG12 </a:t>
            </a:r>
            <a:r>
              <a:rPr lang="en-IE" sz="1600" dirty="0" smtClean="0">
                <a:solidFill>
                  <a:srgbClr val="FF0000"/>
                </a:solidFill>
                <a:latin typeface="Times New Roman" pitchFamily="18" charset="0"/>
                <a:ea typeface="ＭＳ Ｐゴシック" pitchFamily="-65" charset="-128"/>
                <a:cs typeface="+mn-cs"/>
              </a:rPr>
              <a:t>ULI</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January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a:solidFill>
                  <a:schemeClr val="tx2"/>
                </a:solidFill>
                <a:latin typeface="Times New Roman" pitchFamily="18" charset="0"/>
                <a:ea typeface="ＭＳ Ｐゴシック" pitchFamily="-65" charset="-128"/>
                <a:cs typeface="+mn-cs"/>
              </a:rPr>
              <a:t>Overview of ranging and localization function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[Continue development of </a:t>
            </a:r>
            <a:r>
              <a:rPr lang="en-US" sz="1600" dirty="0" smtClean="0">
                <a:latin typeface="Times New Roman" pitchFamily="18" charset="0"/>
                <a:ea typeface="ＭＳ Ｐゴシック" pitchFamily="-65" charset="-128"/>
                <a:cs typeface="+mn-cs"/>
              </a:rPr>
              <a:t>the mechanisms for location awareness for TG12 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Ranging mechanism: DS-TWR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smtClean="0"/>
              <a:t>Double-sided two-way ranging produces a much more accurate TOF result since it cancels the error caused by clock offset between A and B.</a:t>
            </a:r>
            <a:endParaRPr lang="en-IE" sz="2000" dirty="0" smtClean="0"/>
          </a:p>
          <a:p>
            <a:r>
              <a:rPr lang="en-IE" sz="2000" dirty="0" smtClean="0"/>
              <a:t>It is possible to complete a DS-TWR using three messages as shown.</a:t>
            </a:r>
          </a:p>
          <a:p>
            <a:r>
              <a:rPr lang="en-IE" sz="2000" dirty="0" smtClean="0"/>
              <a:t>Here, device B receiving the final message of the exchange is able to calculate the </a:t>
            </a:r>
            <a:r>
              <a:rPr lang="en-IE" sz="2000" b="1" i="1" dirty="0" err="1" smtClean="0">
                <a:latin typeface="+mj-lt"/>
              </a:rPr>
              <a:t>T</a:t>
            </a:r>
            <a:r>
              <a:rPr lang="en-IE" sz="2000" b="1" i="1" baseline="-25000" dirty="0" err="1" smtClean="0">
                <a:latin typeface="+mj-lt"/>
              </a:rPr>
              <a:t>prop</a:t>
            </a:r>
            <a:r>
              <a:rPr lang="en-IE" sz="2000" dirty="0" smtClean="0"/>
              <a:t> (using the equation above) once it also has the </a:t>
            </a:r>
            <a:r>
              <a:rPr lang="en-IE" sz="2000" b="1" i="1" dirty="0" smtClean="0">
                <a:solidFill>
                  <a:srgbClr val="000000"/>
                </a:solidFill>
                <a:latin typeface="Times New Roman"/>
              </a:rPr>
              <a:t>T</a:t>
            </a:r>
            <a:r>
              <a:rPr lang="en-IE" sz="2000" b="1" i="1" baseline="-25000" dirty="0" smtClean="0">
                <a:solidFill>
                  <a:srgbClr val="000000"/>
                </a:solidFill>
                <a:latin typeface="Times New Roman"/>
              </a:rPr>
              <a:t>round1 </a:t>
            </a:r>
            <a:r>
              <a:rPr lang="en-IE" sz="2000" dirty="0" smtClean="0">
                <a:solidFill>
                  <a:srgbClr val="000000"/>
                </a:solidFill>
              </a:rPr>
              <a:t>and </a:t>
            </a:r>
            <a:r>
              <a:rPr lang="en-IE" sz="2000" b="1" i="1" dirty="0" smtClean="0">
                <a:solidFill>
                  <a:srgbClr val="000000"/>
                </a:solidFill>
                <a:latin typeface="Times New Roman"/>
              </a:rPr>
              <a:t>T</a:t>
            </a:r>
            <a:r>
              <a:rPr lang="en-IE" sz="2000" b="1" i="1" baseline="-25000" dirty="0" smtClean="0">
                <a:solidFill>
                  <a:srgbClr val="000000"/>
                </a:solidFill>
                <a:latin typeface="Times New Roman"/>
              </a:rPr>
              <a:t>reply2</a:t>
            </a:r>
            <a:r>
              <a:rPr lang="en-IE" sz="2000" dirty="0" smtClean="0">
                <a:solidFill>
                  <a:srgbClr val="000000"/>
                </a:solidFill>
              </a:rPr>
              <a:t> values from device A.</a:t>
            </a:r>
          </a:p>
          <a:p>
            <a:pPr lvl="1"/>
            <a:r>
              <a:rPr lang="en-IE" sz="1600" dirty="0" smtClean="0">
                <a:solidFill>
                  <a:srgbClr val="000000"/>
                </a:solidFill>
              </a:rPr>
              <a:t>While the earlier </a:t>
            </a:r>
            <a:r>
              <a:rPr lang="en-IE" sz="1600" b="1" i="1" dirty="0" smtClean="0">
                <a:solidFill>
                  <a:srgbClr val="000000"/>
                </a:solidFill>
                <a:latin typeface="Times New Roman"/>
              </a:rPr>
              <a:t>T</a:t>
            </a:r>
            <a:r>
              <a:rPr lang="en-IE" sz="1600" b="1" i="1" baseline="-25000" dirty="0" smtClean="0">
                <a:solidFill>
                  <a:srgbClr val="000000"/>
                </a:solidFill>
                <a:latin typeface="Times New Roman"/>
              </a:rPr>
              <a:t>round1 </a:t>
            </a:r>
            <a:r>
              <a:rPr lang="en-IE" sz="1600" dirty="0" smtClean="0">
                <a:solidFill>
                  <a:srgbClr val="000000"/>
                </a:solidFill>
              </a:rPr>
              <a:t>value is probably available, </a:t>
            </a:r>
            <a:r>
              <a:rPr lang="en-IE" sz="1600" b="1" i="1" dirty="0" smtClean="0">
                <a:solidFill>
                  <a:srgbClr val="000000"/>
                </a:solidFill>
                <a:latin typeface="Times New Roman"/>
              </a:rPr>
              <a:t>T</a:t>
            </a:r>
            <a:r>
              <a:rPr lang="en-IE" sz="1600" b="1" i="1" baseline="-25000" dirty="0" smtClean="0">
                <a:solidFill>
                  <a:srgbClr val="000000"/>
                </a:solidFill>
                <a:latin typeface="Times New Roman"/>
              </a:rPr>
              <a:t>reply2</a:t>
            </a:r>
            <a:r>
              <a:rPr lang="en-IE" sz="1600" dirty="0" smtClean="0">
                <a:solidFill>
                  <a:srgbClr val="000000"/>
                </a:solidFill>
              </a:rPr>
              <a:t> may need to be sent in a </a:t>
            </a:r>
            <a:r>
              <a:rPr lang="en-IE" sz="1600" dirty="0">
                <a:solidFill>
                  <a:srgbClr val="000000"/>
                </a:solidFill>
              </a:rPr>
              <a:t>subsequent </a:t>
            </a:r>
            <a:r>
              <a:rPr lang="en-IE" sz="1600" dirty="0" smtClean="0">
                <a:solidFill>
                  <a:srgbClr val="000000"/>
                </a:solidFill>
              </a:rPr>
              <a:t>frame.  </a:t>
            </a:r>
          </a:p>
          <a:p>
            <a:pPr lvl="2"/>
            <a:r>
              <a:rPr lang="en-IE" sz="1200" dirty="0" smtClean="0">
                <a:solidFill>
                  <a:srgbClr val="000000"/>
                </a:solidFill>
              </a:rPr>
              <a:t>Again some </a:t>
            </a:r>
            <a:r>
              <a:rPr lang="en-IE" sz="1200" dirty="0">
                <a:solidFill>
                  <a:srgbClr val="000000"/>
                </a:solidFill>
              </a:rPr>
              <a:t>implementations may be able </a:t>
            </a:r>
            <a:r>
              <a:rPr lang="en-IE" sz="1200" dirty="0" smtClean="0">
                <a:solidFill>
                  <a:srgbClr val="000000"/>
                </a:solidFill>
              </a:rPr>
              <a:t>pre-compute</a:t>
            </a:r>
            <a:r>
              <a:rPr lang="en-IE" sz="1200" dirty="0">
                <a:solidFill>
                  <a:srgbClr val="000000"/>
                </a:solidFill>
              </a:rPr>
              <a:t>, </a:t>
            </a:r>
            <a:r>
              <a:rPr lang="en-IE" sz="1200" b="1" i="1" dirty="0" err="1">
                <a:solidFill>
                  <a:srgbClr val="000000"/>
                </a:solidFill>
                <a:latin typeface="Times New Roman"/>
              </a:rPr>
              <a:t>T</a:t>
            </a:r>
            <a:r>
              <a:rPr lang="en-IE" sz="1200" b="1" i="1" baseline="-25000" dirty="0" err="1">
                <a:solidFill>
                  <a:srgbClr val="000000"/>
                </a:solidFill>
                <a:latin typeface="Times New Roman"/>
              </a:rPr>
              <a:t>reply</a:t>
            </a:r>
            <a:r>
              <a:rPr lang="en-IE" sz="1200" dirty="0">
                <a:solidFill>
                  <a:srgbClr val="000000"/>
                </a:solidFill>
              </a:rPr>
              <a:t>, and </a:t>
            </a:r>
            <a:r>
              <a:rPr lang="en-IE" sz="1200" dirty="0" smtClean="0">
                <a:solidFill>
                  <a:srgbClr val="000000"/>
                </a:solidFill>
              </a:rPr>
              <a:t>include </a:t>
            </a:r>
            <a:r>
              <a:rPr lang="en-IE" sz="1200" dirty="0">
                <a:solidFill>
                  <a:srgbClr val="000000"/>
                </a:solidFill>
              </a:rPr>
              <a:t>it in </a:t>
            </a:r>
            <a:r>
              <a:rPr lang="en-IE" sz="1200" dirty="0" smtClean="0">
                <a:solidFill>
                  <a:srgbClr val="000000"/>
                </a:solidFill>
              </a:rPr>
              <a:t>final message</a:t>
            </a:r>
            <a:r>
              <a:rPr lang="en-IE" sz="1200" dirty="0">
                <a:solidFill>
                  <a:srgbClr val="000000"/>
                </a:solidFill>
              </a:rPr>
              <a:t>. </a:t>
            </a:r>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a:solidFill>
                <a:srgbClr val="000000"/>
              </a:solidFill>
              <a:latin typeface="Arial" charset="0"/>
            </a:endParaRPr>
          </a:p>
          <a:p>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smtClean="0">
              <a:latin typeface="Arial" charset="0"/>
            </a:endParaRPr>
          </a:p>
          <a:p>
            <a:pPr marL="0" indent="0">
              <a:buNone/>
            </a:pPr>
            <a:endParaRPr lang="en-IE" sz="2000" dirty="0" smtClean="0">
              <a:latin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9849" y="1143000"/>
            <a:ext cx="6462713" cy="171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5691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Active </a:t>
            </a:r>
            <a:r>
              <a:rPr lang="en-IE" sz="2800" b="1" dirty="0" smtClean="0">
                <a:solidFill>
                  <a:srgbClr val="000000"/>
                </a:solidFill>
              </a:rPr>
              <a:t>DS-TWR</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Application </a:t>
            </a:r>
            <a:r>
              <a:rPr lang="en-IE" sz="2000" dirty="0" smtClean="0"/>
              <a:t>tells RLS </a:t>
            </a:r>
            <a:r>
              <a:rPr lang="en-IE" sz="2000" dirty="0" smtClean="0">
                <a:solidFill>
                  <a:srgbClr val="000000"/>
                </a:solidFill>
                <a:latin typeface="Arial" charset="0"/>
              </a:rPr>
              <a:t>to </a:t>
            </a:r>
            <a:r>
              <a:rPr lang="en-IE" sz="2000" dirty="0" smtClean="0">
                <a:solidFill>
                  <a:srgbClr val="000000"/>
                </a:solidFill>
                <a:latin typeface="Arial" charset="0"/>
              </a:rPr>
              <a:t>initiate DS-TWR with a specified device.</a:t>
            </a:r>
            <a:r>
              <a:rPr lang="en-IE" sz="2000" dirty="0" smtClean="0"/>
              <a:t> </a:t>
            </a:r>
            <a:endParaRPr lang="en-IE" sz="2000" dirty="0" smtClean="0"/>
          </a:p>
          <a:p>
            <a:pPr lvl="1"/>
            <a:r>
              <a:rPr lang="en-IE" sz="1600" dirty="0" smtClean="0"/>
              <a:t>Via APP SAP multiplexed into </a:t>
            </a:r>
            <a:r>
              <a:rPr lang="en-IE" sz="1600" dirty="0" smtClean="0"/>
              <a:t>RLSH-SAP</a:t>
            </a:r>
            <a:endParaRPr lang="en-IE" sz="1600" dirty="0" smtClean="0"/>
          </a:p>
          <a:p>
            <a:r>
              <a:rPr lang="en-IE" sz="2000" dirty="0" smtClean="0">
                <a:solidFill>
                  <a:srgbClr val="000000"/>
                </a:solidFill>
                <a:latin typeface="Arial" charset="0"/>
              </a:rPr>
              <a:t>RLS </a:t>
            </a:r>
            <a:r>
              <a:rPr lang="en-IE" sz="2000" dirty="0" smtClean="0">
                <a:solidFill>
                  <a:srgbClr val="000000"/>
                </a:solidFill>
                <a:latin typeface="Arial" charset="0"/>
              </a:rPr>
              <a:t>initiates the exchange</a:t>
            </a:r>
            <a:endParaRPr lang="en-IE" sz="2000" dirty="0" smtClean="0">
              <a:solidFill>
                <a:srgbClr val="000000"/>
              </a:solidFill>
              <a:latin typeface="Arial" charset="0"/>
            </a:endParaRPr>
          </a:p>
          <a:p>
            <a:pPr lvl="1"/>
            <a:r>
              <a:rPr lang="en-IE" sz="1600" dirty="0" smtClean="0"/>
              <a:t>RLSM-SAP multiplexed into </a:t>
            </a:r>
            <a:r>
              <a:rPr lang="en-IE" sz="1600" dirty="0" smtClean="0">
                <a:solidFill>
                  <a:srgbClr val="000000"/>
                </a:solidFill>
                <a:latin typeface="Arial" charset="0"/>
              </a:rPr>
              <a:t>MCPS-SAP invokes MCPS-DATA to initiate </a:t>
            </a:r>
            <a:r>
              <a:rPr lang="en-IE" sz="1600" dirty="0" smtClean="0">
                <a:solidFill>
                  <a:srgbClr val="000000"/>
                </a:solidFill>
                <a:latin typeface="Arial" charset="0"/>
              </a:rPr>
              <a:t>send a data frame to the destination device with </a:t>
            </a:r>
            <a:r>
              <a:rPr lang="en-IE" sz="1600" dirty="0" smtClean="0">
                <a:solidFill>
                  <a:srgbClr val="000000"/>
                </a:solidFill>
                <a:latin typeface="Arial" charset="0"/>
              </a:rPr>
              <a:t>“Ranging” </a:t>
            </a:r>
            <a:r>
              <a:rPr lang="en-IE" sz="1600" dirty="0" smtClean="0">
                <a:solidFill>
                  <a:srgbClr val="000000"/>
                </a:solidFill>
                <a:latin typeface="Arial" charset="0"/>
              </a:rPr>
              <a:t>set, and ACK request, and carrying payload IE to tell the destination RLS to be ready for the final message.</a:t>
            </a:r>
          </a:p>
          <a:p>
            <a:pPr lvl="1"/>
            <a:r>
              <a:rPr lang="en-IE" sz="1600" dirty="0" smtClean="0">
                <a:solidFill>
                  <a:srgbClr val="000000"/>
                </a:solidFill>
                <a:latin typeface="Arial" charset="0"/>
              </a:rPr>
              <a:t>Multiplexed </a:t>
            </a:r>
            <a:r>
              <a:rPr lang="en-IE" sz="1600" dirty="0">
                <a:solidFill>
                  <a:srgbClr val="000000"/>
                </a:solidFill>
                <a:latin typeface="Arial" charset="0"/>
              </a:rPr>
              <a:t>MAC Interface (MMI) </a:t>
            </a:r>
            <a:r>
              <a:rPr lang="en-IE" sz="1600" dirty="0" smtClean="0">
                <a:solidFill>
                  <a:srgbClr val="000000"/>
                </a:solidFill>
                <a:latin typeface="Arial" charset="0"/>
              </a:rPr>
              <a:t>picks up the MCPS-DATA.confirm and delivers the indication to the RLS </a:t>
            </a:r>
            <a:r>
              <a:rPr lang="en-IE" sz="1600" dirty="0" smtClean="0">
                <a:solidFill>
                  <a:srgbClr val="000000"/>
                </a:solidFill>
                <a:latin typeface="Arial" charset="0"/>
              </a:rPr>
              <a:t>with </a:t>
            </a:r>
            <a:r>
              <a:rPr lang="en-IE" sz="1600" dirty="0" smtClean="0">
                <a:solidFill>
                  <a:srgbClr val="000000"/>
                </a:solidFill>
                <a:latin typeface="Arial" charset="0"/>
              </a:rPr>
              <a:t>the TX </a:t>
            </a:r>
            <a:r>
              <a:rPr lang="en-IE" sz="1600" dirty="0" smtClean="0">
                <a:solidFill>
                  <a:srgbClr val="000000"/>
                </a:solidFill>
                <a:latin typeface="Arial" charset="0"/>
              </a:rPr>
              <a:t>timestamp and ACK RX timestamp) </a:t>
            </a:r>
            <a:r>
              <a:rPr lang="en-IE" sz="1600" dirty="0" smtClean="0">
                <a:solidFill>
                  <a:srgbClr val="000000"/>
                </a:solidFill>
                <a:latin typeface="Arial" charset="0"/>
              </a:rPr>
              <a:t>through the </a:t>
            </a:r>
            <a:r>
              <a:rPr lang="en-IE" sz="1600" dirty="0" smtClean="0"/>
              <a:t>RLSM-SAP</a:t>
            </a:r>
          </a:p>
          <a:p>
            <a:r>
              <a:rPr lang="en-IE" sz="2000" dirty="0" smtClean="0"/>
              <a:t>RLS sends final message of exchange.</a:t>
            </a:r>
            <a:endParaRPr lang="en-IE" sz="2000" dirty="0" smtClean="0"/>
          </a:p>
          <a:p>
            <a:pPr lvl="1"/>
            <a:r>
              <a:rPr lang="en-IE" sz="1600" dirty="0"/>
              <a:t>RLSM-SAP multiplexed into </a:t>
            </a:r>
            <a:r>
              <a:rPr lang="en-IE" sz="1600" dirty="0">
                <a:solidFill>
                  <a:srgbClr val="000000"/>
                </a:solidFill>
                <a:latin typeface="Arial" charset="0"/>
              </a:rPr>
              <a:t>MCPS-SAP invokes MCPS-DATA to initiate send a data frame to the destination device with “Ranging” set, </a:t>
            </a:r>
            <a:r>
              <a:rPr lang="en-IE" sz="1600" dirty="0" smtClean="0">
                <a:solidFill>
                  <a:srgbClr val="000000"/>
                </a:solidFill>
                <a:latin typeface="Arial" charset="0"/>
              </a:rPr>
              <a:t>and payload </a:t>
            </a:r>
            <a:r>
              <a:rPr lang="en-IE" sz="1600" dirty="0">
                <a:solidFill>
                  <a:srgbClr val="000000"/>
                </a:solidFill>
                <a:latin typeface="Arial" charset="0"/>
              </a:rPr>
              <a:t>IE </a:t>
            </a:r>
            <a:r>
              <a:rPr lang="en-IE" sz="1600" dirty="0" smtClean="0">
                <a:solidFill>
                  <a:srgbClr val="000000"/>
                </a:solidFill>
                <a:latin typeface="Arial" charset="0"/>
              </a:rPr>
              <a:t>to communicate </a:t>
            </a:r>
            <a:r>
              <a:rPr lang="en-IE" sz="1600" dirty="0" smtClean="0"/>
              <a:t>the </a:t>
            </a:r>
            <a:r>
              <a:rPr lang="en-IE" sz="1600" b="1" i="1" dirty="0">
                <a:solidFill>
                  <a:srgbClr val="000000"/>
                </a:solidFill>
                <a:latin typeface="Times New Roman"/>
              </a:rPr>
              <a:t>T</a:t>
            </a:r>
            <a:r>
              <a:rPr lang="en-IE" sz="1600" b="1" i="1" baseline="-25000" dirty="0">
                <a:solidFill>
                  <a:srgbClr val="000000"/>
                </a:solidFill>
                <a:latin typeface="Times New Roman"/>
              </a:rPr>
              <a:t>round1 </a:t>
            </a:r>
            <a:r>
              <a:rPr lang="en-IE" sz="1600" dirty="0" smtClean="0">
                <a:solidFill>
                  <a:srgbClr val="000000"/>
                </a:solidFill>
              </a:rPr>
              <a:t>value, and if possible the </a:t>
            </a:r>
            <a:r>
              <a:rPr lang="en-IE" sz="1600" b="1" i="1" dirty="0" smtClean="0">
                <a:solidFill>
                  <a:srgbClr val="000000"/>
                </a:solidFill>
                <a:latin typeface="Times New Roman"/>
              </a:rPr>
              <a:t>T</a:t>
            </a:r>
            <a:r>
              <a:rPr lang="en-IE" sz="1600" b="1" i="1" baseline="-25000" dirty="0" smtClean="0">
                <a:solidFill>
                  <a:srgbClr val="000000"/>
                </a:solidFill>
                <a:latin typeface="Times New Roman"/>
              </a:rPr>
              <a:t>reply2</a:t>
            </a:r>
            <a:r>
              <a:rPr lang="en-IE" sz="1600" dirty="0" smtClean="0">
                <a:solidFill>
                  <a:srgbClr val="000000"/>
                </a:solidFill>
              </a:rPr>
              <a:t> value.  Where </a:t>
            </a:r>
            <a:r>
              <a:rPr lang="en-IE" sz="1600" b="1" i="1" dirty="0" smtClean="0">
                <a:solidFill>
                  <a:srgbClr val="000000"/>
                </a:solidFill>
                <a:latin typeface="Times New Roman"/>
              </a:rPr>
              <a:t>T</a:t>
            </a:r>
            <a:r>
              <a:rPr lang="en-IE" sz="1600" b="1" i="1" baseline="-25000" dirty="0" smtClean="0">
                <a:solidFill>
                  <a:srgbClr val="000000"/>
                </a:solidFill>
                <a:latin typeface="Times New Roman"/>
              </a:rPr>
              <a:t>reply2</a:t>
            </a:r>
            <a:r>
              <a:rPr lang="en-IE" sz="1600" dirty="0" smtClean="0">
                <a:solidFill>
                  <a:srgbClr val="000000"/>
                </a:solidFill>
              </a:rPr>
              <a:t> could not be carried in the final message the </a:t>
            </a:r>
            <a:r>
              <a:rPr lang="en-IE" sz="1600" dirty="0"/>
              <a:t>RLS </a:t>
            </a:r>
            <a:r>
              <a:rPr lang="en-IE" sz="1600" dirty="0" smtClean="0"/>
              <a:t>invokes an additional </a:t>
            </a:r>
            <a:r>
              <a:rPr lang="en-IE" sz="1600" dirty="0">
                <a:solidFill>
                  <a:srgbClr val="000000"/>
                </a:solidFill>
                <a:latin typeface="Arial" charset="0"/>
              </a:rPr>
              <a:t>invokes </a:t>
            </a:r>
            <a:r>
              <a:rPr lang="en-IE" sz="1600" dirty="0" smtClean="0">
                <a:solidFill>
                  <a:srgbClr val="000000"/>
                </a:solidFill>
                <a:latin typeface="Arial" charset="0"/>
              </a:rPr>
              <a:t>MCPS-DATA.request to send it.</a:t>
            </a:r>
            <a:endParaRPr lang="en-IE" sz="1600" dirty="0" smtClean="0"/>
          </a:p>
          <a:p>
            <a:r>
              <a:rPr lang="en-IE" sz="2000" dirty="0" smtClean="0"/>
              <a:t>Destination RLS calculates the TOF and reports it to </a:t>
            </a:r>
            <a:r>
              <a:rPr lang="en-IE" sz="2000" dirty="0" smtClean="0"/>
              <a:t>the </a:t>
            </a:r>
            <a:r>
              <a:rPr lang="en-IE" sz="2000" dirty="0" smtClean="0"/>
              <a:t>local or remote consumer (RTLS solver) application (with the node IDs)</a:t>
            </a:r>
          </a:p>
          <a:p>
            <a:pPr lvl="1"/>
            <a:r>
              <a:rPr lang="en-IE" sz="1600" dirty="0" smtClean="0"/>
              <a:t>Including any other useful location aiding data (RSSI, AOA) that the RLS has gathered</a:t>
            </a:r>
            <a:endParaRPr lang="en-IE" sz="1600" dirty="0" smtClean="0">
              <a:latin typeface="Arial" charset="0"/>
            </a:endParaRPr>
          </a:p>
        </p:txBody>
      </p:sp>
    </p:spTree>
    <p:extLst>
      <p:ext uri="{BB962C8B-B14F-4D97-AF65-F5344CB8AC3E}">
        <p14:creationId xmlns:p14="http://schemas.microsoft.com/office/powerpoint/2010/main" val="417884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Piggy-backed TWR</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Where we want to perform TWR between a pair of devices for which there is already message flows between the devices, then the TWR exchange and TOF measure may be achieved by piggy-backing the measurement on top of the data messages.</a:t>
            </a:r>
          </a:p>
          <a:p>
            <a:r>
              <a:rPr lang="en-IE" sz="2000" dirty="0" smtClean="0"/>
              <a:t>Mechanism</a:t>
            </a:r>
          </a:p>
          <a:p>
            <a:pPr lvl="1"/>
            <a:r>
              <a:rPr lang="en-IE" sz="1800" dirty="0" smtClean="0"/>
              <a:t>Details to be defined in next revision… </a:t>
            </a:r>
          </a:p>
          <a:p>
            <a:pPr lvl="1"/>
            <a:r>
              <a:rPr lang="en-IE" sz="1800" dirty="0" smtClean="0"/>
              <a:t>Outline is something like:</a:t>
            </a:r>
          </a:p>
          <a:p>
            <a:pPr lvl="2"/>
            <a:r>
              <a:rPr lang="en-IE" sz="1400" dirty="0" smtClean="0"/>
              <a:t>Intercept an </a:t>
            </a:r>
            <a:r>
              <a:rPr lang="en-IE" sz="1400" dirty="0" smtClean="0">
                <a:solidFill>
                  <a:srgbClr val="000000"/>
                </a:solidFill>
                <a:latin typeface="Arial" charset="0"/>
              </a:rPr>
              <a:t>MCPS-DATA.request (with ACK request) to </a:t>
            </a:r>
            <a:r>
              <a:rPr lang="en-IE" sz="1400" dirty="0">
                <a:solidFill>
                  <a:srgbClr val="000000"/>
                </a:solidFill>
                <a:latin typeface="Arial" charset="0"/>
              </a:rPr>
              <a:t>set the “Ranging” </a:t>
            </a:r>
            <a:r>
              <a:rPr lang="en-IE" sz="1400" dirty="0" smtClean="0">
                <a:solidFill>
                  <a:srgbClr val="000000"/>
                </a:solidFill>
                <a:latin typeface="Arial" charset="0"/>
              </a:rPr>
              <a:t>parameter, and embed IE to say it is a ranging exchange (so the destination RLS knows what to do)  </a:t>
            </a:r>
          </a:p>
          <a:p>
            <a:pPr lvl="2"/>
            <a:r>
              <a:rPr lang="en-IE" sz="1400" dirty="0" smtClean="0"/>
              <a:t>Intercept </a:t>
            </a:r>
            <a:r>
              <a:rPr lang="en-IE" sz="1400" dirty="0"/>
              <a:t>the MCPS-DATA.confirm and .indication </a:t>
            </a:r>
            <a:r>
              <a:rPr lang="en-IE" sz="1400" dirty="0" smtClean="0"/>
              <a:t>primitives to gather timestamps and other attributes AOA, RSSI </a:t>
            </a:r>
            <a:r>
              <a:rPr lang="en-IE" sz="1400" dirty="0" err="1" smtClean="0"/>
              <a:t>etc</a:t>
            </a:r>
            <a:endParaRPr lang="en-IE" sz="1400" dirty="0" smtClean="0"/>
          </a:p>
          <a:p>
            <a:pPr lvl="2"/>
            <a:r>
              <a:rPr lang="en-IE" sz="1400" dirty="0" smtClean="0"/>
              <a:t>Generate final </a:t>
            </a:r>
            <a:r>
              <a:rPr lang="en-IE" sz="1400" dirty="0" smtClean="0">
                <a:solidFill>
                  <a:srgbClr val="000000"/>
                </a:solidFill>
                <a:latin typeface="Arial" charset="0"/>
              </a:rPr>
              <a:t>MCPS-DATA.request (</a:t>
            </a:r>
            <a:r>
              <a:rPr lang="en-IE" sz="1400" dirty="0" smtClean="0"/>
              <a:t>or intercept a second message) </a:t>
            </a:r>
            <a:r>
              <a:rPr lang="en-IE" sz="1400" dirty="0" smtClean="0">
                <a:solidFill>
                  <a:srgbClr val="000000"/>
                </a:solidFill>
                <a:latin typeface="Arial" charset="0"/>
              </a:rPr>
              <a:t>to include </a:t>
            </a:r>
            <a:r>
              <a:rPr lang="en-IE" sz="1400" dirty="0" smtClean="0"/>
              <a:t>IE to communicate </a:t>
            </a:r>
            <a:r>
              <a:rPr lang="en-IE" sz="1400" b="1" i="1" dirty="0" err="1" smtClean="0">
                <a:solidFill>
                  <a:srgbClr val="000000"/>
                </a:solidFill>
                <a:latin typeface="Times New Roman"/>
              </a:rPr>
              <a:t>T</a:t>
            </a:r>
            <a:r>
              <a:rPr lang="en-IE" sz="1400" b="1" i="1" baseline="-25000" dirty="0" err="1" smtClean="0">
                <a:solidFill>
                  <a:srgbClr val="000000"/>
                </a:solidFill>
                <a:latin typeface="Times New Roman"/>
              </a:rPr>
              <a:t>round</a:t>
            </a:r>
            <a:r>
              <a:rPr lang="en-IE" sz="1400" b="1" i="1" baseline="-25000" dirty="0" smtClean="0">
                <a:solidFill>
                  <a:srgbClr val="000000"/>
                </a:solidFill>
                <a:latin typeface="Times New Roman"/>
              </a:rPr>
              <a:t> </a:t>
            </a:r>
            <a:r>
              <a:rPr lang="en-IE" sz="1400" dirty="0" smtClean="0">
                <a:solidFill>
                  <a:srgbClr val="000000"/>
                </a:solidFill>
              </a:rPr>
              <a:t>and/or </a:t>
            </a:r>
            <a:r>
              <a:rPr lang="en-IE" sz="1400" b="1" i="1" dirty="0" err="1">
                <a:solidFill>
                  <a:srgbClr val="000000"/>
                </a:solidFill>
                <a:latin typeface="Times New Roman"/>
              </a:rPr>
              <a:t>T</a:t>
            </a:r>
            <a:r>
              <a:rPr lang="en-IE" sz="1400" b="1" i="1" baseline="-25000" dirty="0" err="1">
                <a:solidFill>
                  <a:srgbClr val="000000"/>
                </a:solidFill>
                <a:latin typeface="Times New Roman"/>
              </a:rPr>
              <a:t>reply</a:t>
            </a:r>
            <a:r>
              <a:rPr lang="en-IE" sz="1400" dirty="0">
                <a:solidFill>
                  <a:srgbClr val="000000"/>
                </a:solidFill>
              </a:rPr>
              <a:t> </a:t>
            </a:r>
            <a:r>
              <a:rPr lang="en-IE" sz="1400" dirty="0" smtClean="0">
                <a:solidFill>
                  <a:srgbClr val="000000"/>
                </a:solidFill>
              </a:rPr>
              <a:t>times as appropriate to the device calculating the </a:t>
            </a:r>
            <a:r>
              <a:rPr lang="en-IE" sz="1400" dirty="0">
                <a:solidFill>
                  <a:srgbClr val="000000"/>
                </a:solidFill>
              </a:rPr>
              <a:t>TOF. </a:t>
            </a:r>
            <a:r>
              <a:rPr lang="en-IE" sz="1400" dirty="0"/>
              <a:t> </a:t>
            </a:r>
          </a:p>
          <a:p>
            <a:pPr marL="857250" lvl="2" indent="0">
              <a:buNone/>
            </a:pPr>
            <a:r>
              <a:rPr lang="en-IE" sz="1400" dirty="0" smtClean="0"/>
              <a:t> </a:t>
            </a:r>
            <a:endParaRPr lang="en-IE" sz="1400" dirty="0"/>
          </a:p>
        </p:txBody>
      </p:sp>
    </p:spTree>
    <p:extLst>
      <p:ext uri="{BB962C8B-B14F-4D97-AF65-F5344CB8AC3E}">
        <p14:creationId xmlns:p14="http://schemas.microsoft.com/office/powerpoint/2010/main" val="3266316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Communicating ranging results</a:t>
            </a: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At the end of an active TWR exchange, one RLS will calculate the TOF</a:t>
            </a:r>
          </a:p>
          <a:p>
            <a:r>
              <a:rPr lang="en-IE" sz="2000" dirty="0" smtClean="0"/>
              <a:t>This may be used locally or may need to be sent to a solver that combines TOFs (from the mobile device to </a:t>
            </a:r>
            <a:r>
              <a:rPr lang="en-IE" sz="2000" dirty="0"/>
              <a:t>several </a:t>
            </a:r>
            <a:r>
              <a:rPr lang="en-IE" sz="2000" dirty="0" smtClean="0"/>
              <a:t>fixed devices) to estimate the location of the mobile device.</a:t>
            </a:r>
          </a:p>
          <a:p>
            <a:endParaRPr lang="en-IE" sz="2000" dirty="0" smtClean="0"/>
          </a:p>
          <a:p>
            <a:pPr marL="342900" lvl="1" indent="-342900">
              <a:buFontTx/>
              <a:buChar char="•"/>
            </a:pPr>
            <a:r>
              <a:rPr lang="en-IE" sz="2000" dirty="0" smtClean="0"/>
              <a:t>Steps:</a:t>
            </a:r>
          </a:p>
          <a:p>
            <a:pPr marL="685800" lvl="2" indent="-342900"/>
            <a:r>
              <a:rPr lang="en-IE" sz="1600" dirty="0" smtClean="0"/>
              <a:t>RLS completes ranging exchange and gathering the respective </a:t>
            </a:r>
            <a:r>
              <a:rPr lang="en-IE" sz="1600" b="1" i="1" dirty="0" err="1" smtClean="0">
                <a:solidFill>
                  <a:srgbClr val="000000"/>
                </a:solidFill>
                <a:latin typeface="Times New Roman"/>
              </a:rPr>
              <a:t>T</a:t>
            </a:r>
            <a:r>
              <a:rPr lang="en-IE" sz="1600" b="1" i="1" baseline="-25000" dirty="0" err="1" smtClean="0">
                <a:solidFill>
                  <a:srgbClr val="000000"/>
                </a:solidFill>
                <a:latin typeface="Times New Roman"/>
              </a:rPr>
              <a:t>round</a:t>
            </a:r>
            <a:r>
              <a:rPr lang="en-IE" sz="1600" b="1" i="1" baseline="-25000" dirty="0" smtClean="0">
                <a:solidFill>
                  <a:srgbClr val="000000"/>
                </a:solidFill>
                <a:latin typeface="Times New Roman"/>
              </a:rPr>
              <a:t> </a:t>
            </a:r>
            <a:r>
              <a:rPr lang="en-IE" sz="1600" dirty="0" smtClean="0">
                <a:solidFill>
                  <a:srgbClr val="000000"/>
                </a:solidFill>
              </a:rPr>
              <a:t>and </a:t>
            </a:r>
            <a:r>
              <a:rPr lang="en-IE" sz="1600" b="1" i="1" dirty="0" err="1" smtClean="0">
                <a:solidFill>
                  <a:srgbClr val="000000"/>
                </a:solidFill>
                <a:latin typeface="Times New Roman"/>
              </a:rPr>
              <a:t>T</a:t>
            </a:r>
            <a:r>
              <a:rPr lang="en-IE" sz="1600" b="1" i="1" baseline="-25000" dirty="0" err="1" smtClean="0">
                <a:solidFill>
                  <a:srgbClr val="000000"/>
                </a:solidFill>
                <a:latin typeface="Times New Roman"/>
              </a:rPr>
              <a:t>reply</a:t>
            </a:r>
            <a:r>
              <a:rPr lang="en-IE" sz="1600" dirty="0" smtClean="0">
                <a:solidFill>
                  <a:srgbClr val="000000"/>
                </a:solidFill>
              </a:rPr>
              <a:t> times calculates the TOF. </a:t>
            </a:r>
            <a:r>
              <a:rPr lang="en-IE" sz="1600" dirty="0" smtClean="0"/>
              <a:t> </a:t>
            </a:r>
          </a:p>
          <a:p>
            <a:pPr marL="685800" lvl="2" indent="-342900"/>
            <a:r>
              <a:rPr lang="en-IE" sz="1600" dirty="0" smtClean="0">
                <a:solidFill>
                  <a:srgbClr val="000000"/>
                </a:solidFill>
                <a:latin typeface="Arial" charset="0"/>
              </a:rPr>
              <a:t>RLS </a:t>
            </a:r>
            <a:r>
              <a:rPr lang="en-IE" sz="1600" dirty="0">
                <a:solidFill>
                  <a:srgbClr val="000000"/>
                </a:solidFill>
                <a:latin typeface="Arial" charset="0"/>
              </a:rPr>
              <a:t>sends </a:t>
            </a:r>
            <a:r>
              <a:rPr lang="en-IE" sz="1600" dirty="0" smtClean="0">
                <a:solidFill>
                  <a:srgbClr val="000000"/>
                </a:solidFill>
                <a:latin typeface="Arial" charset="0"/>
              </a:rPr>
              <a:t>the TOF data (including the ID’s of the pair of devices participating in the TWR </a:t>
            </a:r>
            <a:r>
              <a:rPr lang="en-IE" sz="1600" dirty="0" err="1" smtClean="0">
                <a:solidFill>
                  <a:srgbClr val="000000"/>
                </a:solidFill>
                <a:latin typeface="Arial" charset="0"/>
              </a:rPr>
              <a:t>exchnge</a:t>
            </a:r>
            <a:r>
              <a:rPr lang="en-IE" sz="1600" dirty="0" smtClean="0">
                <a:solidFill>
                  <a:srgbClr val="000000"/>
                </a:solidFill>
                <a:latin typeface="Arial" charset="0"/>
              </a:rPr>
              <a:t>) via the </a:t>
            </a:r>
            <a:r>
              <a:rPr lang="en-IE" sz="1400" dirty="0" smtClean="0">
                <a:solidFill>
                  <a:srgbClr val="000000"/>
                </a:solidFill>
              </a:rPr>
              <a:t>RLSH-SAP </a:t>
            </a:r>
            <a:r>
              <a:rPr lang="en-IE" sz="1600" dirty="0">
                <a:solidFill>
                  <a:srgbClr val="000000"/>
                </a:solidFill>
                <a:latin typeface="Arial" charset="0"/>
              </a:rPr>
              <a:t>to the solver</a:t>
            </a:r>
          </a:p>
          <a:p>
            <a:pPr lvl="2"/>
            <a:r>
              <a:rPr lang="en-IE" sz="1400" dirty="0">
                <a:solidFill>
                  <a:srgbClr val="000000"/>
                </a:solidFill>
                <a:latin typeface="Arial" charset="0"/>
              </a:rPr>
              <a:t>via local APP-SAP or appropriate network SAP </a:t>
            </a:r>
            <a:endParaRPr lang="en-IE" sz="1200" dirty="0">
              <a:solidFill>
                <a:srgbClr val="000000"/>
              </a:solidFill>
              <a:latin typeface="Arial" charset="0"/>
            </a:endParaRPr>
          </a:p>
          <a:p>
            <a:pPr lvl="1"/>
            <a:r>
              <a:rPr lang="en-IE" sz="1600" dirty="0">
                <a:solidFill>
                  <a:srgbClr val="000000"/>
                </a:solidFill>
                <a:latin typeface="Arial" charset="0"/>
              </a:rPr>
              <a:t>The RTLS solver application combines the </a:t>
            </a:r>
            <a:r>
              <a:rPr lang="en-IE" sz="1600" dirty="0" smtClean="0">
                <a:solidFill>
                  <a:srgbClr val="000000"/>
                </a:solidFill>
                <a:latin typeface="Arial" charset="0"/>
              </a:rPr>
              <a:t>TOF data reports from several TWR exchanges solve </a:t>
            </a:r>
            <a:r>
              <a:rPr lang="en-IE" sz="1600" dirty="0">
                <a:solidFill>
                  <a:srgbClr val="000000"/>
                </a:solidFill>
                <a:latin typeface="Arial" charset="0"/>
              </a:rPr>
              <a:t>the </a:t>
            </a:r>
            <a:r>
              <a:rPr lang="en-IE" sz="1600" dirty="0" smtClean="0">
                <a:solidFill>
                  <a:srgbClr val="000000"/>
                </a:solidFill>
                <a:latin typeface="Arial" charset="0"/>
              </a:rPr>
              <a:t>location </a:t>
            </a:r>
            <a:r>
              <a:rPr lang="en-IE" sz="1600" dirty="0">
                <a:solidFill>
                  <a:srgbClr val="000000"/>
                </a:solidFill>
                <a:latin typeface="Arial" charset="0"/>
              </a:rPr>
              <a:t>of the mobile </a:t>
            </a:r>
            <a:r>
              <a:rPr lang="en-IE" sz="1600" dirty="0" smtClean="0">
                <a:solidFill>
                  <a:srgbClr val="000000"/>
                </a:solidFill>
                <a:latin typeface="Arial" charset="0"/>
              </a:rPr>
              <a:t>node.</a:t>
            </a:r>
            <a:endParaRPr lang="en-IE" sz="1600" dirty="0">
              <a:solidFill>
                <a:srgbClr val="000000"/>
              </a:solidFill>
              <a:latin typeface="Arial" charset="0"/>
            </a:endParaRPr>
          </a:p>
          <a:p>
            <a:endParaRPr lang="en-IE" sz="2000" dirty="0" smtClean="0"/>
          </a:p>
        </p:txBody>
      </p:sp>
    </p:spTree>
    <p:extLst>
      <p:ext uri="{BB962C8B-B14F-4D97-AF65-F5344CB8AC3E}">
        <p14:creationId xmlns:p14="http://schemas.microsoft.com/office/powerpoint/2010/main" val="3266316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Future work</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latin typeface="Arial" charset="0"/>
              </a:rPr>
              <a:t>Expand thi</a:t>
            </a:r>
            <a:r>
              <a:rPr lang="en-IE" sz="2000" dirty="0" smtClean="0">
                <a:latin typeface="Arial" charset="0"/>
              </a:rPr>
              <a:t>s document to more fully define the scenarios </a:t>
            </a:r>
          </a:p>
          <a:p>
            <a:endParaRPr lang="en-IE" sz="2000" dirty="0" smtClean="0">
              <a:latin typeface="Arial" charset="0"/>
            </a:endParaRPr>
          </a:p>
          <a:p>
            <a:r>
              <a:rPr lang="en-IE" sz="2000" dirty="0" smtClean="0">
                <a:latin typeface="Arial" charset="0"/>
              </a:rPr>
              <a:t>Identify all the different interactions </a:t>
            </a:r>
          </a:p>
          <a:p>
            <a:pPr lvl="1"/>
            <a:r>
              <a:rPr lang="en-IE" sz="1600" dirty="0" smtClean="0">
                <a:latin typeface="Arial" charset="0"/>
              </a:rPr>
              <a:t>Between RLS function and lower layer applications</a:t>
            </a:r>
          </a:p>
          <a:p>
            <a:pPr lvl="1"/>
            <a:r>
              <a:rPr lang="en-IE" sz="1600" dirty="0" smtClean="0">
                <a:latin typeface="Arial" charset="0"/>
              </a:rPr>
              <a:t>Between RLS function and lower layer MAC SAP </a:t>
            </a:r>
          </a:p>
          <a:p>
            <a:endParaRPr lang="en-IE" sz="2000" dirty="0">
              <a:latin typeface="Arial" charset="0"/>
            </a:endParaRPr>
          </a:p>
          <a:p>
            <a:r>
              <a:rPr lang="en-IE" sz="2000" dirty="0" smtClean="0">
                <a:latin typeface="Arial" charset="0"/>
              </a:rPr>
              <a:t>For each interaction define the parameters necessary and the content</a:t>
            </a:r>
          </a:p>
          <a:p>
            <a:pPr lvl="1"/>
            <a:r>
              <a:rPr lang="en-IE" sz="1600" dirty="0" smtClean="0">
                <a:latin typeface="Arial" charset="0"/>
              </a:rPr>
              <a:t>For lower layer MAC SAP define the RLS IE</a:t>
            </a:r>
          </a:p>
          <a:p>
            <a:endParaRPr lang="en-IE" sz="2000" dirty="0" smtClean="0">
              <a:latin typeface="Arial" charset="0"/>
            </a:endParaRPr>
          </a:p>
          <a:p>
            <a:r>
              <a:rPr lang="en-IE" sz="2000" dirty="0" smtClean="0">
                <a:latin typeface="Arial" charset="0"/>
              </a:rPr>
              <a:t>… drafting ?</a:t>
            </a:r>
            <a:endParaRPr lang="en-IE" sz="2000" dirty="0" smtClean="0">
              <a:latin typeface="Arial" charset="0"/>
            </a:endParaRPr>
          </a:p>
        </p:txBody>
      </p:sp>
    </p:spTree>
    <p:extLst>
      <p:ext uri="{BB962C8B-B14F-4D97-AF65-F5344CB8AC3E}">
        <p14:creationId xmlns:p14="http://schemas.microsoft.com/office/powerpoint/2010/main" val="1707875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DISCUSSION ?</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latin typeface="Arial" charset="0"/>
              </a:rPr>
              <a:t>Progress the definition of the ULI </a:t>
            </a:r>
            <a:r>
              <a:rPr lang="en-IE" sz="2400" dirty="0">
                <a:latin typeface="Arial" charset="0"/>
              </a:rPr>
              <a:t>functionality for ranging and </a:t>
            </a:r>
            <a:r>
              <a:rPr lang="en-IE" sz="2400" dirty="0" smtClean="0">
                <a:latin typeface="Arial" charset="0"/>
              </a:rPr>
              <a:t>localisation:</a:t>
            </a:r>
          </a:p>
          <a:p>
            <a:pPr marL="0" indent="0">
              <a:buNone/>
            </a:pPr>
            <a:endParaRPr lang="en-IE" sz="2200" dirty="0" smtClean="0">
              <a:latin typeface="Arial" charset="0"/>
            </a:endParaRPr>
          </a:p>
          <a:p>
            <a:r>
              <a:rPr lang="en-IE" sz="2200" dirty="0" smtClean="0">
                <a:latin typeface="Arial" charset="0"/>
              </a:rPr>
              <a:t>Build upon the </a:t>
            </a:r>
            <a:r>
              <a:rPr lang="en-IE" sz="2200" dirty="0">
                <a:latin typeface="Arial" charset="0"/>
              </a:rPr>
              <a:t>ideas presented in </a:t>
            </a:r>
            <a:r>
              <a:rPr lang="en-IE" sz="2200" dirty="0" smtClean="0">
                <a:latin typeface="Arial" charset="0"/>
              </a:rPr>
              <a:t>15-16-0657-00-0012</a:t>
            </a:r>
          </a:p>
          <a:p>
            <a:endParaRPr lang="en-IE" sz="2200" dirty="0">
              <a:latin typeface="Arial" charset="0"/>
            </a:endParaRPr>
          </a:p>
          <a:p>
            <a:r>
              <a:rPr lang="en-IE" sz="2200" dirty="0" smtClean="0">
                <a:latin typeface="Arial" charset="0"/>
              </a:rPr>
              <a:t>Define functional architectures for different localisation methods</a:t>
            </a:r>
          </a:p>
          <a:p>
            <a:endParaRPr lang="en-IE" sz="2200" dirty="0" smtClean="0">
              <a:latin typeface="Arial" charset="0"/>
            </a:endParaRPr>
          </a:p>
          <a:p>
            <a:r>
              <a:rPr lang="en-IE" sz="2200" dirty="0" smtClean="0">
                <a:latin typeface="Arial" charset="0"/>
              </a:rPr>
              <a:t>Consider the features and SAP necessary to support those architectures </a:t>
            </a: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2200" b="1" kern="0" dirty="0" smtClean="0">
                <a:solidFill>
                  <a:srgbClr val="000000"/>
                </a:solidFill>
              </a:rPr>
              <a:t>Localisation functional decomposition within the 802.15.12 framework</a:t>
            </a:r>
            <a:endParaRPr lang="en-IE" sz="2200" kern="0" dirty="0">
              <a:latin typeface="Arial" charset="0"/>
            </a:endParaRPr>
          </a:p>
        </p:txBody>
      </p:sp>
      <p:sp>
        <p:nvSpPr>
          <p:cNvPr id="3" name="TextBox 2"/>
          <p:cNvSpPr txBox="1"/>
          <p:nvPr/>
        </p:nvSpPr>
        <p:spPr>
          <a:xfrm>
            <a:off x="7060882" y="4800600"/>
            <a:ext cx="1873602" cy="1015663"/>
          </a:xfrm>
          <a:prstGeom prst="rect">
            <a:avLst/>
          </a:prstGeom>
          <a:noFill/>
        </p:spPr>
        <p:txBody>
          <a:bodyPr wrap="square" rtlCol="0">
            <a:spAutoFit/>
          </a:bodyPr>
          <a:lstStyle/>
          <a:p>
            <a:pPr algn="ctr"/>
            <a:r>
              <a:rPr lang="en-IE" dirty="0" smtClean="0"/>
              <a:t>TX and RX timestamps</a:t>
            </a:r>
          </a:p>
          <a:p>
            <a:pPr algn="ctr"/>
            <a:endParaRPr lang="en-IE" dirty="0" smtClean="0"/>
          </a:p>
          <a:p>
            <a:pPr algn="ctr"/>
            <a:r>
              <a:rPr lang="en-IE" dirty="0" smtClean="0"/>
              <a:t>AOA information</a:t>
            </a:r>
          </a:p>
          <a:p>
            <a:pPr algn="ctr"/>
            <a:endParaRPr lang="en-IE" dirty="0" smtClean="0"/>
          </a:p>
          <a:p>
            <a:pPr algn="ctr"/>
            <a:r>
              <a:rPr lang="en-IE" dirty="0" smtClean="0"/>
              <a:t>RSSI</a:t>
            </a:r>
            <a:endParaRPr lang="en-IE" dirty="0"/>
          </a:p>
        </p:txBody>
      </p:sp>
      <p:sp>
        <p:nvSpPr>
          <p:cNvPr id="9" name="TextBox 8"/>
          <p:cNvSpPr txBox="1"/>
          <p:nvPr/>
        </p:nvSpPr>
        <p:spPr>
          <a:xfrm>
            <a:off x="7060882" y="2743200"/>
            <a:ext cx="1873602" cy="1384995"/>
          </a:xfrm>
          <a:prstGeom prst="rect">
            <a:avLst/>
          </a:prstGeom>
          <a:noFill/>
        </p:spPr>
        <p:txBody>
          <a:bodyPr wrap="square" rtlCol="0">
            <a:spAutoFit/>
          </a:bodyPr>
          <a:lstStyle/>
          <a:p>
            <a:pPr algn="ctr"/>
            <a:r>
              <a:rPr lang="en-IE" dirty="0" smtClean="0"/>
              <a:t>Send </a:t>
            </a:r>
            <a:r>
              <a:rPr lang="en-IE" dirty="0"/>
              <a:t>relevant data to Solver application</a:t>
            </a:r>
          </a:p>
          <a:p>
            <a:pPr algn="ctr"/>
            <a:endParaRPr lang="en-IE" dirty="0" smtClean="0"/>
          </a:p>
          <a:p>
            <a:pPr algn="ctr"/>
            <a:r>
              <a:rPr lang="en-IE" dirty="0" smtClean="0"/>
              <a:t>Perform ranging TOF calculation in ranging mode </a:t>
            </a:r>
            <a:endParaRPr lang="en-IE" dirty="0"/>
          </a:p>
          <a:p>
            <a:pPr algn="ctr"/>
            <a:endParaRPr lang="en-IE" dirty="0" smtClean="0"/>
          </a:p>
        </p:txBody>
      </p:sp>
      <p:sp>
        <p:nvSpPr>
          <p:cNvPr id="10" name="TextBox 9"/>
          <p:cNvSpPr txBox="1"/>
          <p:nvPr/>
        </p:nvSpPr>
        <p:spPr>
          <a:xfrm>
            <a:off x="7010400" y="1676400"/>
            <a:ext cx="1974567" cy="646331"/>
          </a:xfrm>
          <a:prstGeom prst="rect">
            <a:avLst/>
          </a:prstGeom>
          <a:noFill/>
        </p:spPr>
        <p:txBody>
          <a:bodyPr wrap="square" rtlCol="0">
            <a:spAutoFit/>
          </a:bodyPr>
          <a:lstStyle/>
          <a:p>
            <a:pPr algn="ctr"/>
            <a:r>
              <a:rPr lang="en-IE" b="1" dirty="0" smtClean="0"/>
              <a:t>Solver</a:t>
            </a:r>
          </a:p>
          <a:p>
            <a:r>
              <a:rPr lang="en-IE" dirty="0" smtClean="0"/>
              <a:t>Location solving application</a:t>
            </a:r>
          </a:p>
          <a:p>
            <a:pPr algn="ctr"/>
            <a:r>
              <a:rPr lang="en-IE" dirty="0" smtClean="0"/>
              <a:t>(local or remote)</a:t>
            </a:r>
          </a:p>
        </p:txBody>
      </p:sp>
      <p:sp>
        <p:nvSpPr>
          <p:cNvPr id="11" name="TextBox 10"/>
          <p:cNvSpPr txBox="1"/>
          <p:nvPr/>
        </p:nvSpPr>
        <p:spPr>
          <a:xfrm>
            <a:off x="7060882" y="1323201"/>
            <a:ext cx="1873602" cy="276999"/>
          </a:xfrm>
          <a:prstGeom prst="rect">
            <a:avLst/>
          </a:prstGeom>
          <a:noFill/>
        </p:spPr>
        <p:txBody>
          <a:bodyPr wrap="square" rtlCol="0">
            <a:spAutoFit/>
          </a:bodyPr>
          <a:lstStyle/>
          <a:p>
            <a:pPr algn="ctr"/>
            <a:r>
              <a:rPr lang="en-IE" dirty="0"/>
              <a:t>Localisation Features</a:t>
            </a:r>
            <a:endParaRPr lang="en-IE" dirty="0" smtClean="0"/>
          </a:p>
        </p:txBody>
      </p:sp>
      <p:cxnSp>
        <p:nvCxnSpPr>
          <p:cNvPr id="6" name="Straight Connector 5"/>
          <p:cNvCxnSpPr/>
          <p:nvPr/>
        </p:nvCxnSpPr>
        <p:spPr bwMode="auto">
          <a:xfrm>
            <a:off x="7162800" y="23622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7162800" y="1579691"/>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7162800" y="44958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7162800" y="60960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79306"/>
            <a:ext cx="6781800" cy="4892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4854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2200" b="1" kern="0" dirty="0" smtClean="0">
                <a:solidFill>
                  <a:srgbClr val="000000"/>
                </a:solidFill>
              </a:rPr>
              <a:t>Localisation functional decomposition within the 802.15.12 framework</a:t>
            </a:r>
            <a:endParaRPr lang="en-IE" sz="2200" kern="0" dirty="0">
              <a:latin typeface="Arial" charset="0"/>
            </a:endParaRPr>
          </a:p>
        </p:txBody>
      </p:sp>
      <p:sp>
        <p:nvSpPr>
          <p:cNvPr id="3" name="TextBox 2"/>
          <p:cNvSpPr txBox="1"/>
          <p:nvPr/>
        </p:nvSpPr>
        <p:spPr>
          <a:xfrm>
            <a:off x="7060882" y="4800600"/>
            <a:ext cx="1873602" cy="1015663"/>
          </a:xfrm>
          <a:prstGeom prst="rect">
            <a:avLst/>
          </a:prstGeom>
          <a:noFill/>
        </p:spPr>
        <p:txBody>
          <a:bodyPr wrap="square" rtlCol="0">
            <a:spAutoFit/>
          </a:bodyPr>
          <a:lstStyle/>
          <a:p>
            <a:pPr algn="ctr"/>
            <a:r>
              <a:rPr lang="en-IE" dirty="0" smtClean="0"/>
              <a:t>TX and RX timestamps</a:t>
            </a:r>
          </a:p>
          <a:p>
            <a:pPr algn="ctr"/>
            <a:endParaRPr lang="en-IE" dirty="0" smtClean="0"/>
          </a:p>
          <a:p>
            <a:pPr algn="ctr"/>
            <a:r>
              <a:rPr lang="en-IE" dirty="0" smtClean="0"/>
              <a:t>AOA information</a:t>
            </a:r>
          </a:p>
          <a:p>
            <a:pPr algn="ctr"/>
            <a:endParaRPr lang="en-IE" dirty="0" smtClean="0"/>
          </a:p>
          <a:p>
            <a:pPr algn="ctr"/>
            <a:r>
              <a:rPr lang="en-IE" dirty="0" smtClean="0"/>
              <a:t>RSSI</a:t>
            </a:r>
            <a:endParaRPr lang="en-IE" dirty="0"/>
          </a:p>
        </p:txBody>
      </p:sp>
      <p:sp>
        <p:nvSpPr>
          <p:cNvPr id="9" name="TextBox 8"/>
          <p:cNvSpPr txBox="1"/>
          <p:nvPr/>
        </p:nvSpPr>
        <p:spPr>
          <a:xfrm>
            <a:off x="7060882" y="2743200"/>
            <a:ext cx="1873602" cy="1384995"/>
          </a:xfrm>
          <a:prstGeom prst="rect">
            <a:avLst/>
          </a:prstGeom>
          <a:noFill/>
        </p:spPr>
        <p:txBody>
          <a:bodyPr wrap="square" rtlCol="0">
            <a:spAutoFit/>
          </a:bodyPr>
          <a:lstStyle/>
          <a:p>
            <a:pPr algn="ctr"/>
            <a:r>
              <a:rPr lang="en-IE" dirty="0" smtClean="0"/>
              <a:t>Send </a:t>
            </a:r>
            <a:r>
              <a:rPr lang="en-IE" dirty="0"/>
              <a:t>relevant data to Solver application</a:t>
            </a:r>
          </a:p>
          <a:p>
            <a:pPr algn="ctr"/>
            <a:endParaRPr lang="en-IE" dirty="0" smtClean="0"/>
          </a:p>
          <a:p>
            <a:pPr algn="ctr"/>
            <a:r>
              <a:rPr lang="en-IE" dirty="0" smtClean="0"/>
              <a:t>Perform ranging TOF calculation in ranging mode </a:t>
            </a:r>
            <a:endParaRPr lang="en-IE" dirty="0"/>
          </a:p>
          <a:p>
            <a:pPr algn="ctr"/>
            <a:endParaRPr lang="en-IE" dirty="0" smtClean="0"/>
          </a:p>
        </p:txBody>
      </p:sp>
      <p:sp>
        <p:nvSpPr>
          <p:cNvPr id="10" name="TextBox 9"/>
          <p:cNvSpPr txBox="1"/>
          <p:nvPr/>
        </p:nvSpPr>
        <p:spPr>
          <a:xfrm>
            <a:off x="7010400" y="1676400"/>
            <a:ext cx="1974567" cy="646331"/>
          </a:xfrm>
          <a:prstGeom prst="rect">
            <a:avLst/>
          </a:prstGeom>
          <a:noFill/>
        </p:spPr>
        <p:txBody>
          <a:bodyPr wrap="square" rtlCol="0">
            <a:spAutoFit/>
          </a:bodyPr>
          <a:lstStyle/>
          <a:p>
            <a:pPr algn="ctr"/>
            <a:r>
              <a:rPr lang="en-IE" b="1" dirty="0" smtClean="0"/>
              <a:t>Solver</a:t>
            </a:r>
          </a:p>
          <a:p>
            <a:r>
              <a:rPr lang="en-IE" dirty="0" smtClean="0"/>
              <a:t>Location solving application</a:t>
            </a:r>
          </a:p>
          <a:p>
            <a:pPr algn="ctr"/>
            <a:r>
              <a:rPr lang="en-IE" dirty="0" smtClean="0"/>
              <a:t>(local or remote)</a:t>
            </a:r>
          </a:p>
        </p:txBody>
      </p:sp>
      <p:sp>
        <p:nvSpPr>
          <p:cNvPr id="11" name="TextBox 10"/>
          <p:cNvSpPr txBox="1"/>
          <p:nvPr/>
        </p:nvSpPr>
        <p:spPr>
          <a:xfrm>
            <a:off x="7060882" y="1323201"/>
            <a:ext cx="1873602" cy="276999"/>
          </a:xfrm>
          <a:prstGeom prst="rect">
            <a:avLst/>
          </a:prstGeom>
          <a:noFill/>
        </p:spPr>
        <p:txBody>
          <a:bodyPr wrap="square" rtlCol="0">
            <a:spAutoFit/>
          </a:bodyPr>
          <a:lstStyle/>
          <a:p>
            <a:pPr algn="ctr"/>
            <a:r>
              <a:rPr lang="en-IE" dirty="0" smtClean="0"/>
              <a:t>Localisation Features</a:t>
            </a:r>
            <a:endParaRPr lang="en-IE" dirty="0"/>
          </a:p>
        </p:txBody>
      </p:sp>
      <p:cxnSp>
        <p:nvCxnSpPr>
          <p:cNvPr id="6" name="Straight Connector 5"/>
          <p:cNvCxnSpPr/>
          <p:nvPr/>
        </p:nvCxnSpPr>
        <p:spPr bwMode="auto">
          <a:xfrm>
            <a:off x="7162800" y="23622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7162800" y="1579691"/>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7162800" y="44958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7162800" y="60960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1371600" y="6123801"/>
            <a:ext cx="6096000" cy="276999"/>
          </a:xfrm>
          <a:prstGeom prst="rect">
            <a:avLst/>
          </a:prstGeom>
          <a:noFill/>
        </p:spPr>
        <p:txBody>
          <a:bodyPr wrap="square" rtlCol="0">
            <a:spAutoFit/>
          </a:bodyPr>
          <a:lstStyle/>
          <a:p>
            <a:r>
              <a:rPr lang="en-IE" dirty="0" smtClean="0">
                <a:solidFill>
                  <a:srgbClr val="FF0000"/>
                </a:solidFill>
              </a:rPr>
              <a:t>Re-designating the “Ranging” function as  the “Ranging and Location Support (RLS)” function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244" y="1278000"/>
            <a:ext cx="6780356" cy="490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5388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Ranging and Location Support (RLS</a:t>
            </a:r>
            <a:r>
              <a:rPr lang="en-IE" sz="2800" b="1" dirty="0" smtClean="0">
                <a:solidFill>
                  <a:srgbClr val="000000"/>
                </a:solidFill>
              </a:rPr>
              <a:t>) functionality</a:t>
            </a:r>
            <a:endParaRPr lang="en-US" sz="2800" dirty="0">
              <a:latin typeface="Arial" charset="0"/>
            </a:endParaRPr>
          </a:p>
        </p:txBody>
      </p:sp>
      <p:sp>
        <p:nvSpPr>
          <p:cNvPr id="10243" name="Rectangle 1027"/>
          <p:cNvSpPr>
            <a:spLocks noGrp="1" noChangeArrowheads="1"/>
          </p:cNvSpPr>
          <p:nvPr>
            <p:ph type="body" idx="1"/>
          </p:nvPr>
        </p:nvSpPr>
        <p:spPr>
          <a:xfrm>
            <a:off x="381000" y="1219200"/>
            <a:ext cx="8610600" cy="4876800"/>
          </a:xfrm>
        </p:spPr>
        <p:txBody>
          <a:bodyPr/>
          <a:lstStyle/>
          <a:p>
            <a:pPr marL="0" lvl="0" indent="0">
              <a:buNone/>
            </a:pPr>
            <a:r>
              <a:rPr lang="en-IE" sz="2200" b="1" dirty="0" smtClean="0">
                <a:latin typeface="Arial" charset="0"/>
              </a:rPr>
              <a:t>Capability:</a:t>
            </a:r>
          </a:p>
          <a:p>
            <a:pPr lvl="0"/>
            <a:r>
              <a:rPr lang="en-IE" sz="2200" dirty="0" smtClean="0">
                <a:latin typeface="Arial" charset="0"/>
              </a:rPr>
              <a:t>Location &amp; ranging support depends on PHY capability</a:t>
            </a:r>
          </a:p>
          <a:p>
            <a:pPr lvl="1"/>
            <a:r>
              <a:rPr lang="en-IE" sz="1800" dirty="0" smtClean="0">
                <a:latin typeface="Arial" charset="0"/>
              </a:rPr>
              <a:t>(UWB typically) with support for TX/RX timestamping, AOA, RSSI </a:t>
            </a:r>
            <a:r>
              <a:rPr lang="en-IE" sz="1800" dirty="0" err="1" smtClean="0">
                <a:latin typeface="Arial" charset="0"/>
              </a:rPr>
              <a:t>etc</a:t>
            </a:r>
            <a:endParaRPr lang="en-IE" sz="1800" dirty="0" smtClean="0">
              <a:latin typeface="Arial" charset="0"/>
            </a:endParaRPr>
          </a:p>
          <a:p>
            <a:pPr marL="0" lvl="0" indent="0">
              <a:buNone/>
            </a:pPr>
            <a:r>
              <a:rPr lang="en-IE" sz="2200" b="1" dirty="0" smtClean="0">
                <a:latin typeface="Arial" charset="0"/>
              </a:rPr>
              <a:t>Functionality groupings :</a:t>
            </a:r>
          </a:p>
          <a:p>
            <a:pPr lvl="0"/>
            <a:r>
              <a:rPr lang="en-IE" sz="2200" dirty="0" smtClean="0">
                <a:latin typeface="Arial" charset="0"/>
              </a:rPr>
              <a:t>Passive RX timestamp (and RSSI, AOA) reporting</a:t>
            </a:r>
          </a:p>
          <a:p>
            <a:r>
              <a:rPr lang="en-IE" sz="2200" dirty="0" smtClean="0">
                <a:solidFill>
                  <a:srgbClr val="000000"/>
                </a:solidFill>
                <a:latin typeface="Arial" charset="0"/>
              </a:rPr>
              <a:t>Passive TX timestamp reporting</a:t>
            </a:r>
          </a:p>
          <a:p>
            <a:r>
              <a:rPr lang="en-IE" sz="2200" dirty="0" smtClean="0">
                <a:solidFill>
                  <a:srgbClr val="000000"/>
                </a:solidFill>
                <a:latin typeface="Arial" charset="0"/>
              </a:rPr>
              <a:t>Active sending of blink frames</a:t>
            </a:r>
          </a:p>
          <a:p>
            <a:r>
              <a:rPr lang="en-IE" sz="2200" dirty="0" smtClean="0">
                <a:solidFill>
                  <a:srgbClr val="000000"/>
                </a:solidFill>
                <a:latin typeface="Arial" charset="0"/>
              </a:rPr>
              <a:t>Active </a:t>
            </a:r>
            <a:r>
              <a:rPr lang="en-IE" sz="2200" dirty="0" smtClean="0">
                <a:solidFill>
                  <a:srgbClr val="000000"/>
                </a:solidFill>
                <a:latin typeface="Arial" charset="0"/>
              </a:rPr>
              <a:t>ranging</a:t>
            </a:r>
          </a:p>
          <a:p>
            <a:pPr lvl="1"/>
            <a:r>
              <a:rPr lang="en-IE" sz="1800" dirty="0" smtClean="0">
                <a:solidFill>
                  <a:srgbClr val="000000"/>
                </a:solidFill>
                <a:latin typeface="Arial" charset="0"/>
              </a:rPr>
              <a:t>direct or piggy-backed</a:t>
            </a:r>
          </a:p>
          <a:p>
            <a:r>
              <a:rPr lang="en-IE" sz="2200" dirty="0" smtClean="0">
                <a:solidFill>
                  <a:srgbClr val="000000"/>
                </a:solidFill>
                <a:latin typeface="Arial" charset="0"/>
              </a:rPr>
              <a:t>Communicating ranging results</a:t>
            </a:r>
          </a:p>
          <a:p>
            <a:pPr marL="0" indent="0">
              <a:buNone/>
            </a:pPr>
            <a:endParaRPr lang="en-IE" sz="2200" dirty="0" smtClean="0">
              <a:latin typeface="Arial" charset="0"/>
            </a:endParaRPr>
          </a:p>
          <a:p>
            <a:pPr marL="0" indent="0">
              <a:buNone/>
            </a:pPr>
            <a:endParaRPr lang="en-IE" sz="2200" dirty="0" smtClean="0">
              <a:latin typeface="Arial" charset="0"/>
            </a:endParaRPr>
          </a:p>
        </p:txBody>
      </p:sp>
    </p:spTree>
    <p:extLst>
      <p:ext uri="{BB962C8B-B14F-4D97-AF65-F5344CB8AC3E}">
        <p14:creationId xmlns:p14="http://schemas.microsoft.com/office/powerpoint/2010/main" val="3242888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Passive reporting</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5029200"/>
          </a:xfrm>
        </p:spPr>
        <p:txBody>
          <a:bodyPr/>
          <a:lstStyle/>
          <a:p>
            <a:pPr marL="342900" lvl="1" indent="-342900">
              <a:buFontTx/>
              <a:buChar char="•"/>
            </a:pPr>
            <a:r>
              <a:rPr lang="en-IE" sz="2000" dirty="0" smtClean="0">
                <a:solidFill>
                  <a:srgbClr val="000000"/>
                </a:solidFill>
                <a:latin typeface="Arial" charset="0"/>
              </a:rPr>
              <a:t>Set appropriate PHY mode </a:t>
            </a:r>
          </a:p>
          <a:p>
            <a:pPr marL="685800" lvl="2" indent="-342900"/>
            <a:r>
              <a:rPr lang="en-IE" sz="1800" dirty="0" smtClean="0">
                <a:solidFill>
                  <a:srgbClr val="000000"/>
                </a:solidFill>
                <a:latin typeface="Arial" charset="0"/>
              </a:rPr>
              <a:t>Depending </a:t>
            </a:r>
            <a:r>
              <a:rPr lang="en-IE" sz="1800" dirty="0">
                <a:solidFill>
                  <a:srgbClr val="000000"/>
                </a:solidFill>
                <a:latin typeface="Arial" charset="0"/>
              </a:rPr>
              <a:t>on device </a:t>
            </a:r>
            <a:r>
              <a:rPr lang="en-IE" sz="1800" dirty="0" smtClean="0">
                <a:solidFill>
                  <a:srgbClr val="000000"/>
                </a:solidFill>
                <a:latin typeface="Arial" charset="0"/>
              </a:rPr>
              <a:t>capability, MAC will deliver RSSI, AOA, and TX &amp; RX timestamps (ranging counters) for TX and RX frames through MCPS-DATA.confirm </a:t>
            </a:r>
            <a:r>
              <a:rPr lang="en-IE" sz="1800" dirty="0">
                <a:solidFill>
                  <a:srgbClr val="000000"/>
                </a:solidFill>
                <a:latin typeface="Arial" charset="0"/>
              </a:rPr>
              <a:t>and </a:t>
            </a:r>
            <a:r>
              <a:rPr lang="en-IE" sz="1800" dirty="0" smtClean="0">
                <a:solidFill>
                  <a:srgbClr val="000000"/>
                </a:solidFill>
                <a:latin typeface="Arial" charset="0"/>
              </a:rPr>
              <a:t>MCPS-DATA.indication primitives. </a:t>
            </a:r>
            <a:endParaRPr lang="en-IE" sz="1800" dirty="0">
              <a:solidFill>
                <a:srgbClr val="000000"/>
              </a:solidFill>
              <a:latin typeface="Arial" charset="0"/>
            </a:endParaRPr>
          </a:p>
          <a:p>
            <a:r>
              <a:rPr lang="en-IE" sz="2000" dirty="0" smtClean="0"/>
              <a:t>Multiplexed </a:t>
            </a:r>
            <a:r>
              <a:rPr lang="en-IE" sz="2000" dirty="0"/>
              <a:t>MAC Interface (MMI</a:t>
            </a:r>
            <a:r>
              <a:rPr lang="en-IE" sz="2000" dirty="0" smtClean="0"/>
              <a:t>)</a:t>
            </a:r>
          </a:p>
          <a:p>
            <a:pPr lvl="1"/>
            <a:r>
              <a:rPr lang="en-IE" sz="1800" dirty="0"/>
              <a:t>Intercept </a:t>
            </a:r>
            <a:r>
              <a:rPr lang="en-IE" sz="1800" dirty="0" smtClean="0"/>
              <a:t>all </a:t>
            </a:r>
            <a:r>
              <a:rPr lang="en-IE" sz="1800" dirty="0" smtClean="0">
                <a:solidFill>
                  <a:srgbClr val="000000"/>
                </a:solidFill>
                <a:latin typeface="Arial" charset="0"/>
              </a:rPr>
              <a:t>MCPS-DATA.request to set the “Ranging” parameter</a:t>
            </a:r>
            <a:endParaRPr lang="en-IE" sz="1800" dirty="0" smtClean="0"/>
          </a:p>
          <a:p>
            <a:pPr lvl="1"/>
            <a:r>
              <a:rPr lang="en-IE" sz="1800" dirty="0"/>
              <a:t>Intercept the MCPS-DATA.confirm and .indication primitives</a:t>
            </a:r>
          </a:p>
          <a:p>
            <a:pPr lvl="2"/>
            <a:r>
              <a:rPr lang="en-IE" sz="1400" dirty="0"/>
              <a:t>For TX </a:t>
            </a:r>
            <a:r>
              <a:rPr lang="en-IE" sz="1400" dirty="0" smtClean="0"/>
              <a:t>frames gather the </a:t>
            </a:r>
            <a:r>
              <a:rPr lang="en-IE" sz="1400" dirty="0"/>
              <a:t>Destination Address </a:t>
            </a:r>
            <a:r>
              <a:rPr lang="en-IE" sz="1400" dirty="0" smtClean="0"/>
              <a:t>and the </a:t>
            </a:r>
            <a:r>
              <a:rPr lang="en-IE" sz="1400" dirty="0"/>
              <a:t>TX </a:t>
            </a:r>
            <a:r>
              <a:rPr lang="en-IE" sz="1400" dirty="0" smtClean="0"/>
              <a:t>timestamp</a:t>
            </a:r>
          </a:p>
          <a:p>
            <a:pPr lvl="2"/>
            <a:r>
              <a:rPr lang="en-IE" sz="1400" dirty="0"/>
              <a:t>For </a:t>
            </a:r>
            <a:r>
              <a:rPr lang="en-IE" sz="1400" dirty="0" smtClean="0"/>
              <a:t>RX frames</a:t>
            </a:r>
            <a:r>
              <a:rPr lang="en-IE" sz="1400" baseline="30000" dirty="0" smtClean="0"/>
              <a:t>1</a:t>
            </a:r>
            <a:r>
              <a:rPr lang="en-IE" sz="1400" dirty="0" smtClean="0"/>
              <a:t> gather the Source Address, and the attributes reported of: RX timestamp, </a:t>
            </a:r>
            <a:r>
              <a:rPr lang="en-IE" sz="1400" dirty="0"/>
              <a:t>AOA </a:t>
            </a:r>
            <a:r>
              <a:rPr lang="en-IE" sz="1400" dirty="0" smtClean="0"/>
              <a:t>Azimuth, AOA Elevation, and RSSI</a:t>
            </a:r>
          </a:p>
          <a:p>
            <a:pPr lvl="1"/>
            <a:r>
              <a:rPr lang="en-IE" sz="1800" dirty="0" smtClean="0"/>
              <a:t>Report gathered info into RLS via the RLSM-SAP</a:t>
            </a:r>
            <a:endParaRPr lang="en-IE" sz="1800" dirty="0"/>
          </a:p>
          <a:p>
            <a:pPr marL="342900" lvl="1" indent="-342900">
              <a:buFontTx/>
              <a:buChar char="•"/>
            </a:pPr>
            <a:r>
              <a:rPr lang="en-IE" sz="2000" dirty="0" smtClean="0">
                <a:solidFill>
                  <a:srgbClr val="000000"/>
                </a:solidFill>
                <a:latin typeface="Arial" charset="0"/>
              </a:rPr>
              <a:t>RLS sends this “location enabling” info (LEI) via </a:t>
            </a:r>
            <a:r>
              <a:rPr lang="en-IE" sz="1800" dirty="0" smtClean="0"/>
              <a:t>RLSH-SAP </a:t>
            </a:r>
            <a:r>
              <a:rPr lang="en-IE" sz="2000" dirty="0" smtClean="0">
                <a:solidFill>
                  <a:srgbClr val="000000"/>
                </a:solidFill>
                <a:latin typeface="Arial" charset="0"/>
              </a:rPr>
              <a:t>to the solver</a:t>
            </a:r>
          </a:p>
          <a:p>
            <a:pPr lvl="1"/>
            <a:r>
              <a:rPr lang="en-IE" sz="1800" dirty="0" smtClean="0">
                <a:solidFill>
                  <a:srgbClr val="000000"/>
                </a:solidFill>
                <a:latin typeface="Arial" charset="0"/>
              </a:rPr>
              <a:t>via local APP-SAP or appropriate network SAP </a:t>
            </a:r>
            <a:endParaRPr lang="en-IE" sz="1600" dirty="0" smtClean="0">
              <a:solidFill>
                <a:srgbClr val="000000"/>
              </a:solidFill>
              <a:latin typeface="Arial" charset="0"/>
            </a:endParaRPr>
          </a:p>
          <a:p>
            <a:r>
              <a:rPr lang="en-IE" sz="2000" dirty="0" smtClean="0">
                <a:solidFill>
                  <a:srgbClr val="000000"/>
                </a:solidFill>
                <a:latin typeface="Arial" charset="0"/>
              </a:rPr>
              <a:t>The RTLS solver application combines the LEI from multiple nodes to solve the locations of the mobile nodes.</a:t>
            </a:r>
            <a:endParaRPr lang="en-IE" sz="2000" dirty="0">
              <a:solidFill>
                <a:srgbClr val="000000"/>
              </a:solidFill>
              <a:latin typeface="Arial" charset="0"/>
            </a:endParaRPr>
          </a:p>
          <a:p>
            <a:pPr marL="0" indent="0">
              <a:spcBef>
                <a:spcPts val="1200"/>
              </a:spcBef>
              <a:buNone/>
            </a:pPr>
            <a:r>
              <a:rPr lang="en-IE" sz="1600" baseline="30000" dirty="0" smtClean="0">
                <a:solidFill>
                  <a:schemeClr val="bg1">
                    <a:lumMod val="50000"/>
                  </a:schemeClr>
                </a:solidFill>
                <a:latin typeface="Arial" charset="0"/>
              </a:rPr>
              <a:t>1</a:t>
            </a:r>
            <a:r>
              <a:rPr lang="en-IE" sz="1600" dirty="0" smtClean="0">
                <a:solidFill>
                  <a:schemeClr val="bg1">
                    <a:lumMod val="50000"/>
                  </a:schemeClr>
                </a:solidFill>
                <a:latin typeface="Arial" charset="0"/>
              </a:rPr>
              <a:t> Perhaps use promiscuous mode to pick up frames addressed to other destinations</a:t>
            </a:r>
          </a:p>
          <a:p>
            <a:pPr marL="0" indent="0">
              <a:buNone/>
            </a:pPr>
            <a:endParaRPr lang="en-IE" sz="2000" dirty="0" smtClean="0">
              <a:latin typeface="Arial" charset="0"/>
            </a:endParaRPr>
          </a:p>
        </p:txBody>
      </p:sp>
    </p:spTree>
    <p:extLst>
      <p:ext uri="{BB962C8B-B14F-4D97-AF65-F5344CB8AC3E}">
        <p14:creationId xmlns:p14="http://schemas.microsoft.com/office/powerpoint/2010/main" val="1479843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Active sending of blink </a:t>
            </a:r>
            <a:r>
              <a:rPr lang="en-IE" sz="2800" b="1" dirty="0" smtClean="0">
                <a:solidFill>
                  <a:srgbClr val="000000"/>
                </a:solidFill>
              </a:rPr>
              <a:t>frames</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Proposal: make the RLS capable of initiating a blink frame transmission</a:t>
            </a:r>
          </a:p>
          <a:p>
            <a:pPr lvl="1"/>
            <a:r>
              <a:rPr lang="en-IE" sz="1600" dirty="0" smtClean="0"/>
              <a:t>Where there is insufficient flow of data frames upon which to base the location service, periodic sending of blink frames from mobile nodes can enable TDOA location.</a:t>
            </a:r>
          </a:p>
          <a:p>
            <a:pPr lvl="1"/>
            <a:r>
              <a:rPr lang="en-IE" sz="1600" dirty="0" smtClean="0"/>
              <a:t>Where infrastructure does not have distributed wired clock for TDOA timebase synchronisation, periodic sending of blinks from selected fixed nodes can be used to implement clock tracking to support time base unification for TDOA RTLS.</a:t>
            </a:r>
          </a:p>
          <a:p>
            <a:r>
              <a:rPr lang="en-IE" sz="2000" dirty="0" smtClean="0"/>
              <a:t>Application tells RLS </a:t>
            </a:r>
            <a:r>
              <a:rPr lang="en-IE" sz="2000" dirty="0" smtClean="0">
                <a:solidFill>
                  <a:srgbClr val="000000"/>
                </a:solidFill>
                <a:latin typeface="Arial" charset="0"/>
              </a:rPr>
              <a:t>to send a blink.</a:t>
            </a:r>
            <a:r>
              <a:rPr lang="en-IE" sz="2000" dirty="0" smtClean="0"/>
              <a:t> </a:t>
            </a:r>
          </a:p>
          <a:p>
            <a:pPr lvl="1"/>
            <a:r>
              <a:rPr lang="en-IE" sz="1600" dirty="0" smtClean="0"/>
              <a:t>Via APP SAP multiplexed into RLSH-SAP</a:t>
            </a:r>
          </a:p>
          <a:p>
            <a:r>
              <a:rPr lang="en-IE" sz="2000" dirty="0" smtClean="0">
                <a:solidFill>
                  <a:srgbClr val="000000"/>
                </a:solidFill>
                <a:latin typeface="Arial" charset="0"/>
              </a:rPr>
              <a:t>RLS issues the instruction to send the blink</a:t>
            </a:r>
          </a:p>
          <a:p>
            <a:pPr lvl="1"/>
            <a:r>
              <a:rPr lang="en-IE" sz="1600" dirty="0" smtClean="0"/>
              <a:t>RLSM-SAP multiplexed into </a:t>
            </a:r>
            <a:r>
              <a:rPr lang="en-IE" sz="1600" dirty="0" smtClean="0">
                <a:solidFill>
                  <a:srgbClr val="000000"/>
                </a:solidFill>
                <a:latin typeface="Arial" charset="0"/>
              </a:rPr>
              <a:t>MCPS-SAP invokes MCPS-DATA to initiate the sending of the multipurpose blink frame (broadcast) with “Ranging” set.</a:t>
            </a:r>
          </a:p>
          <a:p>
            <a:pPr lvl="1"/>
            <a:r>
              <a:rPr lang="en-IE" sz="1600" dirty="0">
                <a:solidFill>
                  <a:srgbClr val="000000"/>
                </a:solidFill>
                <a:latin typeface="Arial" charset="0"/>
              </a:rPr>
              <a:t>Multiplexed MAC Interface (MMI) </a:t>
            </a:r>
            <a:r>
              <a:rPr lang="en-IE" sz="1600" dirty="0" smtClean="0">
                <a:solidFill>
                  <a:srgbClr val="000000"/>
                </a:solidFill>
                <a:latin typeface="Arial" charset="0"/>
              </a:rPr>
              <a:t>picks up the MCPS-DATA.confirm and delivers the indication to the RLS (optionally with the TX timestamp) through the </a:t>
            </a:r>
            <a:r>
              <a:rPr lang="en-IE" sz="1600" dirty="0" smtClean="0"/>
              <a:t>RLSM-SAP</a:t>
            </a:r>
          </a:p>
          <a:p>
            <a:r>
              <a:rPr lang="en-IE" sz="2000" dirty="0" smtClean="0"/>
              <a:t>RLS reports Blink TX done to the application, </a:t>
            </a:r>
          </a:p>
          <a:p>
            <a:pPr lvl="1"/>
            <a:r>
              <a:rPr lang="en-IE" sz="1600" dirty="0" smtClean="0"/>
              <a:t>optionally (i.e. in infrastructure) </a:t>
            </a:r>
            <a:r>
              <a:rPr lang="en-IE" sz="1600" dirty="0"/>
              <a:t>sends </a:t>
            </a:r>
            <a:r>
              <a:rPr lang="en-IE" sz="1600" dirty="0" smtClean="0"/>
              <a:t>the TX timestamp LEI to </a:t>
            </a:r>
            <a:r>
              <a:rPr lang="en-IE" sz="1600" dirty="0"/>
              <a:t>the </a:t>
            </a:r>
            <a:r>
              <a:rPr lang="en-IE" sz="1600" dirty="0" smtClean="0"/>
              <a:t>configured solver</a:t>
            </a:r>
            <a:endParaRPr lang="en-IE" sz="1600" dirty="0"/>
          </a:p>
          <a:p>
            <a:r>
              <a:rPr lang="en-IE" sz="2000" dirty="0" smtClean="0"/>
              <a:t>Application may sleep (in a mobile node) or enable RX (infrastructure) until it is time to send the next periodic blink</a:t>
            </a:r>
            <a:endParaRPr lang="en-IE" sz="2000" dirty="0" smtClean="0">
              <a:latin typeface="Arial" charset="0"/>
            </a:endParaRPr>
          </a:p>
        </p:txBody>
      </p:sp>
    </p:spTree>
    <p:extLst>
      <p:ext uri="{BB962C8B-B14F-4D97-AF65-F5344CB8AC3E}">
        <p14:creationId xmlns:p14="http://schemas.microsoft.com/office/powerpoint/2010/main" val="7022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Active ranging – proposal overview</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Proposal: have the RLS actively engage in ranging</a:t>
            </a:r>
          </a:p>
          <a:p>
            <a:pPr lvl="1"/>
            <a:r>
              <a:rPr lang="en-IE" sz="1600" dirty="0" smtClean="0"/>
              <a:t>Where there is insufficient flow of frames upon which to base ranging measurements, initiate appropriate frame exchanges to enable a ranging measurement</a:t>
            </a:r>
          </a:p>
          <a:p>
            <a:pPr lvl="1"/>
            <a:r>
              <a:rPr lang="en-IE" sz="1600" dirty="0" smtClean="0"/>
              <a:t>Ranging is based halving the measured round trip delay </a:t>
            </a:r>
            <a:r>
              <a:rPr lang="en-IE" sz="1600" dirty="0" smtClean="0"/>
              <a:t>(RTD) defined </a:t>
            </a:r>
            <a:r>
              <a:rPr lang="en-IE" sz="1600" dirty="0" smtClean="0"/>
              <a:t>by a </a:t>
            </a:r>
            <a:r>
              <a:rPr lang="en-IE" sz="1600" dirty="0"/>
              <a:t>message TX and </a:t>
            </a:r>
            <a:r>
              <a:rPr lang="en-IE" sz="1600" dirty="0" smtClean="0"/>
              <a:t>its response RX minus the reply time of the responding </a:t>
            </a:r>
            <a:r>
              <a:rPr lang="en-IE" sz="1600" dirty="0" smtClean="0"/>
              <a:t>node, This gives a low accuracy result.  </a:t>
            </a:r>
            <a:r>
              <a:rPr lang="en-IE" sz="1600" dirty="0" smtClean="0"/>
              <a:t>A double-sided version of this is used where </a:t>
            </a:r>
            <a:r>
              <a:rPr lang="en-IE" sz="1600" dirty="0" smtClean="0"/>
              <a:t>high </a:t>
            </a:r>
            <a:r>
              <a:rPr lang="en-IE" sz="1600" dirty="0" smtClean="0"/>
              <a:t>accuracy is needed.</a:t>
            </a:r>
          </a:p>
          <a:p>
            <a:r>
              <a:rPr lang="en-IE" sz="2000" dirty="0" smtClean="0"/>
              <a:t>Overview</a:t>
            </a:r>
          </a:p>
          <a:p>
            <a:pPr lvl="1"/>
            <a:r>
              <a:rPr lang="en-IE" sz="1600" dirty="0" smtClean="0"/>
              <a:t>Application tells </a:t>
            </a:r>
            <a:r>
              <a:rPr lang="en-IE" sz="1600" dirty="0"/>
              <a:t>RLS to </a:t>
            </a:r>
            <a:r>
              <a:rPr lang="en-IE" sz="1600" dirty="0" smtClean="0"/>
              <a:t>send message to initiate the ranging</a:t>
            </a:r>
          </a:p>
          <a:p>
            <a:pPr lvl="1"/>
            <a:r>
              <a:rPr lang="en-IE" sz="1600" dirty="0" smtClean="0">
                <a:solidFill>
                  <a:srgbClr val="000000"/>
                </a:solidFill>
                <a:latin typeface="Arial" charset="0"/>
              </a:rPr>
              <a:t>Remote MAC or RLS responds accordingly, making one RTD for SS-TWR</a:t>
            </a:r>
          </a:p>
          <a:p>
            <a:pPr lvl="1"/>
            <a:r>
              <a:rPr lang="en-IE" sz="1600" dirty="0" smtClean="0">
                <a:solidFill>
                  <a:srgbClr val="000000"/>
                </a:solidFill>
                <a:latin typeface="Arial" charset="0"/>
              </a:rPr>
              <a:t>For DS-TWR initiating RLS sends another message to complet</a:t>
            </a:r>
            <a:r>
              <a:rPr lang="en-IE" sz="1600" dirty="0" smtClean="0">
                <a:solidFill>
                  <a:srgbClr val="000000"/>
                </a:solidFill>
                <a:latin typeface="Arial" charset="0"/>
              </a:rPr>
              <a:t>e a second RTD</a:t>
            </a:r>
          </a:p>
          <a:p>
            <a:pPr lvl="1"/>
            <a:r>
              <a:rPr lang="en-IE" sz="1600" dirty="0" smtClean="0">
                <a:solidFill>
                  <a:srgbClr val="000000"/>
                </a:solidFill>
                <a:latin typeface="Arial" charset="0"/>
              </a:rPr>
              <a:t>RLS at one end communicates its measured timestamps or </a:t>
            </a:r>
            <a:r>
              <a:rPr lang="en-IE" sz="1600" dirty="0" smtClean="0">
                <a:solidFill>
                  <a:srgbClr val="000000"/>
                </a:solidFill>
                <a:latin typeface="Arial" charset="0"/>
              </a:rPr>
              <a:t>inter-message </a:t>
            </a:r>
            <a:r>
              <a:rPr lang="en-IE" sz="1600" dirty="0" smtClean="0">
                <a:solidFill>
                  <a:srgbClr val="000000"/>
                </a:solidFill>
                <a:latin typeface="Arial" charset="0"/>
              </a:rPr>
              <a:t>delays to the other RLS which now has complete info to calculate the propagation time (TOF) between the devices </a:t>
            </a:r>
          </a:p>
          <a:p>
            <a:pPr lvl="1"/>
            <a:r>
              <a:rPr lang="en-IE" sz="1600" dirty="0" smtClean="0">
                <a:solidFill>
                  <a:srgbClr val="000000"/>
                </a:solidFill>
                <a:latin typeface="Arial" charset="0"/>
              </a:rPr>
              <a:t>RLS </a:t>
            </a:r>
            <a:r>
              <a:rPr lang="en-IE" sz="1600" dirty="0">
                <a:solidFill>
                  <a:srgbClr val="000000"/>
                </a:solidFill>
                <a:latin typeface="Arial" charset="0"/>
              </a:rPr>
              <a:t>sends </a:t>
            </a:r>
            <a:r>
              <a:rPr lang="en-IE" sz="1600" dirty="0" smtClean="0">
                <a:solidFill>
                  <a:srgbClr val="000000"/>
                </a:solidFill>
                <a:latin typeface="Arial" charset="0"/>
              </a:rPr>
              <a:t>TOF and the device ID’s to </a:t>
            </a:r>
            <a:r>
              <a:rPr lang="en-IE" sz="1600" dirty="0">
                <a:solidFill>
                  <a:srgbClr val="000000"/>
                </a:solidFill>
                <a:latin typeface="Arial" charset="0"/>
              </a:rPr>
              <a:t>the </a:t>
            </a:r>
            <a:r>
              <a:rPr lang="en-IE" sz="1600" dirty="0" smtClean="0">
                <a:solidFill>
                  <a:srgbClr val="000000"/>
                </a:solidFill>
                <a:latin typeface="Arial" charset="0"/>
              </a:rPr>
              <a:t>solver (local or over network)</a:t>
            </a:r>
          </a:p>
          <a:p>
            <a:pPr lvl="1"/>
            <a:r>
              <a:rPr lang="en-IE" sz="1600" dirty="0" smtClean="0">
                <a:solidFill>
                  <a:srgbClr val="000000"/>
                </a:solidFill>
                <a:latin typeface="Arial" charset="0"/>
              </a:rPr>
              <a:t>The RTLS solver application combines TOFs relating to single mobile node to solve its location.</a:t>
            </a:r>
          </a:p>
          <a:p>
            <a:pPr lvl="1"/>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smtClean="0">
              <a:latin typeface="Arial" charset="0"/>
            </a:endParaRPr>
          </a:p>
          <a:p>
            <a:pPr marL="0" indent="0">
              <a:buNone/>
            </a:pPr>
            <a:endParaRPr lang="en-IE" sz="2000" dirty="0" smtClean="0">
              <a:latin typeface="Arial" charset="0"/>
            </a:endParaRPr>
          </a:p>
        </p:txBody>
      </p:sp>
    </p:spTree>
    <p:extLst>
      <p:ext uri="{BB962C8B-B14F-4D97-AF65-F5344CB8AC3E}">
        <p14:creationId xmlns:p14="http://schemas.microsoft.com/office/powerpoint/2010/main" val="3267710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Ranging mechanism: SS-TWR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smtClean="0"/>
              <a:t>For single-sided two-way ranging between two devices, A and B, we need a transmitted message from A and a response from B.</a:t>
            </a:r>
          </a:p>
          <a:p>
            <a:r>
              <a:rPr lang="en-IE" sz="2000" dirty="0" smtClean="0"/>
              <a:t>For device A to calculate the estimated time of flight, </a:t>
            </a:r>
            <a:r>
              <a:rPr lang="en-IE" sz="2000" b="1" i="1" dirty="0" err="1" smtClean="0">
                <a:latin typeface="+mj-lt"/>
              </a:rPr>
              <a:t>T</a:t>
            </a:r>
            <a:r>
              <a:rPr lang="en-IE" sz="2000" b="1" i="1" baseline="-25000" dirty="0" err="1" smtClean="0">
                <a:latin typeface="+mj-lt"/>
              </a:rPr>
              <a:t>prop</a:t>
            </a:r>
            <a:r>
              <a:rPr lang="en-IE" sz="2000" dirty="0" smtClean="0"/>
              <a:t>, device B needs to communicate its reply time, </a:t>
            </a:r>
            <a:r>
              <a:rPr lang="en-IE" sz="2000" b="1" i="1" dirty="0" err="1" smtClean="0">
                <a:latin typeface="+mj-lt"/>
              </a:rPr>
              <a:t>T</a:t>
            </a:r>
            <a:r>
              <a:rPr lang="en-IE" sz="2000" b="1" i="1" baseline="-25000" dirty="0" err="1" smtClean="0">
                <a:latin typeface="+mj-lt"/>
              </a:rPr>
              <a:t>reply</a:t>
            </a:r>
            <a:r>
              <a:rPr lang="en-IE" sz="2000" dirty="0" smtClean="0"/>
              <a:t>, to device A.   </a:t>
            </a:r>
            <a:endParaRPr lang="en-IE" sz="2000" dirty="0" smtClean="0"/>
          </a:p>
          <a:p>
            <a:r>
              <a:rPr lang="en-IE" sz="2000" dirty="0" smtClean="0"/>
              <a:t>This would normally be done in a subsequent frame, in an IE perhaps.</a:t>
            </a:r>
          </a:p>
          <a:p>
            <a:pPr lvl="1"/>
            <a:r>
              <a:rPr lang="en-IE" sz="1600" dirty="0" smtClean="0"/>
              <a:t>Some implementations may be able to predict and set the reply TX time accurately and so be able to pre-compute, </a:t>
            </a:r>
            <a:r>
              <a:rPr lang="en-IE" sz="1600" b="1" i="1" dirty="0" err="1">
                <a:latin typeface="+mj-lt"/>
              </a:rPr>
              <a:t>T</a:t>
            </a:r>
            <a:r>
              <a:rPr lang="en-IE" sz="1600" b="1" i="1" baseline="-25000" dirty="0" err="1">
                <a:latin typeface="+mj-lt"/>
              </a:rPr>
              <a:t>reply</a:t>
            </a:r>
            <a:r>
              <a:rPr lang="en-IE" sz="1600" dirty="0"/>
              <a:t>, </a:t>
            </a:r>
            <a:r>
              <a:rPr lang="en-IE" sz="1600" dirty="0" smtClean="0"/>
              <a:t>and actually include it in the reply message. </a:t>
            </a:r>
          </a:p>
          <a:p>
            <a:r>
              <a:rPr lang="en-IE" sz="2000" dirty="0" smtClean="0"/>
              <a:t>The response from B to A could be an ACK or an </a:t>
            </a:r>
            <a:r>
              <a:rPr lang="en-IE" sz="2000" dirty="0" err="1" smtClean="0"/>
              <a:t>independantly</a:t>
            </a:r>
            <a:r>
              <a:rPr lang="en-IE" sz="2000" dirty="0" smtClean="0"/>
              <a:t> sent data frame</a:t>
            </a:r>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a:solidFill>
                <a:srgbClr val="000000"/>
              </a:solidFill>
              <a:latin typeface="Arial" charset="0"/>
            </a:endParaRPr>
          </a:p>
          <a:p>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smtClean="0">
              <a:latin typeface="Arial" charset="0"/>
            </a:endParaRPr>
          </a:p>
          <a:p>
            <a:pPr marL="0" indent="0">
              <a:buNone/>
            </a:pPr>
            <a:endParaRPr lang="en-IE" sz="2000" dirty="0" smtClean="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15656"/>
            <a:ext cx="5443537"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098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55907</TotalTime>
  <Words>1576</Words>
  <Application>Microsoft Office PowerPoint</Application>
  <PresentationFormat>On-screen Show (4:3)</PresentationFormat>
  <Paragraphs>184</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The aim of this presentation:</vt:lpstr>
      <vt:lpstr>PowerPoint Presentation</vt:lpstr>
      <vt:lpstr>PowerPoint Presentation</vt:lpstr>
      <vt:lpstr>Ranging and Location Support (RLS) functionality</vt:lpstr>
      <vt:lpstr>Passive reporting</vt:lpstr>
      <vt:lpstr>Active sending of blink frames</vt:lpstr>
      <vt:lpstr>Active ranging – proposal overview</vt:lpstr>
      <vt:lpstr>Ranging mechanism: SS-TWR</vt:lpstr>
      <vt:lpstr>Ranging mechanism: DS-TWR</vt:lpstr>
      <vt:lpstr>Active DS-TWR</vt:lpstr>
      <vt:lpstr>Piggy-backed TWR</vt:lpstr>
      <vt:lpstr>Communicating ranging results</vt:lpstr>
      <vt:lpstr>Future work</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914</cp:revision>
  <cp:lastPrinted>2015-07-14T16:02:16Z</cp:lastPrinted>
  <dcterms:created xsi:type="dcterms:W3CDTF">2009-07-12T16:25:16Z</dcterms:created>
  <dcterms:modified xsi:type="dcterms:W3CDTF">2017-01-19T15:11:04Z</dcterms:modified>
</cp:coreProperties>
</file>