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59" r:id="rId3"/>
    <p:sldId id="258" r:id="rId4"/>
    <p:sldId id="278" r:id="rId5"/>
    <p:sldId id="264" r:id="rId6"/>
    <p:sldId id="280" r:id="rId7"/>
    <p:sldId id="260" r:id="rId8"/>
    <p:sldId id="270" r:id="rId9"/>
    <p:sldId id="274" r:id="rId10"/>
    <p:sldId id="279" r:id="rId11"/>
    <p:sldId id="276"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9" d="100"/>
          <a:sy n="89" d="100"/>
        </p:scale>
        <p:origin x="-1963"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15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802.15-17-0079-01-0000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January 2017</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Al Petrick, Jones-Petrick and Associates</a:t>
            </a:r>
            <a:endParaRPr lang="en-US" alt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802.15-17-0079-01-0000</a:t>
            </a:r>
            <a:endParaRPr lang="en-US" alt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January 2017</a:t>
            </a:r>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smtClean="0"/>
              <a:t>Al Petrick, Jones-Petrick and Associates</a:t>
            </a:r>
            <a:endParaRPr lang="en-US" alt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802.15-17-0079-01-0000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802.15-17-0079-01-0000</a:t>
            </a:r>
            <a:endParaRPr lang="en-US" altLang="en-US" dirty="0"/>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71557" y="88478"/>
            <a:ext cx="2210272"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53940" y="88478"/>
            <a:ext cx="751799"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220153" y="8841960"/>
            <a:ext cx="2061676"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44203" y="8841958"/>
            <a:ext cx="49212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85863" y="687388"/>
            <a:ext cx="4562475" cy="3422650"/>
          </a:xfrm>
          <a:ln/>
        </p:spPr>
      </p:sp>
      <p:sp>
        <p:nvSpPr>
          <p:cNvPr id="31750" name="Rectangle 3"/>
          <p:cNvSpPr>
            <a:spLocks noGrp="1" noChangeArrowheads="1"/>
          </p:cNvSpPr>
          <p:nvPr>
            <p:ph type="body" idx="1"/>
          </p:nvPr>
        </p:nvSpPr>
        <p:spPr>
          <a:xfrm>
            <a:off x="692955" y="4335367"/>
            <a:ext cx="5548296" cy="41065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802.15-17-0079-01-0000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802.15-17-0079-01-0000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802.15-17-0079-01-0000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802.15-17-0079-01-0000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Date Placeholder 6"/>
          <p:cNvSpPr>
            <a:spLocks noGrp="1"/>
          </p:cNvSpPr>
          <p:nvPr>
            <p:ph type="dt" sz="half" idx="10"/>
          </p:nvPr>
        </p:nvSpPr>
        <p:spPr/>
        <p:txBody>
          <a:bodyPr/>
          <a:lstStyle/>
          <a:p>
            <a:r>
              <a:rPr lang="en-US" altLang="en-US" smtClean="0"/>
              <a:t>January 2017</a:t>
            </a:r>
            <a:endParaRPr lang="en-US" altLang="en-US" dirty="0"/>
          </a:p>
        </p:txBody>
      </p:sp>
      <p:sp>
        <p:nvSpPr>
          <p:cNvPr id="8" name="Footer Placeholder 7"/>
          <p:cNvSpPr>
            <a:spLocks noGrp="1"/>
          </p:cNvSpPr>
          <p:nvPr>
            <p:ph type="ftr" sz="quarter" idx="11"/>
          </p:nvPr>
        </p:nvSpPr>
        <p:spPr/>
        <p:txBody>
          <a:body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p>
            <a:r>
              <a:rPr lang="en-US" altLang="en-US" smtClean="0"/>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January 2017</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January 2017</a:t>
            </a:r>
            <a:endParaRPr lang="en-US"/>
          </a:p>
        </p:txBody>
      </p:sp>
      <p:sp>
        <p:nvSpPr>
          <p:cNvPr id="8" name="Footer Placeholder 7"/>
          <p:cNvSpPr>
            <a:spLocks noGrp="1"/>
          </p:cNvSpPr>
          <p:nvPr>
            <p:ph type="ftr" sz="quarter" idx="11"/>
          </p:nvPr>
        </p:nvSpPr>
        <p:spPr/>
        <p:txBody>
          <a:bodyPr/>
          <a:lstStyle/>
          <a:p>
            <a:r>
              <a:rPr lang="en-US" smtClean="0"/>
              <a:t>Al Petrick, Jones-Petrick and Associates</a:t>
            </a:r>
            <a:endParaRPr lang="en-US"/>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January 2017</a:t>
            </a:r>
            <a:endParaRPr lang="en-US"/>
          </a:p>
        </p:txBody>
      </p:sp>
      <p:sp>
        <p:nvSpPr>
          <p:cNvPr id="4" name="Footer Placeholder 3"/>
          <p:cNvSpPr>
            <a:spLocks noGrp="1"/>
          </p:cNvSpPr>
          <p:nvPr>
            <p:ph type="ftr" sz="quarter" idx="11"/>
          </p:nvPr>
        </p:nvSpPr>
        <p:spPr/>
        <p:txBody>
          <a:bodyPr/>
          <a:lstStyle/>
          <a:p>
            <a:r>
              <a:rPr lang="en-US" smtClean="0"/>
              <a:t>Al Petrick, Jones-Petrick and Associates</a:t>
            </a:r>
            <a:endParaRPr lang="en-US"/>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January 2017</a:t>
            </a:r>
            <a:endParaRPr lang="en-US"/>
          </a:p>
        </p:txBody>
      </p:sp>
      <p:sp>
        <p:nvSpPr>
          <p:cNvPr id="3" name="Footer Placeholder 2"/>
          <p:cNvSpPr>
            <a:spLocks noGrp="1"/>
          </p:cNvSpPr>
          <p:nvPr>
            <p:ph type="ftr" sz="quarter" idx="11"/>
          </p:nvPr>
        </p:nvSpPr>
        <p:spPr/>
        <p:txBody>
          <a:bodyPr/>
          <a:lstStyle/>
          <a:p>
            <a:r>
              <a:rPr lang="en-US" smtClean="0"/>
              <a:t>Al Petrick, Jones-Petrick and Associates</a:t>
            </a:r>
            <a:endParaRPr lang="en-US"/>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2017</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smtClean="0"/>
              <a:t>January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2017</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January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January 2017</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January 2017</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r>
              <a:rPr lang="en-US" altLang="en-US" smtClean="0"/>
              <a:t>January 2017</a:t>
            </a:r>
            <a:endParaRPr lang="en-US" altLang="en-US" dirty="0"/>
          </a:p>
        </p:txBody>
      </p:sp>
      <p:sp>
        <p:nvSpPr>
          <p:cNvPr id="13" name="Footer Placeholder 12"/>
          <p:cNvSpPr>
            <a:spLocks noGrp="1"/>
          </p:cNvSpPr>
          <p:nvPr>
            <p:ph type="ftr" sz="quarter" idx="11"/>
          </p:nvPr>
        </p:nvSpPr>
        <p:spPr/>
        <p:txBody>
          <a:bodyPr/>
          <a:lstStyle/>
          <a:p>
            <a:r>
              <a:rPr lang="en-US" altLang="en-US" dirty="0" smtClean="0"/>
              <a:t>Al Petrick, Jones-Petrick and Associates</a:t>
            </a:r>
            <a:endParaRPr lang="en-US" altLang="en-US" dirty="0"/>
          </a:p>
        </p:txBody>
      </p:sp>
      <p:sp>
        <p:nvSpPr>
          <p:cNvPr id="14" name="Slide Number Placeholder 13"/>
          <p:cNvSpPr>
            <a:spLocks noGrp="1"/>
          </p:cNvSpPr>
          <p:nvPr>
            <p:ph type="sldNum" sz="quarter" idx="12"/>
          </p:nvPr>
        </p:nvSpPr>
        <p:spPr/>
        <p:txBody>
          <a:bodyPr/>
          <a:lstStyle/>
          <a:p>
            <a:r>
              <a:rPr lang="en-US" altLang="en-US" smtClean="0"/>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January 2017</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Al Petrick, Jones-Petrick and Associates</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802.15-17-0079-01-0000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January 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Al Petrick, Jones-Petrick and Associates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January 2017</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smtClean="0"/>
              <a:t>Al Petrick, Jones-Petrick and Associates</a:t>
            </a:r>
            <a:endParaRPr lang="en-US" altLang="en-US"/>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January 2017</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19, January, 2017 </a:t>
            </a:r>
            <a:r>
              <a:rPr lang="en-US" altLang="en-US" sz="1600" dirty="0" smtClean="0"/>
              <a:t>]</a:t>
            </a:r>
            <a:r>
              <a:rPr lang="en-US" altLang="en-US" sz="1600" dirty="0" smtClean="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Al Petrick 802.11</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Jones-Petrick and Associates</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Orlando, Florida, 32832</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321-235-3269</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al@jpasoc.com </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a:t>
            </a:r>
            <a:r>
              <a:rPr lang="en-US" altLang="en-US" sz="1600" dirty="0" smtClean="0">
                <a:solidFill>
                  <a:srgbClr val="FF0000"/>
                </a:solidFill>
              </a:rPr>
              <a:t>for January, 2017</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January, 2017</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Informative</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b="1" dirty="0" smtClean="0"/>
              <a:t>Editor’s Projected </a:t>
            </a:r>
            <a:r>
              <a:rPr lang="en-US" altLang="en-US" sz="3200" b="1" dirty="0"/>
              <a:t>Completion of 802.11 Amendments</a:t>
            </a:r>
            <a:endParaRPr lang="en-US" sz="3200" dirty="0"/>
          </a:p>
        </p:txBody>
      </p:sp>
      <p:sp>
        <p:nvSpPr>
          <p:cNvPr id="3" name="Date Placeholder 2"/>
          <p:cNvSpPr>
            <a:spLocks noGrp="1"/>
          </p:cNvSpPr>
          <p:nvPr>
            <p:ph type="dt" sz="half" idx="10"/>
          </p:nvPr>
        </p:nvSpPr>
        <p:spPr/>
        <p:txBody>
          <a:bodyPr/>
          <a:lstStyle/>
          <a:p>
            <a:r>
              <a:rPr lang="en-US" altLang="en-US" smtClean="0"/>
              <a:t>January 2017</a:t>
            </a:r>
            <a:endParaRPr lang="en-US" altLang="en-US" dirty="0"/>
          </a:p>
        </p:txBody>
      </p:sp>
      <p:sp>
        <p:nvSpPr>
          <p:cNvPr id="4" name="Footer Placeholder 3"/>
          <p:cNvSpPr>
            <a:spLocks noGrp="1"/>
          </p:cNvSpPr>
          <p:nvPr>
            <p:ph type="ftr" sz="quarter" idx="11"/>
          </p:nvPr>
        </p:nvSpPr>
        <p:spPr/>
        <p:txBody>
          <a:bodyPr/>
          <a:lstStyle/>
          <a:p>
            <a:r>
              <a:rPr lang="en-US" altLang="en-US" smtClean="0"/>
              <a:t>Al Petrick, Jones-Petrick and Associates</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9CEEC833-868B-48A1-88C7-0D2BC9B04936}" type="slidenum">
              <a:rPr lang="en-US" altLang="en-US" smtClean="0"/>
              <a:pPr/>
              <a:t>10</a:t>
            </a:fld>
            <a:endParaRPr lang="en-US" altLang="en-US"/>
          </a:p>
        </p:txBody>
      </p:sp>
      <p:sp>
        <p:nvSpPr>
          <p:cNvPr id="8" name="Right Arrow 7"/>
          <p:cNvSpPr/>
          <p:nvPr/>
        </p:nvSpPr>
        <p:spPr bwMode="auto">
          <a:xfrm>
            <a:off x="571144" y="4495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ight Arrow 8"/>
          <p:cNvSpPr/>
          <p:nvPr/>
        </p:nvSpPr>
        <p:spPr bwMode="auto">
          <a:xfrm>
            <a:off x="609600" y="5105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Right Arrow 9"/>
          <p:cNvSpPr/>
          <p:nvPr/>
        </p:nvSpPr>
        <p:spPr bwMode="auto">
          <a:xfrm>
            <a:off x="685800" y="4114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1066800" y="6096000"/>
            <a:ext cx="2029723" cy="276999"/>
          </a:xfrm>
          <a:prstGeom prst="rect">
            <a:avLst/>
          </a:prstGeom>
          <a:noFill/>
        </p:spPr>
        <p:txBody>
          <a:bodyPr wrap="none" rtlCol="0">
            <a:spAutoFit/>
          </a:bodyPr>
          <a:lstStyle/>
          <a:p>
            <a:r>
              <a:rPr lang="en-US" b="1" dirty="0" smtClean="0">
                <a:solidFill>
                  <a:srgbClr val="000099"/>
                </a:solidFill>
                <a:latin typeface="+mn-lt"/>
              </a:rPr>
              <a:t>Closing report: 17/0008r2</a:t>
            </a:r>
            <a:endParaRPr lang="en-US" b="1" dirty="0">
              <a:solidFill>
                <a:srgbClr val="000099"/>
              </a:solidFill>
              <a:latin typeface="+mn-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93937"/>
            <a:ext cx="7818437" cy="380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9036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smtClean="0"/>
              <a:t>Thank you !!</a:t>
            </a:r>
            <a:endParaRPr lang="en-US" sz="6600" b="1" i="1"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11</a:t>
            </a:fld>
            <a:endParaRPr lang="en-US" altLang="en-US"/>
          </a:p>
        </p:txBody>
      </p:sp>
    </p:spTree>
    <p:extLst>
      <p:ext uri="{BB962C8B-B14F-4D97-AF65-F5344CB8AC3E}">
        <p14:creationId xmlns:p14="http://schemas.microsoft.com/office/powerpoint/2010/main" val="945709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smtClean="0"/>
              <a:t>January 2017</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smtClean="0"/>
              <a:t>802.11 Liaison Report</a:t>
            </a:r>
          </a:p>
          <a:p>
            <a:r>
              <a:rPr lang="en-GB" sz="2800" dirty="0" smtClean="0"/>
              <a:t>Grand Hyatt Buckhead</a:t>
            </a:r>
            <a:endParaRPr lang="en-GB" sz="2800" dirty="0"/>
          </a:p>
          <a:p>
            <a:r>
              <a:rPr lang="en-GB" sz="2800" dirty="0" smtClean="0"/>
              <a:t>Atlanta, Georgia</a:t>
            </a:r>
            <a:r>
              <a:rPr lang="en-GB" sz="2800" dirty="0"/>
              <a:t/>
            </a:r>
            <a:br>
              <a:rPr lang="en-GB" sz="2800" dirty="0"/>
            </a:br>
            <a:r>
              <a:rPr lang="en-US" sz="2800" dirty="0" smtClean="0"/>
              <a:t>January</a:t>
            </a:r>
            <a:r>
              <a:rPr lang="en-US" altLang="en-US" sz="2800" dirty="0" smtClean="0"/>
              <a:t> 2017 </a:t>
            </a:r>
            <a:endParaRPr lang="en-US" alt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7770616"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235303" y="595752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6308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4955270"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7770616"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2016</a:t>
            </a:r>
            <a:endParaRPr lang="en-US" sz="1400" b="1"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5" name="Date Placeholder 4"/>
          <p:cNvSpPr>
            <a:spLocks noGrp="1"/>
          </p:cNvSpPr>
          <p:nvPr>
            <p:ph type="dt" sz="half" idx="10"/>
          </p:nvPr>
        </p:nvSpPr>
        <p:spPr/>
        <p:txBody>
          <a:bodyPr/>
          <a:lstStyle/>
          <a:p>
            <a:pPr>
              <a:defRPr/>
            </a:pPr>
            <a:r>
              <a:rPr lang="en-US" smtClean="0"/>
              <a:t>Jan 2017</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a:t>
            </a:fld>
            <a:endParaRPr lang="en-US"/>
          </a:p>
        </p:txBody>
      </p:sp>
      <p:sp>
        <p:nvSpPr>
          <p:cNvPr id="44" name="AutoShape 46"/>
          <p:cNvSpPr>
            <a:spLocks noChangeArrowheads="1"/>
          </p:cNvSpPr>
          <p:nvPr/>
        </p:nvSpPr>
        <p:spPr bwMode="auto">
          <a:xfrm>
            <a:off x="2671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2657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802.11ba</a:t>
            </a:r>
          </a:p>
          <a:p>
            <a:pPr algn="ctr"/>
            <a:r>
              <a:rPr lang="en-US" sz="1100" b="1" dirty="0" smtClean="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6299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48" name="AutoShape 46"/>
          <p:cNvSpPr>
            <a:spLocks noChangeArrowheads="1"/>
          </p:cNvSpPr>
          <p:nvPr/>
        </p:nvSpPr>
        <p:spPr bwMode="auto">
          <a:xfrm>
            <a:off x="1554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Light </a:t>
            </a:r>
            <a:r>
              <a:rPr lang="en-US" sz="1100" dirty="0" err="1" smtClean="0">
                <a:latin typeface="Tahoma" pitchFamily="34" charset="0"/>
                <a:ea typeface="ＭＳ Ｐゴシック" charset="-128"/>
                <a:cs typeface="Arial" pitchFamily="34" charset="0"/>
              </a:rPr>
              <a:t>Comms</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 (LC) TIG</a:t>
            </a:r>
          </a:p>
        </p:txBody>
      </p:sp>
      <p:sp>
        <p:nvSpPr>
          <p:cNvPr id="8" name="Right Arrow 7"/>
          <p:cNvSpPr/>
          <p:nvPr/>
        </p:nvSpPr>
        <p:spPr bwMode="auto">
          <a:xfrm rot="10800000">
            <a:off x="3626426" y="3081333"/>
            <a:ext cx="1663927" cy="584200"/>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rot="5185338">
            <a:off x="1131762" y="2238372"/>
            <a:ext cx="1663927" cy="584200"/>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3" name="AutoShape 27"/>
          <p:cNvSpPr>
            <a:spLocks/>
          </p:cNvSpPr>
          <p:nvPr/>
        </p:nvSpPr>
        <p:spPr bwMode="auto">
          <a:xfrm rot="-5400000">
            <a:off x="6706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9" name="Right Arrow 38"/>
          <p:cNvSpPr/>
          <p:nvPr/>
        </p:nvSpPr>
        <p:spPr bwMode="auto">
          <a:xfrm rot="6865463">
            <a:off x="6370815" y="2073220"/>
            <a:ext cx="1374909" cy="584200"/>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Right Arrow 39"/>
          <p:cNvSpPr/>
          <p:nvPr/>
        </p:nvSpPr>
        <p:spPr bwMode="auto">
          <a:xfrm rot="15299485">
            <a:off x="6164016" y="4628354"/>
            <a:ext cx="1374909" cy="584200"/>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1" name="Right Arrow 40"/>
          <p:cNvSpPr/>
          <p:nvPr/>
        </p:nvSpPr>
        <p:spPr bwMode="auto">
          <a:xfrm rot="5210552">
            <a:off x="7122421" y="4698214"/>
            <a:ext cx="2118610" cy="527399"/>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9" name="Right Arrow 48"/>
          <p:cNvSpPr/>
          <p:nvPr/>
        </p:nvSpPr>
        <p:spPr bwMode="auto">
          <a:xfrm rot="10800000">
            <a:off x="3654568" y="3729501"/>
            <a:ext cx="1663927" cy="584200"/>
          </a:xfrm>
          <a:prstGeom prst="rightArrow">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4176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down)">
                                      <p:cBhvr>
                                        <p:cTn id="7" dur="580">
                                          <p:stCondLst>
                                            <p:cond delay="0"/>
                                          </p:stCondLst>
                                        </p:cTn>
                                        <p:tgtEl>
                                          <p:spTgt spid="50"/>
                                        </p:tgtEl>
                                      </p:cBhvr>
                                    </p:animEffect>
                                    <p:anim calcmode="lin" valueType="num">
                                      <p:cBhvr>
                                        <p:cTn id="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3" dur="26">
                                          <p:stCondLst>
                                            <p:cond delay="650"/>
                                          </p:stCondLst>
                                        </p:cTn>
                                        <p:tgtEl>
                                          <p:spTgt spid="50"/>
                                        </p:tgtEl>
                                      </p:cBhvr>
                                      <p:to x="100000" y="60000"/>
                                    </p:animScale>
                                    <p:animScale>
                                      <p:cBhvr>
                                        <p:cTn id="14" dur="166" decel="50000">
                                          <p:stCondLst>
                                            <p:cond delay="676"/>
                                          </p:stCondLst>
                                        </p:cTn>
                                        <p:tgtEl>
                                          <p:spTgt spid="50"/>
                                        </p:tgtEl>
                                      </p:cBhvr>
                                      <p:to x="100000" y="100000"/>
                                    </p:animScale>
                                    <p:animScale>
                                      <p:cBhvr>
                                        <p:cTn id="15" dur="26">
                                          <p:stCondLst>
                                            <p:cond delay="1312"/>
                                          </p:stCondLst>
                                        </p:cTn>
                                        <p:tgtEl>
                                          <p:spTgt spid="50"/>
                                        </p:tgtEl>
                                      </p:cBhvr>
                                      <p:to x="100000" y="80000"/>
                                    </p:animScale>
                                    <p:animScale>
                                      <p:cBhvr>
                                        <p:cTn id="16" dur="166" decel="50000">
                                          <p:stCondLst>
                                            <p:cond delay="1338"/>
                                          </p:stCondLst>
                                        </p:cTn>
                                        <p:tgtEl>
                                          <p:spTgt spid="50"/>
                                        </p:tgtEl>
                                      </p:cBhvr>
                                      <p:to x="100000" y="100000"/>
                                    </p:animScale>
                                    <p:animScale>
                                      <p:cBhvr>
                                        <p:cTn id="17" dur="26">
                                          <p:stCondLst>
                                            <p:cond delay="1642"/>
                                          </p:stCondLst>
                                        </p:cTn>
                                        <p:tgtEl>
                                          <p:spTgt spid="50"/>
                                        </p:tgtEl>
                                      </p:cBhvr>
                                      <p:to x="100000" y="90000"/>
                                    </p:animScale>
                                    <p:animScale>
                                      <p:cBhvr>
                                        <p:cTn id="18" dur="166" decel="50000">
                                          <p:stCondLst>
                                            <p:cond delay="1668"/>
                                          </p:stCondLst>
                                        </p:cTn>
                                        <p:tgtEl>
                                          <p:spTgt spid="50"/>
                                        </p:tgtEl>
                                      </p:cBhvr>
                                      <p:to x="100000" y="100000"/>
                                    </p:animScale>
                                    <p:animScale>
                                      <p:cBhvr>
                                        <p:cTn id="19" dur="26">
                                          <p:stCondLst>
                                            <p:cond delay="1808"/>
                                          </p:stCondLst>
                                        </p:cTn>
                                        <p:tgtEl>
                                          <p:spTgt spid="50"/>
                                        </p:tgtEl>
                                      </p:cBhvr>
                                      <p:to x="100000" y="95000"/>
                                    </p:animScale>
                                    <p:animScale>
                                      <p:cBhvr>
                                        <p:cTn id="20" dur="166" decel="50000">
                                          <p:stCondLst>
                                            <p:cond delay="1834"/>
                                          </p:stCondLst>
                                        </p:cTn>
                                        <p:tgtEl>
                                          <p:spTgt spid="50"/>
                                        </p:tgtEl>
                                      </p:cBhvr>
                                      <p:to x="100000" y="100000"/>
                                    </p:animScale>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21" presetClass="entr" presetSubtype="1" fill="hold" grpId="0" nodeType="after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wheel(1)">
                                      <p:cBhvr>
                                        <p:cTn id="30" dur="2000"/>
                                        <p:tgtEl>
                                          <p:spTgt spid="39"/>
                                        </p:tgtEl>
                                      </p:cBhvr>
                                    </p:animEffect>
                                  </p:childTnLst>
                                </p:cTn>
                              </p:par>
                            </p:childTnLst>
                          </p:cTn>
                        </p:par>
                        <p:par>
                          <p:cTn id="31" fill="hold">
                            <p:stCondLst>
                              <p:cond delay="5000"/>
                            </p:stCondLst>
                            <p:childTnLst>
                              <p:par>
                                <p:cTn id="32" presetID="53" presetClass="entr" presetSubtype="16" fill="hold" grpId="0" nodeType="afterEffect">
                                  <p:stCondLst>
                                    <p:cond delay="0"/>
                                  </p:stCondLst>
                                  <p:childTnLst>
                                    <p:set>
                                      <p:cBhvr>
                                        <p:cTn id="33" dur="1" fill="hold">
                                          <p:stCondLst>
                                            <p:cond delay="0"/>
                                          </p:stCondLst>
                                        </p:cTn>
                                        <p:tgtEl>
                                          <p:spTgt spid="40"/>
                                        </p:tgtEl>
                                        <p:attrNameLst>
                                          <p:attrName>style.visibility</p:attrName>
                                        </p:attrNameLst>
                                      </p:cBhvr>
                                      <p:to>
                                        <p:strVal val="visible"/>
                                      </p:to>
                                    </p:set>
                                    <p:anim calcmode="lin" valueType="num">
                                      <p:cBhvr>
                                        <p:cTn id="34" dur="500" fill="hold"/>
                                        <p:tgtEl>
                                          <p:spTgt spid="40"/>
                                        </p:tgtEl>
                                        <p:attrNameLst>
                                          <p:attrName>ppt_w</p:attrName>
                                        </p:attrNameLst>
                                      </p:cBhvr>
                                      <p:tavLst>
                                        <p:tav tm="0">
                                          <p:val>
                                            <p:fltVal val="0"/>
                                          </p:val>
                                        </p:tav>
                                        <p:tav tm="100000">
                                          <p:val>
                                            <p:strVal val="#ppt_w"/>
                                          </p:val>
                                        </p:tav>
                                      </p:tavLst>
                                    </p:anim>
                                    <p:anim calcmode="lin" valueType="num">
                                      <p:cBhvr>
                                        <p:cTn id="35" dur="500" fill="hold"/>
                                        <p:tgtEl>
                                          <p:spTgt spid="40"/>
                                        </p:tgtEl>
                                        <p:attrNameLst>
                                          <p:attrName>ppt_h</p:attrName>
                                        </p:attrNameLst>
                                      </p:cBhvr>
                                      <p:tavLst>
                                        <p:tav tm="0">
                                          <p:val>
                                            <p:fltVal val="0"/>
                                          </p:val>
                                        </p:tav>
                                        <p:tav tm="100000">
                                          <p:val>
                                            <p:strVal val="#ppt_h"/>
                                          </p:val>
                                        </p:tav>
                                      </p:tavLst>
                                    </p:anim>
                                    <p:animEffect transition="in" filter="fade">
                                      <p:cBhvr>
                                        <p:cTn id="36" dur="500"/>
                                        <p:tgtEl>
                                          <p:spTgt spid="40"/>
                                        </p:tgtEl>
                                      </p:cBhvr>
                                    </p:animEffect>
                                  </p:childTnLst>
                                </p:cTn>
                              </p:par>
                            </p:childTnLst>
                          </p:cTn>
                        </p:par>
                        <p:par>
                          <p:cTn id="37" fill="hold">
                            <p:stCondLst>
                              <p:cond delay="5500"/>
                            </p:stCondLst>
                            <p:childTnLst>
                              <p:par>
                                <p:cTn id="38" presetID="31" presetClass="entr" presetSubtype="0" fill="hold" grpId="0" nodeType="afterEffect">
                                  <p:stCondLst>
                                    <p:cond delay="0"/>
                                  </p:stCondLst>
                                  <p:childTnLst>
                                    <p:set>
                                      <p:cBhvr>
                                        <p:cTn id="39" dur="1" fill="hold">
                                          <p:stCondLst>
                                            <p:cond delay="0"/>
                                          </p:stCondLst>
                                        </p:cTn>
                                        <p:tgtEl>
                                          <p:spTgt spid="41"/>
                                        </p:tgtEl>
                                        <p:attrNameLst>
                                          <p:attrName>style.visibility</p:attrName>
                                        </p:attrNameLst>
                                      </p:cBhvr>
                                      <p:to>
                                        <p:strVal val="visible"/>
                                      </p:to>
                                    </p:set>
                                    <p:anim calcmode="lin" valueType="num">
                                      <p:cBhvr>
                                        <p:cTn id="40" dur="1000" fill="hold"/>
                                        <p:tgtEl>
                                          <p:spTgt spid="41"/>
                                        </p:tgtEl>
                                        <p:attrNameLst>
                                          <p:attrName>ppt_w</p:attrName>
                                        </p:attrNameLst>
                                      </p:cBhvr>
                                      <p:tavLst>
                                        <p:tav tm="0">
                                          <p:val>
                                            <p:fltVal val="0"/>
                                          </p:val>
                                        </p:tav>
                                        <p:tav tm="100000">
                                          <p:val>
                                            <p:strVal val="#ppt_w"/>
                                          </p:val>
                                        </p:tav>
                                      </p:tavLst>
                                    </p:anim>
                                    <p:anim calcmode="lin" valueType="num">
                                      <p:cBhvr>
                                        <p:cTn id="41" dur="1000" fill="hold"/>
                                        <p:tgtEl>
                                          <p:spTgt spid="41"/>
                                        </p:tgtEl>
                                        <p:attrNameLst>
                                          <p:attrName>ppt_h</p:attrName>
                                        </p:attrNameLst>
                                      </p:cBhvr>
                                      <p:tavLst>
                                        <p:tav tm="0">
                                          <p:val>
                                            <p:fltVal val="0"/>
                                          </p:val>
                                        </p:tav>
                                        <p:tav tm="100000">
                                          <p:val>
                                            <p:strVal val="#ppt_h"/>
                                          </p:val>
                                        </p:tav>
                                      </p:tavLst>
                                    </p:anim>
                                    <p:anim calcmode="lin" valueType="num">
                                      <p:cBhvr>
                                        <p:cTn id="42" dur="1000" fill="hold"/>
                                        <p:tgtEl>
                                          <p:spTgt spid="41"/>
                                        </p:tgtEl>
                                        <p:attrNameLst>
                                          <p:attrName>style.rotation</p:attrName>
                                        </p:attrNameLst>
                                      </p:cBhvr>
                                      <p:tavLst>
                                        <p:tav tm="0">
                                          <p:val>
                                            <p:fltVal val="90"/>
                                          </p:val>
                                        </p:tav>
                                        <p:tav tm="100000">
                                          <p:val>
                                            <p:fltVal val="0"/>
                                          </p:val>
                                        </p:tav>
                                      </p:tavLst>
                                    </p:anim>
                                    <p:animEffect transition="in" filter="fade">
                                      <p:cBhvr>
                                        <p:cTn id="43" dur="1000"/>
                                        <p:tgtEl>
                                          <p:spTgt spid="41"/>
                                        </p:tgtEl>
                                      </p:cBhvr>
                                    </p:animEffect>
                                  </p:childTnLst>
                                </p:cTn>
                              </p:par>
                            </p:childTnLst>
                          </p:cTn>
                        </p:par>
                        <p:par>
                          <p:cTn id="44" fill="hold">
                            <p:stCondLst>
                              <p:cond delay="6500"/>
                            </p:stCondLst>
                            <p:childTnLst>
                              <p:par>
                                <p:cTn id="45" presetID="42" presetClass="entr" presetSubtype="0" fill="hold" grpId="0"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fade">
                                      <p:cBhvr>
                                        <p:cTn id="47" dur="1000"/>
                                        <p:tgtEl>
                                          <p:spTgt spid="49"/>
                                        </p:tgtEl>
                                      </p:cBhvr>
                                    </p:animEffect>
                                    <p:anim calcmode="lin" valueType="num">
                                      <p:cBhvr>
                                        <p:cTn id="48" dur="1000" fill="hold"/>
                                        <p:tgtEl>
                                          <p:spTgt spid="49"/>
                                        </p:tgtEl>
                                        <p:attrNameLst>
                                          <p:attrName>ppt_x</p:attrName>
                                        </p:attrNameLst>
                                      </p:cBhvr>
                                      <p:tavLst>
                                        <p:tav tm="0">
                                          <p:val>
                                            <p:strVal val="#ppt_x"/>
                                          </p:val>
                                        </p:tav>
                                        <p:tav tm="100000">
                                          <p:val>
                                            <p:strVal val="#ppt_x"/>
                                          </p:val>
                                        </p:tav>
                                      </p:tavLst>
                                    </p:anim>
                                    <p:anim calcmode="lin" valueType="num">
                                      <p:cBhvr>
                                        <p:cTn id="4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0" grpId="0" animBg="1"/>
      <p:bldP spid="39" grpId="0" animBg="1"/>
      <p:bldP spid="40" grpId="0" animBg="1"/>
      <p:bldP spid="41" grpId="0" animBg="1"/>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1066800"/>
          </a:xfrm>
        </p:spPr>
        <p:txBody>
          <a:bodyPr/>
          <a:lstStyle/>
          <a:p>
            <a:r>
              <a:rPr lang="en-US" sz="3200" b="1" dirty="0" smtClean="0"/>
              <a:t>802.11 Task Groups in Comment Resolution</a:t>
            </a:r>
            <a:endParaRPr lang="en-US" sz="3200" b="1"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360457714"/>
              </p:ext>
            </p:extLst>
          </p:nvPr>
        </p:nvGraphicFramePr>
        <p:xfrm>
          <a:off x="762001" y="2057400"/>
          <a:ext cx="8077199" cy="2804160"/>
        </p:xfrm>
        <a:graphic>
          <a:graphicData uri="http://schemas.openxmlformats.org/drawingml/2006/table">
            <a:tbl>
              <a:tblPr firstRow="1" bandRow="1">
                <a:tableStyleId>{5C22544A-7EE6-4342-B048-85BDC9FD1C3A}</a:tableStyleId>
              </a:tblPr>
              <a:tblGrid>
                <a:gridCol w="717973"/>
                <a:gridCol w="837636"/>
                <a:gridCol w="658142"/>
                <a:gridCol w="1139048"/>
                <a:gridCol w="990600"/>
                <a:gridCol w="2438400"/>
                <a:gridCol w="1295400"/>
              </a:tblGrid>
              <a:tr h="370840">
                <a:tc>
                  <a:txBody>
                    <a:bodyPr/>
                    <a:lstStyle/>
                    <a:p>
                      <a:pPr algn="ctr"/>
                      <a:r>
                        <a:rPr lang="en-US" sz="1400" dirty="0" smtClean="0"/>
                        <a:t>Task</a:t>
                      </a:r>
                      <a:r>
                        <a:rPr lang="en-US" sz="1400" baseline="0" dirty="0" smtClean="0"/>
                        <a:t> Group</a:t>
                      </a:r>
                      <a:endParaRPr lang="en-US" sz="1400" dirty="0"/>
                    </a:p>
                  </a:txBody>
                  <a:tcPr/>
                </a:tc>
                <a:tc>
                  <a:txBody>
                    <a:bodyPr/>
                    <a:lstStyle/>
                    <a:p>
                      <a:pPr algn="ctr"/>
                      <a:r>
                        <a:rPr lang="en-US" sz="1400" dirty="0" smtClean="0"/>
                        <a:t>Ballot</a:t>
                      </a:r>
                      <a:endParaRPr lang="en-US" sz="1400" dirty="0"/>
                    </a:p>
                  </a:txBody>
                  <a:tcPr/>
                </a:tc>
                <a:tc>
                  <a:txBody>
                    <a:bodyPr/>
                    <a:lstStyle/>
                    <a:p>
                      <a:pPr algn="ctr"/>
                      <a:r>
                        <a:rPr lang="en-US" sz="1400" dirty="0" smtClean="0"/>
                        <a:t>Draft </a:t>
                      </a:r>
                      <a:endParaRPr lang="en-US" sz="1400" dirty="0"/>
                    </a:p>
                  </a:txBody>
                  <a:tcPr/>
                </a:tc>
                <a:tc>
                  <a:txBody>
                    <a:bodyPr/>
                    <a:lstStyle/>
                    <a:p>
                      <a:pPr algn="ctr"/>
                      <a:r>
                        <a:rPr lang="en-US" sz="1400" dirty="0" smtClean="0"/>
                        <a:t>Comments</a:t>
                      </a:r>
                      <a:endParaRPr lang="en-US" sz="1400" dirty="0"/>
                    </a:p>
                  </a:txBody>
                  <a:tcPr/>
                </a:tc>
                <a:tc>
                  <a:txBody>
                    <a:bodyPr/>
                    <a:lstStyle/>
                    <a:p>
                      <a:pPr algn="ctr"/>
                      <a:r>
                        <a:rPr lang="en-US" sz="1400" dirty="0" smtClean="0"/>
                        <a:t>Resolved</a:t>
                      </a:r>
                      <a:endParaRPr lang="en-US" sz="1400" dirty="0"/>
                    </a:p>
                  </a:txBody>
                  <a:tcPr/>
                </a:tc>
                <a:tc>
                  <a:txBody>
                    <a:bodyPr/>
                    <a:lstStyle/>
                    <a:p>
                      <a:pPr algn="ctr"/>
                      <a:r>
                        <a:rPr lang="en-US" sz="1400" dirty="0" smtClean="0"/>
                        <a:t>Plans</a:t>
                      </a:r>
                    </a:p>
                    <a:p>
                      <a:pPr algn="ctr"/>
                      <a:r>
                        <a:rPr lang="en-US" sz="1400" dirty="0" smtClean="0"/>
                        <a:t>March</a:t>
                      </a:r>
                      <a:r>
                        <a:rPr lang="en-US" sz="1400" baseline="0" dirty="0" smtClean="0"/>
                        <a:t> 2017</a:t>
                      </a:r>
                      <a:endParaRPr lang="en-US" sz="1400" dirty="0"/>
                    </a:p>
                  </a:txBody>
                  <a:tcPr/>
                </a:tc>
                <a:tc>
                  <a:txBody>
                    <a:bodyPr/>
                    <a:lstStyle/>
                    <a:p>
                      <a:pPr algn="ctr"/>
                      <a:r>
                        <a:rPr lang="en-US" sz="1400" dirty="0" smtClean="0"/>
                        <a:t>Closing</a:t>
                      </a:r>
                      <a:r>
                        <a:rPr lang="en-US" sz="1400" baseline="0" dirty="0" smtClean="0"/>
                        <a:t> Report</a:t>
                      </a:r>
                      <a:endParaRPr lang="en-US" sz="1400" dirty="0"/>
                    </a:p>
                  </a:txBody>
                  <a:tcPr/>
                </a:tc>
              </a:tr>
              <a:tr h="370840">
                <a:tc>
                  <a:txBody>
                    <a:bodyPr/>
                    <a:lstStyle/>
                    <a:p>
                      <a:r>
                        <a:rPr lang="en-US" sz="1400" dirty="0" err="1" smtClean="0"/>
                        <a:t>TGax</a:t>
                      </a:r>
                      <a:endParaRPr lang="en-US" sz="1400" dirty="0"/>
                    </a:p>
                  </a:txBody>
                  <a:tcPr/>
                </a:tc>
                <a:tc>
                  <a:txBody>
                    <a:bodyPr/>
                    <a:lstStyle/>
                    <a:p>
                      <a:r>
                        <a:rPr lang="en-US" sz="1400" dirty="0" smtClean="0"/>
                        <a:t>LB225</a:t>
                      </a:r>
                      <a:endParaRPr lang="en-US" sz="1400" dirty="0"/>
                    </a:p>
                  </a:txBody>
                  <a:tcPr/>
                </a:tc>
                <a:tc>
                  <a:txBody>
                    <a:bodyPr/>
                    <a:lstStyle/>
                    <a:p>
                      <a:r>
                        <a:rPr lang="en-US" sz="1400" dirty="0" smtClean="0"/>
                        <a:t>D1.0</a:t>
                      </a:r>
                      <a:endParaRPr lang="en-US" sz="1400" dirty="0"/>
                    </a:p>
                  </a:txBody>
                  <a:tcPr/>
                </a:tc>
                <a:tc>
                  <a:txBody>
                    <a:bodyPr/>
                    <a:lstStyle/>
                    <a:p>
                      <a:pPr algn="ctr"/>
                      <a:r>
                        <a:rPr lang="en-US" sz="1400" dirty="0" smtClean="0"/>
                        <a:t>6,000 ;-( </a:t>
                      </a:r>
                      <a:endParaRPr lang="en-US" sz="1400" dirty="0"/>
                    </a:p>
                  </a:txBody>
                  <a:tcPr/>
                </a:tc>
                <a:tc>
                  <a:txBody>
                    <a:bodyPr/>
                    <a:lstStyle/>
                    <a:p>
                      <a:pPr algn="ctr"/>
                      <a:r>
                        <a:rPr lang="en-US" sz="1400" baseline="0" dirty="0" smtClean="0"/>
                        <a:t>~200 ;-)</a:t>
                      </a:r>
                      <a:endParaRPr lang="en-US" sz="1400" dirty="0"/>
                    </a:p>
                  </a:txBody>
                  <a:tcPr/>
                </a:tc>
                <a:tc>
                  <a:txBody>
                    <a:bodyPr/>
                    <a:lstStyle/>
                    <a:p>
                      <a:r>
                        <a:rPr lang="en-US" sz="1400" baseline="0" dirty="0" smtClean="0"/>
                        <a:t>Continue comment resolution</a:t>
                      </a:r>
                      <a:endParaRPr lang="en-US" sz="1400" dirty="0"/>
                    </a:p>
                  </a:txBody>
                  <a:tcPr/>
                </a:tc>
                <a:tc>
                  <a:txBody>
                    <a:bodyPr/>
                    <a:lstStyle/>
                    <a:p>
                      <a:pPr algn="ctr"/>
                      <a:r>
                        <a:rPr lang="en-US" sz="1400" dirty="0" smtClean="0"/>
                        <a:t>17/0179r0</a:t>
                      </a:r>
                      <a:endParaRPr lang="en-US" sz="1400" dirty="0"/>
                    </a:p>
                  </a:txBody>
                  <a:tcPr/>
                </a:tc>
              </a:tr>
              <a:tr h="370840">
                <a:tc>
                  <a:txBody>
                    <a:bodyPr/>
                    <a:lstStyle/>
                    <a:p>
                      <a:r>
                        <a:rPr lang="en-US" sz="1400" dirty="0" err="1" smtClean="0"/>
                        <a:t>TGaq</a:t>
                      </a:r>
                      <a:endParaRPr lang="en-US" sz="1400" dirty="0"/>
                    </a:p>
                  </a:txBody>
                  <a:tcPr/>
                </a:tc>
                <a:tc>
                  <a:txBody>
                    <a:bodyPr/>
                    <a:lstStyle/>
                    <a:p>
                      <a:r>
                        <a:rPr lang="en-US" sz="1400" dirty="0" smtClean="0"/>
                        <a:t>SB</a:t>
                      </a:r>
                      <a:r>
                        <a:rPr lang="en-US" sz="1400" baseline="0" dirty="0" smtClean="0"/>
                        <a:t> #1</a:t>
                      </a:r>
                      <a:endParaRPr lang="en-US" sz="1400" dirty="0"/>
                    </a:p>
                  </a:txBody>
                  <a:tcPr/>
                </a:tc>
                <a:tc>
                  <a:txBody>
                    <a:bodyPr/>
                    <a:lstStyle/>
                    <a:p>
                      <a:r>
                        <a:rPr lang="en-US" sz="1400" dirty="0" smtClean="0"/>
                        <a:t>D7.0</a:t>
                      </a:r>
                      <a:endParaRPr lang="en-US" sz="1400" dirty="0"/>
                    </a:p>
                  </a:txBody>
                  <a:tcPr/>
                </a:tc>
                <a:tc>
                  <a:txBody>
                    <a:bodyPr/>
                    <a:lstStyle/>
                    <a:p>
                      <a:pPr algn="ctr"/>
                      <a:r>
                        <a:rPr lang="en-US" sz="1400" dirty="0" smtClean="0"/>
                        <a:t>235</a:t>
                      </a:r>
                      <a:endParaRPr lang="en-US" sz="1400" dirty="0"/>
                    </a:p>
                  </a:txBody>
                  <a:tcPr/>
                </a:tc>
                <a:tc>
                  <a:txBody>
                    <a:bodyPr/>
                    <a:lstStyle/>
                    <a:p>
                      <a:pPr algn="ctr"/>
                      <a:r>
                        <a:rPr lang="en-US" sz="1400" dirty="0" smtClean="0"/>
                        <a:t>216 ;-)</a:t>
                      </a:r>
                      <a:endParaRPr lang="en-US" sz="1400" dirty="0"/>
                    </a:p>
                  </a:txBody>
                  <a:tcPr/>
                </a:tc>
                <a:tc>
                  <a:txBody>
                    <a:bodyPr/>
                    <a:lstStyle/>
                    <a:p>
                      <a:r>
                        <a:rPr lang="en-US" sz="1400" dirty="0" smtClean="0"/>
                        <a:t>Continue</a:t>
                      </a:r>
                      <a:r>
                        <a:rPr lang="en-US" sz="1400" baseline="0" dirty="0" smtClean="0"/>
                        <a:t> comment resolution SB </a:t>
                      </a:r>
                      <a:r>
                        <a:rPr lang="en-US" sz="1400" baseline="0" dirty="0" err="1" smtClean="0"/>
                        <a:t>recirc</a:t>
                      </a:r>
                      <a:r>
                        <a:rPr lang="en-US" sz="1400" baseline="0" dirty="0" smtClean="0"/>
                        <a:t> #1</a:t>
                      </a:r>
                      <a:endParaRPr lang="en-US" sz="1400" dirty="0"/>
                    </a:p>
                  </a:txBody>
                  <a:tcPr/>
                </a:tc>
                <a:tc>
                  <a:txBody>
                    <a:bodyPr/>
                    <a:lstStyle/>
                    <a:p>
                      <a:pPr algn="ctr"/>
                      <a:r>
                        <a:rPr lang="en-US" sz="1400" dirty="0" smtClean="0"/>
                        <a:t>17/0165r0</a:t>
                      </a:r>
                      <a:endParaRPr lang="en-US" sz="1400" dirty="0"/>
                    </a:p>
                  </a:txBody>
                  <a:tcPr/>
                </a:tc>
              </a:tr>
              <a:tr h="370840">
                <a:tc>
                  <a:txBody>
                    <a:bodyPr/>
                    <a:lstStyle/>
                    <a:p>
                      <a:r>
                        <a:rPr lang="en-US" sz="1400" dirty="0" err="1" smtClean="0"/>
                        <a:t>TGaj</a:t>
                      </a:r>
                      <a:endParaRPr lang="en-US" sz="1400" dirty="0"/>
                    </a:p>
                  </a:txBody>
                  <a:tcPr/>
                </a:tc>
                <a:tc>
                  <a:txBody>
                    <a:bodyPr/>
                    <a:lstStyle/>
                    <a:p>
                      <a:r>
                        <a:rPr lang="en-US" sz="1400" dirty="0" smtClean="0"/>
                        <a:t>LB226</a:t>
                      </a:r>
                      <a:endParaRPr lang="en-US" sz="1400" dirty="0"/>
                    </a:p>
                  </a:txBody>
                  <a:tcPr/>
                </a:tc>
                <a:tc>
                  <a:txBody>
                    <a:bodyPr/>
                    <a:lstStyle/>
                    <a:p>
                      <a:r>
                        <a:rPr lang="en-US" sz="1400" dirty="0" smtClean="0"/>
                        <a:t>D4.0</a:t>
                      </a:r>
                      <a:endParaRPr lang="en-US" sz="1400" dirty="0"/>
                    </a:p>
                  </a:txBody>
                  <a:tcPr/>
                </a:tc>
                <a:tc>
                  <a:txBody>
                    <a:bodyPr/>
                    <a:lstStyle/>
                    <a:p>
                      <a:pPr algn="ctr"/>
                      <a:r>
                        <a:rPr lang="en-US" sz="1400" dirty="0" smtClean="0"/>
                        <a:t>27</a:t>
                      </a:r>
                      <a:endParaRPr lang="en-US" sz="1400" dirty="0"/>
                    </a:p>
                  </a:txBody>
                  <a:tcPr/>
                </a:tc>
                <a:tc>
                  <a:txBody>
                    <a:bodyPr/>
                    <a:lstStyle/>
                    <a:p>
                      <a:pPr algn="ctr"/>
                      <a:r>
                        <a:rPr lang="en-US" sz="1400" dirty="0" smtClean="0"/>
                        <a:t>ALL</a:t>
                      </a:r>
                      <a:endParaRPr lang="en-US" sz="1400" dirty="0"/>
                    </a:p>
                  </a:txBody>
                  <a:tcPr/>
                </a:tc>
                <a:tc>
                  <a:txBody>
                    <a:bodyPr/>
                    <a:lstStyle/>
                    <a:p>
                      <a:r>
                        <a:rPr lang="en-US" sz="1400" dirty="0" smtClean="0"/>
                        <a:t>Prepare</a:t>
                      </a:r>
                      <a:r>
                        <a:rPr lang="en-US" sz="1400" baseline="0" dirty="0" smtClean="0"/>
                        <a:t> D5.0 for 15-day WG </a:t>
                      </a:r>
                      <a:r>
                        <a:rPr lang="en-US" sz="1400" baseline="0" dirty="0" err="1" smtClean="0"/>
                        <a:t>recirc</a:t>
                      </a:r>
                      <a:r>
                        <a:rPr lang="en-US" sz="1400" baseline="0" dirty="0" smtClean="0"/>
                        <a:t> LB  and prepare for Sponsor Balloting</a:t>
                      </a:r>
                      <a:endParaRPr lang="en-US" sz="1400" dirty="0"/>
                    </a:p>
                  </a:txBody>
                  <a:tcPr/>
                </a:tc>
                <a:tc>
                  <a:txBody>
                    <a:bodyPr/>
                    <a:lstStyle/>
                    <a:p>
                      <a:pPr algn="ctr"/>
                      <a:r>
                        <a:rPr lang="en-US" sz="1400" dirty="0" smtClean="0"/>
                        <a:t>17/0160r0</a:t>
                      </a:r>
                      <a:endParaRPr lang="en-US" sz="1400" dirty="0"/>
                    </a:p>
                  </a:txBody>
                  <a:tcPr/>
                </a:tc>
              </a:tr>
              <a:tr h="370840">
                <a:tc>
                  <a:txBody>
                    <a:bodyPr/>
                    <a:lstStyle/>
                    <a:p>
                      <a:r>
                        <a:rPr lang="en-US" sz="1400" dirty="0" err="1" smtClean="0"/>
                        <a:t>TGak</a:t>
                      </a:r>
                      <a:endParaRPr lang="en-US" sz="1400" dirty="0"/>
                    </a:p>
                  </a:txBody>
                  <a:tcPr/>
                </a:tc>
                <a:tc>
                  <a:txBody>
                    <a:bodyPr/>
                    <a:lstStyle/>
                    <a:p>
                      <a:r>
                        <a:rPr lang="en-US" sz="1400" dirty="0" smtClean="0"/>
                        <a:t>  LB227</a:t>
                      </a:r>
                      <a:endParaRPr lang="en-US" sz="1400" dirty="0"/>
                    </a:p>
                  </a:txBody>
                  <a:tcPr/>
                </a:tc>
                <a:tc>
                  <a:txBody>
                    <a:bodyPr/>
                    <a:lstStyle/>
                    <a:p>
                      <a:r>
                        <a:rPr lang="en-US" sz="1400" dirty="0" smtClean="0"/>
                        <a:t>D3.0</a:t>
                      </a:r>
                      <a:endParaRPr lang="en-US" sz="1400" dirty="0"/>
                    </a:p>
                  </a:txBody>
                  <a:tcPr/>
                </a:tc>
                <a:tc>
                  <a:txBody>
                    <a:bodyPr/>
                    <a:lstStyle/>
                    <a:p>
                      <a:pPr algn="ctr"/>
                      <a:r>
                        <a:rPr lang="en-US" sz="1400" dirty="0" smtClean="0"/>
                        <a:t>57</a:t>
                      </a:r>
                      <a:endParaRPr lang="en-US" sz="1400" dirty="0"/>
                    </a:p>
                  </a:txBody>
                  <a:tcPr/>
                </a:tc>
                <a:tc>
                  <a:txBody>
                    <a:bodyPr/>
                    <a:lstStyle/>
                    <a:p>
                      <a:pPr algn="ctr"/>
                      <a:r>
                        <a:rPr lang="en-US" sz="1400" dirty="0" smtClean="0"/>
                        <a:t>49</a:t>
                      </a:r>
                      <a:endParaRPr lang="en-US" sz="1400" dirty="0"/>
                    </a:p>
                  </a:txBody>
                  <a:tcPr/>
                </a:tc>
                <a:tc>
                  <a:txBody>
                    <a:bodyPr/>
                    <a:lstStyle/>
                    <a:p>
                      <a:r>
                        <a:rPr lang="en-US" sz="1400" dirty="0" smtClean="0"/>
                        <a:t>Continue comment resolution</a:t>
                      </a:r>
                      <a:endParaRPr lang="en-US" sz="1400" dirty="0"/>
                    </a:p>
                  </a:txBody>
                  <a:tcPr/>
                </a:tc>
                <a:tc>
                  <a:txBody>
                    <a:bodyPr/>
                    <a:lstStyle/>
                    <a:p>
                      <a:pPr algn="ctr"/>
                      <a:r>
                        <a:rPr lang="en-US" sz="1400" dirty="0" smtClean="0"/>
                        <a:t>17/0182r0</a:t>
                      </a:r>
                      <a:endParaRPr lang="en-US" sz="1400" dirty="0"/>
                    </a:p>
                  </a:txBody>
                  <a:tcPr/>
                </a:tc>
              </a:tr>
            </a:tbl>
          </a:graphicData>
        </a:graphic>
      </p:graphicFrame>
      <p:sp>
        <p:nvSpPr>
          <p:cNvPr id="8" name="Right Arrow 7"/>
          <p:cNvSpPr/>
          <p:nvPr/>
        </p:nvSpPr>
        <p:spPr bwMode="auto">
          <a:xfrm>
            <a:off x="360262" y="25527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802.11ax</a:t>
            </a:r>
            <a:br>
              <a:rPr lang="en-US" b="1" dirty="0" smtClean="0"/>
            </a:br>
            <a:r>
              <a:rPr lang="en-US" b="1" dirty="0" smtClean="0"/>
              <a:t>(HEW</a:t>
            </a:r>
            <a:r>
              <a:rPr lang="en-US" b="1" dirty="0" smtClean="0"/>
              <a:t>) </a:t>
            </a:r>
            <a:endParaRPr lang="en-US" b="1" dirty="0"/>
          </a:p>
        </p:txBody>
      </p:sp>
      <p:sp>
        <p:nvSpPr>
          <p:cNvPr id="3" name="Content Placeholder 2"/>
          <p:cNvSpPr>
            <a:spLocks noGrp="1"/>
          </p:cNvSpPr>
          <p:nvPr>
            <p:ph idx="1"/>
          </p:nvPr>
        </p:nvSpPr>
        <p:spPr>
          <a:xfrm>
            <a:off x="1066800" y="1752600"/>
            <a:ext cx="7467600" cy="3733800"/>
          </a:xfrm>
        </p:spPr>
        <p:txBody>
          <a:bodyPr/>
          <a:lstStyle/>
          <a:p>
            <a:r>
              <a:rPr lang="en-CA" sz="2400" dirty="0" smtClean="0"/>
              <a:t>LB225 on D1.0 completed January 8, 2017</a:t>
            </a:r>
          </a:p>
          <a:p>
            <a:pPr lvl="1"/>
            <a:r>
              <a:rPr lang="en-CA" sz="2000" dirty="0" smtClean="0"/>
              <a:t>LB 225 failed (58% approval)</a:t>
            </a:r>
            <a:endParaRPr lang="en-CA" sz="2000" dirty="0" smtClean="0"/>
          </a:p>
          <a:p>
            <a:pPr lvl="1"/>
            <a:r>
              <a:rPr lang="en-CA" sz="2000" dirty="0" smtClean="0"/>
              <a:t>6,000+ </a:t>
            </a:r>
            <a:r>
              <a:rPr lang="en-CA" sz="2000" dirty="0" smtClean="0"/>
              <a:t>comments  </a:t>
            </a:r>
            <a:r>
              <a:rPr lang="en-CA" sz="2000" dirty="0" smtClean="0"/>
              <a:t> </a:t>
            </a:r>
            <a:endParaRPr lang="en-CA" sz="2000" dirty="0"/>
          </a:p>
          <a:p>
            <a:pPr lvl="1"/>
            <a:r>
              <a:rPr lang="en-CA" sz="1800" dirty="0" smtClean="0"/>
              <a:t>~ 200 technical comments resolved </a:t>
            </a:r>
          </a:p>
          <a:p>
            <a:r>
              <a:rPr lang="en-CA" sz="2400" dirty="0" smtClean="0"/>
              <a:t>Slow progress with comment resolution</a:t>
            </a:r>
          </a:p>
          <a:p>
            <a:r>
              <a:rPr lang="en-CA" sz="2400" dirty="0" smtClean="0"/>
              <a:t>Spatial Reuse (SR) was discussed in </a:t>
            </a:r>
            <a:r>
              <a:rPr lang="en-CA" sz="2400" dirty="0" smtClean="0"/>
              <a:t>detail</a:t>
            </a:r>
            <a:endParaRPr lang="en-CA" sz="2400" dirty="0" smtClean="0"/>
          </a:p>
          <a:p>
            <a:r>
              <a:rPr lang="en-CA" sz="2400" b="1" dirty="0" smtClean="0"/>
              <a:t>Plans for March 2017</a:t>
            </a:r>
            <a:endParaRPr lang="en-CA" sz="2400" b="1" dirty="0"/>
          </a:p>
          <a:p>
            <a:pPr lvl="1"/>
            <a:r>
              <a:rPr lang="en-CA" sz="2000" dirty="0" smtClean="0"/>
              <a:t>Hold comment resolution Ad-hoc meeting in </a:t>
            </a:r>
            <a:r>
              <a:rPr lang="en-CA" sz="2000" dirty="0" err="1" smtClean="0"/>
              <a:t>SanDiego</a:t>
            </a:r>
            <a:r>
              <a:rPr lang="en-CA" sz="2000" dirty="0" smtClean="0"/>
              <a:t>, CA March 8 – 10, </a:t>
            </a:r>
            <a:r>
              <a:rPr lang="en-CA" sz="2000" dirty="0" smtClean="0"/>
              <a:t>2017</a:t>
            </a:r>
            <a:br>
              <a:rPr lang="en-CA" sz="2000" dirty="0" smtClean="0"/>
            </a:br>
            <a:r>
              <a:rPr lang="en-CA" sz="2000" dirty="0" smtClean="0"/>
              <a:t>(week </a:t>
            </a:r>
            <a:r>
              <a:rPr lang="en-CA" sz="2000" dirty="0" smtClean="0"/>
              <a:t>before Vancouver 802 session)</a:t>
            </a:r>
          </a:p>
          <a:p>
            <a:pPr lvl="1"/>
            <a:endParaRPr lang="en-CA" sz="2000" dirty="0" smtClean="0"/>
          </a:p>
          <a:p>
            <a:r>
              <a:rPr lang="en-AU" sz="2400" dirty="0" smtClean="0"/>
              <a:t>Closing </a:t>
            </a:r>
            <a:r>
              <a:rPr lang="en-AU" sz="2400" dirty="0"/>
              <a:t>report: </a:t>
            </a:r>
            <a:r>
              <a:rPr lang="en-AU" sz="2400" dirty="0" smtClean="0"/>
              <a:t>17/0179r0</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5</a:t>
            </a:fld>
            <a:endParaRPr lang="en-US" altLang="en-US"/>
          </a:p>
        </p:txBody>
      </p:sp>
      <p:sp>
        <p:nvSpPr>
          <p:cNvPr id="7" name="Right Arrow 6"/>
          <p:cNvSpPr/>
          <p:nvPr/>
        </p:nvSpPr>
        <p:spPr bwMode="auto">
          <a:xfrm>
            <a:off x="580390" y="3318617"/>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81674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762000"/>
          </a:xfrm>
        </p:spPr>
        <p:txBody>
          <a:bodyPr/>
          <a:lstStyle/>
          <a:p>
            <a:r>
              <a:rPr lang="en-US" sz="2800" b="1" dirty="0" smtClean="0"/>
              <a:t>802.11WNG  (Wireless Next Generation)</a:t>
            </a:r>
            <a:endParaRPr lang="en-US" sz="2800" b="1" dirty="0"/>
          </a:p>
        </p:txBody>
      </p:sp>
      <p:sp>
        <p:nvSpPr>
          <p:cNvPr id="3" name="Content Placeholder 2"/>
          <p:cNvSpPr>
            <a:spLocks noGrp="1"/>
          </p:cNvSpPr>
          <p:nvPr>
            <p:ph idx="1"/>
          </p:nvPr>
        </p:nvSpPr>
        <p:spPr>
          <a:xfrm>
            <a:off x="304800" y="1828800"/>
            <a:ext cx="8610600" cy="2895600"/>
          </a:xfrm>
        </p:spPr>
        <p:txBody>
          <a:bodyPr/>
          <a:lstStyle/>
          <a:p>
            <a:pPr>
              <a:spcBef>
                <a:spcPts val="0"/>
              </a:spcBef>
            </a:pPr>
            <a:r>
              <a:rPr lang="en-US" altLang="en-US" sz="2000" b="1" dirty="0">
                <a:solidFill>
                  <a:srgbClr val="000099"/>
                </a:solidFill>
              </a:rPr>
              <a:t>Presentations reviewed </a:t>
            </a:r>
            <a:r>
              <a:rPr lang="en-US" altLang="en-US" sz="2000" b="1" dirty="0"/>
              <a:t/>
            </a:r>
            <a:br>
              <a:rPr lang="en-US" altLang="en-US" sz="2000" b="1" dirty="0"/>
            </a:br>
            <a:endParaRPr lang="en-US" altLang="en-US" sz="2000" b="1" dirty="0"/>
          </a:p>
          <a:p>
            <a:pPr marL="857250" lvl="1" indent="-457200">
              <a:spcBef>
                <a:spcPct val="0"/>
              </a:spcBef>
              <a:defRPr/>
            </a:pPr>
            <a:r>
              <a:rPr lang="en-GB" altLang="en-US" dirty="0"/>
              <a:t>“</a:t>
            </a:r>
            <a:r>
              <a:rPr lang="en-US" sz="2000" dirty="0"/>
              <a:t>Issue of 802.11 WLAN on Congested Primary Channel,” Kazuto Yano, Advanced Telecommunications Research Institute International (ATR)</a:t>
            </a:r>
            <a:endParaRPr lang="en-GB" altLang="en-US" sz="2000" dirty="0"/>
          </a:p>
          <a:p>
            <a:pPr marL="1543050" lvl="3" indent="-457200">
              <a:spcBef>
                <a:spcPts val="0"/>
              </a:spcBef>
            </a:pPr>
            <a:r>
              <a:rPr lang="en-GB" altLang="en-US" sz="1400" dirty="0">
                <a:solidFill>
                  <a:srgbClr val="000000"/>
                </a:solidFill>
              </a:rPr>
              <a:t>https://</a:t>
            </a:r>
            <a:r>
              <a:rPr lang="en-GB" altLang="en-US" sz="1400" dirty="0" smtClean="0">
                <a:solidFill>
                  <a:srgbClr val="000000"/>
                </a:solidFill>
              </a:rPr>
              <a:t>mentor.ieee.org/802.11/dcn/17/11-17-0129-03-0wng-issue-of-congested-primary-channel-in-802-11-wlan.pptx</a:t>
            </a:r>
          </a:p>
          <a:p>
            <a:pPr marL="1085850" lvl="3" indent="0">
              <a:spcBef>
                <a:spcPts val="0"/>
              </a:spcBef>
              <a:buNone/>
            </a:pPr>
            <a:endParaRPr lang="en-GB" altLang="en-US" sz="1400" dirty="0" smtClean="0">
              <a:solidFill>
                <a:srgbClr val="000000"/>
              </a:solidFill>
            </a:endParaRPr>
          </a:p>
          <a:p>
            <a:pPr marL="1543050" lvl="3" indent="-457200">
              <a:spcBef>
                <a:spcPts val="0"/>
              </a:spcBef>
            </a:pPr>
            <a:r>
              <a:rPr lang="en-GB" altLang="en-US" sz="1400" dirty="0">
                <a:solidFill>
                  <a:srgbClr val="000000"/>
                </a:solidFill>
              </a:rPr>
              <a:t>N</a:t>
            </a:r>
            <a:r>
              <a:rPr lang="en-GB" altLang="en-US" sz="1400" dirty="0" smtClean="0">
                <a:solidFill>
                  <a:srgbClr val="000000"/>
                </a:solidFill>
              </a:rPr>
              <a:t>eed additional data for WNG consideration</a:t>
            </a:r>
            <a:endParaRPr lang="en-GB" altLang="en-US" sz="1400" dirty="0">
              <a:solidFill>
                <a:srgbClr val="000000"/>
              </a:solidFill>
            </a:endParaRPr>
          </a:p>
          <a:p>
            <a:pPr marL="742950" lvl="2" indent="0">
              <a:spcBef>
                <a:spcPct val="0"/>
              </a:spcBef>
              <a:buNone/>
            </a:pPr>
            <a:endParaRPr lang="en-US" sz="2000" dirty="0">
              <a:solidFill>
                <a:srgbClr val="FF0000"/>
              </a:solidFill>
            </a:endParaRPr>
          </a:p>
          <a:p>
            <a:pPr>
              <a:spcBef>
                <a:spcPts val="0"/>
              </a:spcBef>
            </a:pPr>
            <a:r>
              <a:rPr lang="en-US" altLang="en-US" sz="2000" dirty="0"/>
              <a:t>Closing report:17/0172r0</a:t>
            </a:r>
          </a:p>
          <a:p>
            <a:pPr>
              <a:spcBef>
                <a:spcPts val="0"/>
              </a:spcBef>
            </a:pPr>
            <a:endParaRPr lang="en-US" altLang="en-US" sz="2000"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6</a:t>
            </a:fld>
            <a:endParaRPr lang="en-US" altLang="en-US"/>
          </a:p>
        </p:txBody>
      </p:sp>
      <p:sp>
        <p:nvSpPr>
          <p:cNvPr id="7" name="Right Arrow 6"/>
          <p:cNvSpPr/>
          <p:nvPr/>
        </p:nvSpPr>
        <p:spPr bwMode="auto">
          <a:xfrm>
            <a:off x="483811" y="2971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44979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US" sz="3200" b="1" dirty="0" smtClean="0"/>
              <a:t>802.11ba [WUR –(Wake-Up </a:t>
            </a:r>
            <a:r>
              <a:rPr lang="en-US" sz="3200" b="1" dirty="0" smtClean="0"/>
              <a:t>Radio)]</a:t>
            </a:r>
            <a:endParaRPr lang="en-US" sz="3200" b="1" dirty="0"/>
          </a:p>
        </p:txBody>
      </p:sp>
      <p:sp>
        <p:nvSpPr>
          <p:cNvPr id="3" name="Content Placeholder 2"/>
          <p:cNvSpPr>
            <a:spLocks noGrp="1"/>
          </p:cNvSpPr>
          <p:nvPr>
            <p:ph idx="1"/>
          </p:nvPr>
        </p:nvSpPr>
        <p:spPr>
          <a:xfrm>
            <a:off x="914400" y="1752600"/>
            <a:ext cx="7848600" cy="3276600"/>
          </a:xfrm>
        </p:spPr>
        <p:txBody>
          <a:bodyPr/>
          <a:lstStyle/>
          <a:p>
            <a:r>
              <a:rPr lang="en-AU" sz="2200" dirty="0" smtClean="0"/>
              <a:t>Held 1</a:t>
            </a:r>
            <a:r>
              <a:rPr lang="en-AU" sz="2200" baseline="30000" dirty="0" smtClean="0"/>
              <a:t>st</a:t>
            </a:r>
            <a:r>
              <a:rPr lang="en-AU" sz="2200" dirty="0" smtClean="0"/>
              <a:t> session as Task Group </a:t>
            </a:r>
            <a:r>
              <a:rPr lang="en-AU" sz="2200" dirty="0" err="1" smtClean="0"/>
              <a:t>TGba</a:t>
            </a:r>
            <a:endParaRPr lang="en-AU" sz="2200" dirty="0" smtClean="0"/>
          </a:p>
          <a:p>
            <a:r>
              <a:rPr lang="en-AU" sz="2200" dirty="0" smtClean="0"/>
              <a:t>Reviewed 21 presentations</a:t>
            </a:r>
          </a:p>
          <a:p>
            <a:pPr lvl="1"/>
            <a:r>
              <a:rPr lang="en-AU" sz="1800" dirty="0" smtClean="0"/>
              <a:t>WUR - Discovery, usage models, WUR front-ends</a:t>
            </a:r>
            <a:r>
              <a:rPr lang="en-AU" sz="1800" dirty="0"/>
              <a:t> </a:t>
            </a:r>
            <a:r>
              <a:rPr lang="en-AU" sz="1800" dirty="0" smtClean="0"/>
              <a:t>–OOK receiver </a:t>
            </a:r>
          </a:p>
          <a:p>
            <a:r>
              <a:rPr lang="en-AU" sz="2200" dirty="0" smtClean="0"/>
              <a:t>Confirmed Secretary</a:t>
            </a:r>
          </a:p>
          <a:p>
            <a:r>
              <a:rPr lang="en-AU" sz="2200" dirty="0" smtClean="0"/>
              <a:t>Agreed to a target Timeline</a:t>
            </a:r>
          </a:p>
          <a:p>
            <a:pPr lvl="1"/>
            <a:r>
              <a:rPr lang="en-AU" sz="1800" dirty="0" err="1" smtClean="0"/>
              <a:t>TGba</a:t>
            </a:r>
            <a:r>
              <a:rPr lang="en-AU" sz="1800" dirty="0" smtClean="0"/>
              <a:t> Draft D1.0 – March 2018 </a:t>
            </a:r>
          </a:p>
          <a:p>
            <a:pPr lvl="1"/>
            <a:r>
              <a:rPr lang="en-AU" sz="1800" dirty="0" err="1" smtClean="0"/>
              <a:t>REVcom</a:t>
            </a:r>
            <a:r>
              <a:rPr lang="en-AU" sz="1800" dirty="0" smtClean="0"/>
              <a:t> 2020</a:t>
            </a:r>
            <a:endParaRPr lang="en-AU" sz="1400" dirty="0" smtClean="0"/>
          </a:p>
          <a:p>
            <a:r>
              <a:rPr lang="en-AU" sz="2200" dirty="0" smtClean="0"/>
              <a:t>Plans for March 2017</a:t>
            </a:r>
          </a:p>
          <a:p>
            <a:pPr lvl="1"/>
            <a:r>
              <a:rPr lang="en-AU" sz="1800" dirty="0" smtClean="0"/>
              <a:t>Elect 2 - Vice-Chairs and Editor</a:t>
            </a:r>
          </a:p>
          <a:p>
            <a:pPr lvl="1"/>
            <a:r>
              <a:rPr lang="en-AU" sz="1800" dirty="0" smtClean="0"/>
              <a:t>Begin work on Use Cases, Functional Requirements, Evaluation Methodology and Simulation scenarios</a:t>
            </a:r>
          </a:p>
          <a:p>
            <a:r>
              <a:rPr lang="en-AU" sz="2000" dirty="0" smtClean="0"/>
              <a:t>Closing Report: 17/0175r0 </a:t>
            </a:r>
          </a:p>
          <a:p>
            <a:pPr lvl="1"/>
            <a:endParaRPr lang="en-AU" sz="2000" dirty="0" smtClean="0"/>
          </a:p>
          <a:p>
            <a:endParaRPr lang="en-AU" sz="2400" dirty="0"/>
          </a:p>
          <a:p>
            <a:pPr marL="0" indent="0">
              <a:buNone/>
            </a:pPr>
            <a:endParaRPr lang="en-AU" sz="2400" b="1"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7</a:t>
            </a:fld>
            <a:endParaRPr lang="en-US" altLang="en-US"/>
          </a:p>
        </p:txBody>
      </p:sp>
      <p:sp>
        <p:nvSpPr>
          <p:cNvPr id="7" name="Right Arrow 6"/>
          <p:cNvSpPr/>
          <p:nvPr/>
        </p:nvSpPr>
        <p:spPr bwMode="auto">
          <a:xfrm>
            <a:off x="412691" y="2286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802.11ay</a:t>
            </a:r>
            <a:br>
              <a:rPr lang="en-US" b="1" dirty="0" smtClean="0"/>
            </a:br>
            <a:r>
              <a:rPr lang="en-US" b="1" dirty="0" smtClean="0"/>
              <a:t>(Next Generation 60 GHz (20Gb/s) </a:t>
            </a:r>
            <a:endParaRPr lang="en-US" b="1" dirty="0"/>
          </a:p>
        </p:txBody>
      </p:sp>
      <p:sp>
        <p:nvSpPr>
          <p:cNvPr id="3" name="Content Placeholder 2"/>
          <p:cNvSpPr>
            <a:spLocks noGrp="1"/>
          </p:cNvSpPr>
          <p:nvPr>
            <p:ph idx="1"/>
          </p:nvPr>
        </p:nvSpPr>
        <p:spPr>
          <a:xfrm>
            <a:off x="1066800" y="2286000"/>
            <a:ext cx="7467600" cy="3733800"/>
          </a:xfrm>
        </p:spPr>
        <p:txBody>
          <a:bodyPr/>
          <a:lstStyle/>
          <a:p>
            <a:r>
              <a:rPr lang="en-CA" sz="2400" dirty="0" smtClean="0"/>
              <a:t>29 </a:t>
            </a:r>
            <a:r>
              <a:rPr lang="en-CA" sz="2400" dirty="0"/>
              <a:t>technical submissions</a:t>
            </a:r>
          </a:p>
          <a:p>
            <a:pPr lvl="1"/>
            <a:r>
              <a:rPr lang="en-CA" sz="1800" dirty="0" smtClean="0"/>
              <a:t>Channel model</a:t>
            </a:r>
          </a:p>
          <a:p>
            <a:pPr lvl="1"/>
            <a:r>
              <a:rPr lang="en-CA" sz="1800" dirty="0" smtClean="0"/>
              <a:t>Specification Framework Document (SFD)</a:t>
            </a:r>
          </a:p>
          <a:p>
            <a:r>
              <a:rPr lang="en-CA" sz="2400" dirty="0" smtClean="0"/>
              <a:t>Review Draft D0.1</a:t>
            </a:r>
          </a:p>
          <a:p>
            <a:r>
              <a:rPr lang="en-CA" sz="2400" b="1" dirty="0" smtClean="0"/>
              <a:t>Plans for March 2017</a:t>
            </a:r>
            <a:endParaRPr lang="en-CA" sz="2400" b="1" dirty="0"/>
          </a:p>
          <a:p>
            <a:pPr lvl="1"/>
            <a:r>
              <a:rPr lang="en-CA" sz="2000" dirty="0" smtClean="0"/>
              <a:t>Review technical submissions</a:t>
            </a:r>
          </a:p>
          <a:p>
            <a:pPr lvl="1"/>
            <a:r>
              <a:rPr lang="en-CA" sz="2000" dirty="0" smtClean="0"/>
              <a:t>Complete draft D0.2 for internal comment review</a:t>
            </a:r>
          </a:p>
          <a:p>
            <a:r>
              <a:rPr lang="en-AU" sz="2400" dirty="0" smtClean="0"/>
              <a:t>Closing </a:t>
            </a:r>
            <a:r>
              <a:rPr lang="en-AU" sz="2400" dirty="0"/>
              <a:t>report: </a:t>
            </a:r>
            <a:r>
              <a:rPr lang="en-AU" sz="2400" dirty="0" smtClean="0"/>
              <a:t>17/0002</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8</a:t>
            </a:fld>
            <a:endParaRPr lang="en-US" altLang="en-US"/>
          </a:p>
        </p:txBody>
      </p:sp>
      <p:sp>
        <p:nvSpPr>
          <p:cNvPr id="7" name="Right Arrow 6"/>
          <p:cNvSpPr/>
          <p:nvPr/>
        </p:nvSpPr>
        <p:spPr bwMode="auto">
          <a:xfrm>
            <a:off x="580390" y="3318617"/>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59922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Light Communications (LC)</a:t>
            </a:r>
            <a:br>
              <a:rPr lang="en-US" b="1" dirty="0" smtClean="0"/>
            </a:br>
            <a:r>
              <a:rPr lang="en-US" b="1" dirty="0" smtClean="0"/>
              <a:t>(Topic Interest Group) </a:t>
            </a:r>
            <a:endParaRPr lang="en-US" b="1" dirty="0"/>
          </a:p>
        </p:txBody>
      </p:sp>
      <p:sp>
        <p:nvSpPr>
          <p:cNvPr id="3" name="Content Placeholder 2"/>
          <p:cNvSpPr>
            <a:spLocks noGrp="1"/>
          </p:cNvSpPr>
          <p:nvPr>
            <p:ph idx="1"/>
          </p:nvPr>
        </p:nvSpPr>
        <p:spPr>
          <a:xfrm>
            <a:off x="1066800" y="1828800"/>
            <a:ext cx="7467600" cy="3733800"/>
          </a:xfrm>
        </p:spPr>
        <p:txBody>
          <a:bodyPr/>
          <a:lstStyle/>
          <a:p>
            <a:r>
              <a:rPr lang="en-CA" sz="2400" dirty="0" smtClean="0"/>
              <a:t>Approved framework for LC report</a:t>
            </a:r>
          </a:p>
          <a:p>
            <a:r>
              <a:rPr lang="en-CA" sz="2400" dirty="0" smtClean="0"/>
              <a:t>Technical applicability documents presented</a:t>
            </a:r>
          </a:p>
          <a:p>
            <a:pPr lvl="1"/>
            <a:r>
              <a:rPr lang="en-US" altLang="en-US" sz="2000" dirty="0" smtClean="0"/>
              <a:t>17/0125r0</a:t>
            </a:r>
          </a:p>
          <a:p>
            <a:pPr lvl="1"/>
            <a:r>
              <a:rPr lang="en-US" altLang="en-US" sz="2000" dirty="0" smtClean="0"/>
              <a:t>17/0168r1</a:t>
            </a:r>
            <a:endParaRPr lang="en-CA" sz="2000" dirty="0" smtClean="0"/>
          </a:p>
          <a:p>
            <a:r>
              <a:rPr lang="en-CA" sz="2400" b="1" dirty="0" smtClean="0"/>
              <a:t>Plans for March 2017</a:t>
            </a:r>
            <a:endParaRPr lang="en-CA" sz="2400" b="1" dirty="0"/>
          </a:p>
          <a:p>
            <a:pPr lvl="1"/>
            <a:r>
              <a:rPr lang="en-CA" sz="2000" dirty="0" smtClean="0"/>
              <a:t>Reach out to other industry stakeholders and organizations for liaisons to 802.11 LC TIG</a:t>
            </a:r>
          </a:p>
          <a:p>
            <a:pPr lvl="1"/>
            <a:r>
              <a:rPr lang="en-CA" sz="2000" dirty="0" smtClean="0"/>
              <a:t>Provide Tutorial at IEEE 802 in Vancouver</a:t>
            </a:r>
          </a:p>
          <a:p>
            <a:pPr lvl="1"/>
            <a:r>
              <a:rPr lang="en-CA" sz="2000" dirty="0" smtClean="0"/>
              <a:t>Continue work on technical feasibly LC report</a:t>
            </a:r>
          </a:p>
          <a:p>
            <a:pPr lvl="1"/>
            <a:r>
              <a:rPr lang="en-CA" sz="2000" dirty="0" smtClean="0"/>
              <a:t>Complete LC report in May 2017</a:t>
            </a:r>
          </a:p>
          <a:p>
            <a:r>
              <a:rPr lang="en-AU" sz="2400" dirty="0" smtClean="0"/>
              <a:t>Closing </a:t>
            </a:r>
            <a:r>
              <a:rPr lang="en-AU" sz="2400" dirty="0"/>
              <a:t>report: </a:t>
            </a:r>
            <a:r>
              <a:rPr lang="en-AU" sz="2400" dirty="0" smtClean="0"/>
              <a:t>17/0176r0</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9</a:t>
            </a:fld>
            <a:endParaRPr lang="en-US" altLang="en-US"/>
          </a:p>
        </p:txBody>
      </p:sp>
      <p:sp>
        <p:nvSpPr>
          <p:cNvPr id="7" name="Right Arrow 6"/>
          <p:cNvSpPr/>
          <p:nvPr/>
        </p:nvSpPr>
        <p:spPr bwMode="auto">
          <a:xfrm>
            <a:off x="571672" y="3517663"/>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49414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993</TotalTime>
  <Words>656</Words>
  <Application>Microsoft Office PowerPoint</Application>
  <PresentationFormat>On-screen Show (4:3)</PresentationFormat>
  <Paragraphs>214</Paragraphs>
  <Slides>11</Slides>
  <Notes>7</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IEEE-P802_15</vt:lpstr>
      <vt:lpstr>Custom Design</vt:lpstr>
      <vt:lpstr>PowerPoint Presentation</vt:lpstr>
      <vt:lpstr>PowerPoint Presentation</vt:lpstr>
      <vt:lpstr>IEEE 802.11 Standards Pipeline</vt:lpstr>
      <vt:lpstr>802.11 Task Groups in Comment Resolution</vt:lpstr>
      <vt:lpstr>802.11ax (HEW) </vt:lpstr>
      <vt:lpstr>802.11WNG  (Wireless Next Generation)</vt:lpstr>
      <vt:lpstr>802.11ba [WUR –(Wake-Up Radio)]</vt:lpstr>
      <vt:lpstr>802.11ay (Next Generation 60 GHz (20Gb/s) </vt:lpstr>
      <vt:lpstr>Light Communications (LC) (Topic Interest Group) </vt:lpstr>
      <vt:lpstr>Editor’s Projected Completion of 802.11 Amendments</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aaa</cp:lastModifiedBy>
  <cp:revision>167</cp:revision>
  <cp:lastPrinted>1998-02-10T13:28:06Z</cp:lastPrinted>
  <dcterms:created xsi:type="dcterms:W3CDTF">2016-01-21T14:33:00Z</dcterms:created>
  <dcterms:modified xsi:type="dcterms:W3CDTF">2017-01-20T00:25:26Z</dcterms:modified>
</cp:coreProperties>
</file>