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0" r:id="rId3"/>
    <p:sldId id="281" r:id="rId4"/>
    <p:sldId id="261" r:id="rId5"/>
    <p:sldId id="284" r:id="rId6"/>
    <p:sldId id="282" r:id="rId7"/>
    <p:sldId id="283" r:id="rId8"/>
    <p:sldId id="278" r:id="rId9"/>
    <p:sldId id="279" r:id="rId10"/>
    <p:sldId id="273" r:id="rId11"/>
    <p:sldId id="280" r:id="rId12"/>
    <p:sldId id="275"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94678" autoAdjust="0"/>
  </p:normalViewPr>
  <p:slideViewPr>
    <p:cSldViewPr snapToGrid="0">
      <p:cViewPr>
        <p:scale>
          <a:sx n="80" d="100"/>
          <a:sy n="80" d="100"/>
        </p:scale>
        <p:origin x="-950"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802.15-17-0077-000-003d_January</a:t>
            </a:r>
            <a:r>
              <a:rPr lang="en-US" sz="1400" b="1" baseline="0" dirty="0" smtClean="0"/>
              <a:t> </a:t>
            </a:r>
            <a:r>
              <a:rPr lang="en-US" sz="1400" b="1" dirty="0" smtClean="0"/>
              <a:t>2017_Closing_Plenary_Slides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January 2017</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Atlanta January </a:t>
            </a:r>
            <a:r>
              <a:rPr lang="en-US" sz="1600" dirty="0" smtClean="0"/>
              <a:t>2017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19 January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November </a:t>
            </a:r>
            <a:r>
              <a:rPr lang="en-US" sz="1600" dirty="0" smtClean="0"/>
              <a:t>2016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a:t>Move that </a:t>
            </a:r>
            <a:r>
              <a:rPr lang="en-US" sz="2800" i="1" dirty="0"/>
              <a:t>802.15 WG start a WG Letter Ballot requesting approval to forward document </a:t>
            </a:r>
            <a:r>
              <a:rPr lang="en-US" sz="2800" i="1" dirty="0" smtClean="0"/>
              <a:t>P802-15-3d_D01.pdf and CA document </a:t>
            </a:r>
            <a:r>
              <a:rPr lang="en-US" sz="2800" i="1" dirty="0" smtClean="0"/>
              <a:t>15-17-0004-03-003d-coexistence-assurance.doc </a:t>
            </a:r>
            <a:r>
              <a:rPr lang="en-US" sz="2800" i="1" dirty="0" smtClean="0"/>
              <a:t>to </a:t>
            </a:r>
            <a:r>
              <a:rPr lang="en-US" sz="2800" i="1" dirty="0"/>
              <a:t>Sponsor </a:t>
            </a:r>
            <a:r>
              <a:rPr lang="en-US" sz="2800" i="1" dirty="0" smtClean="0"/>
              <a:t>Ballot</a:t>
            </a:r>
            <a:r>
              <a:rPr lang="en-US" sz="2800" dirty="0" smtClean="0"/>
              <a:t>.</a:t>
            </a:r>
          </a:p>
          <a:p>
            <a:pPr marL="0" indent="0">
              <a:buNone/>
            </a:pPr>
            <a:endParaRPr lang="en-US" sz="2800" dirty="0"/>
          </a:p>
          <a:p>
            <a:pPr marL="0" indent="0">
              <a:buNone/>
            </a:pPr>
            <a:r>
              <a:rPr lang="en-US" sz="2800" dirty="0" smtClean="0"/>
              <a:t>Moved By: Thomas Kürner</a:t>
            </a:r>
          </a:p>
          <a:p>
            <a:pPr marL="0" indent="0">
              <a:buNone/>
            </a:pPr>
            <a:r>
              <a:rPr lang="en-US" sz="2800" dirty="0" smtClean="0"/>
              <a:t>Seconded By</a:t>
            </a:r>
          </a:p>
          <a:p>
            <a:pPr marL="0" indent="0">
              <a:buNone/>
            </a:pPr>
            <a:r>
              <a:rPr lang="en-US" dirty="0" smtClean="0"/>
              <a:t>y/a/n </a:t>
            </a:r>
            <a:r>
              <a:rPr lang="en-US" dirty="0"/>
              <a:t>= </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086836"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January 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3446647973"/>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802.15.3d TG </a:t>
            </a:r>
            <a:r>
              <a:rPr lang="en-US" sz="2000" i="1" dirty="0"/>
              <a:t>approve the formation of a Ballot Resolution Committee (BRC) for the WG balloting of the </a:t>
            </a:r>
            <a:r>
              <a:rPr lang="en-US" sz="2000" i="1" dirty="0" smtClean="0"/>
              <a:t>P802.15.3d_D01 with </a:t>
            </a:r>
            <a:r>
              <a:rPr lang="en-US" sz="2000" i="1" dirty="0"/>
              <a:t>the following membership: </a:t>
            </a:r>
            <a:r>
              <a:rPr lang="en-US" sz="2000" i="1" dirty="0" smtClean="0"/>
              <a:t>Thomas Kürner </a:t>
            </a:r>
            <a:r>
              <a:rPr lang="en-US" sz="2000" i="1" dirty="0"/>
              <a:t>(Chair), </a:t>
            </a:r>
            <a:r>
              <a:rPr lang="en-US" sz="2000" i="1" dirty="0" smtClean="0"/>
              <a:t>Iwao Hosako, Monique Brown and </a:t>
            </a:r>
            <a:r>
              <a:rPr lang="en-US" sz="2000" i="1" dirty="0"/>
              <a:t>Ken Hiraga. The </a:t>
            </a:r>
            <a:r>
              <a:rPr lang="en-US" sz="2000" i="1" dirty="0" smtClean="0"/>
              <a:t>802.15.3d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  Iwao Hosako</a:t>
            </a:r>
          </a:p>
          <a:p>
            <a:pPr marL="0" indent="0">
              <a:buNone/>
            </a:pPr>
            <a:r>
              <a:rPr lang="en-US" sz="2800" dirty="0" smtClean="0"/>
              <a:t>Seconded By:  Andrew Estrada</a:t>
            </a:r>
          </a:p>
          <a:p>
            <a:pPr marL="0" indent="0">
              <a:buNone/>
            </a:pPr>
            <a:r>
              <a:rPr lang="en-US" sz="2800" dirty="0" smtClean="0"/>
              <a:t>y/a/n = 3/0/0</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11</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086836"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January 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57563509"/>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smtClean="0"/>
              <a:t>Move </a:t>
            </a:r>
            <a:r>
              <a:rPr lang="en-US" sz="2000" i="1" dirty="0"/>
              <a:t>that 802.15 WG approve the formation of a Ballot Resolution Committee (BRC) for the WG balloting of the </a:t>
            </a:r>
            <a:r>
              <a:rPr lang="en-US" sz="2000" i="1" dirty="0" smtClean="0"/>
              <a:t>P802.15.3d_D01 and P802.15.3e_D03 </a:t>
            </a:r>
            <a:r>
              <a:rPr lang="en-US" sz="2000" i="1" dirty="0"/>
              <a:t>with the following membership: </a:t>
            </a:r>
            <a:r>
              <a:rPr lang="en-US" sz="2000" i="1" dirty="0" smtClean="0"/>
              <a:t>Thomas Kürner (Chair), Iwao Hosako, Monique Brown and Ken Hiraga. The 802.15.3d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a:t>
            </a:r>
          </a:p>
          <a:p>
            <a:pPr marL="0" indent="0">
              <a:buNone/>
            </a:pPr>
            <a:r>
              <a:rPr lang="en-US" sz="2800" dirty="0" smtClean="0"/>
              <a:t>Seconded By:</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12</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086836"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January 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850015122"/>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 3d </a:t>
            </a:r>
            <a:r>
              <a:rPr lang="de-DE" sz="4400" b="1" dirty="0" err="1" smtClean="0">
                <a:solidFill>
                  <a:schemeClr val="tx1"/>
                </a:solidFill>
              </a:rPr>
              <a:t>January</a:t>
            </a:r>
            <a:r>
              <a:rPr lang="de-DE" sz="4400" b="1" dirty="0" smtClean="0">
                <a:solidFill>
                  <a:schemeClr val="tx1"/>
                </a:solidFill>
              </a:rPr>
              <a:t> 2017</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9" name="Untertitel 8"/>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 January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852767"/>
            <a:ext cx="7772400" cy="4114800"/>
          </a:xfrm>
        </p:spPr>
        <p:txBody>
          <a:bodyPr/>
          <a:lstStyle/>
          <a:p>
            <a:r>
              <a:rPr lang="de-DE" sz="2000" dirty="0" smtClean="0"/>
              <a:t>6 </a:t>
            </a:r>
            <a:r>
              <a:rPr lang="de-DE" sz="2000" dirty="0" err="1" smtClean="0"/>
              <a:t>meetings</a:t>
            </a:r>
            <a:r>
              <a:rPr lang="de-DE" sz="2000" dirty="0" smtClean="0"/>
              <a:t> (</a:t>
            </a:r>
            <a:r>
              <a:rPr lang="de-DE" sz="2000" dirty="0" err="1" smtClean="0"/>
              <a:t>including</a:t>
            </a:r>
            <a:r>
              <a:rPr lang="de-DE" sz="2000" dirty="0" smtClean="0"/>
              <a:t> 1 </a:t>
            </a:r>
            <a:r>
              <a:rPr lang="de-DE" sz="2000" dirty="0" err="1" smtClean="0"/>
              <a:t>joint</a:t>
            </a:r>
            <a:r>
              <a:rPr lang="de-DE" sz="2000" dirty="0" smtClean="0"/>
              <a:t> </a:t>
            </a:r>
            <a:r>
              <a:rPr lang="de-DE" sz="2000" dirty="0" err="1" smtClean="0"/>
              <a:t>meeting</a:t>
            </a:r>
            <a:r>
              <a:rPr lang="de-DE" sz="2000" dirty="0" smtClean="0"/>
              <a:t> </a:t>
            </a:r>
            <a:r>
              <a:rPr lang="de-DE" sz="2000" dirty="0" err="1" smtClean="0"/>
              <a:t>with</a:t>
            </a:r>
            <a:r>
              <a:rPr lang="de-DE" sz="2000" dirty="0" smtClean="0"/>
              <a:t> IG </a:t>
            </a:r>
            <a:r>
              <a:rPr lang="de-DE" sz="2000" dirty="0" err="1" smtClean="0"/>
              <a:t>THz</a:t>
            </a:r>
            <a:r>
              <a:rPr lang="de-DE" sz="2000" dirty="0" smtClean="0"/>
              <a:t>)</a:t>
            </a:r>
            <a:endParaRPr lang="de-DE" sz="2000" dirty="0" smtClean="0"/>
          </a:p>
          <a:p>
            <a:r>
              <a:rPr lang="de-DE" sz="2000" dirty="0" err="1" smtClean="0"/>
              <a:t>Contributions</a:t>
            </a:r>
            <a:r>
              <a:rPr lang="de-DE" sz="2000" dirty="0" smtClean="0"/>
              <a:t>:</a:t>
            </a:r>
            <a:endParaRPr lang="de-DE" sz="1800" dirty="0" smtClean="0"/>
          </a:p>
          <a:p>
            <a:pPr lvl="2"/>
            <a:r>
              <a:rPr lang="en-US" altLang="ja-JP" sz="1600" dirty="0" smtClean="0"/>
              <a:t>15-16-0746-07: Preliminary </a:t>
            </a:r>
            <a:r>
              <a:rPr lang="en-US" altLang="ja-JP" sz="1600" dirty="0" smtClean="0"/>
              <a:t>Performance of </a:t>
            </a:r>
            <a:r>
              <a:rPr lang="en-US" altLang="ja-JP" sz="1600" dirty="0" smtClean="0"/>
              <a:t>FEC schemes </a:t>
            </a:r>
            <a:r>
              <a:rPr lang="en-US" altLang="ja-JP" sz="1600" dirty="0" smtClean="0"/>
              <a:t>in-TG3d </a:t>
            </a:r>
            <a:r>
              <a:rPr lang="en-US" altLang="ja-JP" sz="1600" dirty="0" smtClean="0"/>
              <a:t>channels</a:t>
            </a:r>
          </a:p>
          <a:p>
            <a:pPr lvl="2"/>
            <a:r>
              <a:rPr lang="en-US" altLang="ja-JP" sz="1600" dirty="0" smtClean="0"/>
              <a:t>15-17-0039-01: Summary </a:t>
            </a:r>
            <a:r>
              <a:rPr lang="en-US" altLang="ja-JP" sz="1600" dirty="0" smtClean="0"/>
              <a:t>of Results from TG3d Link Level Simulations </a:t>
            </a:r>
            <a:endParaRPr lang="en-US" altLang="ja-JP" sz="1600" dirty="0" smtClean="0"/>
          </a:p>
          <a:p>
            <a:pPr lvl="2"/>
            <a:r>
              <a:rPr lang="en-US" altLang="ja-JP" sz="1600" dirty="0" smtClean="0"/>
              <a:t>15-17-0038-00: Proposal </a:t>
            </a:r>
            <a:r>
              <a:rPr lang="en-US" altLang="ja-JP" sz="1600" dirty="0" smtClean="0"/>
              <a:t>for a Spectrum Mask </a:t>
            </a:r>
            <a:endParaRPr lang="en-US" altLang="ja-JP" sz="1600" dirty="0" smtClean="0"/>
          </a:p>
          <a:p>
            <a:pPr lvl="2"/>
            <a:r>
              <a:rPr lang="en-US" altLang="ja-JP" sz="1600" dirty="0" smtClean="0"/>
              <a:t>15-17-0028-01: Comment </a:t>
            </a:r>
            <a:r>
              <a:rPr lang="en-US" altLang="ja-JP" sz="1600" dirty="0" smtClean="0"/>
              <a:t>resolutions from TG3d review 	</a:t>
            </a:r>
            <a:endParaRPr lang="de-DE" sz="1600" dirty="0" smtClean="0">
              <a:solidFill>
                <a:srgbClr val="FF0000"/>
              </a:solidFill>
            </a:endParaRPr>
          </a:p>
          <a:p>
            <a:pPr lvl="2"/>
            <a:r>
              <a:rPr lang="de-DE" sz="1600" dirty="0" smtClean="0"/>
              <a:t>15-17-007-00: </a:t>
            </a:r>
            <a:r>
              <a:rPr lang="en-US" altLang="ja-JP" sz="1600" dirty="0" smtClean="0"/>
              <a:t>THz Wireless Communications: New Opportunities and Challenges </a:t>
            </a:r>
            <a:endParaRPr lang="en-US" altLang="ja-JP" sz="1600" dirty="0" smtClean="0"/>
          </a:p>
          <a:p>
            <a:pPr lvl="2"/>
            <a:r>
              <a:rPr lang="en-US" sz="1600" dirty="0" smtClean="0"/>
              <a:t>15-17-0033-00:</a:t>
            </a:r>
            <a:r>
              <a:rPr lang="en-US" altLang="ja-JP" sz="1600" dirty="0" smtClean="0"/>
              <a:t> </a:t>
            </a:r>
            <a:r>
              <a:rPr lang="en-US" altLang="ja-JP" sz="1600" dirty="0" smtClean="0"/>
              <a:t>Three Dimensional Angle of Arrival Estimation in Dynamic Indoor THz Channel </a:t>
            </a:r>
            <a:endParaRPr lang="en-US" altLang="ja-JP" sz="1600" dirty="0" smtClean="0"/>
          </a:p>
          <a:p>
            <a:pPr lvl="2"/>
            <a:r>
              <a:rPr lang="en-US" altLang="ja-JP" sz="1600" dirty="0" smtClean="0"/>
              <a:t>15-17-0004-03: Coexistence </a:t>
            </a:r>
            <a:r>
              <a:rPr lang="en-US" altLang="ja-JP" sz="1600" dirty="0" smtClean="0"/>
              <a:t>Assurance </a:t>
            </a:r>
            <a:r>
              <a:rPr lang="en-US" altLang="ja-JP" sz="1600" dirty="0" smtClean="0"/>
              <a:t>Document</a:t>
            </a:r>
          </a:p>
          <a:p>
            <a:pPr lvl="2"/>
            <a:r>
              <a:rPr lang="en-US" altLang="ja-JP" sz="1600" dirty="0" smtClean="0"/>
              <a:t>18-17-0012-02: Liaison </a:t>
            </a:r>
            <a:r>
              <a:rPr lang="en-US" altLang="ja-JP" sz="1600" dirty="0" smtClean="0"/>
              <a:t>Statement from ITU-R WP5A (18/0012r2</a:t>
            </a:r>
            <a:r>
              <a:rPr lang="en-US" altLang="ja-JP" sz="1600" dirty="0" smtClean="0"/>
              <a:t>)</a:t>
            </a:r>
          </a:p>
          <a:p>
            <a:pPr lvl="2"/>
            <a:r>
              <a:rPr lang="en-US" altLang="ja-JP" sz="1600" dirty="0" smtClean="0"/>
              <a:t>18-17-0016: Liaison </a:t>
            </a:r>
            <a:r>
              <a:rPr lang="en-US" altLang="ja-JP" sz="1600" dirty="0" smtClean="0"/>
              <a:t>Statement from ITU-R WP5C</a:t>
            </a:r>
            <a:endParaRPr lang="de-DE" sz="1800" dirty="0" smtClean="0"/>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January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Tasks </a:t>
            </a:r>
            <a:r>
              <a:rPr lang="de-DE" dirty="0" err="1" smtClean="0"/>
              <a:t>Completed</a:t>
            </a:r>
            <a:endParaRPr lang="de-DE" dirty="0"/>
          </a:p>
        </p:txBody>
      </p:sp>
      <p:sp>
        <p:nvSpPr>
          <p:cNvPr id="6" name="Inhaltsplatzhalter 5"/>
          <p:cNvSpPr>
            <a:spLocks noGrp="1"/>
          </p:cNvSpPr>
          <p:nvPr>
            <p:ph idx="1"/>
          </p:nvPr>
        </p:nvSpPr>
        <p:spPr>
          <a:xfrm>
            <a:off x="685800" y="1852767"/>
            <a:ext cx="7772400" cy="4114800"/>
          </a:xfrm>
        </p:spPr>
        <p:txBody>
          <a:bodyPr/>
          <a:lstStyle/>
          <a:p>
            <a:pPr lvl="1"/>
            <a:r>
              <a:rPr lang="de-DE" sz="2200" dirty="0" smtClean="0"/>
              <a:t>TG Motion </a:t>
            </a:r>
            <a:r>
              <a:rPr lang="de-DE" sz="2200" dirty="0" err="1" smtClean="0"/>
              <a:t>to</a:t>
            </a:r>
            <a:r>
              <a:rPr lang="de-DE" sz="2200" dirty="0" smtClean="0"/>
              <a:t> </a:t>
            </a:r>
            <a:r>
              <a:rPr lang="de-DE" sz="2200" dirty="0" err="1" smtClean="0"/>
              <a:t>confirm</a:t>
            </a:r>
            <a:r>
              <a:rPr lang="de-DE" sz="2200" dirty="0" smtClean="0"/>
              <a:t> Monique Brown </a:t>
            </a:r>
            <a:r>
              <a:rPr lang="de-DE" sz="2200" dirty="0" err="1" smtClean="0"/>
              <a:t>as</a:t>
            </a:r>
            <a:r>
              <a:rPr lang="de-DE" sz="2200" dirty="0" smtClean="0"/>
              <a:t> TG Editor</a:t>
            </a:r>
          </a:p>
          <a:p>
            <a:pPr lvl="1"/>
            <a:r>
              <a:rPr lang="de-DE" sz="2200" dirty="0" err="1" smtClean="0"/>
              <a:t>Preparation</a:t>
            </a:r>
            <a:r>
              <a:rPr lang="de-DE" sz="2200" dirty="0" smtClean="0"/>
              <a:t> </a:t>
            </a:r>
            <a:r>
              <a:rPr lang="de-DE" sz="2200" dirty="0" smtClean="0"/>
              <a:t>of </a:t>
            </a:r>
            <a:r>
              <a:rPr lang="de-DE" sz="2200" dirty="0" err="1" smtClean="0"/>
              <a:t>the</a:t>
            </a:r>
            <a:r>
              <a:rPr lang="de-DE" sz="2200" dirty="0" smtClean="0"/>
              <a:t> </a:t>
            </a:r>
            <a:r>
              <a:rPr lang="de-DE" sz="2200" dirty="0" err="1" smtClean="0"/>
              <a:t>draft</a:t>
            </a:r>
            <a:r>
              <a:rPr lang="de-DE" sz="2200" dirty="0" smtClean="0"/>
              <a:t> </a:t>
            </a:r>
            <a:r>
              <a:rPr lang="de-DE" sz="2200" dirty="0" err="1" smtClean="0"/>
              <a:t>standard</a:t>
            </a:r>
            <a:r>
              <a:rPr lang="de-DE" sz="2200" dirty="0" smtClean="0"/>
              <a:t> </a:t>
            </a:r>
            <a:r>
              <a:rPr lang="de-DE" sz="2200" dirty="0" smtClean="0"/>
              <a:t>P802.15.3d D01 </a:t>
            </a:r>
            <a:r>
              <a:rPr lang="de-DE" sz="2200" dirty="0" smtClean="0"/>
              <a:t>and </a:t>
            </a:r>
            <a:r>
              <a:rPr lang="de-DE" sz="2200" dirty="0" err="1" smtClean="0"/>
              <a:t>the</a:t>
            </a:r>
            <a:r>
              <a:rPr lang="de-DE" sz="2200" dirty="0" smtClean="0"/>
              <a:t> </a:t>
            </a:r>
            <a:r>
              <a:rPr lang="de-DE" sz="2200" dirty="0" err="1" smtClean="0"/>
              <a:t>Coexistance</a:t>
            </a:r>
            <a:r>
              <a:rPr lang="de-DE" sz="2200" dirty="0" smtClean="0"/>
              <a:t> Assurance </a:t>
            </a:r>
            <a:r>
              <a:rPr lang="de-DE" sz="2200" dirty="0" err="1" smtClean="0"/>
              <a:t>Document</a:t>
            </a:r>
            <a:r>
              <a:rPr lang="de-DE" sz="2200" dirty="0" smtClean="0"/>
              <a:t> an TG Motion </a:t>
            </a:r>
            <a:r>
              <a:rPr lang="de-DE" sz="2200" dirty="0" err="1" smtClean="0"/>
              <a:t>for</a:t>
            </a:r>
            <a:r>
              <a:rPr lang="de-DE" sz="2200" dirty="0" smtClean="0"/>
              <a:t> LB</a:t>
            </a:r>
          </a:p>
          <a:p>
            <a:pPr lvl="1"/>
            <a:r>
              <a:rPr lang="de-DE" sz="2200" dirty="0" smtClean="0"/>
              <a:t>TG Motion </a:t>
            </a:r>
            <a:r>
              <a:rPr lang="de-DE" sz="2200" dirty="0" err="1" smtClean="0"/>
              <a:t>to</a:t>
            </a:r>
            <a:r>
              <a:rPr lang="de-DE" sz="2200" dirty="0" smtClean="0"/>
              <a:t> form a BRC</a:t>
            </a:r>
            <a:endParaRPr lang="de-DE" sz="2200" dirty="0" smtClean="0"/>
          </a:p>
          <a:p>
            <a:pPr lvl="1"/>
            <a:r>
              <a:rPr lang="de-DE" sz="2200" dirty="0" smtClean="0"/>
              <a:t>Review of Liaison Statements </a:t>
            </a:r>
            <a:r>
              <a:rPr lang="de-DE" sz="2200" dirty="0" err="1" smtClean="0"/>
              <a:t>from</a:t>
            </a:r>
            <a:r>
              <a:rPr lang="de-DE" sz="2200" dirty="0" smtClean="0"/>
              <a:t> ITU-R WP5A and ITU-R WP5C</a:t>
            </a:r>
            <a:endParaRPr lang="de-DE" sz="2200" dirty="0" smtClean="0"/>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January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Plans </a:t>
            </a:r>
            <a:r>
              <a:rPr lang="de-DE" dirty="0" err="1" smtClean="0"/>
              <a:t>for</a:t>
            </a:r>
            <a:r>
              <a:rPr lang="de-DE" dirty="0" smtClean="0"/>
              <a:t> Vancouver March 2017</a:t>
            </a:r>
            <a:endParaRPr lang="de-DE" dirty="0"/>
          </a:p>
        </p:txBody>
      </p:sp>
      <p:sp>
        <p:nvSpPr>
          <p:cNvPr id="3" name="Inhaltsplatzhalter 2"/>
          <p:cNvSpPr>
            <a:spLocks noGrp="1"/>
          </p:cNvSpPr>
          <p:nvPr>
            <p:ph idx="1"/>
          </p:nvPr>
        </p:nvSpPr>
        <p:spPr/>
        <p:txBody>
          <a:bodyPr/>
          <a:lstStyle/>
          <a:p>
            <a:r>
              <a:rPr lang="de-DE" sz="2400" dirty="0" smtClean="0"/>
              <a:t>Comment </a:t>
            </a:r>
            <a:r>
              <a:rPr lang="de-DE" sz="2400" dirty="0" err="1" smtClean="0"/>
              <a:t>resolution</a:t>
            </a:r>
            <a:r>
              <a:rPr lang="de-DE" sz="2400" dirty="0" smtClean="0"/>
              <a:t> </a:t>
            </a:r>
            <a:r>
              <a:rPr lang="de-DE" sz="2400" dirty="0" err="1" smtClean="0"/>
              <a:t>from</a:t>
            </a:r>
            <a:r>
              <a:rPr lang="de-DE" sz="2400" dirty="0" smtClean="0"/>
              <a:t> LB</a:t>
            </a:r>
          </a:p>
          <a:p>
            <a:r>
              <a:rPr lang="de-DE" sz="2400" dirty="0" err="1" smtClean="0"/>
              <a:t>Drafting</a:t>
            </a:r>
            <a:r>
              <a:rPr lang="de-DE" sz="2400" dirty="0" smtClean="0"/>
              <a:t> </a:t>
            </a:r>
            <a:r>
              <a:rPr lang="de-DE" sz="2400" dirty="0" err="1" smtClean="0"/>
              <a:t>responses</a:t>
            </a:r>
            <a:r>
              <a:rPr lang="de-DE" sz="2400" dirty="0" smtClean="0"/>
              <a:t> </a:t>
            </a:r>
            <a:r>
              <a:rPr lang="de-DE" sz="2400" dirty="0" err="1" smtClean="0"/>
              <a:t>to</a:t>
            </a:r>
            <a:r>
              <a:rPr lang="de-DE" sz="2400" dirty="0" smtClean="0"/>
              <a:t> </a:t>
            </a:r>
            <a:r>
              <a:rPr lang="de-DE" sz="2400" dirty="0" err="1" smtClean="0"/>
              <a:t>liaison</a:t>
            </a:r>
            <a:r>
              <a:rPr lang="de-DE" sz="2400" dirty="0" smtClean="0"/>
              <a:t> </a:t>
            </a:r>
            <a:r>
              <a:rPr lang="de-DE" sz="2400" dirty="0" err="1" smtClean="0"/>
              <a:t>statements</a:t>
            </a:r>
            <a:r>
              <a:rPr lang="de-DE" sz="2400" dirty="0" smtClean="0"/>
              <a:t> </a:t>
            </a:r>
            <a:r>
              <a:rPr lang="de-DE" sz="2400" dirty="0" err="1" smtClean="0"/>
              <a:t>from</a:t>
            </a:r>
            <a:r>
              <a:rPr lang="de-DE" sz="2400" dirty="0" smtClean="0"/>
              <a:t> ITU-R</a:t>
            </a:r>
          </a:p>
          <a:p>
            <a:r>
              <a:rPr lang="de-DE" sz="2400" dirty="0" err="1" smtClean="0"/>
              <a:t>Drafting</a:t>
            </a:r>
            <a:r>
              <a:rPr lang="de-DE" sz="2400" dirty="0" smtClean="0"/>
              <a:t> an IEEE 802 </a:t>
            </a:r>
            <a:r>
              <a:rPr lang="de-DE" sz="2400" dirty="0" err="1" smtClean="0"/>
              <a:t>position</a:t>
            </a:r>
            <a:r>
              <a:rPr lang="de-DE" sz="2400" dirty="0" smtClean="0"/>
              <a:t> on WRC AI 1.15</a:t>
            </a:r>
            <a:endParaRPr lang="de-DE" sz="2400" dirty="0"/>
          </a:p>
        </p:txBody>
      </p:sp>
      <p:sp>
        <p:nvSpPr>
          <p:cNvPr id="4" name="Datumsplatzhalter 3"/>
          <p:cNvSpPr>
            <a:spLocks noGrp="1"/>
          </p:cNvSpPr>
          <p:nvPr>
            <p:ph type="dt" sz="half" idx="10"/>
          </p:nvPr>
        </p:nvSpPr>
        <p:spPr/>
        <p:txBody>
          <a:bodyPr/>
          <a:lstStyle/>
          <a:p>
            <a:r>
              <a:rPr lang="en-US" dirty="0" smtClean="0"/>
              <a:t>January 2017</a:t>
            </a:r>
            <a:endParaRPr lang="en-US" dirty="0" smtClean="0"/>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BRC </a:t>
            </a:r>
            <a:r>
              <a:rPr lang="de-DE" dirty="0" err="1" smtClean="0"/>
              <a:t>Calls</a:t>
            </a:r>
            <a:endParaRPr lang="de-DE" dirty="0"/>
          </a:p>
        </p:txBody>
      </p:sp>
      <p:sp>
        <p:nvSpPr>
          <p:cNvPr id="3" name="Inhaltsplatzhalter 2"/>
          <p:cNvSpPr>
            <a:spLocks noGrp="1"/>
          </p:cNvSpPr>
          <p:nvPr>
            <p:ph idx="1"/>
          </p:nvPr>
        </p:nvSpPr>
        <p:spPr>
          <a:xfrm>
            <a:off x="419101" y="1981200"/>
            <a:ext cx="8277224" cy="4114800"/>
          </a:xfrm>
        </p:spPr>
        <p:txBody>
          <a:bodyPr/>
          <a:lstStyle/>
          <a:p>
            <a:pPr>
              <a:buNone/>
            </a:pPr>
            <a:endParaRPr lang="de-DE" sz="2400" dirty="0" smtClean="0"/>
          </a:p>
          <a:p>
            <a:pPr lvl="1"/>
            <a:r>
              <a:rPr lang="de-DE" sz="1800" dirty="0" smtClean="0"/>
              <a:t>21.02.17, </a:t>
            </a:r>
            <a:r>
              <a:rPr lang="de-DE" sz="1800" dirty="0" smtClean="0"/>
              <a:t>6</a:t>
            </a:r>
            <a:r>
              <a:rPr lang="de-DE" sz="1800" dirty="0" smtClean="0"/>
              <a:t>am-7am</a:t>
            </a:r>
            <a:r>
              <a:rPr lang="de-DE" sz="1800" dirty="0" smtClean="0"/>
              <a:t>, (CET), </a:t>
            </a:r>
            <a:r>
              <a:rPr lang="de-DE" sz="1800" dirty="0" smtClean="0"/>
              <a:t>2</a:t>
            </a:r>
            <a:r>
              <a:rPr lang="de-DE" sz="1800" dirty="0" smtClean="0"/>
              <a:t>pm-3pm </a:t>
            </a:r>
            <a:r>
              <a:rPr lang="de-DE" sz="1800" dirty="0" smtClean="0"/>
              <a:t>(</a:t>
            </a:r>
            <a:r>
              <a:rPr lang="de-DE" sz="1800" dirty="0" smtClean="0"/>
              <a:t>JST) / 20.02.17, 9</a:t>
            </a:r>
            <a:r>
              <a:rPr lang="de-DE" sz="1800" dirty="0" smtClean="0"/>
              <a:t>p</a:t>
            </a:r>
            <a:r>
              <a:rPr lang="de-DE" sz="1800" dirty="0" smtClean="0"/>
              <a:t>m-10pm </a:t>
            </a:r>
            <a:r>
              <a:rPr lang="de-DE" sz="1800" dirty="0" smtClean="0"/>
              <a:t>(PST)</a:t>
            </a:r>
          </a:p>
          <a:p>
            <a:pPr lvl="1"/>
            <a:r>
              <a:rPr lang="de-DE" sz="1800" dirty="0" smtClean="0"/>
              <a:t>23.02.17</a:t>
            </a:r>
            <a:r>
              <a:rPr lang="de-DE" sz="1800" dirty="0" smtClean="0"/>
              <a:t>, </a:t>
            </a:r>
            <a:r>
              <a:rPr lang="de-DE" sz="1800" dirty="0" smtClean="0"/>
              <a:t>6am-8am</a:t>
            </a:r>
            <a:r>
              <a:rPr lang="de-DE" sz="1800" dirty="0" smtClean="0"/>
              <a:t>, (CET), </a:t>
            </a:r>
            <a:r>
              <a:rPr lang="de-DE" sz="1800" dirty="0" smtClean="0"/>
              <a:t>2pm-4pm </a:t>
            </a:r>
            <a:r>
              <a:rPr lang="de-DE" sz="1800" dirty="0" smtClean="0"/>
              <a:t>(JST) / </a:t>
            </a:r>
            <a:r>
              <a:rPr lang="de-DE" sz="1800" dirty="0" smtClean="0"/>
              <a:t>23.02.17</a:t>
            </a:r>
            <a:r>
              <a:rPr lang="de-DE" sz="1800" dirty="0" smtClean="0"/>
              <a:t>, </a:t>
            </a:r>
            <a:r>
              <a:rPr lang="de-DE" sz="1800" dirty="0" smtClean="0"/>
              <a:t>9pm-11pm </a:t>
            </a:r>
            <a:r>
              <a:rPr lang="de-DE" sz="1800" dirty="0" smtClean="0"/>
              <a:t>(PST)</a:t>
            </a:r>
          </a:p>
          <a:p>
            <a:pPr lvl="1"/>
            <a:r>
              <a:rPr lang="de-DE" sz="1800" dirty="0" smtClean="0"/>
              <a:t>28.02.17, </a:t>
            </a:r>
            <a:r>
              <a:rPr lang="de-DE" sz="1800" dirty="0" smtClean="0"/>
              <a:t>6</a:t>
            </a:r>
            <a:r>
              <a:rPr lang="de-DE" sz="1800" dirty="0" smtClean="0"/>
              <a:t>am-8am</a:t>
            </a:r>
            <a:r>
              <a:rPr lang="de-DE" sz="1800" dirty="0" smtClean="0"/>
              <a:t>, (CET), </a:t>
            </a:r>
            <a:r>
              <a:rPr lang="de-DE" sz="1800" dirty="0" smtClean="0"/>
              <a:t>2pm-4pm </a:t>
            </a:r>
            <a:r>
              <a:rPr lang="de-DE" sz="1800" dirty="0" smtClean="0"/>
              <a:t>(JST</a:t>
            </a:r>
            <a:r>
              <a:rPr lang="de-DE" sz="1800" dirty="0" smtClean="0"/>
              <a:t>) / </a:t>
            </a:r>
            <a:r>
              <a:rPr lang="de-DE" sz="1800" dirty="0" smtClean="0"/>
              <a:t>27.02.17</a:t>
            </a:r>
            <a:r>
              <a:rPr lang="de-DE" sz="1800" dirty="0" smtClean="0"/>
              <a:t>, 9pm-11pm (PST)</a:t>
            </a:r>
            <a:endParaRPr lang="de-DE" sz="1800" dirty="0" smtClean="0"/>
          </a:p>
          <a:p>
            <a:pPr lvl="1"/>
            <a:endParaRPr lang="de-DE" sz="2000"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8"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7" name="Datumsplatzhalter 3"/>
          <p:cNvSpPr>
            <a:spLocks noGrp="1"/>
          </p:cNvSpPr>
          <p:nvPr>
            <p:ph type="dt" sz="half" idx="10"/>
          </p:nvPr>
        </p:nvSpPr>
        <p:spPr>
          <a:xfrm>
            <a:off x="685800" y="378281"/>
            <a:ext cx="1600200" cy="215444"/>
          </a:xfrm>
        </p:spPr>
        <p:txBody>
          <a:bodyPr/>
          <a:lstStyle/>
          <a:p>
            <a:r>
              <a:rPr lang="en-US" dirty="0" smtClean="0"/>
              <a:t>January 2017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Telcos</a:t>
            </a:r>
            <a:r>
              <a:rPr lang="de-DE" dirty="0" smtClean="0"/>
              <a:t> on </a:t>
            </a:r>
            <a:r>
              <a:rPr lang="de-DE" dirty="0" err="1" smtClean="0"/>
              <a:t>Regulatory</a:t>
            </a:r>
            <a:r>
              <a:rPr lang="de-DE" dirty="0" smtClean="0"/>
              <a:t> Matters </a:t>
            </a:r>
            <a:endParaRPr lang="de-DE" dirty="0"/>
          </a:p>
        </p:txBody>
      </p:sp>
      <p:sp>
        <p:nvSpPr>
          <p:cNvPr id="3" name="Inhaltsplatzhalter 2"/>
          <p:cNvSpPr>
            <a:spLocks noGrp="1"/>
          </p:cNvSpPr>
          <p:nvPr>
            <p:ph idx="1"/>
          </p:nvPr>
        </p:nvSpPr>
        <p:spPr>
          <a:xfrm>
            <a:off x="419101" y="1981200"/>
            <a:ext cx="8277224" cy="4114800"/>
          </a:xfrm>
        </p:spPr>
        <p:txBody>
          <a:bodyPr/>
          <a:lstStyle/>
          <a:p>
            <a:pPr>
              <a:buNone/>
            </a:pPr>
            <a:endParaRPr lang="de-DE" sz="2400" dirty="0" smtClean="0"/>
          </a:p>
          <a:p>
            <a:pPr lvl="1"/>
            <a:r>
              <a:rPr lang="de-DE" sz="2000" dirty="0" smtClean="0"/>
              <a:t>15.02.17, </a:t>
            </a:r>
            <a:r>
              <a:rPr lang="de-DE" sz="2000" dirty="0" smtClean="0"/>
              <a:t>9am-11am, (CET), 5pm-7pm (JST), 12am-2am (PST)</a:t>
            </a:r>
          </a:p>
          <a:p>
            <a:pPr lvl="1"/>
            <a:r>
              <a:rPr lang="de-DE" sz="2000" dirty="0" smtClean="0"/>
              <a:t>02.03.17</a:t>
            </a:r>
            <a:r>
              <a:rPr lang="de-DE" sz="2000" dirty="0" smtClean="0"/>
              <a:t>, 9am-11am, (CET), 5pm-7pm (JST), 12am-2am (PST)</a:t>
            </a:r>
          </a:p>
          <a:p>
            <a:pPr lvl="1"/>
            <a:endParaRPr lang="de-DE" sz="2000"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8"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7" name="Datumsplatzhalter 3"/>
          <p:cNvSpPr>
            <a:spLocks noGrp="1"/>
          </p:cNvSpPr>
          <p:nvPr>
            <p:ph type="dt" sz="half" idx="10"/>
          </p:nvPr>
        </p:nvSpPr>
        <p:spPr>
          <a:xfrm>
            <a:off x="685800" y="378281"/>
            <a:ext cx="1600200" cy="215444"/>
          </a:xfrm>
        </p:spPr>
        <p:txBody>
          <a:bodyPr/>
          <a:lstStyle/>
          <a:p>
            <a:r>
              <a:rPr lang="en-US" dirty="0" smtClean="0"/>
              <a:t>January 2017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a:t>Move </a:t>
            </a:r>
            <a:r>
              <a:rPr lang="en-US" sz="2800" i="1" dirty="0"/>
              <a:t>that </a:t>
            </a:r>
            <a:r>
              <a:rPr lang="en-US" sz="2800" i="1" dirty="0" smtClean="0"/>
              <a:t>TG3d </a:t>
            </a:r>
            <a:r>
              <a:rPr lang="en-US" sz="2800" i="1" dirty="0"/>
              <a:t>formally </a:t>
            </a:r>
            <a:r>
              <a:rPr lang="en-US" sz="2800" i="1" dirty="0" smtClean="0"/>
              <a:t>requests </a:t>
            </a:r>
            <a:r>
              <a:rPr lang="en-US" sz="2800" i="1" dirty="0"/>
              <a:t>that the 802.15 WG start a WG Letter Ballot requesting approval to forward document </a:t>
            </a:r>
            <a:r>
              <a:rPr lang="en-US" sz="2800" i="1" dirty="0" smtClean="0"/>
              <a:t>P802-15-3d_D01.pdf to </a:t>
            </a:r>
            <a:r>
              <a:rPr lang="en-US" sz="2800" i="1" dirty="0"/>
              <a:t>Sponsor </a:t>
            </a:r>
            <a:r>
              <a:rPr lang="en-US" sz="2800" i="1" dirty="0" smtClean="0"/>
              <a:t>Ballot</a:t>
            </a:r>
            <a:r>
              <a:rPr lang="en-US" sz="2800" dirty="0" smtClean="0"/>
              <a:t>.</a:t>
            </a:r>
          </a:p>
          <a:p>
            <a:pPr marL="0" indent="0">
              <a:buNone/>
            </a:pPr>
            <a:endParaRPr lang="en-US" sz="2800" dirty="0"/>
          </a:p>
          <a:p>
            <a:pPr marL="0" indent="0">
              <a:buNone/>
            </a:pPr>
            <a:r>
              <a:rPr lang="en-US" sz="2800" dirty="0" smtClean="0"/>
              <a:t>Moved By:  </a:t>
            </a:r>
            <a:r>
              <a:rPr lang="en-US" sz="2800" dirty="0" smtClean="0"/>
              <a:t>Iwao Hosako</a:t>
            </a:r>
            <a:endParaRPr lang="en-US" sz="2800" dirty="0" smtClean="0"/>
          </a:p>
          <a:p>
            <a:pPr marL="0" indent="0">
              <a:buNone/>
            </a:pPr>
            <a:r>
              <a:rPr lang="en-US" sz="2800" dirty="0" smtClean="0"/>
              <a:t>Seconded By:  </a:t>
            </a:r>
            <a:r>
              <a:rPr lang="en-US" sz="2800" dirty="0" smtClean="0"/>
              <a:t>Andrew Estrada</a:t>
            </a:r>
            <a:endParaRPr lang="en-US" sz="2800" dirty="0" smtClean="0"/>
          </a:p>
          <a:p>
            <a:pPr marL="0" indent="0">
              <a:buNone/>
            </a:pPr>
            <a:r>
              <a:rPr lang="en-US" sz="2800" dirty="0" smtClean="0"/>
              <a:t>y/a/n = </a:t>
            </a:r>
            <a:r>
              <a:rPr lang="en-US" sz="2800" dirty="0" smtClean="0"/>
              <a:t>3/0/0</a:t>
            </a:r>
            <a:endParaRPr lang="en-US" sz="2800" dirty="0" smtClean="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1086836"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January 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152183104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a:t>Move </a:t>
            </a:r>
            <a:r>
              <a:rPr lang="en-US" sz="2800" i="1" dirty="0"/>
              <a:t>that </a:t>
            </a:r>
            <a:r>
              <a:rPr lang="en-US" sz="2800" i="1" dirty="0" smtClean="0"/>
              <a:t>TG3d </a:t>
            </a:r>
            <a:r>
              <a:rPr lang="en-US" sz="2800" i="1" dirty="0"/>
              <a:t>formally </a:t>
            </a:r>
            <a:r>
              <a:rPr lang="en-US" sz="2800" i="1" dirty="0" smtClean="0"/>
              <a:t>approves the Coexistence Assurance </a:t>
            </a:r>
            <a:r>
              <a:rPr lang="en-US" sz="2800" i="1" dirty="0"/>
              <a:t>Document </a:t>
            </a:r>
            <a:r>
              <a:rPr lang="en-US" sz="2800" i="1" dirty="0" smtClean="0"/>
              <a:t>15-17-0004-03-003d-coexistence-assurance.doc</a:t>
            </a:r>
            <a:r>
              <a:rPr lang="en-US" sz="2800" dirty="0" smtClean="0"/>
              <a:t>.</a:t>
            </a:r>
          </a:p>
          <a:p>
            <a:pPr marL="0" indent="0">
              <a:buNone/>
            </a:pPr>
            <a:endParaRPr lang="en-US" sz="2800" dirty="0"/>
          </a:p>
          <a:p>
            <a:pPr marL="0" indent="0">
              <a:buNone/>
            </a:pPr>
            <a:r>
              <a:rPr lang="en-US" sz="2800" dirty="0" smtClean="0"/>
              <a:t>Moved By:  Iwao Hosako</a:t>
            </a:r>
          </a:p>
          <a:p>
            <a:pPr marL="0" indent="0">
              <a:buNone/>
            </a:pPr>
            <a:r>
              <a:rPr lang="en-US" sz="2800" dirty="0" smtClean="0"/>
              <a:t>Seconded By:  Andrew Estrada</a:t>
            </a:r>
          </a:p>
          <a:p>
            <a:pPr marL="0" indent="0">
              <a:buNone/>
            </a:pPr>
            <a:r>
              <a:rPr lang="en-US" sz="2800" dirty="0" smtClean="0"/>
              <a:t>y/a/n = 3/0/0</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086836"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January 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1508384255"/>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636</Words>
  <Application>Microsoft Office PowerPoint</Application>
  <PresentationFormat>Bildschirmpräsentation (4:3)</PresentationFormat>
  <Paragraphs>108</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vt:lpstr>
      <vt:lpstr>Folie 1</vt:lpstr>
      <vt:lpstr>TG 3d January 2017 Closing Report</vt:lpstr>
      <vt:lpstr>Meetings/Contributions</vt:lpstr>
      <vt:lpstr>Tasks Completed</vt:lpstr>
      <vt:lpstr>Plans for Vancouver March 2017</vt:lpstr>
      <vt:lpstr>BRC Calls</vt:lpstr>
      <vt:lpstr>Telcos on Regulatory Matters </vt:lpstr>
      <vt:lpstr>TG Motion</vt:lpstr>
      <vt:lpstr>TG Motion</vt:lpstr>
      <vt:lpstr>WG Motion</vt:lpstr>
      <vt:lpstr>TG Motion</vt:lpstr>
      <vt:lpstr>WG 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164</cp:revision>
  <cp:lastPrinted>1998-02-10T13:28:06Z</cp:lastPrinted>
  <dcterms:created xsi:type="dcterms:W3CDTF">2012-11-14T22:04:21Z</dcterms:created>
  <dcterms:modified xsi:type="dcterms:W3CDTF">2017-01-19T19:28:03Z</dcterms:modified>
</cp:coreProperties>
</file>