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79" r:id="rId3"/>
    <p:sldId id="272" r:id="rId4"/>
    <p:sldId id="281" r:id="rId5"/>
    <p:sldId id="298" r:id="rId6"/>
    <p:sldId id="299" r:id="rId7"/>
    <p:sldId id="284" r:id="rId8"/>
    <p:sldId id="293" r:id="rId9"/>
    <p:sldId id="295" r:id="rId10"/>
    <p:sldId id="296" r:id="rId11"/>
    <p:sldId id="297" r:id="rId12"/>
    <p:sldId id="300" r:id="rId13"/>
    <p:sldId id="301" r:id="rId14"/>
    <p:sldId id="302"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5" d="100"/>
          <a:sy n="65" d="100"/>
        </p:scale>
        <p:origin x="-570" y="-114"/>
      </p:cViewPr>
      <p:guideLst>
        <p:guide orient="horz" pos="1298"/>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xmlns="" val="2568464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(Koden TI /MuIT)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January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(Koden TI /MuIT)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a:t>
            </a:r>
            <a:r>
              <a:rPr lang="en-US" altLang="ja-JP" sz="1400" b="1" dirty="0" smtClean="0">
                <a:ea typeface="ＭＳ Ｐゴシック" charset="-128"/>
              </a:rPr>
              <a:t>15-17-0071-00-004s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/MuIT)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a:t>
            </a:r>
            <a:r>
              <a:rPr lang="en-US" altLang="ja-JP" sz="1600" dirty="0" smtClean="0">
                <a:latin typeface="+mj-ea"/>
                <a:ea typeface="+mj-ea"/>
              </a:rPr>
              <a:t>January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a:t>
            </a:r>
            <a:r>
              <a:rPr lang="en-US" altLang="ja-JP" sz="1600" dirty="0" smtClean="0">
                <a:solidFill>
                  <a:schemeClr val="tx2"/>
                </a:solidFill>
                <a:ea typeface="ＭＳ Ｐゴシック" charset="-128"/>
              </a:rPr>
              <a:t>19 </a:t>
            </a:r>
            <a:r>
              <a:rPr lang="en-US" altLang="ja-JP" sz="1600" dirty="0" smtClean="0">
                <a:latin typeface="+mj-ea"/>
              </a:rPr>
              <a:t>January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Kodenn</a:t>
            </a:r>
            <a:r>
              <a:rPr lang="en-US" altLang="ja-JP" sz="1600" dirty="0" smtClean="0">
                <a:solidFill>
                  <a:schemeClr val="tx2"/>
                </a:solidFill>
                <a:ea typeface="ＭＳ Ｐゴシック" charset="-128"/>
              </a:rPr>
              <a:t> TI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Institute of </a:t>
            </a:r>
            <a:r>
              <a:rPr lang="en-US" altLang="ja-JP" sz="1600" dirty="0" smtClean="0">
                <a:solidFill>
                  <a:schemeClr val="tx2"/>
                </a:solidFill>
                <a:ea typeface="ＭＳ Ｐゴシック" charset="-128"/>
              </a:rPr>
              <a:t>Technology]</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[Hokkaido JAPAN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Voice</a:t>
            </a:r>
            <a:r>
              <a:rPr lang="en-US" altLang="ja-JP" sz="1600" dirty="0">
                <a:ea typeface="ＭＳ Ｐゴシック" charset="-128"/>
              </a:rPr>
              <a:t>:[+81-143-46-5345 </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January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08512"/>
          </a:xfrm>
        </p:spPr>
        <p:txBody>
          <a:bodyPr/>
          <a:lstStyle/>
          <a:p>
            <a:pPr>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to Start a Recirculation Letter Ballot.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Move that TG4s formally request that the 802.15 WG start a WG Letter Ballot requesting approval of CA document (15-16-0536-01-004s) and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to forward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CA document (15-16-0536-01-004s) to Sponsor Ballot pending the completion and inclusion of the edits in the draft.</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Hidetoshi Yokota</a:t>
            </a:r>
            <a:r>
              <a:rPr lang="en-US" altLang="ja-JP" sz="2000" dirty="0" smtClean="0">
                <a:latin typeface="+mn-ea"/>
              </a:rPr>
              <a:t> 		</a:t>
            </a:r>
            <a:r>
              <a:rPr lang="en-US" altLang="en-US" sz="2000" dirty="0" smtClean="0">
                <a:latin typeface="+mn-ea"/>
              </a:rPr>
              <a:t>Seconded by: </a:t>
            </a:r>
            <a:r>
              <a:rPr lang="en-US" altLang="en-US" sz="2000" dirty="0" err="1" smtClean="0">
                <a:latin typeface="+mn-ea"/>
              </a:rPr>
              <a:t>Iwao</a:t>
            </a:r>
            <a:r>
              <a:rPr lang="en-US" altLang="en-US" sz="2000" dirty="0" smtClean="0">
                <a:latin typeface="+mn-ea"/>
              </a:rPr>
              <a:t> </a:t>
            </a:r>
            <a:r>
              <a:rPr lang="en-US" altLang="en-US" sz="2000" dirty="0" err="1" smtClean="0">
                <a:latin typeface="+mn-ea"/>
              </a:rPr>
              <a:t>Hosako</a:t>
            </a:r>
            <a:r>
              <a:rPr lang="en-US" altLang="ja-JP" sz="2000" dirty="0" smtClean="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no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no</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Motion carries by unanimous consent</a:t>
            </a:r>
            <a:endParaRPr lang="en-US" altLang="ja-JP" sz="2000" dirty="0" smtClean="0">
              <a:latin typeface="+mn-ea"/>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80520"/>
          </a:xfrm>
        </p:spPr>
        <p:txBody>
          <a:bodyPr/>
          <a:lstStyle/>
          <a:p>
            <a:pPr marL="0" indent="0">
              <a:buNone/>
            </a:pPr>
            <a:r>
              <a:rPr lang="en-GB" altLang="ja-JP" sz="2000" b="1" dirty="0" smtClean="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smtClean="0"/>
              <a:t>TG4s requests that 802.15 WG approve the formation of a Ballot Resolution Committee (BRC) for the WG balloting of the P802.15.4s-D02 with the following membership: </a:t>
            </a:r>
            <a:r>
              <a:rPr lang="en-US" altLang="en-US" sz="2000" i="1" dirty="0" smtClean="0"/>
              <a:t>Shoichi Kitazawa, Hidetoshi Yokota, and Shusaku Shimada</a:t>
            </a:r>
            <a:r>
              <a:rPr lang="en-US" altLang="ja-JP" sz="2000" i="1" dirty="0" smtClean="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Hidetoshi Yokota</a:t>
            </a:r>
            <a:r>
              <a:rPr lang="en-US" altLang="ja-JP" sz="2000" dirty="0" smtClean="0">
                <a:latin typeface="+mn-ea"/>
              </a:rPr>
              <a:t> 		</a:t>
            </a:r>
            <a:r>
              <a:rPr lang="en-US" altLang="en-US" sz="2000" dirty="0" smtClean="0">
                <a:latin typeface="+mn-ea"/>
              </a:rPr>
              <a:t>Seconded by: </a:t>
            </a:r>
            <a:r>
              <a:rPr lang="en-US" altLang="en-US" sz="2000" dirty="0" err="1" smtClean="0">
                <a:latin typeface="+mn-ea"/>
              </a:rPr>
              <a:t>Iwao</a:t>
            </a:r>
            <a:r>
              <a:rPr lang="en-US" altLang="en-US" sz="2000" dirty="0" smtClean="0">
                <a:latin typeface="+mn-ea"/>
              </a:rPr>
              <a:t> </a:t>
            </a:r>
            <a:r>
              <a:rPr lang="en-US" altLang="en-US" sz="2000" dirty="0" err="1" smtClean="0">
                <a:latin typeface="+mn-ea"/>
              </a:rPr>
              <a:t>Hosako</a:t>
            </a:r>
            <a:r>
              <a:rPr lang="en-US" altLang="ja-JP" sz="2000" dirty="0" smtClean="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no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no</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Motion carries by unanimous consent</a:t>
            </a:r>
            <a:endParaRPr lang="en-US" altLang="ja-JP" sz="2000" dirty="0" smtClean="0">
              <a:latin typeface="+mn-ea"/>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a:t>
            </a:r>
            <a:r>
              <a:rPr lang="en-US" altLang="ja-JP" dirty="0" smtClean="0"/>
              <a:t>#1</a:t>
            </a:r>
            <a:endParaRPr kumimoji="1" lang="ja-JP" altLang="en-US" dirty="0"/>
          </a:p>
        </p:txBody>
      </p:sp>
      <p:sp>
        <p:nvSpPr>
          <p:cNvPr id="3" name="コンテンツ プレースホルダー 2"/>
          <p:cNvSpPr>
            <a:spLocks noGrp="1"/>
          </p:cNvSpPr>
          <p:nvPr>
            <p:ph idx="1"/>
          </p:nvPr>
        </p:nvSpPr>
        <p:spPr>
          <a:xfrm>
            <a:off x="251520" y="1700808"/>
            <a:ext cx="8640960" cy="4114800"/>
          </a:xfrm>
        </p:spPr>
        <p:txBody>
          <a:bodyPr/>
          <a:lstStyle/>
          <a:p>
            <a:pPr>
              <a:buNone/>
            </a:pPr>
            <a:r>
              <a:rPr lang="en-GB" altLang="ja-JP" sz="2000" b="1" dirty="0" smtClean="0"/>
              <a:t>Motion to Start a Recirculation Letter Ballot.</a:t>
            </a:r>
            <a:endParaRPr lang="en-US" altLang="ja-JP" sz="2000" i="1" dirty="0" smtClean="0"/>
          </a:p>
          <a:p>
            <a:pPr marL="0" indent="0">
              <a:buNone/>
            </a:pPr>
            <a:r>
              <a:rPr lang="en-US" altLang="ja-JP" sz="2000" i="1" dirty="0" smtClean="0"/>
              <a:t>Move that 802.15 WG start a WG Letter Ballot requesting approval of CA document (15-16-0536-01-004s) and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to forward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CA document (15-16-0536-01-004s) to Sponsor Ballot pending the completion and inclusion of the edits in the draft.</a:t>
            </a:r>
            <a:endParaRPr lang="ja-JP" altLang="ja-JP" sz="2000" dirty="0" smtClean="0"/>
          </a:p>
          <a:p>
            <a:pPr>
              <a:buNone/>
            </a:pPr>
            <a:endParaRPr lang="en-US" altLang="en-US" sz="2000" i="1" dirty="0" smtClean="0">
              <a:latin typeface="Times New Roman" panose="02020603050405020304" pitchFamily="18" charset="0"/>
            </a:endParaRPr>
          </a:p>
          <a:p>
            <a:r>
              <a:rPr lang="en-US" altLang="en-US" sz="2000" i="1" dirty="0" smtClean="0">
                <a:latin typeface="Times New Roman" panose="02020603050405020304" pitchFamily="18" charset="0"/>
              </a:rPr>
              <a:t>Moved </a:t>
            </a:r>
            <a:r>
              <a:rPr lang="en-US" altLang="en-US" sz="2000" i="1" dirty="0">
                <a:latin typeface="Times New Roman" panose="02020603050405020304" pitchFamily="18" charset="0"/>
              </a:rPr>
              <a:t>By: </a:t>
            </a:r>
            <a:r>
              <a:rPr lang="en-US" altLang="ja-JP" sz="2000" i="1" dirty="0" smtClean="0">
                <a:latin typeface="Times New Roman" panose="02020603050405020304" pitchFamily="18" charset="0"/>
              </a:rPr>
              <a:t>Shoichi Kitazawa</a:t>
            </a:r>
            <a:endParaRPr lang="en-US" altLang="en-US" sz="2000" i="1" dirty="0">
              <a:latin typeface="Times New Roman" panose="02020603050405020304" pitchFamily="18" charset="0"/>
            </a:endParaRPr>
          </a:p>
          <a:p>
            <a:r>
              <a:rPr lang="en-US" altLang="en-US" sz="2000" i="1" dirty="0">
                <a:latin typeface="Times New Roman" panose="02020603050405020304" pitchFamily="18" charset="0"/>
              </a:rPr>
              <a:t>Seconded By: </a:t>
            </a:r>
          </a:p>
          <a:p>
            <a:r>
              <a:rPr kumimoji="1" lang="en-US" altLang="ja-JP" sz="2000" dirty="0" smtClean="0"/>
              <a:t> </a:t>
            </a:r>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January 2017</a:t>
            </a:r>
            <a:endParaRPr lang="en-US" altLang="ja-JP"/>
          </a:p>
        </p:txBody>
      </p:sp>
      <p:sp>
        <p:nvSpPr>
          <p:cNvPr id="5" name="フッター プレースホルダー 4"/>
          <p:cNvSpPr>
            <a:spLocks noGrp="1"/>
          </p:cNvSpPr>
          <p:nvPr>
            <p:ph type="ftr" sz="quarter" idx="11"/>
          </p:nvPr>
        </p:nvSpPr>
        <p:spPr/>
        <p:txBody>
          <a:bodyPr/>
          <a:lstStyle/>
          <a:p>
            <a:r>
              <a:rPr lang="fi-FI" altLang="ja-JP" smtClean="0"/>
              <a:t>Shoichi Kitazawa (Koden TI /MuIT)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xmlns="" val="123513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a:t>
            </a:r>
            <a:r>
              <a:rPr lang="en-US" altLang="ja-JP" dirty="0" smtClean="0"/>
              <a:t>#2</a:t>
            </a:r>
            <a:endParaRPr kumimoji="1" lang="ja-JP" altLang="en-US" dirty="0"/>
          </a:p>
        </p:txBody>
      </p:sp>
      <p:sp>
        <p:nvSpPr>
          <p:cNvPr id="3" name="コンテンツ プレースホルダー 2"/>
          <p:cNvSpPr>
            <a:spLocks noGrp="1"/>
          </p:cNvSpPr>
          <p:nvPr>
            <p:ph idx="1"/>
          </p:nvPr>
        </p:nvSpPr>
        <p:spPr>
          <a:xfrm>
            <a:off x="251520" y="1700808"/>
            <a:ext cx="8640960" cy="4114800"/>
          </a:xfrm>
        </p:spPr>
        <p:txBody>
          <a:bodyPr/>
          <a:lstStyle/>
          <a:p>
            <a:pPr marL="0" indent="0">
              <a:buNone/>
            </a:pPr>
            <a:r>
              <a:rPr lang="en-GB" altLang="ja-JP" sz="2000" b="1" dirty="0">
                <a:solidFill>
                  <a:schemeClr val="tx1"/>
                </a:solidFill>
              </a:rPr>
              <a:t>Motion for WG Approval to Form a TG4s BRC.</a:t>
            </a:r>
            <a:endParaRPr lang="en-US" altLang="en-US" sz="2000" dirty="0"/>
          </a:p>
          <a:p>
            <a:pPr marL="0" indent="0">
              <a:buNone/>
            </a:pPr>
            <a:r>
              <a:rPr lang="en-US" altLang="en-US" sz="2000" i="1" dirty="0"/>
              <a:t>Move that 802.15 WG approve the formation of a Ballot Resolution Committee (BRC) for the WG balloting of the </a:t>
            </a:r>
            <a:r>
              <a:rPr lang="en-US" altLang="en-US" sz="2000" i="1" dirty="0" smtClean="0"/>
              <a:t>P802.15.4s-D02 </a:t>
            </a:r>
            <a:r>
              <a:rPr lang="en-US" altLang="en-US" sz="2000" i="1" dirty="0"/>
              <a:t>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a:t>
            </a:r>
            <a:r>
              <a:rPr lang="en-US" altLang="ja-JP" sz="2000" i="1" dirty="0" smtClean="0">
                <a:latin typeface="Times New Roman" panose="02020603050405020304" pitchFamily="18" charset="0"/>
              </a:rPr>
              <a:t>Shoichi Kitazawa</a:t>
            </a:r>
            <a:endParaRPr lang="en-US" altLang="en-US" sz="2000" i="1" dirty="0">
              <a:latin typeface="Times New Roman" panose="02020603050405020304" pitchFamily="18" charset="0"/>
            </a:endParaRPr>
          </a:p>
          <a:p>
            <a:r>
              <a:rPr lang="en-US" altLang="en-US" sz="2000" i="1" dirty="0">
                <a:latin typeface="Times New Roman" panose="02020603050405020304" pitchFamily="18" charset="0"/>
              </a:rPr>
              <a:t>Seconded By: </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January 2017</a:t>
            </a:r>
            <a:endParaRPr lang="en-US" altLang="ja-JP"/>
          </a:p>
        </p:txBody>
      </p:sp>
      <p:sp>
        <p:nvSpPr>
          <p:cNvPr id="5" name="フッター プレースホルダー 4"/>
          <p:cNvSpPr>
            <a:spLocks noGrp="1"/>
          </p:cNvSpPr>
          <p:nvPr>
            <p:ph type="ftr" sz="quarter" idx="11"/>
          </p:nvPr>
        </p:nvSpPr>
        <p:spPr/>
        <p:txBody>
          <a:bodyPr/>
          <a:lstStyle/>
          <a:p>
            <a:r>
              <a:rPr lang="fi-FI" altLang="ja-JP" smtClean="0"/>
              <a:t>Shoichi Kitazawa (Koden TI /MuIT)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13</a:t>
            </a:fld>
            <a:endParaRPr lang="en-US" altLang="ja-JP"/>
          </a:p>
        </p:txBody>
      </p:sp>
    </p:spTree>
    <p:extLst>
      <p:ext uri="{BB962C8B-B14F-4D97-AF65-F5344CB8AC3E}">
        <p14:creationId xmlns:p14="http://schemas.microsoft.com/office/powerpoint/2010/main" xmlns="" val="123513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January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(Koden TI /MuIT)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14</a:t>
            </a:fld>
            <a:endParaRPr lang="en-US" altLang="ja-JP" dirty="0"/>
          </a:p>
        </p:txBody>
      </p:sp>
      <p:sp>
        <p:nvSpPr>
          <p:cNvPr id="7" name="テキスト ボックス 6"/>
          <p:cNvSpPr txBox="1"/>
          <p:nvPr/>
        </p:nvSpPr>
        <p:spPr>
          <a:xfrm>
            <a:off x="3491880" y="2996952"/>
            <a:ext cx="2087431" cy="584775"/>
          </a:xfrm>
          <a:prstGeom prst="rect">
            <a:avLst/>
          </a:prstGeom>
          <a:noFill/>
        </p:spPr>
        <p:txBody>
          <a:bodyPr wrap="none" rtlCol="0">
            <a:spAutoFit/>
          </a:bodyPr>
          <a:lstStyle/>
          <a:p>
            <a:r>
              <a:rPr kumimoji="1" lang="en-US" altLang="ja-JP" sz="3200" dirty="0" smtClean="0"/>
              <a:t>Thank you!</a:t>
            </a:r>
            <a:endParaRPr kumimoji="1" lang="ja-JP"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fi-FI" altLang="ja-JP" smtClean="0"/>
              <a:t>Shoichi Kitazawa (Koden TI /MuIT)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Atlanta</a:t>
            </a:r>
            <a:r>
              <a:rPr lang="en-US" altLang="ja-JP" dirty="0">
                <a:ea typeface="ＭＳ Ｐゴシック" pitchFamily="50" charset="-128"/>
              </a:rPr>
              <a:t/>
            </a:r>
            <a:br>
              <a:rPr lang="en-US" altLang="ja-JP" dirty="0">
                <a:ea typeface="ＭＳ Ｐゴシック" pitchFamily="50" charset="-128"/>
              </a:rPr>
            </a:br>
            <a:r>
              <a:rPr lang="en-US" altLang="ja-JP" dirty="0" smtClean="0">
                <a:latin typeface="+mj-ea"/>
              </a:rPr>
              <a:t> 19 January 2017</a:t>
            </a:r>
            <a:endParaRPr lang="ja-JP" altLang="ja-JP" dirty="0">
              <a:ea typeface="ＭＳ Ｐゴシック" charset="-128"/>
            </a:endParaRPr>
          </a:p>
        </p:txBody>
      </p:sp>
    </p:spTree>
    <p:extLst>
      <p:ext uri="{BB962C8B-B14F-4D97-AF65-F5344CB8AC3E}">
        <p14:creationId xmlns:p14="http://schemas.microsoft.com/office/powerpoint/2010/main" xmlns="" val="2155675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
        <p:nvSpPr>
          <p:cNvPr id="7" name="コンテンツ プレースホルダ 6"/>
          <p:cNvSpPr>
            <a:spLocks noGrp="1"/>
          </p:cNvSpPr>
          <p:nvPr>
            <p:ph idx="1"/>
          </p:nvPr>
        </p:nvSpPr>
        <p:spPr/>
        <p:txBody>
          <a:bodyPr/>
          <a:lstStyle/>
          <a:p>
            <a:endParaRPr kumimoji="1" lang="ja-JP" altLang="en-US"/>
          </a:p>
        </p:txBody>
      </p:sp>
      <p:graphicFrame>
        <p:nvGraphicFramePr>
          <p:cNvPr id="8" name="コンテンツ プレースホルダー 8"/>
          <p:cNvGraphicFramePr>
            <a:graphicFrameLocks/>
          </p:cNvGraphicFramePr>
          <p:nvPr>
            <p:extLst>
              <p:ext uri="{D42A27DB-BD31-4B8C-83A1-F6EECF244321}">
                <p14:modId xmlns="" xmlns:p14="http://schemas.microsoft.com/office/powerpoint/2010/main" val="3795609884"/>
              </p:ext>
            </p:extLst>
          </p:nvPr>
        </p:nvGraphicFramePr>
        <p:xfrm>
          <a:off x="467544" y="1700808"/>
          <a:ext cx="8321741" cy="4572000"/>
        </p:xfrm>
        <a:graphic>
          <a:graphicData uri="http://schemas.openxmlformats.org/drawingml/2006/table">
            <a:tbl>
              <a:tblPr firstRow="1" bandRow="1">
                <a:tableStyleId>{93296810-A885-4BE3-A3E7-6D5BEEA58F35}</a:tableStyleId>
              </a:tblPr>
              <a:tblGrid>
                <a:gridCol w="1121741">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91440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9144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9144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a:t>
                      </a:r>
                      <a:r>
                        <a:rPr kumimoji="1" lang="en-US" altLang="ja-JP" baseline="0" dirty="0" smtClean="0"/>
                        <a:t>IV</a:t>
                      </a:r>
                      <a:endParaRPr kumimoji="1" lang="en-US" altLang="ja-JP" baseline="0" dirty="0" smtClean="0"/>
                    </a:p>
                  </a:txBody>
                  <a:tcPr marL="36000" marR="36000" marT="36000" marB="36000" anchor="ctr"/>
                </a:tc>
                <a:extLst>
                  <a:ext uri="{0D108BD9-81ED-4DB2-BD59-A6C34878D82A}">
                    <a16:rowId xmlns="" xmlns:a16="http://schemas.microsoft.com/office/drawing/2014/main" val="10002"/>
                  </a:ext>
                </a:extLst>
              </a:tr>
              <a:tr h="9144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9144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772816"/>
            <a:ext cx="8640960" cy="4536504"/>
          </a:xfrm>
          <a:ln/>
        </p:spPr>
        <p:txBody>
          <a:bodyPr>
            <a:normAutofit/>
          </a:bodyPr>
          <a:lstStyle/>
          <a:p>
            <a:r>
              <a:rPr lang="en-US" altLang="ja-JP" sz="2400" dirty="0" smtClean="0"/>
              <a:t>Agenda </a:t>
            </a:r>
            <a:r>
              <a:rPr lang="en-US" altLang="ja-JP" sz="2400" dirty="0"/>
              <a:t>Setting</a:t>
            </a:r>
          </a:p>
          <a:p>
            <a:r>
              <a:rPr lang="en-US" altLang="ja-JP" sz="2400" dirty="0"/>
              <a:t>Approve </a:t>
            </a:r>
            <a:r>
              <a:rPr lang="en-US" altLang="ja-JP" sz="2400" dirty="0" smtClean="0"/>
              <a:t>SAT </a:t>
            </a:r>
            <a:r>
              <a:rPr lang="en-US" altLang="ja-JP" sz="2400" dirty="0"/>
              <a:t>and BRC Teleconference meeting </a:t>
            </a:r>
            <a:r>
              <a:rPr lang="en-US" altLang="ja-JP" sz="2400" dirty="0" smtClean="0"/>
              <a:t>minutes</a:t>
            </a:r>
          </a:p>
          <a:p>
            <a:r>
              <a:rPr lang="en-US" altLang="ja-JP" sz="2400" dirty="0" smtClean="0"/>
              <a:t>Comment resolution</a:t>
            </a:r>
          </a:p>
          <a:p>
            <a:r>
              <a:rPr lang="en-US" altLang="ja-JP" sz="2400" dirty="0" smtClean="0"/>
              <a:t>Timeline</a:t>
            </a:r>
            <a:endParaRPr lang="en-US" altLang="ja-JP" sz="2400" dirty="0"/>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r>
              <a:rPr lang="en-US" altLang="ja-JP" sz="2400" dirty="0">
                <a:ea typeface="ＭＳ Ｐゴシック" pitchFamily="50" charset="-128"/>
              </a:rPr>
              <a:t>Four meetings were held</a:t>
            </a:r>
            <a:endParaRPr lang="en-US" altLang="ja-JP" sz="2400" dirty="0">
              <a:ea typeface="굴림" pitchFamily="34" charset="-127"/>
            </a:endParaRPr>
          </a:p>
          <a:p>
            <a:r>
              <a:rPr lang="en-US" altLang="ja-JP" sz="2400" dirty="0" smtClean="0">
                <a:ea typeface="ＭＳ Ｐゴシック" pitchFamily="50" charset="-128"/>
              </a:rPr>
              <a:t>November </a:t>
            </a:r>
            <a:r>
              <a:rPr lang="en-US" altLang="ja-JP" sz="2400" dirty="0">
                <a:ea typeface="ＭＳ Ｐゴシック" pitchFamily="50" charset="-128"/>
              </a:rPr>
              <a:t>and BRC Teleconference meeting minutes were approved</a:t>
            </a:r>
          </a:p>
          <a:p>
            <a:r>
              <a:rPr lang="en-US" altLang="ja-JP" sz="2400" dirty="0" smtClean="0"/>
              <a:t>All the Letter </a:t>
            </a:r>
            <a:r>
              <a:rPr lang="en-US" altLang="ja-JP" sz="2400" dirty="0"/>
              <a:t>Ballot </a:t>
            </a:r>
            <a:r>
              <a:rPr lang="en-US" altLang="ja-JP" sz="2400" dirty="0" smtClean="0"/>
              <a:t>(LB#126) comments </a:t>
            </a:r>
            <a:r>
              <a:rPr lang="en-US" altLang="ja-JP" sz="2400" dirty="0"/>
              <a:t>were </a:t>
            </a:r>
            <a:r>
              <a:rPr lang="en-US" altLang="ja-JP" sz="2400" dirty="0" smtClean="0"/>
              <a:t>resolved</a:t>
            </a:r>
            <a:endParaRPr lang="en-US" altLang="ja-JP" sz="2400" dirty="0"/>
          </a:p>
          <a:p>
            <a:r>
              <a:rPr lang="en-US" altLang="ja-JP" sz="2400" dirty="0" smtClean="0"/>
              <a:t>TG </a:t>
            </a:r>
            <a:r>
              <a:rPr lang="en-US" altLang="ja-JP" sz="2400" dirty="0"/>
              <a:t>motion </a:t>
            </a:r>
            <a:r>
              <a:rPr lang="en-US" altLang="ja-JP" sz="2400" dirty="0" smtClean="0"/>
              <a:t>for recirculation Letter Ballot and </a:t>
            </a:r>
            <a:r>
              <a:rPr lang="en-US" altLang="ja-JP" sz="2400" dirty="0"/>
              <a:t>BRC </a:t>
            </a:r>
            <a:r>
              <a:rPr lang="en-US" altLang="ja-JP" sz="2400" dirty="0" smtClean="0"/>
              <a:t>formation were </a:t>
            </a:r>
            <a:r>
              <a:rPr lang="en-US" altLang="ja-JP" sz="2400" dirty="0"/>
              <a:t>unanimously approved</a:t>
            </a:r>
          </a:p>
          <a:p>
            <a:r>
              <a:rPr lang="en-US" altLang="ja-JP" sz="2400" dirty="0"/>
              <a:t>Plan for </a:t>
            </a:r>
            <a:r>
              <a:rPr lang="en-US" altLang="ja-JP" sz="2400" dirty="0" err="1" smtClean="0"/>
              <a:t>Recirc</a:t>
            </a:r>
            <a:r>
              <a:rPr lang="en-US" altLang="ja-JP" sz="2400" dirty="0" smtClean="0"/>
              <a:t>. LB, March </a:t>
            </a:r>
            <a:r>
              <a:rPr lang="en-US" altLang="ja-JP" sz="2400" dirty="0"/>
              <a:t>meeting and BRC teleconference were confirmed</a:t>
            </a:r>
            <a:endParaRPr lang="en-US" altLang="ja-JP" sz="18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smtClean="0"/>
              <a:t>January 2017</a:t>
            </a:r>
            <a:endParaRPr lang="en-US" altLang="ja-JP" dirty="0"/>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fi-FI" altLang="ja-JP" smtClean="0"/>
              <a:t>Shoichi Kitazawa (Koden TI /MuIT)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extLst>
      <p:ext uri="{BB962C8B-B14F-4D97-AF65-F5344CB8AC3E}">
        <p14:creationId xmlns:p14="http://schemas.microsoft.com/office/powerpoint/2010/main" xmlns="" val="862702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Kitazawa, ATR</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Results of Letter Ballot (LB126)</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fontScale="92500" lnSpcReduction="20000"/>
          </a:bodyPr>
          <a:lstStyle/>
          <a:p>
            <a:pPr marL="0" indent="0">
              <a:buNone/>
            </a:pPr>
            <a:r>
              <a:rPr lang="en-US" altLang="ja-JP" sz="2400" dirty="0"/>
              <a:t>VOTERS       96</a:t>
            </a:r>
          </a:p>
          <a:p>
            <a:pPr marL="0" indent="0">
              <a:buNone/>
            </a:pPr>
            <a:r>
              <a:rPr lang="en-US" altLang="ja-JP" sz="2400" dirty="0"/>
              <a:t>VOTED        63</a:t>
            </a:r>
          </a:p>
          <a:p>
            <a:pPr marL="0" indent="0">
              <a:buNone/>
            </a:pPr>
            <a:r>
              <a:rPr lang="en-US" altLang="ja-JP" sz="2400" dirty="0"/>
              <a:t>YES          52</a:t>
            </a:r>
          </a:p>
          <a:p>
            <a:pPr marL="0" indent="0">
              <a:buNone/>
            </a:pPr>
            <a:r>
              <a:rPr lang="en-US" altLang="ja-JP" sz="2400" dirty="0"/>
              <a:t>ABSTAIN       5</a:t>
            </a:r>
          </a:p>
          <a:p>
            <a:pPr marL="0" indent="0">
              <a:buNone/>
            </a:pPr>
            <a:r>
              <a:rPr lang="en-US" altLang="ja-JP" sz="2400" dirty="0"/>
              <a:t>NO             6</a:t>
            </a:r>
          </a:p>
          <a:p>
            <a:pPr marL="0" indent="0">
              <a:buNone/>
            </a:pPr>
            <a:r>
              <a:rPr lang="en-US" altLang="ja-JP" sz="2400" dirty="0"/>
              <a:t>% VOTERS    65.63%</a:t>
            </a:r>
          </a:p>
          <a:p>
            <a:pPr marL="0" indent="0">
              <a:buNone/>
            </a:pPr>
            <a:r>
              <a:rPr lang="en-US" altLang="ja-JP" sz="2400" dirty="0"/>
              <a:t>% YES        89.66%</a:t>
            </a:r>
          </a:p>
          <a:p>
            <a:pPr marL="0" indent="0">
              <a:buNone/>
            </a:pPr>
            <a:r>
              <a:rPr lang="en-US" altLang="ja-JP" sz="2400" dirty="0"/>
              <a:t>% ABSTAIN    7.94%</a:t>
            </a:r>
          </a:p>
          <a:p>
            <a:pPr marL="0" indent="0">
              <a:buNone/>
            </a:pPr>
            <a:r>
              <a:rPr lang="en-US" altLang="ja-JP" sz="2400" dirty="0"/>
              <a:t># COMMENTS   202</a:t>
            </a:r>
          </a:p>
          <a:p>
            <a:endParaRPr lang="en-US" altLang="ja-JP" sz="2400" dirty="0"/>
          </a:p>
          <a:p>
            <a:pPr marL="0" indent="0">
              <a:buNone/>
            </a:pPr>
            <a:r>
              <a:rPr lang="en-US" altLang="ja-JP" sz="2400" dirty="0"/>
              <a:t>The letter ballot is valid and the draft passes the minimum approval level of 75%</a:t>
            </a:r>
          </a:p>
        </p:txBody>
      </p:sp>
    </p:spTree>
    <p:extLst>
      <p:ext uri="{BB962C8B-B14F-4D97-AF65-F5344CB8AC3E}">
        <p14:creationId xmlns:p14="http://schemas.microsoft.com/office/powerpoint/2010/main" xmlns="" val="2493776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November </a:t>
            </a:r>
            <a:r>
              <a:rPr lang="en-US" altLang="ja-JP" sz="2400" dirty="0"/>
              <a:t>2016 Meeting Minutes (</a:t>
            </a:r>
            <a:r>
              <a:rPr lang="en-US" altLang="ja-JP" sz="2400" dirty="0" smtClean="0"/>
              <a:t>15-16-854r0</a:t>
            </a:r>
            <a:r>
              <a:rPr lang="en-US" altLang="ja-JP" sz="2400" dirty="0"/>
              <a:t>)</a:t>
            </a:r>
          </a:p>
          <a:p>
            <a:r>
              <a:rPr lang="en-US" sz="2400" dirty="0"/>
              <a:t>802.15.4s Letter Ballot Consolidated Comments (</a:t>
            </a:r>
            <a:r>
              <a:rPr lang="en-US" sz="2400" dirty="0" smtClean="0"/>
              <a:t>15-16-596-r13)</a:t>
            </a:r>
            <a:endParaRPr lang="en-US" altLang="ja-JP" sz="2400" dirty="0"/>
          </a:p>
          <a:p>
            <a:r>
              <a:rPr lang="en-US" altLang="ja-JP" sz="2400" dirty="0" smtClean="0"/>
              <a:t>TG4s BRC Teleconference Minutes for January 2017(15-17-40-r0</a:t>
            </a:r>
            <a:r>
              <a:rPr lang="en-US" altLang="ja-JP" sz="2400" dirty="0"/>
              <a:t>)</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a:t>
            </a:r>
            <a:r>
              <a:rPr lang="en-US" altLang="ja-JP" sz="2400" dirty="0" smtClean="0"/>
              <a:t>2016</a:t>
            </a:r>
          </a:p>
          <a:p>
            <a:r>
              <a:rPr lang="en-US" altLang="ja-JP" sz="2400" dirty="0" smtClean="0"/>
              <a:t>Recirculation LB		Feb 2017</a:t>
            </a:r>
            <a:endParaRPr lang="en-US" altLang="ja-JP" sz="2400" dirty="0"/>
          </a:p>
          <a:p>
            <a:r>
              <a:rPr lang="en-US" altLang="ja-JP" sz="2400" dirty="0"/>
              <a:t>Sponsor Ballot		</a:t>
            </a:r>
            <a:r>
              <a:rPr lang="en-US" altLang="ja-JP" sz="2400" dirty="0" smtClean="0"/>
              <a:t>July  </a:t>
            </a:r>
            <a:r>
              <a:rPr lang="en-US" altLang="ja-JP" sz="2400" dirty="0"/>
              <a:t>2017</a:t>
            </a:r>
          </a:p>
          <a:p>
            <a:r>
              <a:rPr lang="de-DE" altLang="ja-JP" sz="2400" dirty="0"/>
              <a:t>Submission to RevCom	</a:t>
            </a:r>
            <a:r>
              <a:rPr lang="en-US" altLang="ja-JP" sz="2400" dirty="0" smtClean="0"/>
              <a:t>November</a:t>
            </a:r>
            <a:r>
              <a:rPr lang="de-DE" altLang="ja-JP" sz="2400" dirty="0" smtClean="0"/>
              <a:t>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January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8</a:t>
            </a:fld>
            <a:endParaRPr lang="en-US" altLang="ja-JP"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smtClean="0"/>
              <a:t>Generating D2.0 and start Recirculation letter ballot around </a:t>
            </a:r>
            <a:r>
              <a:rPr lang="en-US" altLang="ja-JP" sz="2800" dirty="0" smtClean="0"/>
              <a:t>in </a:t>
            </a:r>
            <a:r>
              <a:rPr lang="en-US" altLang="ja-JP" sz="2800" dirty="0" smtClean="0"/>
              <a:t>February.</a:t>
            </a:r>
          </a:p>
          <a:p>
            <a:r>
              <a:rPr lang="en-GB" altLang="en-US" sz="2800" dirty="0" smtClean="0"/>
              <a:t>BRC Call times</a:t>
            </a:r>
          </a:p>
          <a:p>
            <a:pPr lvl="1"/>
            <a:r>
              <a:rPr lang="en-US" altLang="ja-JP" sz="2400" dirty="0" smtClean="0"/>
              <a:t>Day: </a:t>
            </a:r>
            <a:r>
              <a:rPr lang="en-US" altLang="ja-JP" sz="2400" dirty="0" smtClean="0"/>
              <a:t>Announce </a:t>
            </a:r>
            <a:r>
              <a:rPr lang="en-US" altLang="ja-JP" sz="2400" dirty="0" smtClean="0"/>
              <a:t>by the </a:t>
            </a:r>
            <a:r>
              <a:rPr lang="en-US" altLang="ja-JP" sz="2400" dirty="0" smtClean="0"/>
              <a:t>reflector </a:t>
            </a:r>
            <a:endParaRPr lang="en-US" altLang="ja-JP" sz="2400" dirty="0" smtClean="0"/>
          </a:p>
          <a:p>
            <a:pPr lvl="1"/>
            <a:r>
              <a:rPr lang="en-US" altLang="ja-JP" sz="2400" dirty="0" smtClean="0"/>
              <a:t>Time: Tue 22:00 ET / Wed 11:00JST </a:t>
            </a:r>
          </a:p>
          <a:p>
            <a:r>
              <a:rPr lang="en-US" altLang="ja-JP" sz="2800" dirty="0" smtClean="0"/>
              <a:t>March meeting</a:t>
            </a:r>
          </a:p>
          <a:p>
            <a:pPr lvl="1"/>
            <a:r>
              <a:rPr lang="en-US" altLang="ja-JP" sz="2400" dirty="0" smtClean="0"/>
              <a:t>4 meeting slots </a:t>
            </a:r>
          </a:p>
          <a:p>
            <a:pPr lvl="1"/>
            <a:r>
              <a:rPr lang="en-US" altLang="ja-JP" sz="2400" dirty="0" smtClean="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Next step</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2129</TotalTime>
  <Words>842</Words>
  <Application>Microsoft Office PowerPoint</Application>
  <PresentationFormat>画面に合わせる (4:3)</PresentationFormat>
  <Paragraphs>151</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IEEE 802.15 TG4s Closing report</vt:lpstr>
      <vt:lpstr>TG4s schedule for the week</vt:lpstr>
      <vt:lpstr>Agenda</vt:lpstr>
      <vt:lpstr>Accomplishment for the meeting</vt:lpstr>
      <vt:lpstr>Results of Letter Ballot (LB126)</vt:lpstr>
      <vt:lpstr>Contributions</vt:lpstr>
      <vt:lpstr>Time planning</vt:lpstr>
      <vt:lpstr>Next step</vt:lpstr>
      <vt:lpstr>TG4s motion #1</vt:lpstr>
      <vt:lpstr>TG4s motion #2</vt:lpstr>
      <vt:lpstr>WG Motion #1</vt:lpstr>
      <vt:lpstr>WG Motion #2</vt:lpstr>
      <vt:lpstr>スライド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Jan 2017</dc:title>
  <dc:subject>IEEE 802.15 &lt;subject&gt;</dc:subject>
  <dc:creator>kitazawa</dc:creator>
  <dc:description>15-17-0071-00-004s</dc:description>
  <cp:lastModifiedBy>kitazawa</cp:lastModifiedBy>
  <cp:lastPrinted>2015-06-24T08:51:36Z</cp:lastPrinted>
  <dcterms:created xsi:type="dcterms:W3CDTF">2015-02-02T05:19:06Z</dcterms:created>
  <dcterms:modified xsi:type="dcterms:W3CDTF">2017-01-19T17:14:47Z</dcterms:modified>
</cp:coreProperties>
</file>