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9" r:id="rId2"/>
    <p:sldId id="260" r:id="rId3"/>
    <p:sldId id="257" r:id="rId4"/>
    <p:sldId id="25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B5B2C4-7B03-4DE0-8629-494290C0EA17}" type="datetimeFigureOut">
              <a:rPr lang="en-US" smtClean="0"/>
              <a:t>1/18/2017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FE1638-CB5F-4197-8B77-4F74CED8BDD4}" type="slidenum">
              <a:rPr lang="en-US" smtClean="0"/>
              <a:t>‹#›</a:t>
            </a:fld>
            <a:endParaRPr lang="en-US"/>
          </a:p>
        </p:txBody>
      </p:sp>
    </p:spTree>
    <p:extLst>
      <p:ext uri="{BB962C8B-B14F-4D97-AF65-F5344CB8AC3E}">
        <p14:creationId xmlns:p14="http://schemas.microsoft.com/office/powerpoint/2010/main" val="2781912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4175" y="701675"/>
            <a:ext cx="6165850"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292588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r>
              <a:rPr lang="en-US" smtClean="0"/>
              <a:t>&lt;Januar 2017&gt;</a:t>
            </a:r>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r>
              <a:rPr lang="en-US" smtClean="0"/>
              <a:t>&lt;Ben Rolfe&gt;, &lt;Blind Creek Associates&gt;</a:t>
            </a:r>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83952817-FD78-46BE-9C7F-944ADC7FEEDC}" type="slidenum">
              <a:rPr lang="en-US" smtClean="0"/>
              <a:t>‹#›</a:t>
            </a:fld>
            <a:endParaRPr lang="en-US"/>
          </a:p>
        </p:txBody>
      </p:sp>
    </p:spTree>
    <p:extLst>
      <p:ext uri="{BB962C8B-B14F-4D97-AF65-F5344CB8AC3E}">
        <p14:creationId xmlns:p14="http://schemas.microsoft.com/office/powerpoint/2010/main" val="2011290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r>
              <a:rPr lang="en-US" smtClean="0"/>
              <a:t>&lt;Januar 2017&gt;</a:t>
            </a:r>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r>
              <a:rPr lang="en-US" smtClean="0"/>
              <a:t>&lt;Ben Rolfe&gt;, &lt;Blind Creek Associates&gt;</a:t>
            </a:r>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83952817-FD78-46BE-9C7F-944ADC7FEEDC}" type="slidenum">
              <a:rPr lang="en-US" smtClean="0"/>
              <a:t>‹#›</a:t>
            </a:fld>
            <a:endParaRPr lang="en-US"/>
          </a:p>
        </p:txBody>
      </p:sp>
    </p:spTree>
    <p:extLst>
      <p:ext uri="{BB962C8B-B14F-4D97-AF65-F5344CB8AC3E}">
        <p14:creationId xmlns:p14="http://schemas.microsoft.com/office/powerpoint/2010/main" val="2113139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r>
              <a:rPr lang="en-US" smtClean="0"/>
              <a:t>&lt;Januar 2017&gt;</a:t>
            </a:r>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r>
              <a:rPr lang="en-US" smtClean="0"/>
              <a:t>&lt;Ben Rolfe&gt;, &lt;Blind Creek Associates&gt;</a:t>
            </a:r>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83952817-FD78-46BE-9C7F-944ADC7FEEDC}" type="slidenum">
              <a:rPr lang="en-US" smtClean="0"/>
              <a:t>‹#›</a:t>
            </a:fld>
            <a:endParaRPr lang="en-US"/>
          </a:p>
        </p:txBody>
      </p:sp>
    </p:spTree>
    <p:extLst>
      <p:ext uri="{BB962C8B-B14F-4D97-AF65-F5344CB8AC3E}">
        <p14:creationId xmlns:p14="http://schemas.microsoft.com/office/powerpoint/2010/main" val="704330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r>
              <a:rPr lang="en-US" smtClean="0"/>
              <a:t>&lt;Januar 2017&gt;</a:t>
            </a:r>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r>
              <a:rPr lang="en-US" smtClean="0"/>
              <a:t>&lt;Ben Rolfe&gt;, &lt;Blind Creek Associates&gt;</a:t>
            </a:r>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83952817-FD78-46BE-9C7F-944ADC7FEEDC}" type="slidenum">
              <a:rPr lang="en-US" smtClean="0"/>
              <a:t>‹#›</a:t>
            </a:fld>
            <a:endParaRPr lang="en-US"/>
          </a:p>
        </p:txBody>
      </p:sp>
    </p:spTree>
    <p:extLst>
      <p:ext uri="{BB962C8B-B14F-4D97-AF65-F5344CB8AC3E}">
        <p14:creationId xmlns:p14="http://schemas.microsoft.com/office/powerpoint/2010/main" val="2372531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r>
              <a:rPr lang="en-US" smtClean="0"/>
              <a:t>&lt;Januar 2017&gt;</a:t>
            </a:r>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r>
              <a:rPr lang="en-US" smtClean="0"/>
              <a:t>&lt;Ben Rolfe&gt;, &lt;Blind Creek Associates&gt;</a:t>
            </a:r>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83952817-FD78-46BE-9C7F-944ADC7FEEDC}" type="slidenum">
              <a:rPr lang="en-US" smtClean="0"/>
              <a:t>‹#›</a:t>
            </a:fld>
            <a:endParaRPr lang="en-US"/>
          </a:p>
        </p:txBody>
      </p:sp>
    </p:spTree>
    <p:extLst>
      <p:ext uri="{BB962C8B-B14F-4D97-AF65-F5344CB8AC3E}">
        <p14:creationId xmlns:p14="http://schemas.microsoft.com/office/powerpoint/2010/main" val="2897397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838200" y="6356350"/>
            <a:ext cx="2743200" cy="365125"/>
          </a:xfrm>
          <a:prstGeom prst="rect">
            <a:avLst/>
          </a:prstGeom>
        </p:spPr>
        <p:txBody>
          <a:bodyPr/>
          <a:lstStyle/>
          <a:p>
            <a:r>
              <a:rPr lang="en-US" smtClean="0"/>
              <a:t>&lt;Januar 2017&gt;</a:t>
            </a:r>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r>
              <a:rPr lang="en-US" smtClean="0"/>
              <a:t>&lt;Ben Rolfe&gt;, &lt;Blind Creek Associates&gt;</a:t>
            </a:r>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83952817-FD78-46BE-9C7F-944ADC7FEEDC}" type="slidenum">
              <a:rPr lang="en-US" smtClean="0"/>
              <a:t>‹#›</a:t>
            </a:fld>
            <a:endParaRPr lang="en-US"/>
          </a:p>
        </p:txBody>
      </p:sp>
    </p:spTree>
    <p:extLst>
      <p:ext uri="{BB962C8B-B14F-4D97-AF65-F5344CB8AC3E}">
        <p14:creationId xmlns:p14="http://schemas.microsoft.com/office/powerpoint/2010/main" val="3672454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838200" y="6356350"/>
            <a:ext cx="2743200" cy="365125"/>
          </a:xfrm>
          <a:prstGeom prst="rect">
            <a:avLst/>
          </a:prstGeom>
        </p:spPr>
        <p:txBody>
          <a:bodyPr/>
          <a:lstStyle/>
          <a:p>
            <a:r>
              <a:rPr lang="en-US" smtClean="0"/>
              <a:t>&lt;Januar 2017&gt;</a:t>
            </a:r>
            <a:endParaRPr 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r>
              <a:rPr lang="en-US" smtClean="0"/>
              <a:t>&lt;Ben Rolfe&gt;, &lt;Blind Creek Associates&gt;</a:t>
            </a:r>
            <a:endParaRPr lang="en-US"/>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83952817-FD78-46BE-9C7F-944ADC7FEEDC}" type="slidenum">
              <a:rPr lang="en-US" smtClean="0"/>
              <a:t>‹#›</a:t>
            </a:fld>
            <a:endParaRPr lang="en-US"/>
          </a:p>
        </p:txBody>
      </p:sp>
    </p:spTree>
    <p:extLst>
      <p:ext uri="{BB962C8B-B14F-4D97-AF65-F5344CB8AC3E}">
        <p14:creationId xmlns:p14="http://schemas.microsoft.com/office/powerpoint/2010/main" val="2776102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838200" y="6356350"/>
            <a:ext cx="2743200" cy="365125"/>
          </a:xfrm>
          <a:prstGeom prst="rect">
            <a:avLst/>
          </a:prstGeom>
        </p:spPr>
        <p:txBody>
          <a:bodyPr/>
          <a:lstStyle/>
          <a:p>
            <a:r>
              <a:rPr lang="en-US" smtClean="0"/>
              <a:t>&lt;Januar 2017&gt;</a:t>
            </a:r>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r>
              <a:rPr lang="en-US" smtClean="0"/>
              <a:t>&lt;Ben Rolfe&gt;, &lt;Blind Creek Associates&gt;</a:t>
            </a:r>
            <a:endParaRPr lang="en-US"/>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83952817-FD78-46BE-9C7F-944ADC7FEEDC}" type="slidenum">
              <a:rPr lang="en-US" smtClean="0"/>
              <a:t>‹#›</a:t>
            </a:fld>
            <a:endParaRPr lang="en-US"/>
          </a:p>
        </p:txBody>
      </p:sp>
    </p:spTree>
    <p:extLst>
      <p:ext uri="{BB962C8B-B14F-4D97-AF65-F5344CB8AC3E}">
        <p14:creationId xmlns:p14="http://schemas.microsoft.com/office/powerpoint/2010/main" val="3793701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r>
              <a:rPr lang="en-US" smtClean="0"/>
              <a:t>&lt;Januar 2017&gt;</a:t>
            </a:r>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r>
              <a:rPr lang="en-US" smtClean="0"/>
              <a:t>&lt;Ben Rolfe&gt;, &lt;Blind Creek Associates&gt;</a:t>
            </a:r>
            <a:endParaRPr lang="en-US"/>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83952817-FD78-46BE-9C7F-944ADC7FEEDC}" type="slidenum">
              <a:rPr lang="en-US" smtClean="0"/>
              <a:t>‹#›</a:t>
            </a:fld>
            <a:endParaRPr lang="en-US"/>
          </a:p>
        </p:txBody>
      </p:sp>
    </p:spTree>
    <p:extLst>
      <p:ext uri="{BB962C8B-B14F-4D97-AF65-F5344CB8AC3E}">
        <p14:creationId xmlns:p14="http://schemas.microsoft.com/office/powerpoint/2010/main" val="1898000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r>
              <a:rPr lang="en-US" smtClean="0"/>
              <a:t>&lt;Januar 2017&gt;</a:t>
            </a:r>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r>
              <a:rPr lang="en-US" smtClean="0"/>
              <a:t>&lt;Ben Rolfe&gt;, &lt;Blind Creek Associates&gt;</a:t>
            </a:r>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83952817-FD78-46BE-9C7F-944ADC7FEEDC}" type="slidenum">
              <a:rPr lang="en-US" smtClean="0"/>
              <a:t>‹#›</a:t>
            </a:fld>
            <a:endParaRPr lang="en-US"/>
          </a:p>
        </p:txBody>
      </p:sp>
    </p:spTree>
    <p:extLst>
      <p:ext uri="{BB962C8B-B14F-4D97-AF65-F5344CB8AC3E}">
        <p14:creationId xmlns:p14="http://schemas.microsoft.com/office/powerpoint/2010/main" val="2742945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r>
              <a:rPr lang="en-US" smtClean="0"/>
              <a:t>&lt;Januar 2017&gt;</a:t>
            </a:r>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r>
              <a:rPr lang="en-US" smtClean="0"/>
              <a:t>&lt;Ben Rolfe&gt;, &lt;Blind Creek Associates&gt;</a:t>
            </a:r>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83952817-FD78-46BE-9C7F-944ADC7FEEDC}" type="slidenum">
              <a:rPr lang="en-US" smtClean="0"/>
              <a:t>‹#›</a:t>
            </a:fld>
            <a:endParaRPr lang="en-US"/>
          </a:p>
        </p:txBody>
      </p:sp>
    </p:spTree>
    <p:extLst>
      <p:ext uri="{BB962C8B-B14F-4D97-AF65-F5344CB8AC3E}">
        <p14:creationId xmlns:p14="http://schemas.microsoft.com/office/powerpoint/2010/main" val="2947571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792162"/>
            <a:ext cx="10515600" cy="898526"/>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txBox="1">
            <a:spLocks noChangeArrowheads="1"/>
          </p:cNvSpPr>
          <p:nvPr userDrawn="1"/>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defPPr>
              <a:defRPr lang="en-US"/>
            </a:defPPr>
            <a:lvl1pPr marL="0" algn="l" defTabSz="914400" rtl="0" eaLnBrk="0" latinLnBrk="0" hangingPunct="0">
              <a:defRPr sz="1400" b="1" kern="1200">
                <a:solidFill>
                  <a:schemeClr val="tx1"/>
                </a:solidFill>
                <a:latin typeface="Times New Roman" pitchFamily="18" charset="0"/>
                <a:ea typeface="ＭＳ Ｐゴシック" pitchFamily="-65" charset="-128"/>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dirty="0" smtClean="0"/>
              <a:t>&lt;January 2017&gt;</a:t>
            </a:r>
            <a:endParaRPr lang="en-US" dirty="0"/>
          </a:p>
        </p:txBody>
      </p:sp>
      <p:sp>
        <p:nvSpPr>
          <p:cNvPr id="8" name="Rectangle 7"/>
          <p:cNvSpPr>
            <a:spLocks noChangeArrowheads="1"/>
          </p:cNvSpPr>
          <p:nvPr userDrawn="1"/>
        </p:nvSpPr>
        <p:spPr bwMode="auto">
          <a:xfrm>
            <a:off x="7289800" y="273506"/>
            <a:ext cx="39624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a:t>
            </a:r>
            <a:r>
              <a:rPr lang="en-US" sz="1200" b="1" i="0" kern="1200" dirty="0" smtClean="0">
                <a:solidFill>
                  <a:schemeClr val="tx1"/>
                </a:solidFill>
                <a:effectLst/>
                <a:latin typeface="Times New Roman" charset="0"/>
                <a:ea typeface="ＭＳ Ｐゴシック" charset="0"/>
                <a:cs typeface="ＭＳ Ｐゴシック" charset="0"/>
              </a:rPr>
              <a:t>15-17-0070-00-0000.</a:t>
            </a:r>
            <a:r>
              <a:rPr lang="en-US" sz="1400" b="1" dirty="0" smtClean="0"/>
              <a:t>&gt;</a:t>
            </a:r>
            <a:endParaRPr lang="en-US" sz="1400" b="1" dirty="0"/>
          </a:p>
        </p:txBody>
      </p:sp>
      <p:pic>
        <p:nvPicPr>
          <p:cNvPr id="13" name="Picture 12"/>
          <p:cNvPicPr>
            <a:picLocks noChangeAspect="1"/>
          </p:cNvPicPr>
          <p:nvPr userDrawn="1"/>
        </p:nvPicPr>
        <p:blipFill>
          <a:blip r:embed="rId13"/>
          <a:stretch>
            <a:fillRect/>
          </a:stretch>
        </p:blipFill>
        <p:spPr>
          <a:xfrm>
            <a:off x="685800" y="6311900"/>
            <a:ext cx="10905067" cy="329213"/>
          </a:xfrm>
          <a:prstGeom prst="rect">
            <a:avLst/>
          </a:prstGeom>
        </p:spPr>
      </p:pic>
    </p:spTree>
    <p:extLst>
      <p:ext uri="{BB962C8B-B14F-4D97-AF65-F5344CB8AC3E}">
        <p14:creationId xmlns:p14="http://schemas.microsoft.com/office/powerpoint/2010/main" val="3730371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5/dcn/10/15-10-0235-18-0000-802-15-operations-manual.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676400" y="609601"/>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b="1" u="sng" dirty="0">
                <a:solidFill>
                  <a:schemeClr val="tx2"/>
                </a:solidFill>
                <a:effectLst>
                  <a:outerShdw blurRad="38100" dist="38100" dir="2700000" algn="tl">
                    <a:srgbClr val="C0C0C0"/>
                  </a:outerShdw>
                </a:effectLst>
                <a:latin typeface="Times New Roman" pitchFamily="18" charset="0"/>
                <a:ea typeface="ＭＳ Ｐゴシック" pitchFamily="-65" charset="-128"/>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endParaRPr>
          </a:p>
          <a:p>
            <a:pPr eaLnBrk="0" hangingPunct="0">
              <a:defRPr/>
            </a:pPr>
            <a:endParaRPr lang="en-US" sz="1600" dirty="0">
              <a:solidFill>
                <a:schemeClr val="tx2"/>
              </a:solidFill>
              <a:latin typeface="Times New Roman" pitchFamily="18" charset="0"/>
              <a:ea typeface="ＭＳ Ｐゴシック" pitchFamily="-65" charset="-128"/>
            </a:endParaRPr>
          </a:p>
          <a:p>
            <a:pPr eaLnBrk="0" hangingPunct="0">
              <a:defRPr/>
            </a:pPr>
            <a:r>
              <a:rPr lang="en-US" sz="1600" b="1" dirty="0">
                <a:solidFill>
                  <a:schemeClr val="tx2"/>
                </a:solidFill>
                <a:latin typeface="Times New Roman" pitchFamily="18" charset="0"/>
                <a:ea typeface="ＭＳ Ｐゴシック" pitchFamily="-65" charset="-128"/>
              </a:rPr>
              <a:t>Submission Title:</a:t>
            </a:r>
            <a:r>
              <a:rPr lang="en-US" sz="1600" dirty="0">
                <a:solidFill>
                  <a:schemeClr val="tx2"/>
                </a:solidFill>
                <a:latin typeface="Times New Roman" pitchFamily="18" charset="0"/>
                <a:ea typeface="ＭＳ Ｐゴシック" pitchFamily="-65" charset="-128"/>
              </a:rPr>
              <a:t> </a:t>
            </a:r>
            <a:r>
              <a:rPr lang="en-US" sz="1600" dirty="0" smtClean="0">
                <a:solidFill>
                  <a:schemeClr val="tx2"/>
                </a:solidFill>
                <a:latin typeface="Times New Roman" pitchFamily="18" charset="0"/>
                <a:ea typeface="ＭＳ Ｐゴシック" pitchFamily="-65" charset="-128"/>
              </a:rPr>
              <a:t>[</a:t>
            </a:r>
            <a:r>
              <a:rPr lang="en-US" sz="1600" dirty="0" smtClean="0">
                <a:solidFill>
                  <a:srgbClr val="FF0000"/>
                </a:solidFill>
                <a:latin typeface="Times New Roman" pitchFamily="18" charset="0"/>
                <a:ea typeface="ＭＳ Ｐゴシック" pitchFamily="-65" charset="-128"/>
              </a:rPr>
              <a:t>more channels for 15.3 </a:t>
            </a:r>
            <a:r>
              <a:rPr lang="en-US" sz="1600" dirty="0" err="1" smtClean="0">
                <a:solidFill>
                  <a:srgbClr val="FF0000"/>
                </a:solidFill>
                <a:latin typeface="Times New Roman" pitchFamily="18" charset="0"/>
                <a:ea typeface="ＭＳ Ｐゴシック" pitchFamily="-65" charset="-128"/>
              </a:rPr>
              <a:t>mmWave</a:t>
            </a:r>
            <a:r>
              <a:rPr lang="en-US" sz="1600" dirty="0" smtClean="0">
                <a:solidFill>
                  <a:srgbClr val="FF0000"/>
                </a:solidFill>
                <a:latin typeface="Times New Roman" pitchFamily="18" charset="0"/>
                <a:ea typeface="ＭＳ Ｐゴシック" pitchFamily="-65" charset="-128"/>
              </a:rPr>
              <a:t> PHY</a:t>
            </a:r>
            <a:r>
              <a:rPr lang="en-US" sz="1600" dirty="0" smtClean="0">
                <a:solidFill>
                  <a:schemeClr val="tx2"/>
                </a:solidFill>
                <a:latin typeface="Times New Roman" pitchFamily="18" charset="0"/>
                <a:ea typeface="ＭＳ Ｐゴシック" pitchFamily="-65" charset="-128"/>
              </a:rPr>
              <a:t>]</a:t>
            </a:r>
            <a:r>
              <a:rPr lang="en-US" sz="1600" dirty="0">
                <a:solidFill>
                  <a:schemeClr val="tx2"/>
                </a:solidFill>
                <a:latin typeface="Times New Roman" pitchFamily="18" charset="0"/>
                <a:ea typeface="ＭＳ Ｐゴシック" pitchFamily="-65" charset="-128"/>
              </a:rPr>
              <a:t>	</a:t>
            </a:r>
          </a:p>
          <a:p>
            <a:pPr eaLnBrk="0" hangingPunct="0">
              <a:defRPr/>
            </a:pPr>
            <a:r>
              <a:rPr lang="en-US" sz="1600" b="1" dirty="0">
                <a:solidFill>
                  <a:schemeClr val="tx2"/>
                </a:solidFill>
                <a:latin typeface="Times New Roman" pitchFamily="18" charset="0"/>
                <a:ea typeface="ＭＳ Ｐゴシック" pitchFamily="-65" charset="-128"/>
              </a:rPr>
              <a:t>Date Submitted: </a:t>
            </a:r>
            <a:r>
              <a:rPr lang="en-US" sz="1600" dirty="0" smtClean="0">
                <a:solidFill>
                  <a:schemeClr val="tx2"/>
                </a:solidFill>
                <a:latin typeface="Times New Roman" pitchFamily="18" charset="0"/>
                <a:ea typeface="ＭＳ Ｐゴシック" pitchFamily="-65" charset="-128"/>
              </a:rPr>
              <a:t>[</a:t>
            </a:r>
            <a:r>
              <a:rPr lang="en-US" sz="1600" dirty="0" smtClean="0">
                <a:solidFill>
                  <a:srgbClr val="FF0000"/>
                </a:solidFill>
                <a:latin typeface="Times New Roman" pitchFamily="18" charset="0"/>
                <a:ea typeface="ＭＳ Ｐゴシック" pitchFamily="-65" charset="-128"/>
              </a:rPr>
              <a:t>18 January 2017</a:t>
            </a:r>
            <a:r>
              <a:rPr lang="en-US" sz="1600" dirty="0" smtClean="0">
                <a:solidFill>
                  <a:schemeClr val="tx2"/>
                </a:solidFill>
                <a:latin typeface="Times New Roman" pitchFamily="18" charset="0"/>
                <a:ea typeface="ＭＳ Ｐゴシック" pitchFamily="-65" charset="-128"/>
              </a:rPr>
              <a:t>]</a:t>
            </a:r>
            <a:r>
              <a:rPr lang="en-US" sz="1600" dirty="0">
                <a:solidFill>
                  <a:schemeClr val="tx2"/>
                </a:solidFill>
                <a:latin typeface="Times New Roman" pitchFamily="18" charset="0"/>
                <a:ea typeface="ＭＳ Ｐゴシック" pitchFamily="-65" charset="-128"/>
              </a:rPr>
              <a:t>	</a:t>
            </a:r>
          </a:p>
          <a:p>
            <a:pPr eaLnBrk="0" hangingPunct="0">
              <a:defRPr/>
            </a:pPr>
            <a:r>
              <a:rPr lang="en-US" sz="1600" b="1" dirty="0">
                <a:solidFill>
                  <a:schemeClr val="tx2"/>
                </a:solidFill>
                <a:latin typeface="Times New Roman" pitchFamily="18" charset="0"/>
                <a:ea typeface="ＭＳ Ｐゴシック" pitchFamily="-65" charset="-128"/>
              </a:rPr>
              <a:t>Source:</a:t>
            </a:r>
            <a:r>
              <a:rPr lang="en-US" sz="1600" dirty="0">
                <a:solidFill>
                  <a:schemeClr val="tx2"/>
                </a:solidFill>
                <a:latin typeface="Times New Roman" pitchFamily="18" charset="0"/>
                <a:ea typeface="ＭＳ Ｐゴシック" pitchFamily="-65" charset="-128"/>
              </a:rPr>
              <a:t> </a:t>
            </a:r>
            <a:r>
              <a:rPr lang="en-US" sz="1600" dirty="0">
                <a:solidFill>
                  <a:schemeClr val="tx2"/>
                </a:solidFill>
                <a:latin typeface="Times New Roman" pitchFamily="18" charset="0"/>
                <a:ea typeface="ＭＳ Ｐゴシック" pitchFamily="-65" charset="-128"/>
              </a:rPr>
              <a:t>[</a:t>
            </a:r>
            <a:r>
              <a:rPr lang="en-US" sz="1600" dirty="0">
                <a:solidFill>
                  <a:srgbClr val="FF0000"/>
                </a:solidFill>
                <a:latin typeface="Times New Roman" pitchFamily="18" charset="0"/>
                <a:ea typeface="ＭＳ Ｐゴシック" pitchFamily="-65" charset="-128"/>
              </a:rPr>
              <a:t>Benjamin Rolfe</a:t>
            </a:r>
            <a:r>
              <a:rPr lang="en-US" sz="1600" dirty="0">
                <a:solidFill>
                  <a:schemeClr val="tx2"/>
                </a:solidFill>
                <a:latin typeface="Times New Roman" pitchFamily="18" charset="0"/>
                <a:ea typeface="ＭＳ Ｐゴシック" pitchFamily="-65" charset="-128"/>
              </a:rPr>
              <a:t>] </a:t>
            </a:r>
            <a:r>
              <a:rPr lang="en-US" sz="1600" dirty="0">
                <a:solidFill>
                  <a:schemeClr val="tx2"/>
                </a:solidFill>
                <a:latin typeface="Times New Roman" pitchFamily="18" charset="0"/>
                <a:ea typeface="ＭＳ Ｐゴシック" pitchFamily="-65" charset="-128"/>
              </a:rPr>
              <a:t>Company </a:t>
            </a:r>
            <a:r>
              <a:rPr lang="en-US" sz="1600" dirty="0">
                <a:solidFill>
                  <a:schemeClr val="tx2"/>
                </a:solidFill>
                <a:latin typeface="Times New Roman" pitchFamily="18" charset="0"/>
                <a:ea typeface="ＭＳ Ｐゴシック" pitchFamily="-65" charset="-128"/>
              </a:rPr>
              <a:t>[</a:t>
            </a:r>
            <a:r>
              <a:rPr lang="en-US" sz="1600" dirty="0">
                <a:solidFill>
                  <a:srgbClr val="FF0000"/>
                </a:solidFill>
                <a:latin typeface="Times New Roman" pitchFamily="18" charset="0"/>
                <a:ea typeface="ＭＳ Ｐゴシック" pitchFamily="-65" charset="-128"/>
              </a:rPr>
              <a:t>Blind Creek Associates</a:t>
            </a:r>
            <a:r>
              <a:rPr lang="en-US" sz="1600" dirty="0">
                <a:solidFill>
                  <a:schemeClr val="tx2"/>
                </a:solidFill>
                <a:latin typeface="Times New Roman" pitchFamily="18" charset="0"/>
                <a:ea typeface="ＭＳ Ｐゴシック" pitchFamily="-65" charset="-128"/>
              </a:rPr>
              <a:t>]</a:t>
            </a:r>
            <a:endParaRPr lang="en-US" sz="1600" dirty="0">
              <a:solidFill>
                <a:schemeClr val="tx2"/>
              </a:solidFill>
              <a:latin typeface="Times New Roman" pitchFamily="18" charset="0"/>
              <a:ea typeface="ＭＳ Ｐゴシック" pitchFamily="-65" charset="-128"/>
            </a:endParaRPr>
          </a:p>
          <a:p>
            <a:pPr eaLnBrk="0" hangingPunct="0">
              <a:defRPr/>
            </a:pPr>
            <a:r>
              <a:rPr lang="en-US" sz="1600" dirty="0">
                <a:solidFill>
                  <a:schemeClr val="tx2"/>
                </a:solidFill>
                <a:latin typeface="Times New Roman" pitchFamily="18" charset="0"/>
                <a:ea typeface="ＭＳ Ｐゴシック" pitchFamily="-65" charset="-128"/>
              </a:rPr>
              <a:t>Address </a:t>
            </a:r>
            <a:r>
              <a:rPr lang="en-US" sz="1600" dirty="0">
                <a:solidFill>
                  <a:schemeClr val="tx2"/>
                </a:solidFill>
                <a:latin typeface="Times New Roman" pitchFamily="18" charset="0"/>
                <a:ea typeface="ＭＳ Ｐゴシック" pitchFamily="-65" charset="-128"/>
              </a:rPr>
              <a:t>[</a:t>
            </a:r>
            <a:r>
              <a:rPr lang="en-US" sz="1600" dirty="0">
                <a:solidFill>
                  <a:srgbClr val="FF0000"/>
                </a:solidFill>
                <a:latin typeface="Times New Roman" pitchFamily="18" charset="0"/>
                <a:ea typeface="ＭＳ Ｐゴシック" pitchFamily="-65" charset="-128"/>
              </a:rPr>
              <a:t>Los Gatos, CA, </a:t>
            </a:r>
            <a:r>
              <a:rPr lang="en-US" sz="1600" dirty="0">
                <a:solidFill>
                  <a:srgbClr val="FF0000"/>
                </a:solidFill>
                <a:latin typeface="Times New Roman" pitchFamily="18" charset="0"/>
                <a:ea typeface="ＭＳ Ｐゴシック" pitchFamily="-65" charset="-128"/>
              </a:rPr>
              <a:t>USA</a:t>
            </a:r>
            <a:r>
              <a:rPr lang="en-US" sz="1600" dirty="0">
                <a:solidFill>
                  <a:schemeClr val="tx2"/>
                </a:solidFill>
                <a:latin typeface="Times New Roman" pitchFamily="18" charset="0"/>
                <a:ea typeface="ＭＳ Ｐゴシック" pitchFamily="-65" charset="-128"/>
              </a:rPr>
              <a:t>]</a:t>
            </a:r>
          </a:p>
          <a:p>
            <a:pPr eaLnBrk="0" hangingPunct="0">
              <a:defRPr/>
            </a:pPr>
            <a:r>
              <a:rPr lang="en-US" sz="1600" dirty="0">
                <a:solidFill>
                  <a:schemeClr val="tx2"/>
                </a:solidFill>
                <a:latin typeface="Times New Roman" pitchFamily="18" charset="0"/>
                <a:ea typeface="ＭＳ Ｐゴシック" pitchFamily="-65" charset="-128"/>
              </a:rPr>
              <a:t>Voice:[</a:t>
            </a:r>
            <a:r>
              <a:rPr lang="en-US" sz="1600" dirty="0">
                <a:solidFill>
                  <a:srgbClr val="FF0000"/>
                </a:solidFill>
                <a:latin typeface="Times New Roman" pitchFamily="18" charset="0"/>
                <a:ea typeface="ＭＳ Ｐゴシック" pitchFamily="-65" charset="-128"/>
              </a:rPr>
              <a:t>+</a:t>
            </a:r>
            <a:r>
              <a:rPr lang="en-US" sz="1600" dirty="0">
                <a:solidFill>
                  <a:srgbClr val="FF0000"/>
                </a:solidFill>
                <a:latin typeface="Times New Roman" pitchFamily="18" charset="0"/>
                <a:ea typeface="ＭＳ Ｐゴシック" pitchFamily="-65" charset="-128"/>
              </a:rPr>
              <a:t>1. 408 . 395 . 7207</a:t>
            </a:r>
            <a:r>
              <a:rPr lang="en-US" sz="1600" dirty="0">
                <a:solidFill>
                  <a:schemeClr val="tx2"/>
                </a:solidFill>
                <a:latin typeface="Times New Roman" pitchFamily="18" charset="0"/>
                <a:ea typeface="ＭＳ Ｐゴシック" pitchFamily="-65" charset="-128"/>
              </a:rPr>
              <a:t>], </a:t>
            </a:r>
            <a:r>
              <a:rPr lang="en-US" sz="1600" dirty="0">
                <a:solidFill>
                  <a:schemeClr val="tx2"/>
                </a:solidFill>
                <a:latin typeface="Times New Roman" pitchFamily="18" charset="0"/>
                <a:ea typeface="ＭＳ Ｐゴシック" pitchFamily="-65" charset="-128"/>
              </a:rPr>
              <a:t>E-Mail</a:t>
            </a:r>
            <a:r>
              <a:rPr lang="en-US" sz="1600" dirty="0">
                <a:solidFill>
                  <a:schemeClr val="tx2"/>
                </a:solidFill>
                <a:latin typeface="Times New Roman" pitchFamily="18" charset="0"/>
                <a:ea typeface="ＭＳ Ｐゴシック" pitchFamily="-65" charset="-128"/>
              </a:rPr>
              <a:t>:[</a:t>
            </a:r>
            <a:r>
              <a:rPr lang="en-US" sz="1600" dirty="0">
                <a:solidFill>
                  <a:srgbClr val="FF0000"/>
                </a:solidFill>
                <a:latin typeface="Times New Roman" pitchFamily="18" charset="0"/>
                <a:ea typeface="ＭＳ Ｐゴシック" pitchFamily="-65" charset="-128"/>
              </a:rPr>
              <a:t>ben.rolfe@ieee.org</a:t>
            </a:r>
            <a:r>
              <a:rPr lang="en-US" sz="1600" dirty="0">
                <a:solidFill>
                  <a:schemeClr val="tx2"/>
                </a:solidFill>
                <a:latin typeface="Times New Roman" pitchFamily="18" charset="0"/>
                <a:ea typeface="ＭＳ Ｐゴシック" pitchFamily="-65" charset="-128"/>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rPr>
              <a:t>Re:</a:t>
            </a:r>
            <a:r>
              <a:rPr lang="en-US" sz="1600" dirty="0">
                <a:solidFill>
                  <a:schemeClr val="tx2"/>
                </a:solidFill>
                <a:latin typeface="Times New Roman" pitchFamily="18" charset="0"/>
                <a:ea typeface="ＭＳ Ｐゴシック" pitchFamily="-65" charset="-128"/>
              </a:rPr>
              <a:t> </a:t>
            </a:r>
            <a:r>
              <a:rPr lang="en-US" sz="1600" dirty="0" smtClean="0">
                <a:solidFill>
                  <a:schemeClr val="tx2"/>
                </a:solidFill>
                <a:latin typeface="Times New Roman" pitchFamily="18" charset="0"/>
                <a:ea typeface="ＭＳ Ｐゴシック" pitchFamily="-65" charset="-128"/>
              </a:rPr>
              <a:t>[</a:t>
            </a:r>
            <a:r>
              <a:rPr lang="en-US" sz="1600" dirty="0" smtClean="0">
                <a:latin typeface="Times New Roman" pitchFamily="18" charset="0"/>
                <a:ea typeface="ＭＳ Ｐゴシック" pitchFamily="-65" charset="-128"/>
              </a:rPr>
              <a:t>Allocation of usable spectrum between 6 4GHz to 71 GHz</a:t>
            </a:r>
            <a:r>
              <a:rPr lang="en-US" sz="1600" dirty="0" smtClean="0">
                <a:solidFill>
                  <a:srgbClr val="FF0000"/>
                </a:solidFill>
                <a:latin typeface="Times New Roman" pitchFamily="18" charset="0"/>
                <a:ea typeface="ＭＳ Ｐゴシック" pitchFamily="-65" charset="-128"/>
              </a:rPr>
              <a:t>.</a:t>
            </a:r>
            <a:r>
              <a:rPr lang="en-US" sz="1600" dirty="0" smtClean="0">
                <a:solidFill>
                  <a:schemeClr val="tx2"/>
                </a:solidFill>
                <a:latin typeface="Times New Roman" pitchFamily="18" charset="0"/>
                <a:ea typeface="ＭＳ Ｐゴシック" pitchFamily="-65" charset="-128"/>
              </a:rPr>
              <a:t>]</a:t>
            </a:r>
            <a:r>
              <a:rPr lang="en-US" dirty="0">
                <a:solidFill>
                  <a:schemeClr val="accent2"/>
                </a:solidFill>
                <a:latin typeface="Times New Roman" pitchFamily="18" charset="0"/>
                <a:ea typeface="ＭＳ Ｐゴシック" pitchFamily="-65" charset="-128"/>
              </a:rPr>
              <a:t>	</a:t>
            </a:r>
            <a:endParaRPr lang="en-US" dirty="0">
              <a:solidFill>
                <a:schemeClr val="tx2"/>
              </a:solidFill>
              <a:latin typeface="Times New Roman" pitchFamily="18" charset="0"/>
              <a:ea typeface="ＭＳ Ｐゴシック" pitchFamily="-65" charset="-128"/>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rPr>
              <a:t>Abstract:</a:t>
            </a:r>
            <a:r>
              <a:rPr lang="en-US" sz="1600" dirty="0">
                <a:solidFill>
                  <a:schemeClr val="tx2"/>
                </a:solidFill>
                <a:latin typeface="Times New Roman" pitchFamily="18" charset="0"/>
                <a:ea typeface="ＭＳ Ｐゴシック" pitchFamily="-65" charset="-128"/>
              </a:rPr>
              <a:t>	</a:t>
            </a:r>
            <a:r>
              <a:rPr lang="en-US" sz="1600" dirty="0" smtClean="0">
                <a:solidFill>
                  <a:schemeClr val="tx2"/>
                </a:solidFill>
                <a:latin typeface="Times New Roman" pitchFamily="18" charset="0"/>
                <a:ea typeface="ＭＳ Ｐゴシック" pitchFamily="-65" charset="-128"/>
              </a:rPr>
              <a:t>[</a:t>
            </a:r>
            <a:r>
              <a:rPr lang="en-US" sz="1600" dirty="0" smtClean="0">
                <a:latin typeface="Times New Roman" pitchFamily="18" charset="0"/>
                <a:ea typeface="ＭＳ Ｐゴシック" pitchFamily="-65" charset="-128"/>
              </a:rPr>
              <a:t>Support material for PAR and CSD of 15.3 amendment to add 2 new channels</a:t>
            </a:r>
            <a:r>
              <a:rPr lang="en-US" sz="1600" dirty="0" smtClean="0">
                <a:solidFill>
                  <a:schemeClr val="tx2"/>
                </a:solidFill>
                <a:latin typeface="Times New Roman" pitchFamily="18" charset="0"/>
                <a:ea typeface="ＭＳ Ｐゴシック" pitchFamily="-65" charset="-128"/>
              </a:rPr>
              <a:t>]</a:t>
            </a:r>
            <a:endParaRPr lang="en-US" sz="1600" dirty="0">
              <a:solidFill>
                <a:schemeClr val="tx2"/>
              </a:solidFill>
              <a:latin typeface="Times New Roman" pitchFamily="18" charset="0"/>
              <a:ea typeface="ＭＳ Ｐゴシック" pitchFamily="-65" charset="-128"/>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rPr>
              <a:t>Purpose:</a:t>
            </a:r>
            <a:r>
              <a:rPr lang="en-US" sz="1600" dirty="0">
                <a:solidFill>
                  <a:schemeClr val="tx2"/>
                </a:solidFill>
                <a:latin typeface="Times New Roman" pitchFamily="18" charset="0"/>
                <a:ea typeface="ＭＳ Ｐゴシック" pitchFamily="-65" charset="-128"/>
              </a:rPr>
              <a:t>	</a:t>
            </a:r>
            <a:r>
              <a:rPr lang="en-US" sz="1600" dirty="0" smtClean="0">
                <a:solidFill>
                  <a:schemeClr val="tx2"/>
                </a:solidFill>
                <a:latin typeface="Times New Roman" pitchFamily="18" charset="0"/>
                <a:ea typeface="ＭＳ Ｐゴシック" pitchFamily="-65" charset="-128"/>
              </a:rPr>
              <a:t>[send even more gigabits from point A to point B in license exempt spectrum]</a:t>
            </a:r>
            <a:endParaRPr lang="en-US" sz="1600" dirty="0">
              <a:solidFill>
                <a:schemeClr val="tx2"/>
              </a:solidFill>
              <a:latin typeface="Times New Roman" pitchFamily="18" charset="0"/>
              <a:ea typeface="ＭＳ Ｐゴシック" pitchFamily="-65" charset="-128"/>
            </a:endParaRPr>
          </a:p>
          <a:p>
            <a:pPr eaLnBrk="0" hangingPunct="0">
              <a:defRPr/>
            </a:pPr>
            <a:r>
              <a:rPr lang="en-US" sz="1600" b="1" dirty="0">
                <a:solidFill>
                  <a:schemeClr val="tx2"/>
                </a:solidFill>
                <a:latin typeface="Times New Roman" pitchFamily="18" charset="0"/>
                <a:ea typeface="ＭＳ Ｐゴシック" pitchFamily="-65" charset="-128"/>
              </a:rPr>
              <a:t>Notice:</a:t>
            </a:r>
            <a:r>
              <a:rPr lang="en-US" sz="1600" dirty="0">
                <a:solidFill>
                  <a:schemeClr val="tx2"/>
                </a:solidFill>
                <a:latin typeface="Times New Roman" pitchFamily="18" charset="0"/>
                <a:ea typeface="ＭＳ Ｐゴシック" pitchFamily="-65"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rPr>
              <a:t>Release:</a:t>
            </a:r>
            <a:r>
              <a:rPr lang="en-US" sz="1600" dirty="0">
                <a:solidFill>
                  <a:schemeClr val="tx2"/>
                </a:solidFill>
                <a:latin typeface="Times New Roman" pitchFamily="18" charset="0"/>
                <a:ea typeface="ＭＳ Ｐゴシック" pitchFamily="-65"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2276513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what, when, how</a:t>
            </a:r>
            <a:endParaRPr lang="en-US" dirty="0"/>
          </a:p>
        </p:txBody>
      </p:sp>
      <p:sp>
        <p:nvSpPr>
          <p:cNvPr id="3" name="Content Placeholder 2"/>
          <p:cNvSpPr>
            <a:spLocks noGrp="1"/>
          </p:cNvSpPr>
          <p:nvPr>
            <p:ph idx="1"/>
          </p:nvPr>
        </p:nvSpPr>
        <p:spPr/>
        <p:txBody>
          <a:bodyPr>
            <a:normAutofit/>
          </a:bodyPr>
          <a:lstStyle/>
          <a:p>
            <a:r>
              <a:rPr lang="en-US" dirty="0" smtClean="0"/>
              <a:t>FCC Allocated 7 more GHz so 60GHz band goes all the way to 71 GHz</a:t>
            </a:r>
          </a:p>
          <a:p>
            <a:r>
              <a:rPr lang="en-US" dirty="0" smtClean="0"/>
              <a:t>Other regions are considering similar extension of the </a:t>
            </a:r>
            <a:r>
              <a:rPr lang="en-US" dirty="0" err="1" smtClean="0"/>
              <a:t>mmWave</a:t>
            </a:r>
            <a:r>
              <a:rPr lang="en-US" dirty="0" smtClean="0"/>
              <a:t> band</a:t>
            </a:r>
          </a:p>
          <a:p>
            <a:r>
              <a:rPr lang="en-US" dirty="0" smtClean="0"/>
              <a:t>15.3 millimeter wave PHY (15.3c) defines 4 channels</a:t>
            </a:r>
          </a:p>
          <a:p>
            <a:pPr lvl="1"/>
            <a:r>
              <a:rPr lang="en-US" dirty="0" smtClean="0"/>
              <a:t>New allocation allows total of 6 channels</a:t>
            </a:r>
          </a:p>
          <a:p>
            <a:pPr lvl="1"/>
            <a:r>
              <a:rPr lang="en-US" dirty="0" smtClean="0"/>
              <a:t>6 is more than 4</a:t>
            </a:r>
          </a:p>
          <a:p>
            <a:r>
              <a:rPr lang="en-US" dirty="0" smtClean="0"/>
              <a:t>15.3e channel  plan includes channelization using the extended band for the new PHY</a:t>
            </a:r>
          </a:p>
          <a:p>
            <a:r>
              <a:rPr lang="en-US" dirty="0" smtClean="0"/>
              <a:t>802.11-2016 includes channelization to use the extended band</a:t>
            </a:r>
          </a:p>
          <a:p>
            <a:r>
              <a:rPr lang="en-US" dirty="0" smtClean="0"/>
              <a:t>Thus this project updates the 15.3 </a:t>
            </a:r>
            <a:r>
              <a:rPr lang="en-US" dirty="0" err="1" smtClean="0"/>
              <a:t>mmWave</a:t>
            </a:r>
            <a:r>
              <a:rPr lang="en-US" dirty="0" smtClean="0"/>
              <a:t> PHY to current reality</a:t>
            </a:r>
          </a:p>
          <a:p>
            <a:endParaRPr lang="en-US" dirty="0" smtClean="0"/>
          </a:p>
        </p:txBody>
      </p:sp>
    </p:spTree>
    <p:extLst>
      <p:ext uri="{BB962C8B-B14F-4D97-AF65-F5344CB8AC3E}">
        <p14:creationId xmlns:p14="http://schemas.microsoft.com/office/powerpoint/2010/main" val="3404069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Motion:  WG approval of PAR and CSD</a:t>
            </a:r>
            <a:endParaRPr lang="en-US" dirty="0"/>
          </a:p>
        </p:txBody>
      </p:sp>
      <p:sp>
        <p:nvSpPr>
          <p:cNvPr id="3" name="Content Placeholder 2"/>
          <p:cNvSpPr>
            <a:spLocks noGrp="1"/>
          </p:cNvSpPr>
          <p:nvPr>
            <p:ph idx="1"/>
          </p:nvPr>
        </p:nvSpPr>
        <p:spPr/>
        <p:txBody>
          <a:bodyPr/>
          <a:lstStyle/>
          <a:p>
            <a:pPr marL="0" indent="0">
              <a:buNone/>
            </a:pPr>
            <a:r>
              <a:rPr lang="en-US" i="1" dirty="0" smtClean="0"/>
              <a:t>Request that the PAR and CSD contained in documents [15-17-0055-00-0000] and [15-17-0049-00-0000], respectively, be approved by the IEEE 802.15 WG and that the EC be requested to forward the PAR to </a:t>
            </a:r>
            <a:r>
              <a:rPr lang="en-US" i="1" dirty="0" err="1" smtClean="0"/>
              <a:t>NesCom</a:t>
            </a:r>
            <a:r>
              <a:rPr lang="en-US" dirty="0" smtClean="0"/>
              <a:t>. </a:t>
            </a:r>
            <a:r>
              <a:rPr lang="en-US" i="1" dirty="0" smtClean="0"/>
              <a:t>The 802.15 working group chair and technical editor are authorized to make additional modifications to the PAR and CSD as needed to reflect EC discussion at its closing meeting.</a:t>
            </a:r>
          </a:p>
          <a:p>
            <a:pPr marL="0" indent="0">
              <a:buNone/>
            </a:pPr>
            <a:r>
              <a:rPr lang="en-US" i="1" dirty="0" smtClean="0"/>
              <a:t>Moved by: Ben Rolfe</a:t>
            </a:r>
          </a:p>
          <a:p>
            <a:pPr marL="0" indent="0">
              <a:buNone/>
            </a:pPr>
            <a:r>
              <a:rPr lang="en-US" i="1" dirty="0" smtClean="0"/>
              <a:t>Second by: Clint Powel</a:t>
            </a:r>
          </a:p>
          <a:p>
            <a:pPr marL="0" indent="0">
              <a:buNone/>
            </a:pPr>
            <a:r>
              <a:rPr lang="en-US" i="1" dirty="0" smtClean="0"/>
              <a:t>Counted Vote: Yes: 28 No: 0 Abs: 0</a:t>
            </a:r>
          </a:p>
          <a:p>
            <a:pPr marL="0" indent="0">
              <a:buNone/>
            </a:pPr>
            <a:endParaRPr lang="en-US" i="1" dirty="0" smtClean="0"/>
          </a:p>
          <a:p>
            <a:pPr marL="0" indent="0">
              <a:buNone/>
            </a:pPr>
            <a:endParaRPr lang="en-US" i="1" dirty="0" smtClean="0"/>
          </a:p>
          <a:p>
            <a:pPr marL="0" indent="0">
              <a:buNone/>
            </a:pPr>
            <a:endParaRPr lang="en-US" i="1" dirty="0"/>
          </a:p>
        </p:txBody>
      </p:sp>
    </p:spTree>
    <p:extLst>
      <p:ext uri="{BB962C8B-B14F-4D97-AF65-F5344CB8AC3E}">
        <p14:creationId xmlns:p14="http://schemas.microsoft.com/office/powerpoint/2010/main" val="1177172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https://mentor.ieee.org/802.15/dcn/17/15-17-0055-00-0000-draft-par-amendment-for-use-of-the-64-71-ghz.pdf</a:t>
            </a:r>
          </a:p>
          <a:p>
            <a:pPr marL="0" indent="0">
              <a:buNone/>
            </a:pPr>
            <a:r>
              <a:rPr lang="en-US" dirty="0" smtClean="0"/>
              <a:t>https://mentor.ieee.org/802.15/dcn/17/15-17-0049-00-0000-csd-amendment-for-use-of-the-64-71-ghz.docx</a:t>
            </a:r>
          </a:p>
          <a:p>
            <a:pPr marL="0" indent="0">
              <a:buNone/>
            </a:pPr>
            <a:r>
              <a:rPr lang="en-US" dirty="0" smtClean="0">
                <a:hlinkClick r:id="rId2"/>
              </a:rPr>
              <a:t>https://mentor.ieee.org/802.15/dcn/10/15-10-0235-18-0000-802-15-operations-manual.docx</a:t>
            </a:r>
            <a:r>
              <a:rPr lang="en-US" dirty="0" smtClean="0"/>
              <a:t> (Clause 12.1.4)</a:t>
            </a:r>
          </a:p>
          <a:p>
            <a:pPr marL="0" indent="0">
              <a:buNone/>
            </a:pPr>
            <a:endParaRPr lang="en-US" dirty="0"/>
          </a:p>
        </p:txBody>
      </p:sp>
    </p:spTree>
    <p:extLst>
      <p:ext uri="{BB962C8B-B14F-4D97-AF65-F5344CB8AC3E}">
        <p14:creationId xmlns:p14="http://schemas.microsoft.com/office/powerpoint/2010/main" val="878443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285</TotalTime>
  <Words>238</Words>
  <Application>Microsoft Office PowerPoint</Application>
  <PresentationFormat>Widescreen</PresentationFormat>
  <Paragraphs>34</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ＭＳ Ｐゴシック</vt:lpstr>
      <vt:lpstr>Arial</vt:lpstr>
      <vt:lpstr>Calibri</vt:lpstr>
      <vt:lpstr>Calibri Light</vt:lpstr>
      <vt:lpstr>Times New Roman</vt:lpstr>
      <vt:lpstr>Office Theme</vt:lpstr>
      <vt:lpstr>PowerPoint Presentation</vt:lpstr>
      <vt:lpstr>Why, what, when, how</vt:lpstr>
      <vt:lpstr>WG Motion:  WG approval of PAR and CSD</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Benjamin Rolfe</dc:creator>
  <cp:lastModifiedBy>Benjamin Rolfe</cp:lastModifiedBy>
  <cp:revision>7</cp:revision>
  <dcterms:created xsi:type="dcterms:W3CDTF">2017-01-18T12:23:44Z</dcterms:created>
  <dcterms:modified xsi:type="dcterms:W3CDTF">2017-01-18T17:09:36Z</dcterms:modified>
</cp:coreProperties>
</file>