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3"/>
  </p:notesMasterIdLst>
  <p:handoutMasterIdLst>
    <p:handoutMasterId r:id="rId34"/>
  </p:handoutMasterIdLst>
  <p:sldIdLst>
    <p:sldId id="259" r:id="rId3"/>
    <p:sldId id="260" r:id="rId4"/>
    <p:sldId id="267" r:id="rId5"/>
    <p:sldId id="262" r:id="rId6"/>
    <p:sldId id="263" r:id="rId7"/>
    <p:sldId id="264" r:id="rId8"/>
    <p:sldId id="265" r:id="rId9"/>
    <p:sldId id="266" r:id="rId10"/>
    <p:sldId id="268" r:id="rId11"/>
    <p:sldId id="261" r:id="rId12"/>
    <p:sldId id="269" r:id="rId13"/>
    <p:sldId id="270" r:id="rId14"/>
    <p:sldId id="290" r:id="rId15"/>
    <p:sldId id="291" r:id="rId16"/>
    <p:sldId id="283" r:id="rId17"/>
    <p:sldId id="284" r:id="rId18"/>
    <p:sldId id="285" r:id="rId19"/>
    <p:sldId id="286" r:id="rId20"/>
    <p:sldId id="288" r:id="rId21"/>
    <p:sldId id="292" r:id="rId22"/>
    <p:sldId id="289" r:id="rId23"/>
    <p:sldId id="294" r:id="rId24"/>
    <p:sldId id="287" r:id="rId25"/>
    <p:sldId id="282" r:id="rId26"/>
    <p:sldId id="278" r:id="rId27"/>
    <p:sldId id="279" r:id="rId28"/>
    <p:sldId id="293" r:id="rId29"/>
    <p:sldId id="275" r:id="rId30"/>
    <p:sldId id="276" r:id="rId31"/>
    <p:sldId id="27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80" d="100"/>
          <a:sy n="80" d="100"/>
        </p:scale>
        <p:origin x="-162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F7A318C9-265E-4134-9B03-99BFF4853A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33816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2B2B3122-0636-4EAD-9074-4583F2ABF6CE}"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33216955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2B2B3122-0636-4EAD-9074-4583F2ABF6CE}" type="slidenum">
              <a:rPr lang="en-US" altLang="en-US" smtClean="0"/>
              <a:pPr>
                <a:defRPr/>
              </a:pPr>
              <a:t>16</a:t>
            </a:fld>
            <a:endParaRPr lang="en-US" altLang="en-US"/>
          </a:p>
        </p:txBody>
      </p:sp>
    </p:spTree>
    <p:extLst>
      <p:ext uri="{BB962C8B-B14F-4D97-AF65-F5344CB8AC3E}">
        <p14:creationId xmlns:p14="http://schemas.microsoft.com/office/powerpoint/2010/main" val="1866385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268251D-2C70-464D-B1A6-4D77323E0C3E}" type="slidenum">
              <a:rPr lang="en-US" altLang="en-US"/>
              <a:pPr>
                <a:defRPr/>
              </a:pPr>
              <a:t>‹Nr.›</a:t>
            </a:fld>
            <a:endParaRPr lang="en-US" altLang="en-US"/>
          </a:p>
        </p:txBody>
      </p:sp>
    </p:spTree>
    <p:extLst>
      <p:ext uri="{BB962C8B-B14F-4D97-AF65-F5344CB8AC3E}">
        <p14:creationId xmlns:p14="http://schemas.microsoft.com/office/powerpoint/2010/main" val="4041431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2CFEE84-104B-4E1C-ADA2-C916A6399CC7}" type="slidenum">
              <a:rPr lang="en-US" altLang="en-US"/>
              <a:pPr>
                <a:defRPr/>
              </a:pPr>
              <a:t>‹Nr.›</a:t>
            </a:fld>
            <a:endParaRPr lang="en-US" altLang="en-US"/>
          </a:p>
        </p:txBody>
      </p:sp>
    </p:spTree>
    <p:extLst>
      <p:ext uri="{BB962C8B-B14F-4D97-AF65-F5344CB8AC3E}">
        <p14:creationId xmlns:p14="http://schemas.microsoft.com/office/powerpoint/2010/main" val="213450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C3B4280-AD7F-4D88-8C13-0E47081ED761}" type="slidenum">
              <a:rPr lang="en-US" altLang="en-US"/>
              <a:pPr>
                <a:defRPr/>
              </a:pPr>
              <a:t>‹Nr.›</a:t>
            </a:fld>
            <a:endParaRPr lang="en-US" altLang="en-US"/>
          </a:p>
        </p:txBody>
      </p:sp>
    </p:spTree>
    <p:extLst>
      <p:ext uri="{BB962C8B-B14F-4D97-AF65-F5344CB8AC3E}">
        <p14:creationId xmlns:p14="http://schemas.microsoft.com/office/powerpoint/2010/main" val="2679152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88400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2334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84186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021488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3128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2954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612677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676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B4EF415-77DA-4615-BDFA-8D565D5E8CDB}" type="slidenum">
              <a:rPr lang="en-US" altLang="en-US"/>
              <a:pPr>
                <a:defRPr/>
              </a:pPr>
              <a:t>‹Nr.›</a:t>
            </a:fld>
            <a:endParaRPr lang="en-US" altLang="en-US"/>
          </a:p>
        </p:txBody>
      </p:sp>
    </p:spTree>
    <p:extLst>
      <p:ext uri="{BB962C8B-B14F-4D97-AF65-F5344CB8AC3E}">
        <p14:creationId xmlns:p14="http://schemas.microsoft.com/office/powerpoint/2010/main" val="19110969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1071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51392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33004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824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B5CEE5E-359D-4EEE-814D-AE9744D2A656}" type="slidenum">
              <a:rPr lang="en-US" altLang="en-US"/>
              <a:pPr>
                <a:defRPr/>
              </a:pPr>
              <a:t>‹Nr.›</a:t>
            </a:fld>
            <a:endParaRPr lang="en-US" altLang="en-US"/>
          </a:p>
        </p:txBody>
      </p:sp>
    </p:spTree>
    <p:extLst>
      <p:ext uri="{BB962C8B-B14F-4D97-AF65-F5344CB8AC3E}">
        <p14:creationId xmlns:p14="http://schemas.microsoft.com/office/powerpoint/2010/main" val="1471649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36F7FA7-69D2-4620-95FD-7D0886FABB13}" type="slidenum">
              <a:rPr lang="en-US" altLang="en-US"/>
              <a:pPr>
                <a:defRPr/>
              </a:pPr>
              <a:t>‹Nr.›</a:t>
            </a:fld>
            <a:endParaRPr lang="en-US" altLang="en-US"/>
          </a:p>
        </p:txBody>
      </p:sp>
    </p:spTree>
    <p:extLst>
      <p:ext uri="{BB962C8B-B14F-4D97-AF65-F5344CB8AC3E}">
        <p14:creationId xmlns:p14="http://schemas.microsoft.com/office/powerpoint/2010/main" val="2284088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4F30595-1847-4A30-A371-908C651E2DE9}" type="slidenum">
              <a:rPr lang="en-US" altLang="en-US"/>
              <a:pPr>
                <a:defRPr/>
              </a:pPr>
              <a:t>‹Nr.›</a:t>
            </a:fld>
            <a:endParaRPr lang="en-US" altLang="en-US"/>
          </a:p>
        </p:txBody>
      </p:sp>
    </p:spTree>
    <p:extLst>
      <p:ext uri="{BB962C8B-B14F-4D97-AF65-F5344CB8AC3E}">
        <p14:creationId xmlns:p14="http://schemas.microsoft.com/office/powerpoint/2010/main" val="243015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7948EAF-4BBC-4890-8683-5EAE38CAD0DE}" type="slidenum">
              <a:rPr lang="en-US" altLang="en-US"/>
              <a:pPr>
                <a:defRPr/>
              </a:pPr>
              <a:t>‹Nr.›</a:t>
            </a:fld>
            <a:endParaRPr lang="en-US" altLang="en-US"/>
          </a:p>
        </p:txBody>
      </p:sp>
    </p:spTree>
    <p:extLst>
      <p:ext uri="{BB962C8B-B14F-4D97-AF65-F5344CB8AC3E}">
        <p14:creationId xmlns:p14="http://schemas.microsoft.com/office/powerpoint/2010/main" val="2879541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53B320E-AA65-49B2-814C-B4325738B9D7}" type="slidenum">
              <a:rPr lang="en-US" altLang="en-US"/>
              <a:pPr>
                <a:defRPr/>
              </a:pPr>
              <a:t>‹Nr.›</a:t>
            </a:fld>
            <a:endParaRPr lang="en-US" altLang="en-US"/>
          </a:p>
        </p:txBody>
      </p:sp>
    </p:spTree>
    <p:extLst>
      <p:ext uri="{BB962C8B-B14F-4D97-AF65-F5344CB8AC3E}">
        <p14:creationId xmlns:p14="http://schemas.microsoft.com/office/powerpoint/2010/main" val="4193619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3EBEDC85-6AE1-4257-9EA9-92EB296460B8}" type="slidenum">
              <a:rPr lang="en-US" altLang="en-US"/>
              <a:pPr>
                <a:defRPr/>
              </a:pPr>
              <a:t>‹Nr.›</a:t>
            </a:fld>
            <a:endParaRPr lang="en-US" altLang="en-US"/>
          </a:p>
        </p:txBody>
      </p:sp>
    </p:spTree>
    <p:extLst>
      <p:ext uri="{BB962C8B-B14F-4D97-AF65-F5344CB8AC3E}">
        <p14:creationId xmlns:p14="http://schemas.microsoft.com/office/powerpoint/2010/main" val="168344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C1DCA1-2C85-4AF8-8430-62B6BB01561C}" type="slidenum">
              <a:rPr lang="en-US" altLang="en-US"/>
              <a:pPr>
                <a:defRPr/>
              </a:pPr>
              <a:t>‹Nr.›</a:t>
            </a:fld>
            <a:endParaRPr lang="en-US" altLang="en-US"/>
          </a:p>
        </p:txBody>
      </p:sp>
    </p:spTree>
    <p:extLst>
      <p:ext uri="{BB962C8B-B14F-4D97-AF65-F5344CB8AC3E}">
        <p14:creationId xmlns:p14="http://schemas.microsoft.com/office/powerpoint/2010/main" val="332102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002EDCDE-4AF8-4385-A61E-955F366A7525}"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15-17-0063-00-lpwa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1467287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6/15-16-0860-00-lpwa-802-15-lpwa-ig-minutes-for-november-2016-mtg.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6/15-16-0749-01-lpwa-ig-lpwa-literature-lis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6/15-16-0870-00-lpwa-ig-lpwa-14dec2016-telco-minutes.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6/15-16-0770-02-lpwa-lpwa-use-cases.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7/15-17-0035-00-lpwa-number-of-active-interfering-users.pptx" TargetMode="External"/><Relationship Id="rId2" Type="http://schemas.openxmlformats.org/officeDocument/2006/relationships/hyperlink" Target="https://mentor.ieee.org/802.15/dcn/17/15-17-0036-00-lpwa-proposal-for-lpwan-channel-models.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037-01-lpwa-proposal-for-sub-ghz-interference-model.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6/15-16-0770-03-lpwa-lpwa-use-case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6/15-16-0729-00-lpwa-ig-lpwa-objectiv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January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D9E2946-4781-44D4-A890-5D412234F4D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de-DE" altLang="en-US" sz="1600" dirty="0">
                <a:solidFill>
                  <a:schemeClr val="tx2"/>
                </a:solidFill>
              </a:rPr>
              <a:t>IG LPWA </a:t>
            </a:r>
            <a:r>
              <a:rPr lang="de-DE" altLang="en-US" sz="1600" dirty="0" err="1" smtClean="0">
                <a:solidFill>
                  <a:schemeClr val="tx2"/>
                </a:solidFill>
              </a:rPr>
              <a:t>January</a:t>
            </a:r>
            <a:r>
              <a:rPr lang="de-DE" altLang="en-US" sz="1600" dirty="0" smtClean="0">
                <a:solidFill>
                  <a:schemeClr val="tx2"/>
                </a:solidFill>
              </a:rPr>
              <a:t> 2017 Agenda</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[16  January,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smtClean="0"/>
              <a:t>Draft Agenda ( I / II )</a:t>
            </a:r>
            <a:endParaRPr lang="en-US" dirty="0"/>
          </a:p>
        </p:txBody>
      </p:sp>
      <p:sp>
        <p:nvSpPr>
          <p:cNvPr id="6" name="Inhaltsplatzhalter 5"/>
          <p:cNvSpPr>
            <a:spLocks noGrp="1"/>
          </p:cNvSpPr>
          <p:nvPr>
            <p:ph idx="1"/>
          </p:nvPr>
        </p:nvSpPr>
        <p:spPr/>
        <p:txBody>
          <a:bodyPr/>
          <a:lstStyle/>
          <a:p>
            <a:pPr marL="0" indent="0">
              <a:buNone/>
            </a:pPr>
            <a:r>
              <a:rPr lang="en-GB" sz="2400" b="1" dirty="0" smtClean="0"/>
              <a:t>Monday, AM 2</a:t>
            </a:r>
          </a:p>
          <a:p>
            <a:pPr marL="457200" indent="-457200">
              <a:buFont typeface="+mj-lt"/>
              <a:buAutoNum type="arabicPeriod"/>
            </a:pPr>
            <a:r>
              <a:rPr lang="en-GB" sz="2000" dirty="0" smtClean="0"/>
              <a:t>Open</a:t>
            </a:r>
          </a:p>
          <a:p>
            <a:pPr marL="457200" indent="-457200">
              <a:buFont typeface="+mj-lt"/>
              <a:buAutoNum type="arabicPeriod"/>
            </a:pPr>
            <a:r>
              <a:rPr lang="en-GB" sz="2000" dirty="0" smtClean="0"/>
              <a:t>IEEE-SA Stds. Board Bylaws on Patents in Std's. &amp; Guidelines</a:t>
            </a:r>
          </a:p>
          <a:p>
            <a:pPr marL="457200" indent="-457200">
              <a:buFont typeface="+mj-lt"/>
              <a:buAutoNum type="arabicPeriod"/>
            </a:pPr>
            <a:r>
              <a:rPr lang="en-GB" sz="2000" dirty="0" smtClean="0"/>
              <a:t>Approval of the Agenda</a:t>
            </a:r>
          </a:p>
          <a:p>
            <a:pPr marL="457200" indent="-457200">
              <a:buFont typeface="+mj-lt"/>
              <a:buAutoNum type="arabicPeriod"/>
            </a:pPr>
            <a:r>
              <a:rPr lang="en-GB" sz="2000" dirty="0" smtClean="0"/>
              <a:t>Approval of San-Antonio Minutes</a:t>
            </a:r>
          </a:p>
          <a:p>
            <a:pPr marL="457200" indent="-457200">
              <a:buFont typeface="+mj-lt"/>
              <a:buAutoNum type="arabicPeriod"/>
            </a:pPr>
            <a:r>
              <a:rPr lang="en-GB" sz="2000" dirty="0"/>
              <a:t>Update on Literature List</a:t>
            </a:r>
          </a:p>
          <a:p>
            <a:pPr marL="457200" indent="-457200">
              <a:buFont typeface="+mj-lt"/>
              <a:buAutoNum type="arabicPeriod"/>
            </a:pPr>
            <a:r>
              <a:rPr lang="en-GB" sz="2000" dirty="0" smtClean="0"/>
              <a:t>Outcome of Last IG LPWA Telco</a:t>
            </a:r>
          </a:p>
          <a:p>
            <a:pPr marL="457200" indent="-457200">
              <a:buFont typeface="+mj-lt"/>
              <a:buAutoNum type="arabicPeriod"/>
            </a:pPr>
            <a:r>
              <a:rPr lang="en-GB" sz="2000" dirty="0" smtClean="0"/>
              <a:t>Liaison with ETSI LTN</a:t>
            </a:r>
          </a:p>
          <a:p>
            <a:pPr marL="457200" indent="-457200">
              <a:buFont typeface="+mj-lt"/>
              <a:buAutoNum type="arabicPeriod"/>
            </a:pPr>
            <a:r>
              <a:rPr lang="en-GB" sz="2000" dirty="0" smtClean="0"/>
              <a:t>Final Discussion on Use Case Document</a:t>
            </a:r>
          </a:p>
          <a:p>
            <a:pPr marL="457200" indent="-457200">
              <a:buFont typeface="+mj-lt"/>
              <a:buAutoNum type="arabicPeriod"/>
            </a:pPr>
            <a:r>
              <a:rPr lang="en-GB" sz="2000" dirty="0" smtClean="0"/>
              <a:t>Discussion and Contributions on Channel Models</a:t>
            </a:r>
          </a:p>
          <a:p>
            <a:pPr marL="457200" indent="-457200">
              <a:buFont typeface="+mj-lt"/>
              <a:buAutoNum type="arabicPeriod"/>
            </a:pPr>
            <a:r>
              <a:rPr lang="en-GB" sz="2000" dirty="0" smtClean="0"/>
              <a:t>Recess</a:t>
            </a:r>
          </a:p>
          <a:p>
            <a:endParaRPr lang="en-US" sz="2000"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January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smtClean="0"/>
              <a:t>Slide </a:t>
            </a:r>
            <a:fld id="{253B320E-AA65-49B2-814C-B4325738B9D7}" type="slidenum">
              <a:rPr lang="en-US" altLang="en-US" smtClean="0"/>
              <a:pPr>
                <a:defRPr/>
              </a:pPr>
              <a:t>10</a:t>
            </a:fld>
            <a:endParaRPr lang="en-US" altLang="en-US" dirty="0"/>
          </a:p>
        </p:txBody>
      </p:sp>
    </p:spTree>
    <p:extLst>
      <p:ext uri="{BB962C8B-B14F-4D97-AF65-F5344CB8AC3E}">
        <p14:creationId xmlns:p14="http://schemas.microsoft.com/office/powerpoint/2010/main" val="310437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smtClean="0"/>
              <a:t>Draft Agenda ( II / II )</a:t>
            </a:r>
            <a:endParaRPr lang="en-US" dirty="0"/>
          </a:p>
        </p:txBody>
      </p:sp>
      <p:sp>
        <p:nvSpPr>
          <p:cNvPr id="6" name="Inhaltsplatzhalter 5"/>
          <p:cNvSpPr>
            <a:spLocks noGrp="1"/>
          </p:cNvSpPr>
          <p:nvPr>
            <p:ph idx="1"/>
          </p:nvPr>
        </p:nvSpPr>
        <p:spPr>
          <a:xfrm>
            <a:off x="685800" y="1556792"/>
            <a:ext cx="7772400" cy="4539208"/>
          </a:xfrm>
        </p:spPr>
        <p:txBody>
          <a:bodyPr/>
          <a:lstStyle/>
          <a:p>
            <a:pPr marL="0" indent="0">
              <a:buNone/>
            </a:pPr>
            <a:r>
              <a:rPr lang="en-GB" sz="2000" b="1" dirty="0" smtClean="0"/>
              <a:t>Tuesday, AM1</a:t>
            </a:r>
          </a:p>
          <a:p>
            <a:pPr marL="457200" indent="-457200">
              <a:buFont typeface="+mj-lt"/>
              <a:buAutoNum type="arabicPeriod"/>
            </a:pPr>
            <a:r>
              <a:rPr lang="en-GB" sz="1800" dirty="0" smtClean="0"/>
              <a:t>Open</a:t>
            </a:r>
          </a:p>
          <a:p>
            <a:pPr marL="457200" indent="-457200">
              <a:buFont typeface="+mj-lt"/>
              <a:buAutoNum type="arabicPeriod"/>
            </a:pPr>
            <a:r>
              <a:rPr lang="en-GB" sz="1800" dirty="0"/>
              <a:t>Discussion and Contributions on Channel </a:t>
            </a:r>
            <a:r>
              <a:rPr lang="en-GB" sz="1800" dirty="0" smtClean="0"/>
              <a:t>Models / Performance Comparison Criteria</a:t>
            </a:r>
            <a:endParaRPr lang="en-GB" sz="1800" dirty="0"/>
          </a:p>
          <a:p>
            <a:pPr marL="457200" indent="-457200">
              <a:buFont typeface="+mj-lt"/>
              <a:buAutoNum type="arabicPeriod"/>
            </a:pPr>
            <a:r>
              <a:rPr lang="en-GB" sz="1800" dirty="0" smtClean="0"/>
              <a:t>Recess</a:t>
            </a:r>
          </a:p>
          <a:p>
            <a:pPr marL="0" indent="0">
              <a:buNone/>
            </a:pPr>
            <a:r>
              <a:rPr lang="en-GB" sz="2000" b="1" dirty="0" smtClean="0"/>
              <a:t>Tuesday, </a:t>
            </a:r>
            <a:r>
              <a:rPr lang="en-GB" sz="2000" b="1" dirty="0"/>
              <a:t>AM </a:t>
            </a:r>
            <a:r>
              <a:rPr lang="en-GB" sz="2000" b="1" dirty="0" smtClean="0"/>
              <a:t>2</a:t>
            </a:r>
            <a:endParaRPr lang="en-GB" sz="2000" b="1" dirty="0"/>
          </a:p>
          <a:p>
            <a:pPr marL="457200" indent="-457200">
              <a:buFont typeface="+mj-lt"/>
              <a:buAutoNum type="arabicPeriod"/>
            </a:pPr>
            <a:r>
              <a:rPr lang="en-GB" sz="1800" dirty="0" smtClean="0"/>
              <a:t>Open</a:t>
            </a:r>
          </a:p>
          <a:p>
            <a:pPr marL="457200" indent="-457200">
              <a:buFont typeface="+mj-lt"/>
              <a:buAutoNum type="arabicPeriod"/>
            </a:pPr>
            <a:r>
              <a:rPr lang="en-GB" sz="1800" dirty="0"/>
              <a:t>Discussion and Contributions on Channel Models / Performance Comparison Criteria</a:t>
            </a:r>
          </a:p>
          <a:p>
            <a:pPr marL="457200" indent="-457200">
              <a:buFont typeface="+mj-lt"/>
              <a:buAutoNum type="arabicPeriod"/>
            </a:pPr>
            <a:r>
              <a:rPr lang="en-GB" sz="1800" dirty="0" smtClean="0"/>
              <a:t>Discussion on Regulatory Issues</a:t>
            </a:r>
          </a:p>
          <a:p>
            <a:pPr marL="457200" indent="-457200">
              <a:buFont typeface="+mj-lt"/>
              <a:buAutoNum type="arabicPeriod"/>
            </a:pPr>
            <a:r>
              <a:rPr lang="en-GB" sz="1800" dirty="0" smtClean="0"/>
              <a:t>Discussion on IG Report</a:t>
            </a:r>
          </a:p>
          <a:p>
            <a:pPr marL="457200" indent="-457200">
              <a:buFont typeface="+mj-lt"/>
              <a:buAutoNum type="arabicPeriod"/>
            </a:pPr>
            <a:r>
              <a:rPr lang="en-GB" sz="1800" dirty="0"/>
              <a:t>Next Steps / Review of Time Line</a:t>
            </a:r>
          </a:p>
          <a:p>
            <a:pPr marL="457200" indent="-457200">
              <a:buFont typeface="+mj-lt"/>
              <a:buAutoNum type="arabicPeriod"/>
            </a:pPr>
            <a:r>
              <a:rPr lang="en-GB" sz="1800" dirty="0" err="1" smtClean="0"/>
              <a:t>AoB</a:t>
            </a:r>
            <a:endParaRPr lang="en-GB" sz="1800" dirty="0" smtClean="0"/>
          </a:p>
          <a:p>
            <a:pPr marL="457200" indent="-457200">
              <a:buFont typeface="+mj-lt"/>
              <a:buAutoNum type="arabicPeriod"/>
            </a:pPr>
            <a:r>
              <a:rPr lang="en-GB" sz="1800" dirty="0" smtClean="0"/>
              <a:t>Adjourn</a:t>
            </a:r>
          </a:p>
          <a:p>
            <a:pPr marL="0" indent="0">
              <a:buNone/>
            </a:pPr>
            <a:endParaRPr lang="en-GB" sz="1800" dirty="0" smtClean="0"/>
          </a:p>
          <a:p>
            <a:endParaRPr lang="en-US" sz="1800"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January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smtClean="0"/>
              <a:t>Slide </a:t>
            </a:r>
            <a:fld id="{253B320E-AA65-49B2-814C-B4325738B9D7}" type="slidenum">
              <a:rPr lang="en-US" altLang="en-US" smtClean="0"/>
              <a:pPr>
                <a:defRPr/>
              </a:pPr>
              <a:t>11</a:t>
            </a:fld>
            <a:endParaRPr lang="en-US" altLang="en-US" dirty="0"/>
          </a:p>
        </p:txBody>
      </p:sp>
    </p:spTree>
    <p:extLst>
      <p:ext uri="{BB962C8B-B14F-4D97-AF65-F5344CB8AC3E}">
        <p14:creationId xmlns:p14="http://schemas.microsoft.com/office/powerpoint/2010/main" val="26994756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San Antonio Minutes</a:t>
            </a:r>
            <a:endParaRPr lang="en-US" dirty="0"/>
          </a:p>
        </p:txBody>
      </p:sp>
      <p:sp>
        <p:nvSpPr>
          <p:cNvPr id="3" name="Inhaltsplatzhalter 2"/>
          <p:cNvSpPr>
            <a:spLocks noGrp="1"/>
          </p:cNvSpPr>
          <p:nvPr>
            <p:ph idx="1"/>
          </p:nvPr>
        </p:nvSpPr>
        <p:spPr/>
        <p:txBody>
          <a:bodyPr/>
          <a:lstStyle/>
          <a:p>
            <a:r>
              <a:rPr lang="en-US" sz="2400" dirty="0">
                <a:hlinkClick r:id="rId2"/>
              </a:rPr>
              <a:t>https://</a:t>
            </a:r>
            <a:r>
              <a:rPr lang="en-US" sz="2400" dirty="0" smtClean="0">
                <a:hlinkClick r:id="rId2"/>
              </a:rPr>
              <a:t>mentor.ieee.org/802.15/dcn/16/15-16-0860-00-lpwa-802-15-lpwa-ig-minutes-for-november-2016-mtg.docx</a:t>
            </a:r>
            <a:endParaRPr lang="en-US" sz="2400" dirty="0" smtClean="0"/>
          </a:p>
          <a:p>
            <a:endParaRPr lang="en-US" sz="2400" dirty="0" smtClean="0"/>
          </a:p>
          <a:p>
            <a:r>
              <a:rPr lang="en-US" sz="2400" dirty="0" smtClean="0"/>
              <a:t>Comments?</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12</a:t>
            </a:fld>
            <a:endParaRPr lang="en-US" altLang="en-US" dirty="0"/>
          </a:p>
        </p:txBody>
      </p:sp>
    </p:spTree>
    <p:extLst>
      <p:ext uri="{BB962C8B-B14F-4D97-AF65-F5344CB8AC3E}">
        <p14:creationId xmlns:p14="http://schemas.microsoft.com/office/powerpoint/2010/main" val="1189298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 Line ( I / II )</a:t>
            </a:r>
            <a:endParaRPr lang="en-US" dirty="0"/>
          </a:p>
        </p:txBody>
      </p:sp>
      <p:sp>
        <p:nvSpPr>
          <p:cNvPr id="3" name="Inhaltsplatzhalter 2"/>
          <p:cNvSpPr>
            <a:spLocks noGrp="1"/>
          </p:cNvSpPr>
          <p:nvPr>
            <p:ph idx="1"/>
          </p:nvPr>
        </p:nvSpPr>
        <p:spPr/>
        <p:txBody>
          <a:bodyPr/>
          <a:lstStyle/>
          <a:p>
            <a:r>
              <a:rPr lang="en-US" sz="2000" dirty="0" smtClean="0"/>
              <a:t>September 2016 Interim (Warsaw)</a:t>
            </a:r>
          </a:p>
          <a:p>
            <a:pPr lvl="1"/>
            <a:r>
              <a:rPr lang="en-US" sz="1600" dirty="0" smtClean="0"/>
              <a:t>Discussion on IG objectives</a:t>
            </a:r>
            <a:endParaRPr lang="en-US" sz="1600" dirty="0"/>
          </a:p>
          <a:p>
            <a:pPr lvl="1"/>
            <a:r>
              <a:rPr lang="en-US" sz="1600" dirty="0" smtClean="0"/>
              <a:t>Call for contributions</a:t>
            </a:r>
          </a:p>
          <a:p>
            <a:r>
              <a:rPr lang="en-US" sz="2000" dirty="0" smtClean="0"/>
              <a:t>November 2016 Plenary (San Antonio)</a:t>
            </a:r>
          </a:p>
          <a:p>
            <a:pPr lvl="1"/>
            <a:r>
              <a:rPr lang="en-US" sz="1600" dirty="0" smtClean="0"/>
              <a:t>Fixed IG objectives</a:t>
            </a:r>
          </a:p>
          <a:p>
            <a:pPr lvl="1"/>
            <a:r>
              <a:rPr lang="en-US" sz="1600" dirty="0" smtClean="0"/>
              <a:t>Presentation of contributions (focus usage scenarios)</a:t>
            </a:r>
          </a:p>
          <a:p>
            <a:pPr lvl="1"/>
            <a:r>
              <a:rPr lang="en-US" sz="1600" dirty="0" smtClean="0"/>
              <a:t>Initial discussion on IG report</a:t>
            </a:r>
          </a:p>
          <a:p>
            <a:r>
              <a:rPr lang="en-US" sz="2000" b="1" dirty="0" smtClean="0"/>
              <a:t>January 2017 Interim (Atlanta)</a:t>
            </a:r>
          </a:p>
          <a:p>
            <a:pPr lvl="1"/>
            <a:r>
              <a:rPr lang="en-US" sz="1600" b="1" dirty="0" smtClean="0"/>
              <a:t>Fixed usage scenarios and channel models</a:t>
            </a:r>
          </a:p>
          <a:p>
            <a:pPr lvl="1"/>
            <a:r>
              <a:rPr lang="en-US" sz="1600" b="1" dirty="0" smtClean="0"/>
              <a:t>Presentation of contributions with focus on evaluation criteria</a:t>
            </a:r>
          </a:p>
          <a:p>
            <a:r>
              <a:rPr lang="en-US" sz="2000" dirty="0" smtClean="0"/>
              <a:t>March 2017 Plenary (Vancouver)</a:t>
            </a:r>
          </a:p>
          <a:p>
            <a:pPr lvl="1"/>
            <a:r>
              <a:rPr lang="en-US" sz="1600" dirty="0" smtClean="0"/>
              <a:t>Fixed evaluation criteria</a:t>
            </a:r>
          </a:p>
          <a:p>
            <a:pPr lvl="1"/>
            <a:r>
              <a:rPr lang="en-US" sz="1600" dirty="0" smtClean="0"/>
              <a:t>Presentation of contributions with focus technology options for LPWA</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13</a:t>
            </a:fld>
            <a:endParaRPr lang="en-US" altLang="en-US"/>
          </a:p>
        </p:txBody>
      </p:sp>
    </p:spTree>
    <p:extLst>
      <p:ext uri="{BB962C8B-B14F-4D97-AF65-F5344CB8AC3E}">
        <p14:creationId xmlns:p14="http://schemas.microsoft.com/office/powerpoint/2010/main" val="3288666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 Line </a:t>
            </a:r>
            <a:r>
              <a:rPr lang="en-US" dirty="0"/>
              <a:t> ( </a:t>
            </a:r>
            <a:r>
              <a:rPr lang="en-US" dirty="0" smtClean="0"/>
              <a:t>II </a:t>
            </a:r>
            <a:r>
              <a:rPr lang="en-US" dirty="0"/>
              <a:t>/ II )</a:t>
            </a:r>
          </a:p>
        </p:txBody>
      </p:sp>
      <p:sp>
        <p:nvSpPr>
          <p:cNvPr id="3" name="Inhaltsplatzhalter 2"/>
          <p:cNvSpPr>
            <a:spLocks noGrp="1"/>
          </p:cNvSpPr>
          <p:nvPr>
            <p:ph idx="1"/>
          </p:nvPr>
        </p:nvSpPr>
        <p:spPr/>
        <p:txBody>
          <a:bodyPr/>
          <a:lstStyle/>
          <a:p>
            <a:r>
              <a:rPr lang="en-US" sz="2000" strike="sngStrike" dirty="0" smtClean="0"/>
              <a:t>May 2017 Interim (Daejeon)</a:t>
            </a:r>
          </a:p>
          <a:p>
            <a:r>
              <a:rPr lang="en-US" sz="2000" dirty="0" smtClean="0"/>
              <a:t>July 2017 Plenary (Berlin)</a:t>
            </a:r>
          </a:p>
          <a:p>
            <a:pPr lvl="1"/>
            <a:r>
              <a:rPr lang="en-US" sz="1600" dirty="0" smtClean="0"/>
              <a:t>Final discussion on IG report</a:t>
            </a:r>
          </a:p>
          <a:p>
            <a:endParaRPr lang="en-US" sz="2000" dirty="0" smtClean="0"/>
          </a:p>
          <a:p>
            <a:endParaRPr lang="en-US" sz="2000" dirty="0"/>
          </a:p>
          <a:p>
            <a:r>
              <a:rPr lang="en-US" sz="2000" dirty="0" smtClean="0"/>
              <a:t>Comments?</a:t>
            </a:r>
          </a:p>
          <a:p>
            <a:endParaRPr lang="en-US" sz="20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14</a:t>
            </a:fld>
            <a:endParaRPr lang="en-US" altLang="en-US"/>
          </a:p>
        </p:txBody>
      </p:sp>
    </p:spTree>
    <p:extLst>
      <p:ext uri="{BB962C8B-B14F-4D97-AF65-F5344CB8AC3E}">
        <p14:creationId xmlns:p14="http://schemas.microsoft.com/office/powerpoint/2010/main" val="3515038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Literature List</a:t>
            </a:r>
            <a:endParaRPr lang="en-US" dirty="0"/>
          </a:p>
        </p:txBody>
      </p:sp>
      <p:sp>
        <p:nvSpPr>
          <p:cNvPr id="3" name="Inhaltsplatzhalter 2"/>
          <p:cNvSpPr>
            <a:spLocks noGrp="1"/>
          </p:cNvSpPr>
          <p:nvPr>
            <p:ph idx="1"/>
          </p:nvPr>
        </p:nvSpPr>
        <p:spPr/>
        <p:txBody>
          <a:bodyPr/>
          <a:lstStyle/>
          <a:p>
            <a:r>
              <a:rPr lang="en-US" sz="2400" dirty="0" smtClean="0"/>
              <a:t>Updated literature list is available</a:t>
            </a:r>
          </a:p>
          <a:p>
            <a:r>
              <a:rPr lang="en-US" sz="2400" dirty="0">
                <a:hlinkClick r:id="rId2"/>
              </a:rPr>
              <a:t>https://</a:t>
            </a:r>
            <a:r>
              <a:rPr lang="en-US" sz="2400" dirty="0" smtClean="0">
                <a:hlinkClick r:id="rId2"/>
              </a:rPr>
              <a:t>mentor.ieee.org/802.15/dcn/16/15-16-0749-01-lpwa-ig-lpwa-literature-list.xlsx</a:t>
            </a:r>
            <a:endParaRPr lang="en-US" sz="2400" dirty="0" smtClean="0"/>
          </a:p>
          <a:p>
            <a:endParaRPr lang="en-US" sz="2400" dirty="0"/>
          </a:p>
          <a:p>
            <a:r>
              <a:rPr lang="en-US" sz="2400" dirty="0" smtClean="0"/>
              <a:t>Any additional and publicly available literature is welcome (contact chair)</a:t>
            </a:r>
          </a:p>
          <a:p>
            <a:endParaRPr lang="en-US" sz="2400" dirty="0"/>
          </a:p>
          <a:p>
            <a:r>
              <a:rPr lang="en-US" sz="2400" dirty="0" smtClean="0"/>
              <a:t>Comments?</a:t>
            </a:r>
            <a:endParaRPr lang="en-US" sz="2400" dirty="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15</a:t>
            </a:fld>
            <a:endParaRPr lang="en-US" altLang="en-US" dirty="0"/>
          </a:p>
        </p:txBody>
      </p:sp>
    </p:spTree>
    <p:extLst>
      <p:ext uri="{BB962C8B-B14F-4D97-AF65-F5344CB8AC3E}">
        <p14:creationId xmlns:p14="http://schemas.microsoft.com/office/powerpoint/2010/main" val="1488310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Outcome of Last IG LPWA Telco</a:t>
            </a:r>
            <a:endParaRPr lang="de-DE" dirty="0"/>
          </a:p>
        </p:txBody>
      </p:sp>
      <p:sp>
        <p:nvSpPr>
          <p:cNvPr id="3" name="Inhaltsplatzhalter 2"/>
          <p:cNvSpPr>
            <a:spLocks noGrp="1"/>
          </p:cNvSpPr>
          <p:nvPr>
            <p:ph idx="1"/>
          </p:nvPr>
        </p:nvSpPr>
        <p:spPr/>
        <p:txBody>
          <a:bodyPr/>
          <a:lstStyle/>
          <a:p>
            <a:r>
              <a:rPr lang="en-US" sz="2400" dirty="0" smtClean="0"/>
              <a:t>Telco minutes are available on mentor: </a:t>
            </a:r>
            <a:r>
              <a:rPr lang="en-US" sz="2400" dirty="0" smtClean="0">
                <a:hlinkClick r:id="rId3"/>
              </a:rPr>
              <a:t>https</a:t>
            </a:r>
            <a:r>
              <a:rPr lang="en-US" sz="2400" dirty="0">
                <a:hlinkClick r:id="rId3"/>
              </a:rPr>
              <a:t>://</a:t>
            </a:r>
            <a:r>
              <a:rPr lang="en-US" sz="2400" dirty="0" smtClean="0">
                <a:hlinkClick r:id="rId3"/>
              </a:rPr>
              <a:t>mentor.ieee.org/802.15/dcn/16/15-16-0870-00-lpwa-ig-lpwa-14dec2016-telco-minutes.docx</a:t>
            </a:r>
            <a:endParaRPr lang="en-US" sz="2400" dirty="0" smtClean="0"/>
          </a:p>
          <a:p>
            <a:endParaRPr lang="en-US" sz="2400" dirty="0" smtClean="0"/>
          </a:p>
          <a:p>
            <a:r>
              <a:rPr lang="en-US" sz="2400" dirty="0" smtClean="0"/>
              <a:t>Main topic was on use case document</a:t>
            </a:r>
          </a:p>
          <a:p>
            <a:r>
              <a:rPr lang="en-US" sz="2400" dirty="0" smtClean="0"/>
              <a:t>General agreement, except some naming issues, which have been adapted</a:t>
            </a:r>
          </a:p>
          <a:p>
            <a:endParaRPr lang="en-US" sz="2400" dirty="0"/>
          </a:p>
          <a:p>
            <a:r>
              <a:rPr lang="en-US" sz="2400" dirty="0" smtClean="0"/>
              <a:t>Comments?</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16</a:t>
            </a:fld>
            <a:endParaRPr lang="en-US" altLang="en-US"/>
          </a:p>
        </p:txBody>
      </p:sp>
    </p:spTree>
    <p:extLst>
      <p:ext uri="{BB962C8B-B14F-4D97-AF65-F5344CB8AC3E}">
        <p14:creationId xmlns:p14="http://schemas.microsoft.com/office/powerpoint/2010/main" val="1615804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with ETSI LTN</a:t>
            </a:r>
            <a:endParaRPr lang="en-US" dirty="0"/>
          </a:p>
        </p:txBody>
      </p:sp>
      <p:sp>
        <p:nvSpPr>
          <p:cNvPr id="3" name="Inhaltsplatzhalter 2"/>
          <p:cNvSpPr>
            <a:spLocks noGrp="1"/>
          </p:cNvSpPr>
          <p:nvPr>
            <p:ph idx="1"/>
          </p:nvPr>
        </p:nvSpPr>
        <p:spPr/>
        <p:txBody>
          <a:bodyPr/>
          <a:lstStyle/>
          <a:p>
            <a:r>
              <a:rPr lang="en-US" sz="2400" dirty="0" smtClean="0"/>
              <a:t>Liaison with IG LPWA has been discussed within ETSI LTN group</a:t>
            </a:r>
          </a:p>
          <a:p>
            <a:r>
              <a:rPr lang="en-US" sz="2400" dirty="0" smtClean="0"/>
              <a:t>Unanimous agreement within LTN group</a:t>
            </a:r>
          </a:p>
          <a:p>
            <a:r>
              <a:rPr lang="en-US" sz="2400" dirty="0" smtClean="0"/>
              <a:t>ETSI LTN rapporteur suggests that the </a:t>
            </a:r>
            <a:r>
              <a:rPr lang="en-GB" sz="2400" dirty="0" smtClean="0"/>
              <a:t>IEEE </a:t>
            </a:r>
            <a:r>
              <a:rPr lang="en-GB" sz="2400" dirty="0"/>
              <a:t>802.15 LPWA IG send a liaison request to chair of ETSI ERM and </a:t>
            </a:r>
            <a:r>
              <a:rPr lang="en-GB" sz="2400" dirty="0" smtClean="0"/>
              <a:t>TG28 </a:t>
            </a:r>
            <a:r>
              <a:rPr lang="en-GB" sz="2400" dirty="0"/>
              <a:t>with LTN rapporteurs on cc</a:t>
            </a:r>
            <a:r>
              <a:rPr lang="en-GB" sz="2400" dirty="0" smtClean="0"/>
              <a:t>.</a:t>
            </a:r>
          </a:p>
          <a:p>
            <a:r>
              <a:rPr lang="en-GB" sz="2400" dirty="0" smtClean="0"/>
              <a:t>IEEE 802.15 LPWA IG should add a list of detailed requests to ETSI LTN</a:t>
            </a:r>
          </a:p>
          <a:p>
            <a:endParaRPr lang="en-GB" sz="2400" dirty="0"/>
          </a:p>
          <a:p>
            <a:r>
              <a:rPr lang="en-GB" sz="2400" dirty="0" smtClean="0"/>
              <a:t>Comments?</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17</a:t>
            </a:fld>
            <a:endParaRPr lang="en-US" altLang="en-US" dirty="0"/>
          </a:p>
        </p:txBody>
      </p:sp>
    </p:spTree>
    <p:extLst>
      <p:ext uri="{BB962C8B-B14F-4D97-AF65-F5344CB8AC3E}">
        <p14:creationId xmlns:p14="http://schemas.microsoft.com/office/powerpoint/2010/main" val="1941233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Discussion on Use Case Document</a:t>
            </a:r>
            <a:endParaRPr lang="de-DE" dirty="0"/>
          </a:p>
        </p:txBody>
      </p:sp>
      <p:sp>
        <p:nvSpPr>
          <p:cNvPr id="3" name="Inhaltsplatzhalter 2"/>
          <p:cNvSpPr>
            <a:spLocks noGrp="1"/>
          </p:cNvSpPr>
          <p:nvPr>
            <p:ph idx="1"/>
          </p:nvPr>
        </p:nvSpPr>
        <p:spPr/>
        <p:txBody>
          <a:bodyPr/>
          <a:lstStyle/>
          <a:p>
            <a:r>
              <a:rPr lang="en-US" sz="2400" dirty="0" smtClean="0"/>
              <a:t>Latest version of use case document is available on mentor </a:t>
            </a:r>
            <a:r>
              <a:rPr lang="en-US" sz="2400" dirty="0" smtClean="0">
                <a:hlinkClick r:id="rId2"/>
              </a:rPr>
              <a:t>https://mentor.ieee.org/802.15/dcn/16/15-16-0770-02-lpwa-lpwa-use-cases.xlsx</a:t>
            </a:r>
            <a:endParaRPr lang="en-US" sz="2400" dirty="0" smtClean="0"/>
          </a:p>
          <a:p>
            <a:endParaRPr lang="en-US" sz="2400" dirty="0" smtClean="0"/>
          </a:p>
          <a:p>
            <a:r>
              <a:rPr lang="en-US" sz="2400" dirty="0" smtClean="0"/>
              <a:t>All comments from the San Antonio meeting and the December telco have been incorporated</a:t>
            </a:r>
          </a:p>
          <a:p>
            <a:r>
              <a:rPr lang="en-US" sz="2400" dirty="0" smtClean="0"/>
              <a:t>No additional comments since December telco</a:t>
            </a:r>
          </a:p>
          <a:p>
            <a:endParaRPr lang="en-US" sz="2400" dirty="0"/>
          </a:p>
          <a:p>
            <a:r>
              <a:rPr lang="en-US" sz="2400" dirty="0" smtClean="0"/>
              <a:t>Comments?</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18</a:t>
            </a:fld>
            <a:endParaRPr lang="en-US" altLang="en-US"/>
          </a:p>
        </p:txBody>
      </p:sp>
    </p:spTree>
    <p:extLst>
      <p:ext uri="{BB962C8B-B14F-4D97-AF65-F5344CB8AC3E}">
        <p14:creationId xmlns:p14="http://schemas.microsoft.com/office/powerpoint/2010/main" val="3461861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Channel Models</a:t>
            </a:r>
            <a:endParaRPr lang="en-US" dirty="0"/>
          </a:p>
        </p:txBody>
      </p:sp>
      <p:sp>
        <p:nvSpPr>
          <p:cNvPr id="3" name="Inhaltsplatzhalter 2"/>
          <p:cNvSpPr>
            <a:spLocks noGrp="1"/>
          </p:cNvSpPr>
          <p:nvPr>
            <p:ph idx="1"/>
          </p:nvPr>
        </p:nvSpPr>
        <p:spPr/>
        <p:txBody>
          <a:bodyPr/>
          <a:lstStyle/>
          <a:p>
            <a:r>
              <a:rPr lang="en-US" sz="2400" dirty="0" smtClean="0"/>
              <a:t>Contributions:</a:t>
            </a:r>
          </a:p>
          <a:p>
            <a:pPr lvl="1"/>
            <a:r>
              <a:rPr lang="en-US" sz="2000" dirty="0" smtClean="0"/>
              <a:t>Proposal for LPWAN Channel Models </a:t>
            </a:r>
            <a:r>
              <a:rPr lang="en-US" sz="2000" dirty="0" smtClean="0">
                <a:hlinkClick r:id="rId2"/>
              </a:rPr>
              <a:t>https</a:t>
            </a:r>
            <a:r>
              <a:rPr lang="en-US" sz="2000" dirty="0">
                <a:hlinkClick r:id="rId2"/>
              </a:rPr>
              <a:t>://</a:t>
            </a:r>
            <a:r>
              <a:rPr lang="en-US" sz="2000" dirty="0" smtClean="0">
                <a:hlinkClick r:id="rId2"/>
              </a:rPr>
              <a:t>mentor.ieee.org/802.15/dcn/17/15-17-0036-00-lpwa-proposal-for-lpwan-channel-models.pptx</a:t>
            </a:r>
            <a:endParaRPr lang="en-US" sz="2000" dirty="0" smtClean="0"/>
          </a:p>
          <a:p>
            <a:pPr lvl="1"/>
            <a:r>
              <a:rPr lang="en-GB" sz="2000" dirty="0"/>
              <a:t>Number of Active Interfering Users </a:t>
            </a:r>
            <a:r>
              <a:rPr lang="en-GB" sz="2000" dirty="0">
                <a:hlinkClick r:id="rId3"/>
              </a:rPr>
              <a:t>https://</a:t>
            </a:r>
            <a:r>
              <a:rPr lang="en-GB" sz="2000" dirty="0" smtClean="0">
                <a:hlinkClick r:id="rId3"/>
              </a:rPr>
              <a:t>mentor.ieee.org/802.15/dcn/17/15-17-0035-00-lpwa-number-of-active-interfering-users.pptx</a:t>
            </a:r>
            <a:endParaRPr lang="en-GB" sz="2000" dirty="0" smtClean="0"/>
          </a:p>
          <a:p>
            <a:pPr lvl="1"/>
            <a:r>
              <a:rPr lang="en-US" sz="2000" dirty="0"/>
              <a:t>Proposal for sub-GHz Interference Model </a:t>
            </a:r>
            <a:r>
              <a:rPr lang="en-US" sz="2000" dirty="0">
                <a:hlinkClick r:id="rId4"/>
              </a:rPr>
              <a:t>https://</a:t>
            </a:r>
            <a:r>
              <a:rPr lang="en-US" sz="2000" dirty="0" smtClean="0">
                <a:hlinkClick r:id="rId4"/>
              </a:rPr>
              <a:t>mentor.ieee.org/802.15/dcn/17/15-17-0037-01-lpwa-proposal-for-sub-ghz-interference-model.pptx</a:t>
            </a:r>
            <a:endParaRPr lang="en-US" sz="2000" dirty="0" smtClean="0"/>
          </a:p>
          <a:p>
            <a:pPr lvl="1"/>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19</a:t>
            </a:fld>
            <a:endParaRPr lang="en-US" altLang="en-US" dirty="0"/>
          </a:p>
        </p:txBody>
      </p:sp>
    </p:spTree>
    <p:extLst>
      <p:ext uri="{BB962C8B-B14F-4D97-AF65-F5344CB8AC3E}">
        <p14:creationId xmlns:p14="http://schemas.microsoft.com/office/powerpoint/2010/main" val="303962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IG LPWA January 2017 Agenda</a:t>
            </a:r>
            <a:endParaRPr lang="en-US" dirty="0"/>
          </a:p>
        </p:txBody>
      </p:sp>
      <p:sp>
        <p:nvSpPr>
          <p:cNvPr id="3" name="Untertitel 2"/>
          <p:cNvSpPr>
            <a:spLocks noGrp="1"/>
          </p:cNvSpPr>
          <p:nvPr>
            <p:ph type="subTitle" idx="1"/>
          </p:nvPr>
        </p:nvSpPr>
        <p:spPr/>
        <p:txBody>
          <a:bodyPr/>
          <a:lstStyle/>
          <a:p>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January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6CF070CF-A6BE-40FC-9D28-AEA66EDD6CA4}" type="slidenum">
              <a:rPr lang="en-US" altLang="en-US"/>
              <a:pPr/>
              <a:t>2</a:t>
            </a:fld>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Mobility Class</a:t>
            </a:r>
            <a:endParaRPr lang="de-DE" dirty="0"/>
          </a:p>
        </p:txBody>
      </p:sp>
      <p:sp>
        <p:nvSpPr>
          <p:cNvPr id="3" name="Inhaltsplatzhalter 2"/>
          <p:cNvSpPr>
            <a:spLocks noGrp="1"/>
          </p:cNvSpPr>
          <p:nvPr>
            <p:ph idx="1"/>
          </p:nvPr>
        </p:nvSpPr>
        <p:spPr/>
        <p:txBody>
          <a:bodyPr/>
          <a:lstStyle/>
          <a:p>
            <a:r>
              <a:rPr lang="en-US" sz="2000" dirty="0" smtClean="0"/>
              <a:t>3GPP TR 36.814 (annex A2) defines a set of simulation use-cases</a:t>
            </a:r>
          </a:p>
          <a:p>
            <a:endParaRPr lang="en-US" sz="2000" dirty="0" smtClean="0"/>
          </a:p>
          <a:p>
            <a:r>
              <a:rPr lang="en-US" sz="2000" dirty="0" smtClean="0"/>
              <a:t>Document defines three speed classes:</a:t>
            </a:r>
          </a:p>
          <a:p>
            <a:pPr lvl="1"/>
            <a:r>
              <a:rPr lang="en-US" sz="1800" dirty="0" smtClean="0"/>
              <a:t>Stationary (</a:t>
            </a:r>
            <a:r>
              <a:rPr lang="en-US" sz="1800" dirty="0" err="1" smtClean="0"/>
              <a:t>mulit</a:t>
            </a:r>
            <a:r>
              <a:rPr lang="en-US" sz="1800" dirty="0" smtClean="0"/>
              <a:t>-path channel model assumes 3km/h)</a:t>
            </a:r>
          </a:p>
          <a:p>
            <a:pPr lvl="1"/>
            <a:r>
              <a:rPr lang="en-US" sz="1800" dirty="0"/>
              <a:t>Pedestrian (</a:t>
            </a:r>
            <a:r>
              <a:rPr lang="en-US" sz="1800" dirty="0" err="1"/>
              <a:t>mulit</a:t>
            </a:r>
            <a:r>
              <a:rPr lang="en-US" sz="1800" dirty="0"/>
              <a:t>-path channel model assumes 3km/h)</a:t>
            </a:r>
            <a:endParaRPr lang="en-US" sz="1800" dirty="0" smtClean="0"/>
          </a:p>
          <a:p>
            <a:pPr lvl="1"/>
            <a:r>
              <a:rPr lang="en-US" sz="1800" dirty="0"/>
              <a:t>Urban (</a:t>
            </a:r>
            <a:r>
              <a:rPr lang="en-US" sz="1800" dirty="0" err="1"/>
              <a:t>mulit</a:t>
            </a:r>
            <a:r>
              <a:rPr lang="en-US" sz="1800" dirty="0"/>
              <a:t>-path channel model assumes </a:t>
            </a:r>
            <a:r>
              <a:rPr lang="en-US" sz="1800" dirty="0" smtClean="0"/>
              <a:t>30km/h)</a:t>
            </a:r>
          </a:p>
          <a:p>
            <a:pPr lvl="1"/>
            <a:r>
              <a:rPr lang="en-US" sz="1800" dirty="0" smtClean="0"/>
              <a:t>High </a:t>
            </a:r>
            <a:r>
              <a:rPr lang="en-US" sz="1800" dirty="0"/>
              <a:t>speed </a:t>
            </a:r>
            <a:r>
              <a:rPr lang="en-US" sz="1800" dirty="0" smtClean="0"/>
              <a:t>(</a:t>
            </a:r>
            <a:r>
              <a:rPr lang="en-US" sz="1800" dirty="0" err="1"/>
              <a:t>mulit</a:t>
            </a:r>
            <a:r>
              <a:rPr lang="en-US" sz="1800" dirty="0"/>
              <a:t>-path channel model assumes </a:t>
            </a:r>
            <a:r>
              <a:rPr lang="en-US" sz="1800" dirty="0" smtClean="0"/>
              <a:t>120km/h</a:t>
            </a:r>
            <a:r>
              <a:rPr lang="en-US" sz="1800" dirty="0"/>
              <a:t>)</a:t>
            </a:r>
          </a:p>
          <a:p>
            <a:pPr lvl="1"/>
            <a:endParaRPr lang="en-US" sz="1800" dirty="0" smtClean="0"/>
          </a:p>
          <a:p>
            <a:r>
              <a:rPr lang="en-US" sz="2000" dirty="0" smtClean="0"/>
              <a:t>Updated use-case </a:t>
            </a:r>
            <a:r>
              <a:rPr lang="en-US" sz="2000" dirty="0"/>
              <a:t>document </a:t>
            </a:r>
            <a:r>
              <a:rPr lang="en-US" sz="2000" dirty="0">
                <a:hlinkClick r:id="rId2"/>
              </a:rPr>
              <a:t>https://</a:t>
            </a:r>
            <a:r>
              <a:rPr lang="en-US" sz="2000" dirty="0" smtClean="0">
                <a:hlinkClick r:id="rId2"/>
              </a:rPr>
              <a:t>mentor.ieee.org/802.15/dcn/16/15-16-0770-03-lpwa-lpwa-use-cases.xlsx</a:t>
            </a:r>
            <a:endParaRPr lang="en-US" sz="2000" dirty="0" smtClean="0"/>
          </a:p>
          <a:p>
            <a:r>
              <a:rPr lang="en-US" sz="2000" dirty="0" smtClean="0"/>
              <a:t>Speeds will be updated in channel model document</a:t>
            </a:r>
          </a:p>
          <a:p>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20</a:t>
            </a:fld>
            <a:endParaRPr lang="en-US" altLang="en-US"/>
          </a:p>
        </p:txBody>
      </p:sp>
    </p:spTree>
    <p:extLst>
      <p:ext uri="{BB962C8B-B14F-4D97-AF65-F5344CB8AC3E}">
        <p14:creationId xmlns:p14="http://schemas.microsoft.com/office/powerpoint/2010/main" val="25978394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Performance Comparison Criteria</a:t>
            </a:r>
            <a:endParaRPr lang="en-US" dirty="0"/>
          </a:p>
        </p:txBody>
      </p:sp>
      <p:sp>
        <p:nvSpPr>
          <p:cNvPr id="3" name="Inhaltsplatzhalter 2"/>
          <p:cNvSpPr>
            <a:spLocks noGrp="1"/>
          </p:cNvSpPr>
          <p:nvPr>
            <p:ph idx="1"/>
          </p:nvPr>
        </p:nvSpPr>
        <p:spPr/>
        <p:txBody>
          <a:bodyPr/>
          <a:lstStyle/>
          <a:p>
            <a:r>
              <a:rPr lang="en-US" sz="2400" dirty="0" smtClean="0"/>
              <a:t>How do we compare the performance of different candidate algorithms / technologies?</a:t>
            </a:r>
          </a:p>
          <a:p>
            <a:endParaRPr lang="en-US" sz="2400" dirty="0"/>
          </a:p>
          <a:p>
            <a:r>
              <a:rPr lang="en-US" sz="2400" dirty="0" smtClean="0"/>
              <a:t>Should we follow approach given in </a:t>
            </a:r>
            <a:r>
              <a:rPr lang="en-US" sz="2400" dirty="0"/>
              <a:t>objectives document?</a:t>
            </a:r>
            <a:br>
              <a:rPr lang="en-US" sz="2400" dirty="0"/>
            </a:br>
            <a:r>
              <a:rPr lang="en-US" sz="2400" dirty="0">
                <a:hlinkClick r:id="rId2"/>
              </a:rPr>
              <a:t>https://</a:t>
            </a:r>
            <a:r>
              <a:rPr lang="en-US" sz="2400" dirty="0" smtClean="0">
                <a:hlinkClick r:id="rId2"/>
              </a:rPr>
              <a:t>mentor.ieee.org/802.15/dcn/16/15-16-0729-00-lpwa-ig-lpwa-objectives.docx</a:t>
            </a:r>
            <a:endParaRPr lang="en-US" sz="2400" dirty="0" smtClean="0"/>
          </a:p>
          <a:p>
            <a:endParaRPr lang="en-US" sz="2400" dirty="0"/>
          </a:p>
          <a:p>
            <a:r>
              <a:rPr lang="en-US" sz="2400" dirty="0" smtClean="0"/>
              <a:t>What are the most important criteria for the qualitative and quantitative evaluation?</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21</a:t>
            </a:fld>
            <a:endParaRPr lang="en-US" altLang="en-US" dirty="0"/>
          </a:p>
        </p:txBody>
      </p:sp>
    </p:spTree>
    <p:extLst>
      <p:ext uri="{BB962C8B-B14F-4D97-AF65-F5344CB8AC3E}">
        <p14:creationId xmlns:p14="http://schemas.microsoft.com/office/powerpoint/2010/main" val="2174394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Discussion on Performance Comparison Criteria</a:t>
            </a:r>
            <a:endParaRPr lang="de-DE" dirty="0"/>
          </a:p>
        </p:txBody>
      </p:sp>
      <p:sp>
        <p:nvSpPr>
          <p:cNvPr id="3" name="Inhaltsplatzhalter 2"/>
          <p:cNvSpPr>
            <a:spLocks noGrp="1"/>
          </p:cNvSpPr>
          <p:nvPr>
            <p:ph idx="1"/>
          </p:nvPr>
        </p:nvSpPr>
        <p:spPr/>
        <p:txBody>
          <a:bodyPr/>
          <a:lstStyle/>
          <a:p>
            <a:r>
              <a:rPr lang="en-US" sz="2400" dirty="0" smtClean="0"/>
              <a:t>Potential parameters for the qualitative and quantitative evaluation?</a:t>
            </a:r>
          </a:p>
          <a:p>
            <a:pPr lvl="1"/>
            <a:r>
              <a:rPr lang="en-US" sz="2000" dirty="0" smtClean="0"/>
              <a:t>Network cell size</a:t>
            </a:r>
          </a:p>
          <a:p>
            <a:pPr lvl="1"/>
            <a:r>
              <a:rPr lang="en-US" sz="2000" dirty="0" smtClean="0"/>
              <a:t>Number of nodes within cell</a:t>
            </a:r>
          </a:p>
          <a:p>
            <a:pPr lvl="1"/>
            <a:r>
              <a:rPr lang="en-US" sz="2000" dirty="0" smtClean="0"/>
              <a:t>Robustness wrt. interference</a:t>
            </a:r>
          </a:p>
          <a:p>
            <a:pPr lvl="1"/>
            <a:r>
              <a:rPr lang="en-US" sz="2000" dirty="0" smtClean="0"/>
              <a:t>Max. Doppler</a:t>
            </a:r>
          </a:p>
          <a:p>
            <a:pPr lvl="1"/>
            <a:r>
              <a:rPr lang="en-US" sz="2000" dirty="0" smtClean="0"/>
              <a:t>Minimum energy per useful bit required for successful decoding (equivalent to signal-to-noise ratio)</a:t>
            </a:r>
          </a:p>
          <a:p>
            <a:pPr lvl="1"/>
            <a:r>
              <a:rPr lang="en-US" sz="2000" dirty="0" smtClean="0"/>
              <a:t>Minimum </a:t>
            </a:r>
            <a:r>
              <a:rPr lang="en-US" sz="2000" dirty="0"/>
              <a:t>energy per </a:t>
            </a:r>
            <a:r>
              <a:rPr lang="en-US" sz="2000" dirty="0" smtClean="0"/>
              <a:t>packet </a:t>
            </a:r>
            <a:r>
              <a:rPr lang="en-US" sz="2000" dirty="0"/>
              <a:t>(equivalent to signal-to-noise ratio)</a:t>
            </a:r>
          </a:p>
          <a:p>
            <a:pPr lvl="1"/>
            <a:r>
              <a:rPr lang="en-US" sz="2000" dirty="0" smtClean="0"/>
              <a:t>Battery lifetime for a given scenario?</a:t>
            </a:r>
          </a:p>
          <a:p>
            <a:pPr lvl="1"/>
            <a:endParaRPr lang="en-US" sz="2000" dirty="0" smtClean="0"/>
          </a:p>
          <a:p>
            <a:pPr lvl="1"/>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22</a:t>
            </a:fld>
            <a:endParaRPr lang="en-US" altLang="en-US"/>
          </a:p>
        </p:txBody>
      </p:sp>
    </p:spTree>
    <p:extLst>
      <p:ext uri="{BB962C8B-B14F-4D97-AF65-F5344CB8AC3E}">
        <p14:creationId xmlns:p14="http://schemas.microsoft.com/office/powerpoint/2010/main" val="1510290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Regulatory Issues</a:t>
            </a:r>
            <a:endParaRPr lang="en-US" dirty="0"/>
          </a:p>
        </p:txBody>
      </p:sp>
      <p:sp>
        <p:nvSpPr>
          <p:cNvPr id="3" name="Inhaltsplatzhalter 2"/>
          <p:cNvSpPr>
            <a:spLocks noGrp="1"/>
          </p:cNvSpPr>
          <p:nvPr>
            <p:ph idx="1"/>
          </p:nvPr>
        </p:nvSpPr>
        <p:spPr/>
        <p:txBody>
          <a:bodyPr/>
          <a:lstStyle/>
          <a:p>
            <a:r>
              <a:rPr lang="en-US" sz="2400" dirty="0" smtClean="0"/>
              <a:t>Any contributions?</a:t>
            </a:r>
          </a:p>
          <a:p>
            <a:r>
              <a:rPr lang="en-US" sz="2400" dirty="0" smtClean="0"/>
              <a:t>Any volunteers?</a:t>
            </a:r>
          </a:p>
          <a:p>
            <a:endParaRPr lang="en-US" sz="2400" dirty="0"/>
          </a:p>
          <a:p>
            <a:r>
              <a:rPr lang="en-US" sz="2400" dirty="0" smtClean="0"/>
              <a:t>There are already IEEE documents on this</a:t>
            </a:r>
          </a:p>
          <a:p>
            <a:r>
              <a:rPr lang="en-US" sz="2400" dirty="0" smtClean="0"/>
              <a:t>Spend only additional work if they do not meet the requirements of LPWAN</a:t>
            </a:r>
          </a:p>
          <a:p>
            <a:endParaRPr lang="en-US" dirty="0"/>
          </a:p>
          <a:p>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23</a:t>
            </a:fld>
            <a:endParaRPr lang="en-US" altLang="en-US" dirty="0"/>
          </a:p>
        </p:txBody>
      </p:sp>
    </p:spTree>
    <p:extLst>
      <p:ext uri="{BB962C8B-B14F-4D97-AF65-F5344CB8AC3E}">
        <p14:creationId xmlns:p14="http://schemas.microsoft.com/office/powerpoint/2010/main" val="2423238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IG Report </a:t>
            </a:r>
            <a:endParaRPr lang="en-US" dirty="0"/>
          </a:p>
        </p:txBody>
      </p:sp>
      <p:sp>
        <p:nvSpPr>
          <p:cNvPr id="3" name="Inhaltsplatzhalter 2"/>
          <p:cNvSpPr>
            <a:spLocks noGrp="1"/>
          </p:cNvSpPr>
          <p:nvPr>
            <p:ph idx="1"/>
          </p:nvPr>
        </p:nvSpPr>
        <p:spPr>
          <a:xfrm>
            <a:off x="683568" y="1844824"/>
            <a:ext cx="7772400" cy="4114800"/>
          </a:xfrm>
        </p:spPr>
        <p:txBody>
          <a:bodyPr/>
          <a:lstStyle/>
          <a:p>
            <a:r>
              <a:rPr lang="en-US" sz="2000" dirty="0" smtClean="0"/>
              <a:t>Proposed structure</a:t>
            </a:r>
          </a:p>
          <a:p>
            <a:pPr lvl="1"/>
            <a:r>
              <a:rPr lang="en-US" sz="1800" dirty="0" smtClean="0"/>
              <a:t>Introduction to LP-WAN</a:t>
            </a:r>
          </a:p>
          <a:p>
            <a:pPr lvl="1"/>
            <a:r>
              <a:rPr lang="en-US" sz="1800" dirty="0" smtClean="0"/>
              <a:t>Motivation of the IG</a:t>
            </a:r>
          </a:p>
          <a:p>
            <a:pPr lvl="1"/>
            <a:r>
              <a:rPr lang="en-US" sz="1800" dirty="0" smtClean="0"/>
              <a:t>Technical Characteristics of LP-WAN (definition of LP-WAN)</a:t>
            </a:r>
          </a:p>
          <a:p>
            <a:pPr lvl="1"/>
            <a:r>
              <a:rPr lang="en-US" sz="1800" dirty="0" smtClean="0"/>
              <a:t>Potential Use-Cases for LP-WAN</a:t>
            </a:r>
          </a:p>
          <a:p>
            <a:pPr lvl="1"/>
            <a:r>
              <a:rPr lang="en-US" sz="1800" dirty="0" smtClean="0"/>
              <a:t>Regulatory Aspects and Channel Models, Definition of Evaluation Criteria</a:t>
            </a:r>
          </a:p>
          <a:p>
            <a:pPr lvl="1"/>
            <a:r>
              <a:rPr lang="en-US" sz="1800" dirty="0" smtClean="0"/>
              <a:t>Performance Analysis of Candidate Technologies / Standards List</a:t>
            </a:r>
          </a:p>
          <a:p>
            <a:pPr lvl="1"/>
            <a:r>
              <a:rPr lang="en-US" sz="1800" dirty="0" smtClean="0"/>
              <a:t>Recommendation for Future Activities</a:t>
            </a:r>
          </a:p>
          <a:p>
            <a:pPr lvl="1"/>
            <a:r>
              <a:rPr lang="en-US" sz="1800" dirty="0" smtClean="0"/>
              <a:t>Annex: Details on Candidate Technologies / Standards</a:t>
            </a:r>
          </a:p>
          <a:p>
            <a:r>
              <a:rPr lang="en-US" sz="2000" dirty="0" smtClean="0"/>
              <a:t>Proposal: Create document using CSD/PAR style (especially the topics)</a:t>
            </a:r>
          </a:p>
          <a:p>
            <a:r>
              <a:rPr lang="en-US" sz="2000" dirty="0" smtClean="0"/>
              <a:t>Joerg will create a skeleton document for the next telephone conference</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24</a:t>
            </a:fld>
            <a:endParaRPr lang="en-US" altLang="en-US" dirty="0"/>
          </a:p>
        </p:txBody>
      </p:sp>
    </p:spTree>
    <p:extLst>
      <p:ext uri="{BB962C8B-B14F-4D97-AF65-F5344CB8AC3E}">
        <p14:creationId xmlns:p14="http://schemas.microsoft.com/office/powerpoint/2010/main" val="35976234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 Line ( I / II )</a:t>
            </a:r>
            <a:endParaRPr lang="en-US" dirty="0"/>
          </a:p>
        </p:txBody>
      </p:sp>
      <p:sp>
        <p:nvSpPr>
          <p:cNvPr id="3" name="Inhaltsplatzhalter 2"/>
          <p:cNvSpPr>
            <a:spLocks noGrp="1"/>
          </p:cNvSpPr>
          <p:nvPr>
            <p:ph idx="1"/>
          </p:nvPr>
        </p:nvSpPr>
        <p:spPr/>
        <p:txBody>
          <a:bodyPr/>
          <a:lstStyle/>
          <a:p>
            <a:r>
              <a:rPr lang="en-US" sz="2000" dirty="0" smtClean="0"/>
              <a:t>September 2016 Interim (Warsaw)</a:t>
            </a:r>
          </a:p>
          <a:p>
            <a:pPr lvl="1"/>
            <a:r>
              <a:rPr lang="en-US" sz="1600" dirty="0" smtClean="0"/>
              <a:t>Discussion on IG objectives</a:t>
            </a:r>
            <a:endParaRPr lang="en-US" sz="1600" dirty="0"/>
          </a:p>
          <a:p>
            <a:pPr lvl="1"/>
            <a:r>
              <a:rPr lang="en-US" sz="1600" dirty="0" smtClean="0"/>
              <a:t>Call for contributions</a:t>
            </a:r>
          </a:p>
          <a:p>
            <a:r>
              <a:rPr lang="en-US" sz="2000" dirty="0" smtClean="0"/>
              <a:t>November 2016 Plenary (San Antonio)</a:t>
            </a:r>
          </a:p>
          <a:p>
            <a:pPr lvl="1"/>
            <a:r>
              <a:rPr lang="en-US" sz="1600" dirty="0" smtClean="0"/>
              <a:t>Fixed IG objectives</a:t>
            </a:r>
          </a:p>
          <a:p>
            <a:pPr lvl="1"/>
            <a:r>
              <a:rPr lang="en-US" sz="1600" dirty="0" smtClean="0"/>
              <a:t>Presentation of contributions (focus usage scenarios)</a:t>
            </a:r>
          </a:p>
          <a:p>
            <a:pPr lvl="1"/>
            <a:r>
              <a:rPr lang="en-US" sz="1600" dirty="0" smtClean="0"/>
              <a:t>Initial discussion on IG report</a:t>
            </a:r>
          </a:p>
          <a:p>
            <a:r>
              <a:rPr lang="en-US" sz="2000" b="1" dirty="0" smtClean="0"/>
              <a:t>January 2017 Interim (Atlanta)</a:t>
            </a:r>
          </a:p>
          <a:p>
            <a:pPr lvl="1"/>
            <a:r>
              <a:rPr lang="en-US" sz="1600" b="1" dirty="0" smtClean="0"/>
              <a:t>Fixed usage scenarios and channel models</a:t>
            </a:r>
          </a:p>
          <a:p>
            <a:pPr lvl="1"/>
            <a:r>
              <a:rPr lang="en-US" sz="1600" b="1" dirty="0" smtClean="0"/>
              <a:t>Presentation of contributions with focus on evaluation criteria</a:t>
            </a:r>
          </a:p>
          <a:p>
            <a:r>
              <a:rPr lang="en-US" sz="2000" dirty="0" smtClean="0"/>
              <a:t>March 2017 Plenary (Vancouver)</a:t>
            </a:r>
          </a:p>
          <a:p>
            <a:pPr lvl="1"/>
            <a:r>
              <a:rPr lang="en-US" sz="1600" dirty="0" smtClean="0"/>
              <a:t>Fixed evaluation criteria</a:t>
            </a:r>
          </a:p>
          <a:p>
            <a:pPr lvl="1"/>
            <a:r>
              <a:rPr lang="en-US" sz="1600" dirty="0" smtClean="0"/>
              <a:t>Presentation of contributions with focus technology options for LPWA</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25</a:t>
            </a:fld>
            <a:endParaRPr lang="en-US" altLang="en-US"/>
          </a:p>
        </p:txBody>
      </p:sp>
    </p:spTree>
    <p:extLst>
      <p:ext uri="{BB962C8B-B14F-4D97-AF65-F5344CB8AC3E}">
        <p14:creationId xmlns:p14="http://schemas.microsoft.com/office/powerpoint/2010/main" val="7738707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 Line </a:t>
            </a:r>
            <a:r>
              <a:rPr lang="en-US" dirty="0"/>
              <a:t> ( </a:t>
            </a:r>
            <a:r>
              <a:rPr lang="en-US" dirty="0" smtClean="0"/>
              <a:t>II </a:t>
            </a:r>
            <a:r>
              <a:rPr lang="en-US" dirty="0"/>
              <a:t>/ II )</a:t>
            </a:r>
          </a:p>
        </p:txBody>
      </p:sp>
      <p:sp>
        <p:nvSpPr>
          <p:cNvPr id="3" name="Inhaltsplatzhalter 2"/>
          <p:cNvSpPr>
            <a:spLocks noGrp="1"/>
          </p:cNvSpPr>
          <p:nvPr>
            <p:ph idx="1"/>
          </p:nvPr>
        </p:nvSpPr>
        <p:spPr/>
        <p:txBody>
          <a:bodyPr/>
          <a:lstStyle/>
          <a:p>
            <a:r>
              <a:rPr lang="en-US" sz="2000" strike="sngStrike" dirty="0" smtClean="0"/>
              <a:t>May 2017 Interim (Daejeon)</a:t>
            </a:r>
          </a:p>
          <a:p>
            <a:r>
              <a:rPr lang="en-US" sz="2000" dirty="0" smtClean="0"/>
              <a:t>July 2017 Plenary (Berlin)</a:t>
            </a:r>
          </a:p>
          <a:p>
            <a:pPr lvl="1"/>
            <a:r>
              <a:rPr lang="en-US" sz="1600" dirty="0" smtClean="0"/>
              <a:t>Final discussion on IG report</a:t>
            </a:r>
          </a:p>
          <a:p>
            <a:endParaRPr lang="en-US" sz="2000" dirty="0" smtClean="0"/>
          </a:p>
          <a:p>
            <a:endParaRPr lang="en-US" sz="2000" dirty="0"/>
          </a:p>
          <a:p>
            <a:r>
              <a:rPr lang="en-US" sz="2000" dirty="0" smtClean="0"/>
              <a:t>Comments?</a:t>
            </a:r>
          </a:p>
          <a:p>
            <a:endParaRPr lang="en-US" sz="20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r>
              <a:rPr lang="en-US" altLang="en-US" dirty="0"/>
              <a:t>&lt;Joerg ROBERT&gt;, &lt;University Erlangen-N. &gt;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26</a:t>
            </a:fld>
            <a:endParaRPr lang="en-US" altLang="en-US"/>
          </a:p>
        </p:txBody>
      </p:sp>
    </p:spTree>
    <p:extLst>
      <p:ext uri="{BB962C8B-B14F-4D97-AF65-F5344CB8AC3E}">
        <p14:creationId xmlns:p14="http://schemas.microsoft.com/office/powerpoint/2010/main" val="1898509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Telco</a:t>
            </a:r>
            <a:endParaRPr lang="de-DE" dirty="0"/>
          </a:p>
        </p:txBody>
      </p:sp>
      <p:sp>
        <p:nvSpPr>
          <p:cNvPr id="3" name="Inhaltsplatzhalter 2"/>
          <p:cNvSpPr>
            <a:spLocks noGrp="1"/>
          </p:cNvSpPr>
          <p:nvPr>
            <p:ph idx="1"/>
          </p:nvPr>
        </p:nvSpPr>
        <p:spPr/>
        <p:txBody>
          <a:bodyPr/>
          <a:lstStyle/>
          <a:p>
            <a:r>
              <a:rPr lang="en-US" sz="2800" dirty="0" smtClean="0"/>
              <a:t>Proposed date:</a:t>
            </a:r>
            <a:br>
              <a:rPr lang="en-US" sz="2800" dirty="0" smtClean="0"/>
            </a:br>
            <a:r>
              <a:rPr lang="en-US" sz="2800" dirty="0" smtClean="0"/>
              <a:t>22 February 16:00 (CET), 07:00AM (PST)</a:t>
            </a:r>
          </a:p>
          <a:p>
            <a:endParaRPr lang="en-US" sz="2800" dirty="0"/>
          </a:p>
          <a:p>
            <a:r>
              <a:rPr lang="en-US" sz="2800" dirty="0" smtClean="0"/>
              <a:t>Details will be circulated on IG LPWA reflector and on mentor</a:t>
            </a:r>
            <a:endParaRPr lang="en-US" sz="2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27</a:t>
            </a:fld>
            <a:endParaRPr lang="en-US" altLang="en-US"/>
          </a:p>
        </p:txBody>
      </p:sp>
    </p:spTree>
    <p:extLst>
      <p:ext uri="{BB962C8B-B14F-4D97-AF65-F5344CB8AC3E}">
        <p14:creationId xmlns:p14="http://schemas.microsoft.com/office/powerpoint/2010/main" val="1496021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AoB</a:t>
            </a:r>
            <a:endParaRPr lang="de-DE" dirty="0"/>
          </a:p>
        </p:txBody>
      </p:sp>
      <p:sp>
        <p:nvSpPr>
          <p:cNvPr id="3" name="Inhaltsplatzhalter 2"/>
          <p:cNvSpPr>
            <a:spLocks noGrp="1"/>
          </p:cNvSpPr>
          <p:nvPr>
            <p:ph idx="1"/>
          </p:nvPr>
        </p:nvSpPr>
        <p:spPr/>
        <p:txBody>
          <a:bodyPr/>
          <a:lstStyle/>
          <a:p>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28</a:t>
            </a:fld>
            <a:endParaRPr lang="en-US" altLang="en-US"/>
          </a:p>
        </p:txBody>
      </p:sp>
    </p:spTree>
    <p:extLst>
      <p:ext uri="{BB962C8B-B14F-4D97-AF65-F5344CB8AC3E}">
        <p14:creationId xmlns:p14="http://schemas.microsoft.com/office/powerpoint/2010/main" val="6243153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29</a:t>
            </a:fld>
            <a:endParaRPr lang="en-US" altLang="en-US" dirty="0"/>
          </a:p>
        </p:txBody>
      </p:sp>
    </p:spTree>
    <p:extLst>
      <p:ext uri="{BB962C8B-B14F-4D97-AF65-F5344CB8AC3E}">
        <p14:creationId xmlns:p14="http://schemas.microsoft.com/office/powerpoint/2010/main" val="1854665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Secretary</a:t>
            </a:r>
            <a:endParaRPr lang="en-US" dirty="0"/>
          </a:p>
        </p:txBody>
      </p:sp>
      <p:sp>
        <p:nvSpPr>
          <p:cNvPr id="3" name="Inhaltsplatzhalter 2"/>
          <p:cNvSpPr>
            <a:spLocks noGrp="1"/>
          </p:cNvSpPr>
          <p:nvPr>
            <p:ph idx="1"/>
          </p:nvPr>
        </p:nvSpPr>
        <p:spPr/>
        <p:txBody>
          <a:bodyPr/>
          <a:lstStyle/>
          <a:p>
            <a:r>
              <a:rPr lang="en-US" dirty="0" smtClean="0"/>
              <a:t>Any volunteers?</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0B4EF415-77DA-4615-BDFA-8D565D5E8CDB}" type="slidenum">
              <a:rPr lang="en-US" altLang="en-US" smtClean="0"/>
              <a:pPr>
                <a:defRPr/>
              </a:pPr>
              <a:t>3</a:t>
            </a:fld>
            <a:endParaRPr lang="en-US" altLang="en-US" dirty="0"/>
          </a:p>
        </p:txBody>
      </p:sp>
    </p:spTree>
    <p:extLst>
      <p:ext uri="{BB962C8B-B14F-4D97-AF65-F5344CB8AC3E}">
        <p14:creationId xmlns:p14="http://schemas.microsoft.com/office/powerpoint/2010/main" val="7852142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30</a:t>
            </a:fld>
            <a:endParaRPr lang="en-US" altLang="en-US"/>
          </a:p>
        </p:txBody>
      </p:sp>
    </p:spTree>
    <p:extLst>
      <p:ext uri="{BB962C8B-B14F-4D97-AF65-F5344CB8AC3E}">
        <p14:creationId xmlns:p14="http://schemas.microsoft.com/office/powerpoint/2010/main" val="564450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05111777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454234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804496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05910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103858141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Meeting Goals</a:t>
            </a:r>
            <a:endParaRPr lang="de-DE" dirty="0"/>
          </a:p>
        </p:txBody>
      </p:sp>
      <p:sp>
        <p:nvSpPr>
          <p:cNvPr id="3" name="Inhaltsplatzhalter 2"/>
          <p:cNvSpPr>
            <a:spLocks noGrp="1"/>
          </p:cNvSpPr>
          <p:nvPr>
            <p:ph idx="1"/>
          </p:nvPr>
        </p:nvSpPr>
        <p:spPr/>
        <p:txBody>
          <a:bodyPr/>
          <a:lstStyle/>
          <a:p>
            <a:r>
              <a:rPr lang="en-GB" sz="2400" dirty="0" smtClean="0"/>
              <a:t>Discussion on ETSI LTN Liaison</a:t>
            </a:r>
          </a:p>
          <a:p>
            <a:r>
              <a:rPr lang="en-GB" sz="2400" dirty="0" smtClean="0"/>
              <a:t>Finalization of Use Cases</a:t>
            </a:r>
          </a:p>
          <a:p>
            <a:r>
              <a:rPr lang="en-GB" sz="2400" dirty="0" smtClean="0"/>
              <a:t>Discussion on Channel Models / Performance Comparison Criteria</a:t>
            </a:r>
          </a:p>
          <a:p>
            <a:r>
              <a:rPr lang="en-GB" sz="2400" dirty="0" smtClean="0"/>
              <a:t>Discussion on Regulatory Issues</a:t>
            </a:r>
          </a:p>
          <a:p>
            <a:r>
              <a:rPr lang="en-GB" sz="2400" dirty="0" smtClean="0"/>
              <a:t>Discussion on IG Report</a:t>
            </a:r>
          </a:p>
          <a:p>
            <a:r>
              <a:rPr lang="en-GB" sz="2400" dirty="0" err="1" smtClean="0"/>
              <a:t>AoB</a:t>
            </a:r>
            <a:endParaRPr lang="en-GB" sz="2400" dirty="0" smtClean="0"/>
          </a:p>
          <a:p>
            <a:endParaRPr lang="en-GB" sz="2400" dirty="0" smtClean="0"/>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9</a:t>
            </a:fld>
            <a:endParaRPr lang="en-US" altLang="en-US"/>
          </a:p>
        </p:txBody>
      </p:sp>
    </p:spTree>
    <p:extLst>
      <p:ext uri="{BB962C8B-B14F-4D97-AF65-F5344CB8AC3E}">
        <p14:creationId xmlns:p14="http://schemas.microsoft.com/office/powerpoint/2010/main" val="1314126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1621</Words>
  <Application>Microsoft Office PowerPoint</Application>
  <PresentationFormat>Bildschirmpräsentation (4:3)</PresentationFormat>
  <Paragraphs>311</Paragraphs>
  <Slides>30</Slides>
  <Notes>3</Notes>
  <HiddenSlides>0</HiddenSlides>
  <MMClips>0</MMClips>
  <ScaleCrop>false</ScaleCrop>
  <HeadingPairs>
    <vt:vector size="4" baseType="variant">
      <vt:variant>
        <vt:lpstr>Design</vt:lpstr>
      </vt:variant>
      <vt:variant>
        <vt:i4>2</vt:i4>
      </vt:variant>
      <vt:variant>
        <vt:lpstr>Folientitel</vt:lpstr>
      </vt:variant>
      <vt:variant>
        <vt:i4>30</vt:i4>
      </vt:variant>
    </vt:vector>
  </HeadingPairs>
  <TitlesOfParts>
    <vt:vector size="32" baseType="lpstr">
      <vt:lpstr>IEEE-P802_15_Rbt</vt:lpstr>
      <vt:lpstr>Default Design</vt:lpstr>
      <vt:lpstr>PowerPoint-Präsentation</vt:lpstr>
      <vt:lpstr>IG LPWA January 2017 Agenda</vt:lpstr>
      <vt:lpstr>Secretary</vt:lpstr>
      <vt:lpstr>Instructions for the WG Chair</vt:lpstr>
      <vt:lpstr>Participants, Patents, and Duty to Inform</vt:lpstr>
      <vt:lpstr>Patent Related Links</vt:lpstr>
      <vt:lpstr>Call for Potentially Essential Patents</vt:lpstr>
      <vt:lpstr>Other Guidelines for IEEE WG Meetings</vt:lpstr>
      <vt:lpstr>Meeting Goals</vt:lpstr>
      <vt:lpstr>Draft Agenda ( I / II )</vt:lpstr>
      <vt:lpstr>Draft Agenda ( II / II )</vt:lpstr>
      <vt:lpstr>Approval of San Antonio Minutes</vt:lpstr>
      <vt:lpstr>Proposed Time Line ( I / II )</vt:lpstr>
      <vt:lpstr>Proposed Time Line  ( II / II )</vt:lpstr>
      <vt:lpstr>Literature List</vt:lpstr>
      <vt:lpstr>Outcome of Last IG LPWA Telco</vt:lpstr>
      <vt:lpstr>Liaison with ETSI LTN</vt:lpstr>
      <vt:lpstr>Discussion on Use Case Document</vt:lpstr>
      <vt:lpstr>Discussion on Channel Models</vt:lpstr>
      <vt:lpstr>Mobility Class</vt:lpstr>
      <vt:lpstr>Discussion on Performance Comparison Criteria</vt:lpstr>
      <vt:lpstr>Discussion on Performance Comparison Criteria</vt:lpstr>
      <vt:lpstr>Discussion on Regulatory Issues</vt:lpstr>
      <vt:lpstr>Discussion on IG Report </vt:lpstr>
      <vt:lpstr>Proposed Time Line ( I / II )</vt:lpstr>
      <vt:lpstr>Proposed Time Line  ( II / II )</vt:lpstr>
      <vt:lpstr>Next Telco</vt:lpstr>
      <vt:lpstr>AoB</vt:lpstr>
      <vt:lpstr>Next Steps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123</cp:revision>
  <cp:lastPrinted>1998-02-10T13:28:06Z</cp:lastPrinted>
  <dcterms:created xsi:type="dcterms:W3CDTF">2016-11-07T14:27:44Z</dcterms:created>
  <dcterms:modified xsi:type="dcterms:W3CDTF">2017-01-18T12:52:25Z</dcterms:modified>
</cp:coreProperties>
</file>