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15"/>
  </p:notesMasterIdLst>
  <p:handoutMasterIdLst>
    <p:handoutMasterId r:id="rId16"/>
  </p:handoutMasterIdLst>
  <p:sldIdLst>
    <p:sldId id="259" r:id="rId2"/>
    <p:sldId id="393" r:id="rId3"/>
    <p:sldId id="406" r:id="rId4"/>
    <p:sldId id="405" r:id="rId5"/>
    <p:sldId id="400" r:id="rId6"/>
    <p:sldId id="414" r:id="rId7"/>
    <p:sldId id="407" r:id="rId8"/>
    <p:sldId id="408" r:id="rId9"/>
    <p:sldId id="409" r:id="rId10"/>
    <p:sldId id="413" r:id="rId11"/>
    <p:sldId id="410" r:id="rId12"/>
    <p:sldId id="411" r:id="rId13"/>
    <p:sldId id="403" r:id="rId14"/>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CDC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p:cViewPr varScale="1">
        <p:scale>
          <a:sx n="83" d="100"/>
          <a:sy n="83" d="100"/>
        </p:scale>
        <p:origin x="821" y="36"/>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11</a:t>
            </a:fld>
            <a:endParaRPr lang="en-US" altLang="en-US"/>
          </a:p>
        </p:txBody>
      </p:sp>
    </p:spTree>
    <p:extLst>
      <p:ext uri="{BB962C8B-B14F-4D97-AF65-F5344CB8AC3E}">
        <p14:creationId xmlns:p14="http://schemas.microsoft.com/office/powerpoint/2010/main" val="2849148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732878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US" altLang="en-US" smtClean="0"/>
              <a:t>January 2017</a:t>
            </a:r>
            <a:endParaRPr lang="en-US" altLang="en-US" dirty="0"/>
          </a:p>
        </p:txBody>
      </p:sp>
    </p:spTree>
    <p:extLst>
      <p:ext uri="{BB962C8B-B14F-4D97-AF65-F5344CB8AC3E}">
        <p14:creationId xmlns:p14="http://schemas.microsoft.com/office/powerpoint/2010/main" val="1454289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US" altLang="en-US" smtClean="0"/>
              <a:t>January 2017</a:t>
            </a:r>
            <a:endParaRPr lang="en-US" altLang="en-US" dirty="0"/>
          </a:p>
        </p:txBody>
      </p:sp>
    </p:spTree>
    <p:extLst>
      <p:ext uri="{BB962C8B-B14F-4D97-AF65-F5344CB8AC3E}">
        <p14:creationId xmlns:p14="http://schemas.microsoft.com/office/powerpoint/2010/main" val="24672664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r>
              <a:rPr lang="en-US" altLang="ko-KR" smtClean="0"/>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r>
              <a:rPr lang="en-US" altLang="ko-KR" smtClean="0"/>
              <a:t>January 2017</a:t>
            </a:r>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ko-KR" smtClean="0"/>
              <a:t>January 2017</a:t>
            </a:r>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2017</a:t>
            </a:r>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January 2017</a:t>
            </a:r>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56" r:id="rId13"/>
    <p:sldLayoutId id="2147483657" r:id="rId14"/>
  </p:sldLayoutIdLst>
  <p:hf hdr="0" ftr="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4294967295"/>
          </p:nvPr>
        </p:nvSpPr>
        <p:spPr>
          <a:xfrm>
            <a:off x="0" y="377825"/>
            <a:ext cx="1600200" cy="215900"/>
          </a:xfrm>
        </p:spPr>
        <p:txBody>
          <a:bodyPr/>
          <a:lstStyle/>
          <a:p>
            <a:pPr algn="ctr"/>
            <a:r>
              <a:rPr lang="en-US" altLang="en-US" smtClean="0">
                <a:solidFill>
                  <a:schemeClr val="tx1"/>
                </a:solidFill>
              </a:rPr>
              <a:t>January 2017</a:t>
            </a:r>
            <a:endParaRPr lang="en-US" altLang="en-US" dirty="0">
              <a:solidFill>
                <a:schemeClr val="tx1"/>
              </a:solidFill>
            </a:endParaRPr>
          </a:p>
        </p:txBody>
      </p:sp>
      <p:sp>
        <p:nvSpPr>
          <p:cNvPr id="6" name="Slide Number Placeholder 3"/>
          <p:cNvSpPr>
            <a:spLocks noGrp="1"/>
          </p:cNvSpPr>
          <p:nvPr>
            <p:ph type="sldNum" sz="quarter" idx="4294967295"/>
          </p:nvPr>
        </p:nvSpPr>
        <p:spPr>
          <a:xfrm>
            <a:off x="7848601" y="6476999"/>
            <a:ext cx="1295400" cy="180975"/>
          </a:xfrm>
        </p:spPr>
        <p:txBody>
          <a:bodyPr/>
          <a:lstStyle/>
          <a:p>
            <a:r>
              <a:rPr lang="en-US" altLang="en-US" dirty="0">
                <a:solidFill>
                  <a:schemeClr val="tx1"/>
                </a:solidFill>
              </a:rPr>
              <a:t>Slide </a:t>
            </a:r>
            <a:fld id="{3CA57235-9295-4494-BA5D-3D862F91E8D2}" type="slidenum">
              <a:rPr lang="en-US" altLang="en-US">
                <a:solidFill>
                  <a:schemeClr val="tx1"/>
                </a:solidFill>
              </a:rPr>
              <a:pPr/>
              <a:t>1</a:t>
            </a:fld>
            <a:endParaRPr lang="en-US" altLang="en-US" dirty="0">
              <a:solidFill>
                <a:schemeClr val="tx1"/>
              </a:solidFill>
            </a:endParaRPr>
          </a:p>
        </p:txBody>
      </p:sp>
      <p:sp>
        <p:nvSpPr>
          <p:cNvPr id="27651" name="Rectangle 3"/>
          <p:cNvSpPr>
            <a:spLocks noChangeArrowheads="1"/>
          </p:cNvSpPr>
          <p:nvPr/>
        </p:nvSpPr>
        <p:spPr bwMode="auto">
          <a:xfrm>
            <a:off x="762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endParaRPr lang="en-US" altLang="en-US" sz="1600" dirty="0" smtClean="0"/>
          </a:p>
          <a:p>
            <a:r>
              <a:rPr lang="en-US" altLang="en-US" sz="1600" b="1" dirty="0" smtClean="0"/>
              <a:t>Submission Title:</a:t>
            </a:r>
            <a:r>
              <a:rPr lang="en-US" altLang="en-US" sz="1600" dirty="0" smtClean="0"/>
              <a:t> </a:t>
            </a:r>
            <a:r>
              <a:rPr lang="en-US" altLang="ko-KR" sz="1600" b="1" dirty="0"/>
              <a:t>Use Cases and Functional </a:t>
            </a:r>
            <a:r>
              <a:rPr lang="en-US" altLang="ko-KR" sz="1600" b="1" dirty="0" smtClean="0"/>
              <a:t>Requirements for </a:t>
            </a:r>
            <a:r>
              <a:rPr lang="en-US" altLang="ko-KR" sz="1600" b="1" dirty="0"/>
              <a:t>IEEE 802.15 Vehicular Assistant Technology (VAT) </a:t>
            </a:r>
            <a:r>
              <a:rPr lang="en-US" altLang="ko-KR" sz="1600" b="1" dirty="0" smtClean="0"/>
              <a:t>IG</a:t>
            </a:r>
            <a:endParaRPr lang="en-US" altLang="ko-KR" sz="1600" b="1" dirty="0"/>
          </a:p>
          <a:p>
            <a:r>
              <a:rPr lang="en-US" altLang="ko-KR" sz="1600" dirty="0" smtClean="0"/>
              <a:t>                      	     </a:t>
            </a:r>
          </a:p>
          <a:p>
            <a:pPr algn="just"/>
            <a:r>
              <a:rPr lang="en-US" altLang="en-US" sz="1600" b="1" dirty="0" smtClean="0"/>
              <a:t>Date </a:t>
            </a:r>
            <a:r>
              <a:rPr lang="en-US" altLang="en-US" sz="1600" b="1" dirty="0"/>
              <a:t>Submitted: </a:t>
            </a:r>
            <a:r>
              <a:rPr lang="en-US" altLang="en-US" sz="1600" dirty="0" smtClean="0"/>
              <a:t>January 2017</a:t>
            </a:r>
            <a:r>
              <a:rPr lang="en-US" altLang="en-US" sz="1600" dirty="0"/>
              <a:t>	</a:t>
            </a:r>
            <a:endParaRPr lang="en-US" altLang="en-US" sz="1600" dirty="0" smtClean="0"/>
          </a:p>
          <a:p>
            <a:pPr algn="just"/>
            <a:r>
              <a:rPr lang="en-US" altLang="en-US" sz="1600" b="1" dirty="0" smtClean="0"/>
              <a:t>Source:</a:t>
            </a:r>
            <a:r>
              <a:rPr lang="en-US" altLang="en-US" sz="1600" dirty="0" smtClean="0"/>
              <a:t> Amirul Islam, Yeong </a:t>
            </a:r>
            <a:r>
              <a:rPr lang="en-US" altLang="en-US" sz="1600" dirty="0"/>
              <a:t>Min </a:t>
            </a:r>
            <a:r>
              <a:rPr lang="en-US" altLang="en-US" sz="1600" dirty="0" smtClean="0"/>
              <a:t>Jang [Kookmin University].</a:t>
            </a:r>
          </a:p>
          <a:p>
            <a:pPr algn="just"/>
            <a:endParaRPr lang="en-US" altLang="en-US" sz="1600" dirty="0" smtClean="0"/>
          </a:p>
          <a:p>
            <a:pPr algn="just"/>
            <a:r>
              <a:rPr lang="en-US" altLang="en-US" sz="1600" dirty="0" smtClean="0"/>
              <a:t>Contact: +82-2-910-5068	E-Mail: yjang@kookmin.ac.kr</a:t>
            </a:r>
            <a:r>
              <a:rPr lang="en-US" altLang="en-US" sz="1600" dirty="0"/>
              <a:t>	</a:t>
            </a:r>
          </a:p>
          <a:p>
            <a:pPr algn="just">
              <a:spcBef>
                <a:spcPts val="600"/>
              </a:spcBef>
              <a:spcAft>
                <a:spcPts val="600"/>
              </a:spcAft>
            </a:pPr>
            <a:r>
              <a:rPr lang="en-US" altLang="en-US" sz="1600" b="1" dirty="0"/>
              <a:t>Re</a:t>
            </a:r>
            <a:r>
              <a:rPr lang="en-US" altLang="en-US" sz="1600" b="1" dirty="0" smtClean="0"/>
              <a:t>:</a:t>
            </a:r>
            <a:endParaRPr lang="en-US" altLang="en-US" sz="1600" dirty="0"/>
          </a:p>
          <a:p>
            <a:pPr algn="just">
              <a:spcBef>
                <a:spcPts val="600"/>
              </a:spcBef>
              <a:spcAft>
                <a:spcPts val="600"/>
              </a:spcAft>
            </a:pPr>
            <a:r>
              <a:rPr lang="en-US" altLang="en-US" sz="1600" b="1" dirty="0" smtClean="0"/>
              <a:t>Abstract</a:t>
            </a:r>
            <a:r>
              <a:rPr lang="en-US" altLang="en-US" sz="1600" b="1" dirty="0"/>
              <a:t>:</a:t>
            </a:r>
            <a:r>
              <a:rPr lang="en-US" altLang="en-US" sz="1600" dirty="0"/>
              <a:t>	This document contains the output of the Vehicular Assistant Technology (VAT) Interest Group, intended to describe the use cases, requirements, and technical feasibility of Optical Wireless Communications in 802.15. </a:t>
            </a:r>
            <a:endParaRPr lang="en-US" altLang="en-US" sz="1600" dirty="0" smtClean="0"/>
          </a:p>
          <a:p>
            <a:pPr algn="just">
              <a:spcBef>
                <a:spcPts val="600"/>
              </a:spcBef>
              <a:spcAft>
                <a:spcPts val="600"/>
              </a:spcAft>
            </a:pPr>
            <a:r>
              <a:rPr lang="en-US" altLang="en-US" sz="1600" b="1" dirty="0" smtClean="0"/>
              <a:t>Purpose: </a:t>
            </a:r>
            <a:r>
              <a:rPr lang="en-US" sz="1600" dirty="0"/>
              <a:t>Press release announcing confirmation of </a:t>
            </a:r>
            <a:r>
              <a:rPr lang="en-US" sz="1600" dirty="0" smtClean="0"/>
              <a:t>VAT IG</a:t>
            </a:r>
            <a:r>
              <a:rPr lang="en-US" altLang="en-US" sz="1600" dirty="0"/>
              <a:t>	</a:t>
            </a:r>
          </a:p>
          <a:p>
            <a:pPr algn="just"/>
            <a:r>
              <a:rPr lang="en-US" altLang="en-US" sz="1600" b="1" dirty="0" smtClean="0"/>
              <a:t>Notice:</a:t>
            </a:r>
            <a:r>
              <a:rPr lang="en-US" altLang="en-US" sz="1600" dirty="0" smtClean="0"/>
              <a:t>	This </a:t>
            </a:r>
            <a:r>
              <a:rPr lang="en-US" altLang="en-US" sz="1600"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en-US" sz="1600" b="1" dirty="0"/>
              <a:t>Release:</a:t>
            </a:r>
            <a:r>
              <a:rPr lang="en-US" altLang="en-US" sz="1600" dirty="0"/>
              <a:t>	The contributor acknowledges and accepts that this contribution becomes the property of IEEE and may be made publicly available by </a:t>
            </a:r>
            <a:r>
              <a:rPr lang="en-US" altLang="en-US" sz="1600" dirty="0" smtClean="0"/>
              <a:t>P802.15</a:t>
            </a:r>
            <a:r>
              <a:rPr lang="en-US" altLang="en-US" sz="1600" dirty="0"/>
              <a:t>.	</a:t>
            </a:r>
          </a:p>
        </p:txBody>
      </p:sp>
      <p:sp>
        <p:nvSpPr>
          <p:cNvPr id="8"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solidFill>
                  <a:srgbClr val="FF0000"/>
                </a:solidFill>
              </a:rPr>
              <a:t>d</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IEEE 15-17-0061-00-0</a:t>
            </a:r>
            <a:r>
              <a:rPr lang="en-US" altLang="en-US" sz="1400" b="1" dirty="0" smtClean="0">
                <a:solidFill>
                  <a:srgbClr val="FF0000"/>
                </a:solidFill>
              </a:rPr>
              <a:t>vat</a:t>
            </a:r>
            <a:endParaRPr kumimoji="0" lang="en-US" altLang="en-US" sz="1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723900" y="685800"/>
            <a:ext cx="7772400" cy="762000"/>
          </a:xfrm>
        </p:spPr>
        <p:txBody>
          <a:bodyPr/>
          <a:lstStyle/>
          <a:p>
            <a:pPr algn="ctr"/>
            <a:r>
              <a:rPr lang="en-US" dirty="0">
                <a:latin typeface="Times New Roman" panose="02020603050405020304" pitchFamily="18" charset="0"/>
                <a:cs typeface="Times New Roman" panose="02020603050405020304" pitchFamily="18" charset="0"/>
              </a:rPr>
              <a:t>VAT Technical </a:t>
            </a:r>
            <a:r>
              <a:rPr lang="en-US" dirty="0" smtClean="0">
                <a:latin typeface="Times New Roman" panose="02020603050405020304" pitchFamily="18" charset="0"/>
                <a:cs typeface="Times New Roman" panose="02020603050405020304" pitchFamily="18" charset="0"/>
              </a:rPr>
              <a:t>Feasibility (2)</a:t>
            </a:r>
          </a:p>
        </p:txBody>
      </p:sp>
      <p:sp>
        <p:nvSpPr>
          <p:cNvPr id="15363" name="Date Placeholder 3"/>
          <p:cNvSpPr>
            <a:spLocks noGrp="1"/>
          </p:cNvSpPr>
          <p:nvPr>
            <p:ph type="dt" sz="quarter" idx="10"/>
          </p:nvPr>
        </p:nvSpPr>
        <p:spPr>
          <a:xfrm>
            <a:off x="609600" y="377825"/>
            <a:ext cx="2286000" cy="215900"/>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sz="1400" smtClean="0"/>
              <a:t>January 2017</a:t>
            </a:r>
            <a:endParaRPr lang="en-US" altLang="ja-JP" sz="1400"/>
          </a:p>
        </p:txBody>
      </p:sp>
      <p:sp>
        <p:nvSpPr>
          <p:cNvPr id="15368" name="TextBox 47"/>
          <p:cNvSpPr txBox="1">
            <a:spLocks noChangeArrowheads="1"/>
          </p:cNvSpPr>
          <p:nvPr/>
        </p:nvSpPr>
        <p:spPr bwMode="auto">
          <a:xfrm>
            <a:off x="1276350" y="1499285"/>
            <a:ext cx="72390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lvl="1"/>
            <a:endParaRPr lang="en-US" dirty="0"/>
          </a:p>
          <a:p>
            <a:pPr marL="342900" lvl="0" indent="-342900">
              <a:buFont typeface="Arial" panose="020B0604020202020204" pitchFamily="34" charset="0"/>
              <a:buChar char="•"/>
            </a:pPr>
            <a:r>
              <a:rPr lang="en-US" sz="2400" dirty="0" smtClean="0"/>
              <a:t>System </a:t>
            </a:r>
            <a:r>
              <a:rPr lang="en-US" sz="2400" dirty="0"/>
              <a:t>Architecture</a:t>
            </a:r>
          </a:p>
          <a:p>
            <a:pPr lvl="1">
              <a:buFont typeface="+mj-lt"/>
              <a:buAutoNum type="alphaLcPeriod"/>
            </a:pPr>
            <a:r>
              <a:rPr lang="en-US" sz="2400" dirty="0" smtClean="0"/>
              <a:t>Compatible with existing infrastructure?</a:t>
            </a:r>
          </a:p>
          <a:p>
            <a:pPr lvl="1">
              <a:buFont typeface="+mj-lt"/>
              <a:buAutoNum type="alphaLcPeriod"/>
            </a:pPr>
            <a:r>
              <a:rPr lang="en-US" sz="2400" dirty="0" smtClean="0"/>
              <a:t>Stand alone?</a:t>
            </a:r>
            <a:endParaRPr lang="en-US" sz="2400" dirty="0"/>
          </a:p>
          <a:p>
            <a:pPr marL="342900" lvl="0" indent="-342900">
              <a:buFont typeface="Arial" panose="020B0604020202020204" pitchFamily="34" charset="0"/>
              <a:buChar char="•"/>
            </a:pPr>
            <a:r>
              <a:rPr lang="en-US" sz="2400" dirty="0" smtClean="0"/>
              <a:t>Compatibility </a:t>
            </a:r>
            <a:r>
              <a:rPr lang="en-US" sz="2400" dirty="0"/>
              <a:t>with other </a:t>
            </a:r>
            <a:r>
              <a:rPr lang="en-US" sz="2400" dirty="0" smtClean="0"/>
              <a:t>IEEE 802 </a:t>
            </a:r>
            <a:r>
              <a:rPr lang="en-US" sz="2400" dirty="0"/>
              <a:t>wireless protocols</a:t>
            </a:r>
          </a:p>
          <a:p>
            <a:pPr marL="342900" lvl="0" indent="-342900">
              <a:buFont typeface="Arial" panose="020B0604020202020204" pitchFamily="34" charset="0"/>
              <a:buChar char="•"/>
            </a:pPr>
            <a:r>
              <a:rPr lang="en-US" sz="2400" dirty="0"/>
              <a:t>Difference with on-going </a:t>
            </a:r>
            <a:r>
              <a:rPr lang="en-US" sz="2400" dirty="0" smtClean="0"/>
              <a:t>IEEE 802 optical wireless communication </a:t>
            </a:r>
            <a:r>
              <a:rPr lang="en-US" sz="2400" dirty="0"/>
              <a:t>standards (</a:t>
            </a:r>
            <a:r>
              <a:rPr lang="en-US" sz="2400" dirty="0" smtClean="0"/>
              <a:t>e. g</a:t>
            </a:r>
            <a:r>
              <a:rPr lang="en-US" sz="2400" dirty="0"/>
              <a:t>., </a:t>
            </a:r>
            <a:r>
              <a:rPr lang="en-US" sz="2400" dirty="0" smtClean="0"/>
              <a:t>802.15.7m</a:t>
            </a:r>
            <a:r>
              <a:rPr lang="en-US" sz="2400" dirty="0"/>
              <a:t>)</a:t>
            </a:r>
          </a:p>
          <a:p>
            <a:pPr marL="342900" lvl="0" indent="-342900">
              <a:buFont typeface="Arial" panose="020B0604020202020204" pitchFamily="34" charset="0"/>
              <a:buChar char="•"/>
            </a:pPr>
            <a:r>
              <a:rPr lang="en-US" sz="2400" dirty="0"/>
              <a:t>Demonstrated Systems</a:t>
            </a:r>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Slide Number Placeholder 5"/>
          <p:cNvSpPr>
            <a:spLocks noGrp="1"/>
          </p:cNvSpPr>
          <p:nvPr>
            <p:ph type="sldNum" sz="quarter" idx="12"/>
          </p:nvPr>
        </p:nvSpPr>
        <p:spPr>
          <a:xfrm>
            <a:off x="6457950" y="6356350"/>
            <a:ext cx="2057400" cy="365125"/>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dirty="0" smtClean="0"/>
              <a:t>Slide </a:t>
            </a:r>
            <a:fld id="{DBD69A08-83D9-4428-B0C7-9DED3437CE41}" type="slidenum">
              <a:rPr lang="en-US" altLang="ja-JP" smtClean="0"/>
              <a:pPr/>
              <a:t>10</a:t>
            </a:fld>
            <a:endParaRPr lang="en-US" altLang="ja-JP" dirty="0" smtClean="0"/>
          </a:p>
        </p:txBody>
      </p:sp>
      <p:sp>
        <p:nvSpPr>
          <p:cNvPr id="10"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solidFill>
                  <a:srgbClr val="FF0000"/>
                </a:solidFill>
              </a:rPr>
              <a:t>d</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IEEE 15-17-0061-00-0</a:t>
            </a:r>
            <a:r>
              <a:rPr lang="en-US" altLang="en-US" sz="1400" b="1" dirty="0" smtClean="0">
                <a:solidFill>
                  <a:srgbClr val="FF0000"/>
                </a:solidFill>
              </a:rPr>
              <a:t>vat</a:t>
            </a:r>
            <a:endParaRPr kumimoji="0" lang="en-US" altLang="en-US" sz="1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3868887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723900" y="990600"/>
            <a:ext cx="7772400" cy="762000"/>
          </a:xfrm>
        </p:spPr>
        <p:txBody>
          <a:bodyPr/>
          <a:lstStyle/>
          <a:p>
            <a:pPr algn="ctr"/>
            <a:r>
              <a:rPr lang="en-US" dirty="0">
                <a:latin typeface="Times New Roman" panose="02020603050405020304" pitchFamily="18" charset="0"/>
                <a:cs typeface="Times New Roman" panose="02020603050405020304" pitchFamily="18" charset="0"/>
              </a:rPr>
              <a:t>VAT Economic Feasibility</a:t>
            </a:r>
            <a:endParaRPr lang="en-US" dirty="0" smtClean="0">
              <a:latin typeface="Times New Roman" panose="02020603050405020304" pitchFamily="18" charset="0"/>
              <a:cs typeface="Times New Roman" panose="02020603050405020304" pitchFamily="18" charset="0"/>
            </a:endParaRPr>
          </a:p>
        </p:txBody>
      </p:sp>
      <p:sp>
        <p:nvSpPr>
          <p:cNvPr id="15363" name="Date Placeholder 3"/>
          <p:cNvSpPr>
            <a:spLocks noGrp="1"/>
          </p:cNvSpPr>
          <p:nvPr>
            <p:ph type="dt" sz="quarter" idx="10"/>
          </p:nvPr>
        </p:nvSpPr>
        <p:spPr>
          <a:xfrm>
            <a:off x="609600" y="377825"/>
            <a:ext cx="2286000" cy="215900"/>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sz="1400" smtClean="0"/>
              <a:t>January 2017</a:t>
            </a:r>
            <a:endParaRPr lang="en-US" altLang="ja-JP" sz="1400" dirty="0"/>
          </a:p>
        </p:txBody>
      </p:sp>
      <p:sp>
        <p:nvSpPr>
          <p:cNvPr id="15368" name="TextBox 47"/>
          <p:cNvSpPr txBox="1">
            <a:spLocks noChangeArrowheads="1"/>
          </p:cNvSpPr>
          <p:nvPr/>
        </p:nvSpPr>
        <p:spPr bwMode="auto">
          <a:xfrm>
            <a:off x="1447800" y="2175808"/>
            <a:ext cx="61722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342900" marR="0" lvl="0" indent="-342900" algn="just">
              <a:spcBef>
                <a:spcPts val="0"/>
              </a:spcBef>
              <a:spcAft>
                <a:spcPts val="0"/>
              </a:spcAft>
              <a:buFont typeface="Arial" panose="020B0604020202020204" pitchFamily="34" charset="0"/>
              <a:buChar char="•"/>
            </a:pPr>
            <a:r>
              <a:rPr lang="en-US" sz="2400" dirty="0" smtClean="0">
                <a:ea typeface="Times New Roman" panose="02020603050405020304" pitchFamily="18" charset="0"/>
              </a:rPr>
              <a:t>Cost effective</a:t>
            </a:r>
            <a:endParaRPr lang="en-US" sz="2400" dirty="0">
              <a:ea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pPr>
            <a:r>
              <a:rPr lang="en-US" sz="2400" dirty="0">
                <a:ea typeface="Times New Roman" panose="02020603050405020304" pitchFamily="18" charset="0"/>
              </a:rPr>
              <a:t>Known cost factors</a:t>
            </a:r>
          </a:p>
          <a:p>
            <a:pPr marL="342900" marR="0" lvl="0" indent="-342900" algn="just">
              <a:spcBef>
                <a:spcPts val="0"/>
              </a:spcBef>
              <a:spcAft>
                <a:spcPts val="0"/>
              </a:spcAft>
              <a:buFont typeface="Arial" panose="020B0604020202020204" pitchFamily="34" charset="0"/>
              <a:buChar char="•"/>
            </a:pPr>
            <a:r>
              <a:rPr lang="en-US" sz="2400" dirty="0" smtClean="0">
                <a:ea typeface="Times New Roman" panose="02020603050405020304" pitchFamily="18" charset="0"/>
              </a:rPr>
              <a:t>Consideration of installation costs</a:t>
            </a:r>
          </a:p>
          <a:p>
            <a:pPr marL="342900" marR="0" lvl="0" indent="-342900" algn="just">
              <a:spcBef>
                <a:spcPts val="0"/>
              </a:spcBef>
              <a:spcAft>
                <a:spcPts val="0"/>
              </a:spcAft>
              <a:buFont typeface="Arial" panose="020B0604020202020204" pitchFamily="34" charset="0"/>
              <a:buChar char="•"/>
            </a:pPr>
            <a:r>
              <a:rPr lang="en-US" sz="2400" dirty="0" smtClean="0">
                <a:ea typeface="Times New Roman" panose="02020603050405020304" pitchFamily="18" charset="0"/>
              </a:rPr>
              <a:t>Consideration of operation costs</a:t>
            </a:r>
          </a:p>
          <a:p>
            <a:pPr marL="342900" marR="0" lvl="0" indent="-342900" algn="just">
              <a:spcBef>
                <a:spcPts val="0"/>
              </a:spcBef>
              <a:spcAft>
                <a:spcPts val="0"/>
              </a:spcAft>
              <a:buFont typeface="Arial" panose="020B0604020202020204" pitchFamily="34" charset="0"/>
              <a:buChar char="•"/>
            </a:pPr>
            <a:r>
              <a:rPr lang="en-US" sz="2400" dirty="0" smtClean="0">
                <a:ea typeface="Times New Roman" panose="02020603050405020304" pitchFamily="18" charset="0"/>
              </a:rPr>
              <a:t>Market demands/opportunities</a:t>
            </a:r>
            <a:endParaRPr lang="en-US" sz="2400" dirty="0">
              <a:ea typeface="Times New Roman" panose="02020603050405020304" pitchFamily="18" charset="0"/>
            </a:endParaRPr>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Slide Number Placeholder 5"/>
          <p:cNvSpPr>
            <a:spLocks noGrp="1"/>
          </p:cNvSpPr>
          <p:nvPr>
            <p:ph type="sldNum" sz="quarter" idx="12"/>
          </p:nvPr>
        </p:nvSpPr>
        <p:spPr>
          <a:xfrm>
            <a:off x="6457950" y="6356350"/>
            <a:ext cx="2057400" cy="365125"/>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dirty="0" smtClean="0"/>
              <a:t>Slide </a:t>
            </a:r>
            <a:fld id="{DBD69A08-83D9-4428-B0C7-9DED3437CE41}" type="slidenum">
              <a:rPr lang="en-US" altLang="ja-JP" smtClean="0"/>
              <a:pPr/>
              <a:t>11</a:t>
            </a:fld>
            <a:endParaRPr lang="en-US" altLang="ja-JP" dirty="0" smtClean="0"/>
          </a:p>
        </p:txBody>
      </p:sp>
      <p:sp>
        <p:nvSpPr>
          <p:cNvPr id="10"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solidFill>
                  <a:srgbClr val="FF0000"/>
                </a:solidFill>
              </a:rPr>
              <a:t>d</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IEEE 15-17-0061-00-0</a:t>
            </a:r>
            <a:r>
              <a:rPr lang="en-US" altLang="en-US" sz="1400" b="1" dirty="0" smtClean="0">
                <a:solidFill>
                  <a:srgbClr val="FF0000"/>
                </a:solidFill>
              </a:rPr>
              <a:t>vat</a:t>
            </a:r>
            <a:endParaRPr kumimoji="0" lang="en-US" altLang="en-US" sz="1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4330549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723900" y="1143000"/>
            <a:ext cx="7772400" cy="762000"/>
          </a:xfrm>
        </p:spPr>
        <p:txBody>
          <a:bodyPr>
            <a:normAutofit/>
          </a:bodyPr>
          <a:lstStyle/>
          <a:p>
            <a:pPr algn="ctr"/>
            <a:r>
              <a:rPr lang="en-US" dirty="0" smtClean="0">
                <a:latin typeface="Times New Roman" panose="02020603050405020304" pitchFamily="18" charset="0"/>
                <a:cs typeface="Times New Roman" panose="02020603050405020304" pitchFamily="18" charset="0"/>
              </a:rPr>
              <a:t>VAT </a:t>
            </a:r>
            <a:r>
              <a:rPr lang="en-US" dirty="0">
                <a:latin typeface="Times New Roman" panose="02020603050405020304" pitchFamily="18" charset="0"/>
                <a:cs typeface="Times New Roman" panose="02020603050405020304" pitchFamily="18" charset="0"/>
              </a:rPr>
              <a:t>Regulatory </a:t>
            </a:r>
            <a:r>
              <a:rPr lang="en-US" dirty="0" smtClean="0">
                <a:latin typeface="Times New Roman" panose="02020603050405020304" pitchFamily="18" charset="0"/>
                <a:cs typeface="Times New Roman" panose="02020603050405020304" pitchFamily="18" charset="0"/>
              </a:rPr>
              <a:t>perspective</a:t>
            </a:r>
          </a:p>
        </p:txBody>
      </p:sp>
      <p:sp>
        <p:nvSpPr>
          <p:cNvPr id="15363" name="Date Placeholder 3"/>
          <p:cNvSpPr>
            <a:spLocks noGrp="1"/>
          </p:cNvSpPr>
          <p:nvPr>
            <p:ph type="dt" sz="quarter" idx="10"/>
          </p:nvPr>
        </p:nvSpPr>
        <p:spPr>
          <a:xfrm>
            <a:off x="609600" y="377825"/>
            <a:ext cx="2286000" cy="215900"/>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sz="1400" smtClean="0"/>
              <a:t>January 2017</a:t>
            </a:r>
            <a:endParaRPr lang="en-US" altLang="ja-JP" sz="1400"/>
          </a:p>
        </p:txBody>
      </p:sp>
      <p:sp>
        <p:nvSpPr>
          <p:cNvPr id="15368" name="TextBox 47"/>
          <p:cNvSpPr txBox="1">
            <a:spLocks noChangeArrowheads="1"/>
          </p:cNvSpPr>
          <p:nvPr/>
        </p:nvSpPr>
        <p:spPr bwMode="auto">
          <a:xfrm>
            <a:off x="1752600" y="2205335"/>
            <a:ext cx="42599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342900" marR="0" lvl="0" indent="-342900" algn="just">
              <a:spcBef>
                <a:spcPts val="0"/>
              </a:spcBef>
              <a:spcAft>
                <a:spcPts val="0"/>
              </a:spcAft>
              <a:buFont typeface="Arial" panose="020B0604020202020204" pitchFamily="34" charset="0"/>
              <a:buChar char="•"/>
            </a:pPr>
            <a:r>
              <a:rPr lang="en-US" sz="2400" dirty="0">
                <a:solidFill>
                  <a:prstClr val="black"/>
                </a:solidFill>
                <a:ea typeface="+mj-ea"/>
                <a:cs typeface="Times New Roman" panose="02020603050405020304" pitchFamily="18" charset="0"/>
              </a:rPr>
              <a:t> </a:t>
            </a:r>
            <a:r>
              <a:rPr lang="en-US" sz="2400" dirty="0" smtClean="0">
                <a:solidFill>
                  <a:prstClr val="black"/>
                </a:solidFill>
                <a:ea typeface="+mj-ea"/>
                <a:cs typeface="Times New Roman" panose="02020603050405020304" pitchFamily="18" charset="0"/>
              </a:rPr>
              <a:t>Spectrum </a:t>
            </a:r>
            <a:r>
              <a:rPr lang="en-US" sz="2400" dirty="0">
                <a:solidFill>
                  <a:prstClr val="black"/>
                </a:solidFill>
                <a:ea typeface="+mj-ea"/>
                <a:cs typeface="Times New Roman" panose="02020603050405020304" pitchFamily="18" charset="0"/>
              </a:rPr>
              <a:t>and </a:t>
            </a:r>
            <a:r>
              <a:rPr lang="en-US" sz="2400" dirty="0" smtClean="0">
                <a:solidFill>
                  <a:prstClr val="black"/>
                </a:solidFill>
                <a:ea typeface="+mj-ea"/>
                <a:cs typeface="Times New Roman" panose="02020603050405020304" pitchFamily="18" charset="0"/>
              </a:rPr>
              <a:t>safety</a:t>
            </a:r>
            <a:endParaRPr lang="en-US" sz="2400" dirty="0">
              <a:ea typeface="Times New Roman" panose="02020603050405020304" pitchFamily="18" charset="0"/>
            </a:endParaRPr>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Slide Number Placeholder 5"/>
          <p:cNvSpPr>
            <a:spLocks noGrp="1"/>
          </p:cNvSpPr>
          <p:nvPr>
            <p:ph type="sldNum" sz="quarter" idx="12"/>
          </p:nvPr>
        </p:nvSpPr>
        <p:spPr>
          <a:xfrm>
            <a:off x="6457950" y="6356350"/>
            <a:ext cx="2057400" cy="365125"/>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dirty="0" smtClean="0"/>
              <a:t>Slide </a:t>
            </a:r>
            <a:fld id="{DBD69A08-83D9-4428-B0C7-9DED3437CE41}" type="slidenum">
              <a:rPr lang="en-US" altLang="ja-JP" smtClean="0"/>
              <a:pPr/>
              <a:t>12</a:t>
            </a:fld>
            <a:endParaRPr lang="en-US" altLang="ja-JP" dirty="0" smtClean="0"/>
          </a:p>
        </p:txBody>
      </p:sp>
      <p:sp>
        <p:nvSpPr>
          <p:cNvPr id="10"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solidFill>
                  <a:srgbClr val="FF0000"/>
                </a:solidFill>
              </a:rPr>
              <a:t>d</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IEEE 15-17-0061-00-0</a:t>
            </a:r>
            <a:r>
              <a:rPr lang="en-US" altLang="en-US" sz="1400" b="1" dirty="0" smtClean="0">
                <a:solidFill>
                  <a:srgbClr val="FF0000"/>
                </a:solidFill>
              </a:rPr>
              <a:t>vat</a:t>
            </a:r>
            <a:endParaRPr kumimoji="0" lang="en-US" altLang="en-US" sz="1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3203802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Date Placeholder 3"/>
          <p:cNvSpPr>
            <a:spLocks noGrp="1"/>
          </p:cNvSpPr>
          <p:nvPr>
            <p:ph type="dt" sz="quarter" idx="10"/>
          </p:nvPr>
        </p:nvSpPr>
        <p:spPr>
          <a:xfrm>
            <a:off x="609600" y="377825"/>
            <a:ext cx="2286000" cy="215900"/>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sz="1400" smtClean="0"/>
              <a:t>January 2017</a:t>
            </a:r>
            <a:endParaRPr lang="en-US" altLang="ja-JP" sz="1400"/>
          </a:p>
        </p:txBody>
      </p:sp>
      <p:pic>
        <p:nvPicPr>
          <p:cNvPr id="2" name="Picture 1"/>
          <p:cNvPicPr>
            <a:picLocks noChangeAspect="1"/>
          </p:cNvPicPr>
          <p:nvPr/>
        </p:nvPicPr>
        <p:blipFill>
          <a:blip r:embed="rId2" cstate="print"/>
          <a:stretch>
            <a:fillRect/>
          </a:stretch>
        </p:blipFill>
        <p:spPr>
          <a:xfrm>
            <a:off x="2743200" y="1325970"/>
            <a:ext cx="3372130" cy="1599335"/>
          </a:xfrm>
          <a:prstGeom prst="rect">
            <a:avLst/>
          </a:prstGeom>
        </p:spPr>
      </p:pic>
      <p:sp>
        <p:nvSpPr>
          <p:cNvPr id="4" name="Rectangle 3"/>
          <p:cNvSpPr/>
          <p:nvPr/>
        </p:nvSpPr>
        <p:spPr>
          <a:xfrm>
            <a:off x="2895600" y="3568711"/>
            <a:ext cx="3581400" cy="1077218"/>
          </a:xfrm>
          <a:prstGeom prst="rect">
            <a:avLst/>
          </a:prstGeom>
        </p:spPr>
        <p:txBody>
          <a:bodyPr wrap="square">
            <a:spAutoFit/>
          </a:bodyPr>
          <a:lstStyle/>
          <a:p>
            <a:pPr algn="just"/>
            <a:r>
              <a:rPr lang="en-US" sz="3200" dirty="0" smtClean="0"/>
              <a:t>Recommendations</a:t>
            </a:r>
          </a:p>
          <a:p>
            <a:pPr marL="457200" indent="-457200" algn="just">
              <a:buFont typeface="Arial" panose="020B0604020202020204" pitchFamily="34" charset="0"/>
              <a:buChar char="•"/>
            </a:pPr>
            <a:endParaRPr lang="en-US" sz="3200" dirty="0"/>
          </a:p>
        </p:txBody>
      </p:sp>
      <p:sp>
        <p:nvSpPr>
          <p:cNvPr id="10" name="Title 1"/>
          <p:cNvSpPr>
            <a:spLocks noGrp="1"/>
          </p:cNvSpPr>
          <p:nvPr>
            <p:ph type="title"/>
          </p:nvPr>
        </p:nvSpPr>
        <p:spPr>
          <a:xfrm>
            <a:off x="762000" y="584200"/>
            <a:ext cx="7772400" cy="762000"/>
          </a:xfrm>
        </p:spPr>
        <p:txBody>
          <a:bodyPr>
            <a:normAutofit/>
          </a:bodyPr>
          <a:lstStyle/>
          <a:p>
            <a:pPr algn="ctr"/>
            <a:r>
              <a:rPr lang="en-US" dirty="0">
                <a:latin typeface="Times New Roman" panose="02020603050405020304" pitchFamily="18" charset="0"/>
                <a:cs typeface="Times New Roman" panose="02020603050405020304" pitchFamily="18" charset="0"/>
              </a:rPr>
              <a:t>Motion to 802.15 </a:t>
            </a:r>
            <a:r>
              <a:rPr lang="en-US" dirty="0" smtClean="0">
                <a:latin typeface="Times New Roman" panose="02020603050405020304" pitchFamily="18" charset="0"/>
                <a:cs typeface="Times New Roman" panose="02020603050405020304" pitchFamily="18" charset="0"/>
              </a:rPr>
              <a:t>Task Group</a:t>
            </a:r>
          </a:p>
        </p:txBody>
      </p:sp>
      <p:cxnSp>
        <p:nvCxnSpPr>
          <p:cNvPr id="7" name="Straight Connector 6"/>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Slide Number Placeholder 5"/>
          <p:cNvSpPr>
            <a:spLocks noGrp="1"/>
          </p:cNvSpPr>
          <p:nvPr>
            <p:ph type="sldNum" sz="quarter" idx="12"/>
          </p:nvPr>
        </p:nvSpPr>
        <p:spPr>
          <a:xfrm>
            <a:off x="6457950" y="6356350"/>
            <a:ext cx="2057400" cy="365125"/>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dirty="0" smtClean="0"/>
              <a:t>Slide </a:t>
            </a:r>
            <a:fld id="{DBD69A08-83D9-4428-B0C7-9DED3437CE41}" type="slidenum">
              <a:rPr lang="en-US" altLang="ja-JP" smtClean="0"/>
              <a:pPr/>
              <a:t>13</a:t>
            </a:fld>
            <a:endParaRPr lang="en-US" altLang="ja-JP" dirty="0" smtClean="0"/>
          </a:p>
        </p:txBody>
      </p:sp>
      <p:sp>
        <p:nvSpPr>
          <p:cNvPr id="12"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solidFill>
                  <a:srgbClr val="FF0000"/>
                </a:solidFill>
              </a:rPr>
              <a:t>d</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IEEE 15-17-0061-00-0</a:t>
            </a:r>
            <a:r>
              <a:rPr lang="en-US" altLang="en-US" sz="1400" b="1" dirty="0" smtClean="0">
                <a:solidFill>
                  <a:srgbClr val="FF0000"/>
                </a:solidFill>
              </a:rPr>
              <a:t>vat</a:t>
            </a:r>
            <a:endParaRPr kumimoji="0" lang="en-US" altLang="en-US" sz="1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5549666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533400" y="838200"/>
            <a:ext cx="8077200" cy="762000"/>
          </a:xfrm>
        </p:spPr>
        <p:txBody>
          <a:bodyPr>
            <a:normAutofit/>
          </a:bodyPr>
          <a:lstStyle/>
          <a:p>
            <a:pPr algn="ctr"/>
            <a:r>
              <a:rPr lang="en-US" altLang="ja-JP" dirty="0" smtClean="0">
                <a:latin typeface="Times New Roman" panose="02020603050405020304" pitchFamily="18" charset="0"/>
                <a:ea typeface="ＭＳ Ｐゴシック" panose="020B0600070205080204" pitchFamily="34" charset="-128"/>
                <a:cs typeface="Times New Roman" panose="02020603050405020304" pitchFamily="18" charset="0"/>
              </a:rPr>
              <a:t>Introduction (1)</a:t>
            </a:r>
          </a:p>
        </p:txBody>
      </p:sp>
      <p:sp>
        <p:nvSpPr>
          <p:cNvPr id="8198" name="Rectangle 4"/>
          <p:cNvSpPr>
            <a:spLocks noGrp="1" noChangeArrowheads="1"/>
          </p:cNvSpPr>
          <p:nvPr>
            <p:ph idx="1"/>
          </p:nvPr>
        </p:nvSpPr>
        <p:spPr>
          <a:xfrm>
            <a:off x="254000" y="1529556"/>
            <a:ext cx="8737600" cy="3956844"/>
          </a:xfrm>
        </p:spPr>
        <p:txBody>
          <a:bodyPr>
            <a:noAutofit/>
          </a:bodyPr>
          <a:lstStyle/>
          <a:p>
            <a:pPr algn="just">
              <a:lnSpc>
                <a:spcPct val="110000"/>
              </a:lnSpc>
            </a:pPr>
            <a:r>
              <a:rPr lang="en-US" altLang="ja-JP" sz="2400" dirty="0" smtClean="0">
                <a:latin typeface="Times New Roman" panose="02020603050405020304" pitchFamily="18" charset="0"/>
                <a:cs typeface="Times New Roman" panose="02020603050405020304" pitchFamily="18" charset="0"/>
              </a:rPr>
              <a:t>Now a days </a:t>
            </a:r>
            <a:r>
              <a:rPr lang="en-US" altLang="ja-JP" sz="2400" dirty="0">
                <a:latin typeface="Times New Roman" panose="02020603050405020304" pitchFamily="18" charset="0"/>
                <a:cs typeface="Times New Roman" panose="02020603050405020304" pitchFamily="18" charset="0"/>
              </a:rPr>
              <a:t>automotive vehicles have been considered as one of the upcoming technologies in the world. There are many researchers and companies who are studying and trying to provide the best solution through their research. </a:t>
            </a:r>
            <a:endParaRPr lang="en-US" altLang="ja-JP" sz="2400" dirty="0" smtClean="0">
              <a:latin typeface="Times New Roman" panose="02020603050405020304" pitchFamily="18" charset="0"/>
              <a:cs typeface="Times New Roman" panose="02020603050405020304" pitchFamily="18" charset="0"/>
            </a:endParaRPr>
          </a:p>
          <a:p>
            <a:pPr algn="just">
              <a:lnSpc>
                <a:spcPct val="110000"/>
              </a:lnSpc>
            </a:pPr>
            <a:r>
              <a:rPr lang="en-US" altLang="ja-JP" sz="2400" dirty="0">
                <a:latin typeface="Times New Roman" panose="02020603050405020304" pitchFamily="18" charset="0"/>
                <a:cs typeface="Times New Roman" panose="02020603050405020304" pitchFamily="18" charset="0"/>
              </a:rPr>
              <a:t>All over the world the number of car accident is increasing in recent days. A car accident killed more than 35,200 people last year, which has increased to 7.7% over the year to 2015. Many automotive companies are working to improve safety with other technologies besides unmanned vehicles. D</a:t>
            </a:r>
            <a:r>
              <a:rPr lang="en-US" altLang="ja-JP" sz="2400" dirty="0" smtClean="0">
                <a:latin typeface="Times New Roman" panose="02020603050405020304" pitchFamily="18" charset="0"/>
                <a:cs typeface="Times New Roman" panose="02020603050405020304" pitchFamily="18" charset="0"/>
              </a:rPr>
              <a:t>ue </a:t>
            </a:r>
            <a:r>
              <a:rPr lang="en-US" altLang="ja-JP" sz="2400" dirty="0">
                <a:latin typeface="Times New Roman" panose="02020603050405020304" pitchFamily="18" charset="0"/>
                <a:cs typeface="Times New Roman" panose="02020603050405020304" pitchFamily="18" charset="0"/>
              </a:rPr>
              <a:t>to the limitation of the current technologies, it is necessary to develop an image sensor communication system for the vehicular environment to communicate with each other. </a:t>
            </a:r>
            <a:endParaRPr lang="en-US" altLang="ja-JP" sz="2400" dirty="0" smtClean="0">
              <a:latin typeface="Times New Roman" panose="02020603050405020304" pitchFamily="18" charset="0"/>
              <a:cs typeface="Times New Roman" panose="02020603050405020304" pitchFamily="18" charset="0"/>
            </a:endParaRPr>
          </a:p>
        </p:txBody>
      </p:sp>
      <p:sp>
        <p:nvSpPr>
          <p:cNvPr id="8194" name="Date Placeholder 3"/>
          <p:cNvSpPr>
            <a:spLocks noGrp="1"/>
          </p:cNvSpPr>
          <p:nvPr>
            <p:ph type="dt" sz="half" idx="10"/>
          </p:nvPr>
        </p:nvSpPr>
        <p:spPr>
          <a:xfrm>
            <a:off x="609600" y="377825"/>
            <a:ext cx="2286000" cy="215900"/>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400" smtClean="0"/>
              <a:t>January 2017</a:t>
            </a:r>
            <a:endParaRPr lang="en-US" altLang="ja-JP" sz="1400"/>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smtClean="0"/>
              <a:t>Slide </a:t>
            </a:r>
            <a:fld id="{8DB8EAEF-ADC5-41D4-ABC1-22A340A31365}" type="slidenum">
              <a:rPr lang="en-US" altLang="ja-JP" sz="1200" smtClean="0"/>
              <a:pPr>
                <a:spcBef>
                  <a:spcPct val="0"/>
                </a:spcBef>
                <a:buFontTx/>
                <a:buNone/>
              </a:pPr>
              <a:t>2</a:t>
            </a:fld>
            <a:endParaRPr lang="en-US" altLang="ja-JP" sz="1200" smtClean="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solidFill>
                  <a:srgbClr val="FF0000"/>
                </a:solidFill>
              </a:rPr>
              <a:t>d</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IEEE 15-17-0061-00-0</a:t>
            </a:r>
            <a:r>
              <a:rPr lang="en-US" altLang="en-US" sz="1400" b="1" dirty="0" smtClean="0">
                <a:solidFill>
                  <a:srgbClr val="FF0000"/>
                </a:solidFill>
              </a:rPr>
              <a:t>vat</a:t>
            </a:r>
            <a:endParaRPr kumimoji="0" lang="en-US" altLang="en-US" sz="1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34782398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533400" y="1020762"/>
            <a:ext cx="8077200" cy="762000"/>
          </a:xfrm>
        </p:spPr>
        <p:txBody>
          <a:bodyPr>
            <a:normAutofit/>
          </a:bodyPr>
          <a:lstStyle/>
          <a:p>
            <a:pPr algn="ctr"/>
            <a:r>
              <a:rPr lang="en-US" altLang="ja-JP" dirty="0" smtClean="0">
                <a:latin typeface="Times New Roman" panose="02020603050405020304" pitchFamily="18" charset="0"/>
                <a:ea typeface="ＭＳ Ｐゴシック" panose="020B0600070205080204" pitchFamily="34" charset="-128"/>
                <a:cs typeface="Times New Roman" panose="02020603050405020304" pitchFamily="18" charset="0"/>
              </a:rPr>
              <a:t>Introduction (2)</a:t>
            </a:r>
          </a:p>
        </p:txBody>
      </p:sp>
      <p:sp>
        <p:nvSpPr>
          <p:cNvPr id="8198" name="Rectangle 4"/>
          <p:cNvSpPr>
            <a:spLocks noGrp="1" noChangeArrowheads="1"/>
          </p:cNvSpPr>
          <p:nvPr>
            <p:ph idx="1"/>
          </p:nvPr>
        </p:nvSpPr>
        <p:spPr>
          <a:xfrm>
            <a:off x="304800" y="1865312"/>
            <a:ext cx="8686800" cy="3956844"/>
          </a:xfrm>
        </p:spPr>
        <p:txBody>
          <a:bodyPr>
            <a:noAutofit/>
          </a:bodyPr>
          <a:lstStyle/>
          <a:p>
            <a:pPr>
              <a:lnSpc>
                <a:spcPct val="110000"/>
              </a:lnSpc>
            </a:pPr>
            <a:r>
              <a:rPr lang="en-US" altLang="ja-JP" sz="2400" dirty="0" smtClean="0">
                <a:latin typeface="Times New Roman" panose="02020603050405020304" pitchFamily="18" charset="0"/>
                <a:cs typeface="Times New Roman" panose="02020603050405020304" pitchFamily="18" charset="0"/>
              </a:rPr>
              <a:t>Also</a:t>
            </a:r>
            <a:r>
              <a:rPr lang="en-US" altLang="ja-JP" sz="2400" dirty="0">
                <a:latin typeface="Times New Roman" panose="02020603050405020304" pitchFamily="18" charset="0"/>
                <a:cs typeface="Times New Roman" panose="02020603050405020304" pitchFamily="18" charset="0"/>
              </a:rPr>
              <a:t>, there are some regulations on the use of autonomous vehicular technology freely due to ensure human safety and trust issue on the machine. </a:t>
            </a:r>
            <a:r>
              <a:rPr lang="en-US" altLang="ja-JP" sz="2400" dirty="0" smtClean="0">
                <a:latin typeface="Times New Roman" panose="02020603050405020304" pitchFamily="18" charset="0"/>
                <a:cs typeface="Times New Roman" panose="02020603050405020304" pitchFamily="18" charset="0"/>
              </a:rPr>
              <a:t>But </a:t>
            </a:r>
            <a:r>
              <a:rPr lang="en-US" altLang="ja-JP" sz="2400" dirty="0">
                <a:latin typeface="Times New Roman" panose="02020603050405020304" pitchFamily="18" charset="0"/>
                <a:cs typeface="Times New Roman" panose="02020603050405020304" pitchFamily="18" charset="0"/>
              </a:rPr>
              <a:t>they are using advanced sensors to gather information around the world and are using sophisticated algorithms to process the sensor data and control the vehicle, and need more computational power to run in real time. </a:t>
            </a:r>
            <a:endParaRPr lang="en-US" altLang="ja-JP" sz="2400" dirty="0" smtClean="0">
              <a:latin typeface="Times New Roman" panose="02020603050405020304" pitchFamily="18" charset="0"/>
              <a:cs typeface="Times New Roman" panose="02020603050405020304" pitchFamily="18" charset="0"/>
            </a:endParaRPr>
          </a:p>
        </p:txBody>
      </p:sp>
      <p:sp>
        <p:nvSpPr>
          <p:cNvPr id="8194" name="Date Placeholder 3"/>
          <p:cNvSpPr>
            <a:spLocks noGrp="1"/>
          </p:cNvSpPr>
          <p:nvPr>
            <p:ph type="dt" sz="half" idx="10"/>
          </p:nvPr>
        </p:nvSpPr>
        <p:spPr>
          <a:xfrm>
            <a:off x="609600" y="377825"/>
            <a:ext cx="2286000" cy="215900"/>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400" smtClean="0"/>
              <a:t>January 2017</a:t>
            </a:r>
            <a:endParaRPr lang="en-US" altLang="ja-JP" sz="1400"/>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smtClean="0"/>
              <a:t>Slide </a:t>
            </a:r>
            <a:fld id="{8DB8EAEF-ADC5-41D4-ABC1-22A340A31365}" type="slidenum">
              <a:rPr lang="en-US" altLang="ja-JP" sz="1200" smtClean="0"/>
              <a:pPr>
                <a:spcBef>
                  <a:spcPct val="0"/>
                </a:spcBef>
                <a:buFontTx/>
                <a:buNone/>
              </a:pPr>
              <a:t>3</a:t>
            </a:fld>
            <a:endParaRPr lang="en-US" altLang="ja-JP" sz="1200" smtClean="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Date Placeholder 1"/>
          <p:cNvSpPr txBox="1">
            <a:spLocks/>
          </p:cNvSpPr>
          <p:nvPr/>
        </p:nvSpPr>
        <p:spPr bwMode="auto">
          <a:xfrm>
            <a:off x="5638800" y="377825"/>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solidFill>
                  <a:srgbClr val="FF0000"/>
                </a:solidFill>
              </a:rPr>
              <a:t>d</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IEEE 15-17-0061-00-0</a:t>
            </a:r>
            <a:r>
              <a:rPr lang="en-US" altLang="en-US" sz="1400" b="1" dirty="0" smtClean="0">
                <a:solidFill>
                  <a:srgbClr val="FF0000"/>
                </a:solidFill>
              </a:rPr>
              <a:t>vat</a:t>
            </a:r>
            <a:endParaRPr kumimoji="0" lang="en-US" altLang="en-US" sz="1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96472595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533400" y="838200"/>
            <a:ext cx="8077200" cy="762000"/>
          </a:xfrm>
        </p:spPr>
        <p:txBody>
          <a:bodyPr>
            <a:normAutofit/>
          </a:bodyPr>
          <a:lstStyle/>
          <a:p>
            <a:pPr algn="ctr"/>
            <a:r>
              <a:rPr lang="en-US" altLang="ja-JP" dirty="0" smtClean="0">
                <a:latin typeface="Times New Roman" panose="02020603050405020304" pitchFamily="18" charset="0"/>
                <a:ea typeface="ＭＳ Ｐゴシック" panose="020B0600070205080204" pitchFamily="34" charset="-128"/>
                <a:cs typeface="Times New Roman" panose="02020603050405020304" pitchFamily="18" charset="0"/>
              </a:rPr>
              <a:t>Introduction (3)</a:t>
            </a:r>
          </a:p>
        </p:txBody>
      </p:sp>
      <p:sp>
        <p:nvSpPr>
          <p:cNvPr id="8198" name="Rectangle 4"/>
          <p:cNvSpPr>
            <a:spLocks noGrp="1" noChangeArrowheads="1"/>
          </p:cNvSpPr>
          <p:nvPr>
            <p:ph idx="1"/>
          </p:nvPr>
        </p:nvSpPr>
        <p:spPr>
          <a:xfrm>
            <a:off x="609600" y="1752600"/>
            <a:ext cx="8001000" cy="4321176"/>
          </a:xfrm>
        </p:spPr>
        <p:txBody>
          <a:bodyPr>
            <a:noAutofit/>
          </a:bodyPr>
          <a:lstStyle/>
          <a:p>
            <a:pPr algn="just">
              <a:lnSpc>
                <a:spcPct val="110000"/>
              </a:lnSpc>
            </a:pPr>
            <a:r>
              <a:rPr lang="en-US" altLang="ja-JP" sz="2400" dirty="0" smtClean="0">
                <a:latin typeface="Times New Roman" panose="02020603050405020304" pitchFamily="18" charset="0"/>
                <a:cs typeface="Times New Roman" panose="02020603050405020304" pitchFamily="18" charset="0"/>
              </a:rPr>
              <a:t>Also</a:t>
            </a:r>
            <a:r>
              <a:rPr lang="en-US" altLang="ja-JP" sz="2400" dirty="0">
                <a:latin typeface="Times New Roman" panose="02020603050405020304" pitchFamily="18" charset="0"/>
                <a:cs typeface="Times New Roman" panose="02020603050405020304" pitchFamily="18" charset="0"/>
              </a:rPr>
              <a:t>, autonomous vehicular uses a combination of sensor, </a:t>
            </a:r>
            <a:r>
              <a:rPr lang="en-US" altLang="ja-JP" sz="2400" dirty="0" smtClean="0">
                <a:latin typeface="Times New Roman" panose="02020603050405020304" pitchFamily="18" charset="0"/>
                <a:cs typeface="Times New Roman" panose="02020603050405020304" pitchFamily="18" charset="0"/>
              </a:rPr>
              <a:t>including </a:t>
            </a:r>
            <a:r>
              <a:rPr lang="en-US" altLang="ja-JP" sz="2400" b="1" dirty="0">
                <a:latin typeface="Times New Roman" panose="02020603050405020304" pitchFamily="18" charset="0"/>
                <a:cs typeface="Times New Roman" panose="02020603050405020304" pitchFamily="18" charset="0"/>
              </a:rPr>
              <a:t>LiDAR</a:t>
            </a:r>
            <a:r>
              <a:rPr lang="en-US" altLang="ja-JP" sz="2400" dirty="0">
                <a:latin typeface="Times New Roman" panose="02020603050405020304" pitchFamily="18" charset="0"/>
                <a:cs typeface="Times New Roman" panose="02020603050405020304" pitchFamily="18" charset="0"/>
              </a:rPr>
              <a:t> (light detection and ranging), </a:t>
            </a:r>
            <a:r>
              <a:rPr lang="en-US" altLang="ja-JP" sz="2400" b="1" dirty="0">
                <a:latin typeface="Times New Roman" panose="02020603050405020304" pitchFamily="18" charset="0"/>
                <a:cs typeface="Times New Roman" panose="02020603050405020304" pitchFamily="18" charset="0"/>
              </a:rPr>
              <a:t>RADAR</a:t>
            </a:r>
            <a:r>
              <a:rPr lang="en-US" altLang="ja-JP" sz="2400" dirty="0">
                <a:latin typeface="Times New Roman" panose="02020603050405020304" pitchFamily="18" charset="0"/>
                <a:cs typeface="Times New Roman" panose="02020603050405020304" pitchFamily="18" charset="0"/>
              </a:rPr>
              <a:t> (radio detection and ranging), cameras, </a:t>
            </a:r>
            <a:r>
              <a:rPr lang="en-US" altLang="ja-JP" sz="2400" b="1" dirty="0">
                <a:latin typeface="Times New Roman" panose="02020603050405020304" pitchFamily="18" charset="0"/>
                <a:cs typeface="Times New Roman" panose="02020603050405020304" pitchFamily="18" charset="0"/>
              </a:rPr>
              <a:t>ultrasonic</a:t>
            </a:r>
            <a:r>
              <a:rPr lang="en-US" altLang="ja-JP" sz="2400" dirty="0">
                <a:latin typeface="Times New Roman" panose="02020603050405020304" pitchFamily="18" charset="0"/>
                <a:cs typeface="Times New Roman" panose="02020603050405020304" pitchFamily="18" charset="0"/>
              </a:rPr>
              <a:t>, and infrared. A combination of sensors can complement each other and prove them as a weak candidate for the collection of sensors data. So, it has become hardest challenges to develop an ultra-reliable autonomous vehicular system</a:t>
            </a:r>
            <a:r>
              <a:rPr lang="en-US" altLang="ja-JP" sz="2400" dirty="0" smtClean="0">
                <a:latin typeface="Times New Roman" panose="02020603050405020304" pitchFamily="18" charset="0"/>
                <a:cs typeface="Times New Roman" panose="02020603050405020304" pitchFamily="18" charset="0"/>
              </a:rPr>
              <a:t>.</a:t>
            </a:r>
          </a:p>
          <a:p>
            <a:pPr>
              <a:lnSpc>
                <a:spcPct val="110000"/>
              </a:lnSpc>
            </a:pPr>
            <a:r>
              <a:rPr lang="en-US" altLang="ja-JP" sz="2400" dirty="0">
                <a:latin typeface="Times New Roman" panose="02020603050405020304" pitchFamily="18" charset="0"/>
                <a:cs typeface="Times New Roman" panose="02020603050405020304" pitchFamily="18" charset="0"/>
              </a:rPr>
              <a:t>It is even unclear that which technology is better because of the absence of commercially available vehicles with any fixed technology. </a:t>
            </a:r>
          </a:p>
        </p:txBody>
      </p:sp>
      <p:sp>
        <p:nvSpPr>
          <p:cNvPr id="8194" name="Date Placeholder 3"/>
          <p:cNvSpPr>
            <a:spLocks noGrp="1"/>
          </p:cNvSpPr>
          <p:nvPr>
            <p:ph type="dt" sz="half" idx="10"/>
          </p:nvPr>
        </p:nvSpPr>
        <p:spPr>
          <a:xfrm>
            <a:off x="609600" y="377825"/>
            <a:ext cx="2286000" cy="215900"/>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400" smtClean="0"/>
              <a:t>January 2017</a:t>
            </a:r>
            <a:endParaRPr lang="en-US" altLang="ja-JP" sz="1400"/>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smtClean="0"/>
              <a:t>Slide </a:t>
            </a:r>
            <a:fld id="{8DB8EAEF-ADC5-41D4-ABC1-22A340A31365}" type="slidenum">
              <a:rPr lang="en-US" altLang="ja-JP" sz="1200" smtClean="0"/>
              <a:pPr>
                <a:spcBef>
                  <a:spcPct val="0"/>
                </a:spcBef>
                <a:buFontTx/>
                <a:buNone/>
              </a:pPr>
              <a:t>4</a:t>
            </a:fld>
            <a:endParaRPr lang="en-US" altLang="ja-JP" sz="1200" smtClean="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solidFill>
                  <a:srgbClr val="FF0000"/>
                </a:solidFill>
              </a:rPr>
              <a:t>d</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IEEE 15-17-0061-00-0</a:t>
            </a:r>
            <a:r>
              <a:rPr lang="en-US" altLang="en-US" sz="1400" b="1" dirty="0" smtClean="0">
                <a:solidFill>
                  <a:srgbClr val="FF0000"/>
                </a:solidFill>
              </a:rPr>
              <a:t>vat</a:t>
            </a:r>
            <a:endParaRPr kumimoji="0" lang="en-US" altLang="en-US" sz="1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2128448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Slide Number Placeholder 5"/>
          <p:cNvSpPr>
            <a:spLocks noGrp="1"/>
          </p:cNvSpPr>
          <p:nvPr>
            <p:ph type="sldNum" sz="quarter" idx="12"/>
          </p:nvPr>
        </p:nvSpPr>
        <p:spPr>
          <a:xfrm>
            <a:off x="6457950" y="6356350"/>
            <a:ext cx="2057400" cy="365125"/>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dirty="0" smtClean="0"/>
              <a:t>Slide </a:t>
            </a:r>
            <a:fld id="{DBD69A08-83D9-4428-B0C7-9DED3437CE41}" type="slidenum">
              <a:rPr lang="en-US" altLang="ja-JP" smtClean="0"/>
              <a:pPr/>
              <a:t>5</a:t>
            </a:fld>
            <a:endParaRPr lang="en-US" altLang="ja-JP" dirty="0" smtClean="0"/>
          </a:p>
        </p:txBody>
      </p:sp>
      <p:graphicFrame>
        <p:nvGraphicFramePr>
          <p:cNvPr id="3" name="Table 2"/>
          <p:cNvGraphicFramePr>
            <a:graphicFrameLocks noGrp="1"/>
          </p:cNvGraphicFramePr>
          <p:nvPr>
            <p:extLst>
              <p:ext uri="{D42A27DB-BD31-4B8C-83A1-F6EECF244321}">
                <p14:modId xmlns:p14="http://schemas.microsoft.com/office/powerpoint/2010/main" val="4033144725"/>
              </p:ext>
            </p:extLst>
          </p:nvPr>
        </p:nvGraphicFramePr>
        <p:xfrm>
          <a:off x="381000" y="1182045"/>
          <a:ext cx="8534397" cy="4974280"/>
        </p:xfrm>
        <a:graphic>
          <a:graphicData uri="http://schemas.openxmlformats.org/drawingml/2006/table">
            <a:tbl>
              <a:tblPr firstRow="1" firstCol="1" bandRow="1">
                <a:tableStyleId>{5940675A-B579-460E-94D1-54222C63F5DA}</a:tableStyleId>
              </a:tblPr>
              <a:tblGrid>
                <a:gridCol w="914400"/>
                <a:gridCol w="1295400"/>
                <a:gridCol w="1524000"/>
                <a:gridCol w="1115445"/>
                <a:gridCol w="1426951"/>
                <a:gridCol w="1213591"/>
                <a:gridCol w="1044610"/>
              </a:tblGrid>
              <a:tr h="746142">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RADAR</a:t>
                      </a:r>
                      <a:endParaRPr lang="en-US" sz="1400" dirty="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LiDAR</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Ultrasonic</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Camera</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Bluetooth, ZigBee</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Traditional IR based Camera</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tc>
              </a:tr>
              <a:tr h="497428">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Characteristics</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Milimetric wave based</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Laser based</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Ultrasonic </a:t>
                      </a:r>
                      <a:endParaRPr lang="en-US" sz="1400" dirty="0" smtClean="0">
                        <a:effectLst/>
                        <a:latin typeface="Times New Roman" panose="02020603050405020304" pitchFamily="18" charset="0"/>
                        <a:cs typeface="Times New Roman" panose="02020603050405020304" pitchFamily="18" charset="0"/>
                      </a:endParaRPr>
                    </a:p>
                    <a:p>
                      <a:pPr marL="0" marR="0" algn="ctr">
                        <a:spcBef>
                          <a:spcPts val="0"/>
                        </a:spcBef>
                        <a:spcAft>
                          <a:spcPts val="0"/>
                        </a:spcAft>
                      </a:pPr>
                      <a:r>
                        <a:rPr lang="en-US" sz="1400" dirty="0" smtClean="0">
                          <a:effectLst/>
                          <a:latin typeface="Times New Roman" panose="02020603050405020304" pitchFamily="18" charset="0"/>
                          <a:cs typeface="Times New Roman" panose="02020603050405020304" pitchFamily="18" charset="0"/>
                        </a:rPr>
                        <a:t>based</a:t>
                      </a:r>
                      <a:endParaRPr lang="en-US" sz="1400" dirty="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CMOS or CCD </a:t>
                      </a:r>
                      <a:endParaRPr lang="en-US" sz="1400" dirty="0" smtClean="0">
                        <a:effectLst/>
                        <a:latin typeface="Times New Roman" panose="02020603050405020304" pitchFamily="18" charset="0"/>
                        <a:cs typeface="Times New Roman" panose="02020603050405020304" pitchFamily="18" charset="0"/>
                      </a:endParaRPr>
                    </a:p>
                    <a:p>
                      <a:pPr marL="0" marR="0" algn="ctr">
                        <a:spcBef>
                          <a:spcPts val="0"/>
                        </a:spcBef>
                        <a:spcAft>
                          <a:spcPts val="0"/>
                        </a:spcAft>
                      </a:pPr>
                      <a:r>
                        <a:rPr lang="en-US" sz="1400" dirty="0" smtClean="0">
                          <a:effectLst/>
                          <a:latin typeface="Times New Roman" panose="02020603050405020304" pitchFamily="18" charset="0"/>
                          <a:cs typeface="Times New Roman" panose="02020603050405020304" pitchFamily="18" charset="0"/>
                        </a:rPr>
                        <a:t>based</a:t>
                      </a:r>
                      <a:endParaRPr lang="en-US" sz="1400" dirty="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Sensor based</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IR based</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tc>
              </a:tr>
              <a:tr h="497428">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Efficient distance</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&lt;200m</a:t>
                      </a:r>
                      <a:endParaRPr lang="en-US" sz="1400" dirty="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&lt;120m</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&lt;4m</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&lt;100m</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&lt;10m</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0.3~ 5m</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tc>
              </a:tr>
              <a:tr h="248714">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resolution</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2-5 m</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12 cm</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latin typeface="Times New Roman" panose="02020603050405020304" pitchFamily="18" charset="0"/>
                          <a:cs typeface="Times New Roman" panose="02020603050405020304" pitchFamily="18" charset="0"/>
                        </a:rPr>
                        <a:t>12 cm</a:t>
                      </a:r>
                      <a:endParaRPr lang="en-US" sz="1400" dirty="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15-25cm</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3~5m</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7~12cm</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tc>
              </a:tr>
              <a:tr h="1243570">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Advantage</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a:t>
                      </a: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Robust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at night </a:t>
                      </a:r>
                      <a:r>
                        <a:rPr lang="en-US" sz="1400" dirty="0">
                          <a:effectLst/>
                          <a:latin typeface="Times New Roman" panose="02020603050405020304" pitchFamily="18" charset="0"/>
                          <a:cs typeface="Times New Roman" panose="02020603050405020304" pitchFamily="18" charset="0"/>
                        </a:rPr>
                        <a:t>and illumination</a:t>
                      </a:r>
                    </a:p>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Real-time </a:t>
                      </a:r>
                      <a:r>
                        <a:rPr lang="en-US" sz="1400" dirty="0">
                          <a:effectLst/>
                          <a:latin typeface="Times New Roman" panose="02020603050405020304" pitchFamily="18" charset="0"/>
                          <a:cs typeface="Times New Roman" panose="02020603050405020304" pitchFamily="18" charset="0"/>
                        </a:rPr>
                        <a:t>detection</a:t>
                      </a:r>
                      <a:endParaRPr lang="en-US" sz="1400" dirty="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tc>
                <a:tc>
                  <a:txBody>
                    <a:bodyPr/>
                    <a:lstStyle/>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Robust </a:t>
                      </a:r>
                      <a:r>
                        <a:rPr lang="en-US" sz="1400" dirty="0">
                          <a:effectLst/>
                          <a:latin typeface="Times New Roman" panose="02020603050405020304" pitchFamily="18" charset="0"/>
                          <a:cs typeface="Times New Roman" panose="02020603050405020304" pitchFamily="18" charset="0"/>
                        </a:rPr>
                        <a:t>at night</a:t>
                      </a:r>
                    </a:p>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- 3D </a:t>
                      </a:r>
                      <a:r>
                        <a:rPr lang="en-US" sz="1400" dirty="0">
                          <a:effectLst/>
                          <a:latin typeface="Times New Roman" panose="02020603050405020304" pitchFamily="18" charset="0"/>
                          <a:cs typeface="Times New Roman" panose="02020603050405020304" pitchFamily="18" charset="0"/>
                        </a:rPr>
                        <a:t>localization</a:t>
                      </a:r>
                    </a:p>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Real-time</a:t>
                      </a:r>
                      <a:endParaRPr lang="en-US" sz="1400" dirty="0">
                        <a:effectLst/>
                        <a:latin typeface="Times New Roman" panose="02020603050405020304" pitchFamily="18" charset="0"/>
                        <a:cs typeface="Times New Roman" panose="02020603050405020304" pitchFamily="18" charset="0"/>
                      </a:endParaRPr>
                    </a:p>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Wide </a:t>
                      </a:r>
                      <a:r>
                        <a:rPr lang="en-US" sz="1400" dirty="0">
                          <a:effectLst/>
                          <a:latin typeface="Times New Roman" panose="02020603050405020304" pitchFamily="18" charset="0"/>
                          <a:cs typeface="Times New Roman" panose="02020603050405020304" pitchFamily="18" charset="0"/>
                        </a:rPr>
                        <a:t>horizontal </a:t>
                      </a:r>
                      <a:r>
                        <a:rPr lang="en-US" sz="1400" dirty="0" err="1">
                          <a:effectLst/>
                          <a:latin typeface="Times New Roman" panose="02020603050405020304" pitchFamily="18" charset="0"/>
                          <a:cs typeface="Times New Roman" panose="02020603050405020304" pitchFamily="18" charset="0"/>
                        </a:rPr>
                        <a:t>FoV</a:t>
                      </a:r>
                      <a:endParaRPr lang="en-US" sz="1400" dirty="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tc>
                <a:tc>
                  <a:txBody>
                    <a:bodyPr/>
                    <a:lstStyle/>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Robust </a:t>
                      </a:r>
                      <a:r>
                        <a:rPr lang="en-US" sz="1400" dirty="0">
                          <a:effectLst/>
                          <a:latin typeface="Times New Roman" panose="02020603050405020304" pitchFamily="18" charset="0"/>
                          <a:cs typeface="Times New Roman" panose="02020603050405020304" pitchFamily="18" charset="0"/>
                        </a:rPr>
                        <a:t>at night and weather condition</a:t>
                      </a:r>
                      <a:endParaRPr lang="en-US" sz="1400" dirty="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tc>
                <a:tc>
                  <a:txBody>
                    <a:bodyPr/>
                    <a:lstStyle/>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Distinguish </a:t>
                      </a:r>
                      <a:r>
                        <a:rPr lang="en-US" sz="1400" dirty="0">
                          <a:effectLst/>
                          <a:latin typeface="Times New Roman" panose="02020603050405020304" pitchFamily="18" charset="0"/>
                          <a:cs typeface="Times New Roman" panose="02020603050405020304" pitchFamily="18" charset="0"/>
                        </a:rPr>
                        <a:t>multiple object simultaneously</a:t>
                      </a:r>
                    </a:p>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Multi-purpose</a:t>
                      </a:r>
                      <a:endParaRPr lang="en-US" sz="1400" dirty="0">
                        <a:effectLst/>
                        <a:latin typeface="Times New Roman" panose="02020603050405020304" pitchFamily="18" charset="0"/>
                        <a:cs typeface="Times New Roman" panose="02020603050405020304" pitchFamily="18" charset="0"/>
                      </a:endParaRPr>
                    </a:p>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No </a:t>
                      </a:r>
                      <a:r>
                        <a:rPr lang="en-US" sz="1400" dirty="0">
                          <a:effectLst/>
                          <a:latin typeface="Times New Roman" panose="02020603050405020304" pitchFamily="18" charset="0"/>
                          <a:cs typeface="Times New Roman" panose="02020603050405020304" pitchFamily="18" charset="0"/>
                        </a:rPr>
                        <a:t>interference</a:t>
                      </a:r>
                      <a:endParaRPr lang="en-US" sz="1400" dirty="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tc>
                <a:tc>
                  <a:txBody>
                    <a:bodyPr/>
                    <a:lstStyle/>
                    <a:p>
                      <a:pPr marL="0" marR="0" lvl="0" indent="0">
                        <a:spcBef>
                          <a:spcPts val="0"/>
                        </a:spcBef>
                        <a:spcAft>
                          <a:spcPts val="0"/>
                        </a:spcAft>
                        <a:buFont typeface="Times New Roman" panose="02020603050405020304" pitchFamily="18" charset="0"/>
                        <a:buNone/>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 Commercially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used in communication area </a:t>
                      </a:r>
                    </a:p>
                  </a:txBody>
                  <a:tcPr marL="68580" marR="68580" marT="0" marB="0"/>
                </a:tc>
                <a:tc>
                  <a:txBody>
                    <a:bodyPr/>
                    <a:lstStyle/>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Used </a:t>
                      </a:r>
                      <a:r>
                        <a:rPr lang="en-US" sz="1400" dirty="0">
                          <a:effectLst/>
                          <a:latin typeface="Times New Roman" panose="02020603050405020304" pitchFamily="18" charset="0"/>
                          <a:cs typeface="Times New Roman" panose="02020603050405020304" pitchFamily="18" charset="0"/>
                        </a:rPr>
                        <a:t>in Microsoft Kinect </a:t>
                      </a:r>
                      <a:endParaRPr lang="en-US" sz="1400" dirty="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tc>
              </a:tr>
              <a:tr h="1740998">
                <a:tc>
                  <a:txBody>
                    <a:bodyPr/>
                    <a:lstStyle/>
                    <a:p>
                      <a:pPr marL="0" marR="0" algn="ctr">
                        <a:spcBef>
                          <a:spcPts val="0"/>
                        </a:spcBef>
                        <a:spcAft>
                          <a:spcPts val="0"/>
                        </a:spcAft>
                      </a:pPr>
                      <a:r>
                        <a:rPr lang="en-US" sz="1400">
                          <a:effectLst/>
                          <a:latin typeface="Times New Roman" panose="02020603050405020304" pitchFamily="18" charset="0"/>
                          <a:cs typeface="Times New Roman" panose="02020603050405020304" pitchFamily="18" charset="0"/>
                        </a:rPr>
                        <a:t>Disadvantage</a:t>
                      </a:r>
                      <a:endParaRPr lang="en-US" sz="140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nchor="ctr"/>
                </a:tc>
                <a:tc>
                  <a:txBody>
                    <a:bodyPr/>
                    <a:lstStyle/>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High </a:t>
                      </a:r>
                      <a:r>
                        <a:rPr lang="en-US" sz="1400" dirty="0">
                          <a:effectLst/>
                          <a:latin typeface="Times New Roman" panose="02020603050405020304" pitchFamily="18" charset="0"/>
                          <a:cs typeface="Times New Roman" panose="02020603050405020304" pitchFamily="18" charset="0"/>
                        </a:rPr>
                        <a:t>cost</a:t>
                      </a:r>
                    </a:p>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Hard </a:t>
                      </a:r>
                      <a:r>
                        <a:rPr lang="en-US" sz="1400" dirty="0">
                          <a:effectLst/>
                          <a:latin typeface="Times New Roman" panose="02020603050405020304" pitchFamily="18" charset="0"/>
                          <a:cs typeface="Times New Roman" panose="02020603050405020304" pitchFamily="18" charset="0"/>
                        </a:rPr>
                        <a:t>to find shape of object</a:t>
                      </a:r>
                    </a:p>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Narrow </a:t>
                      </a:r>
                      <a:r>
                        <a:rPr lang="en-US" sz="1400" dirty="0">
                          <a:effectLst/>
                          <a:latin typeface="Times New Roman" panose="02020603050405020304" pitchFamily="18" charset="0"/>
                          <a:cs typeface="Times New Roman" panose="02020603050405020304" pitchFamily="18" charset="0"/>
                        </a:rPr>
                        <a:t>horizontal and vertical </a:t>
                      </a:r>
                      <a:r>
                        <a:rPr lang="en-US" sz="1400" dirty="0" err="1">
                          <a:effectLst/>
                          <a:latin typeface="Times New Roman" panose="02020603050405020304" pitchFamily="18" charset="0"/>
                          <a:cs typeface="Times New Roman" panose="02020603050405020304" pitchFamily="18" charset="0"/>
                        </a:rPr>
                        <a:t>FoV</a:t>
                      </a:r>
                      <a:endParaRPr lang="en-US" sz="1400" dirty="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tc>
                <a:tc>
                  <a:txBody>
                    <a:bodyPr/>
                    <a:lstStyle/>
                    <a:p>
                      <a:pPr marL="0" marR="0" lvl="0" indent="0">
                        <a:spcBef>
                          <a:spcPts val="0"/>
                        </a:spcBef>
                        <a:spcAft>
                          <a:spcPts val="0"/>
                        </a:spcAft>
                        <a:buFont typeface="Times New Roman" panose="02020603050405020304" pitchFamily="18" charset="0"/>
                        <a:buNone/>
                      </a:pPr>
                      <a:r>
                        <a:rPr lang="en-US" sz="1400" smtClean="0">
                          <a:effectLst/>
                          <a:latin typeface="Times New Roman" panose="02020603050405020304" pitchFamily="18" charset="0"/>
                          <a:cs typeface="Times New Roman" panose="02020603050405020304" pitchFamily="18" charset="0"/>
                        </a:rPr>
                        <a:t>- Sensitive </a:t>
                      </a:r>
                      <a:r>
                        <a:rPr lang="en-US" sz="1400" dirty="0">
                          <a:effectLst/>
                          <a:latin typeface="Times New Roman" panose="02020603050405020304" pitchFamily="18" charset="0"/>
                          <a:cs typeface="Times New Roman" panose="02020603050405020304" pitchFamily="18" charset="0"/>
                        </a:rPr>
                        <a:t>to weather condition</a:t>
                      </a:r>
                    </a:p>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High </a:t>
                      </a:r>
                      <a:r>
                        <a:rPr lang="en-US" sz="1400" dirty="0">
                          <a:effectLst/>
                          <a:latin typeface="Times New Roman" panose="02020603050405020304" pitchFamily="18" charset="0"/>
                          <a:cs typeface="Times New Roman" panose="02020603050405020304" pitchFamily="18" charset="0"/>
                        </a:rPr>
                        <a:t>cost</a:t>
                      </a:r>
                    </a:p>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Narrow </a:t>
                      </a:r>
                      <a:r>
                        <a:rPr lang="en-US" sz="1400" dirty="0">
                          <a:effectLst/>
                          <a:latin typeface="Times New Roman" panose="02020603050405020304" pitchFamily="18" charset="0"/>
                          <a:cs typeface="Times New Roman" panose="02020603050405020304" pitchFamily="18" charset="0"/>
                        </a:rPr>
                        <a:t>vertical </a:t>
                      </a:r>
                      <a:r>
                        <a:rPr lang="en-US" sz="1400" dirty="0" err="1">
                          <a:effectLst/>
                          <a:latin typeface="Times New Roman" panose="02020603050405020304" pitchFamily="18" charset="0"/>
                          <a:cs typeface="Times New Roman" panose="02020603050405020304" pitchFamily="18" charset="0"/>
                        </a:rPr>
                        <a:t>FoV</a:t>
                      </a:r>
                      <a:endParaRPr lang="en-US" sz="1400" dirty="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tc>
                <a:tc>
                  <a:txBody>
                    <a:bodyPr/>
                    <a:lstStyle/>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Short </a:t>
                      </a:r>
                      <a:r>
                        <a:rPr lang="en-US" sz="1400" dirty="0">
                          <a:effectLst/>
                          <a:latin typeface="Times New Roman" panose="02020603050405020304" pitchFamily="18" charset="0"/>
                          <a:cs typeface="Times New Roman" panose="02020603050405020304" pitchFamily="18" charset="0"/>
                        </a:rPr>
                        <a:t>distance</a:t>
                      </a:r>
                    </a:p>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Low </a:t>
                      </a:r>
                      <a:r>
                        <a:rPr lang="en-US" sz="1400" dirty="0">
                          <a:effectLst/>
                          <a:latin typeface="Times New Roman" panose="02020603050405020304" pitchFamily="18" charset="0"/>
                          <a:cs typeface="Times New Roman" panose="02020603050405020304" pitchFamily="18" charset="0"/>
                        </a:rPr>
                        <a:t>resolution</a:t>
                      </a:r>
                    </a:p>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Hard </a:t>
                      </a:r>
                      <a:r>
                        <a:rPr lang="en-US" sz="1400" dirty="0">
                          <a:effectLst/>
                          <a:latin typeface="Times New Roman" panose="02020603050405020304" pitchFamily="18" charset="0"/>
                          <a:cs typeface="Times New Roman" panose="02020603050405020304" pitchFamily="18" charset="0"/>
                        </a:rPr>
                        <a:t>to find shape of object</a:t>
                      </a:r>
                      <a:endParaRPr lang="en-US" sz="1400" dirty="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tc>
                <a:tc>
                  <a:txBody>
                    <a:bodyPr/>
                    <a:lstStyle/>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Sensitive </a:t>
                      </a:r>
                      <a:r>
                        <a:rPr lang="en-US" sz="1400" dirty="0">
                          <a:effectLst/>
                          <a:latin typeface="Times New Roman" panose="02020603050405020304" pitchFamily="18" charset="0"/>
                          <a:cs typeface="Times New Roman" panose="02020603050405020304" pitchFamily="18" charset="0"/>
                        </a:rPr>
                        <a:t>to weather condition</a:t>
                      </a:r>
                      <a:endParaRPr lang="en-US" sz="1400" dirty="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tc>
                <a:tc>
                  <a:txBody>
                    <a:bodyPr/>
                    <a:lstStyle/>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Higher </a:t>
                      </a:r>
                      <a:r>
                        <a:rPr lang="en-US" sz="1400" dirty="0">
                          <a:effectLst/>
                          <a:latin typeface="Times New Roman" panose="02020603050405020304" pitchFamily="18" charset="0"/>
                          <a:cs typeface="Times New Roman" panose="02020603050405020304" pitchFamily="18" charset="0"/>
                        </a:rPr>
                        <a:t>cost </a:t>
                      </a:r>
                    </a:p>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High </a:t>
                      </a:r>
                      <a:r>
                        <a:rPr lang="en-US" sz="1400" dirty="0">
                          <a:effectLst/>
                          <a:latin typeface="Times New Roman" panose="02020603050405020304" pitchFamily="18" charset="0"/>
                          <a:cs typeface="Times New Roman" panose="02020603050405020304" pitchFamily="18" charset="0"/>
                        </a:rPr>
                        <a:t>usage cost </a:t>
                      </a:r>
                    </a:p>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Energy </a:t>
                      </a:r>
                      <a:r>
                        <a:rPr lang="en-US" sz="1400" dirty="0">
                          <a:effectLst/>
                          <a:latin typeface="Times New Roman" panose="02020603050405020304" pitchFamily="18" charset="0"/>
                          <a:cs typeface="Times New Roman" panose="02020603050405020304" pitchFamily="18" charset="0"/>
                        </a:rPr>
                        <a:t>consumption when using Wi-Fi</a:t>
                      </a:r>
                      <a:endParaRPr lang="en-US" sz="1400" dirty="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tc>
                <a:tc>
                  <a:txBody>
                    <a:bodyPr/>
                    <a:lstStyle/>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Short </a:t>
                      </a:r>
                      <a:r>
                        <a:rPr lang="en-US" sz="1400" dirty="0">
                          <a:effectLst/>
                          <a:latin typeface="Times New Roman" panose="02020603050405020304" pitchFamily="18" charset="0"/>
                          <a:cs typeface="Times New Roman" panose="02020603050405020304" pitchFamily="18" charset="0"/>
                        </a:rPr>
                        <a:t>distance,</a:t>
                      </a:r>
                    </a:p>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Low </a:t>
                      </a:r>
                      <a:r>
                        <a:rPr lang="en-US" sz="1400" dirty="0">
                          <a:effectLst/>
                          <a:latin typeface="Times New Roman" panose="02020603050405020304" pitchFamily="18" charset="0"/>
                          <a:cs typeface="Times New Roman" panose="02020603050405020304" pitchFamily="18" charset="0"/>
                        </a:rPr>
                        <a:t>resolution, </a:t>
                      </a:r>
                    </a:p>
                    <a:p>
                      <a:pPr marL="0" marR="0" lvl="0" indent="0">
                        <a:spcBef>
                          <a:spcPts val="0"/>
                        </a:spcBef>
                        <a:spcAft>
                          <a:spcPts val="0"/>
                        </a:spcAft>
                        <a:buFont typeface="Times New Roman" panose="02020603050405020304" pitchFamily="18" charset="0"/>
                        <a:buNone/>
                      </a:pPr>
                      <a:r>
                        <a:rPr lang="en-US" sz="1400" dirty="0" smtClean="0">
                          <a:effectLst/>
                          <a:latin typeface="Times New Roman" panose="02020603050405020304" pitchFamily="18" charset="0"/>
                          <a:cs typeface="Times New Roman" panose="02020603050405020304" pitchFamily="18" charset="0"/>
                        </a:rPr>
                        <a:t>- Narrow </a:t>
                      </a:r>
                      <a:r>
                        <a:rPr lang="en-US" sz="1400" dirty="0" err="1">
                          <a:effectLst/>
                          <a:latin typeface="Times New Roman" panose="02020603050405020304" pitchFamily="18" charset="0"/>
                          <a:cs typeface="Times New Roman" panose="02020603050405020304" pitchFamily="18" charset="0"/>
                        </a:rPr>
                        <a:t>FoV</a:t>
                      </a:r>
                      <a:endParaRPr lang="en-US" sz="1400" dirty="0">
                        <a:effectLst/>
                        <a:latin typeface="Times New Roman" panose="02020603050405020304" pitchFamily="18" charset="0"/>
                        <a:ea typeface="BatangChe" panose="02030609000101010101" pitchFamily="49" charset="-127"/>
                        <a:cs typeface="Times New Roman" panose="02020603050405020304" pitchFamily="18" charset="0"/>
                      </a:endParaRPr>
                    </a:p>
                  </a:txBody>
                  <a:tcPr marL="68580" marR="68580" marT="0" marB="0"/>
                </a:tc>
              </a:tr>
            </a:tbl>
          </a:graphicData>
        </a:graphic>
      </p:graphicFrame>
      <p:sp>
        <p:nvSpPr>
          <p:cNvPr id="4" name="Rectangle 1"/>
          <p:cNvSpPr>
            <a:spLocks noChangeArrowheads="1"/>
          </p:cNvSpPr>
          <p:nvPr/>
        </p:nvSpPr>
        <p:spPr bwMode="auto">
          <a:xfrm>
            <a:off x="1828800" y="607500"/>
            <a:ext cx="6724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BatangChe" panose="02030609000101010101" pitchFamily="49" charset="-127"/>
                <a:cs typeface="Times New Roman" panose="02020603050405020304" pitchFamily="18" charset="0"/>
              </a:rPr>
              <a:t>Existing techniques for distance measurement</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sp>
        <p:nvSpPr>
          <p:cNvPr id="10"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solidFill>
                  <a:srgbClr val="FF0000"/>
                </a:solidFill>
              </a:rPr>
              <a:t>d</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IEEE 15-17-0061-00-0</a:t>
            </a:r>
            <a:r>
              <a:rPr lang="en-US" altLang="en-US" sz="1400" b="1" dirty="0" smtClean="0">
                <a:solidFill>
                  <a:srgbClr val="FF0000"/>
                </a:solidFill>
              </a:rPr>
              <a:t>vat</a:t>
            </a:r>
            <a:endParaRPr kumimoji="0" lang="en-US" altLang="en-US" sz="1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6330450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723900" y="685800"/>
            <a:ext cx="7772400" cy="762000"/>
          </a:xfrm>
        </p:spPr>
        <p:txBody>
          <a:bodyPr/>
          <a:lstStyle/>
          <a:p>
            <a:pPr algn="ctr"/>
            <a:r>
              <a:rPr lang="en-US" dirty="0" smtClean="0">
                <a:latin typeface="Times New Roman" panose="02020603050405020304" pitchFamily="18" charset="0"/>
                <a:cs typeface="Times New Roman" panose="02020603050405020304" pitchFamily="18" charset="0"/>
              </a:rPr>
              <a:t>VAT Use Cases</a:t>
            </a:r>
          </a:p>
        </p:txBody>
      </p:sp>
      <p:sp>
        <p:nvSpPr>
          <p:cNvPr id="15363" name="Date Placeholder 3"/>
          <p:cNvSpPr>
            <a:spLocks noGrp="1"/>
          </p:cNvSpPr>
          <p:nvPr>
            <p:ph type="dt" sz="quarter" idx="10"/>
          </p:nvPr>
        </p:nvSpPr>
        <p:spPr>
          <a:xfrm>
            <a:off x="609600" y="377825"/>
            <a:ext cx="2286000" cy="215900"/>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sz="1400" smtClean="0"/>
              <a:t>January 2017</a:t>
            </a:r>
            <a:endParaRPr lang="en-US" altLang="ja-JP" sz="1400"/>
          </a:p>
        </p:txBody>
      </p:sp>
      <p:sp>
        <p:nvSpPr>
          <p:cNvPr id="15368" name="TextBox 47"/>
          <p:cNvSpPr txBox="1">
            <a:spLocks noChangeArrowheads="1"/>
          </p:cNvSpPr>
          <p:nvPr/>
        </p:nvSpPr>
        <p:spPr bwMode="auto">
          <a:xfrm>
            <a:off x="1143000" y="1375719"/>
            <a:ext cx="75438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342900" indent="-342900">
              <a:buFont typeface="Arial" panose="020B0604020202020204" pitchFamily="34" charset="0"/>
              <a:buChar char="•"/>
            </a:pPr>
            <a:r>
              <a:rPr lang="en-US" sz="2400" dirty="0" smtClean="0"/>
              <a:t>Collision </a:t>
            </a:r>
            <a:r>
              <a:rPr lang="en-US" sz="2400" dirty="0"/>
              <a:t>avoidance</a:t>
            </a:r>
          </a:p>
          <a:p>
            <a:pPr marL="342900" indent="-342900">
              <a:buFont typeface="Arial" panose="020B0604020202020204" pitchFamily="34" charset="0"/>
              <a:buChar char="•"/>
            </a:pPr>
            <a:r>
              <a:rPr lang="en-US" sz="2400" dirty="0" smtClean="0"/>
              <a:t>Autonomous </a:t>
            </a:r>
            <a:r>
              <a:rPr lang="en-US" sz="2400" dirty="0"/>
              <a:t>driving and safety</a:t>
            </a:r>
          </a:p>
          <a:p>
            <a:pPr marL="342900" indent="-342900">
              <a:buFont typeface="Arial" panose="020B0604020202020204" pitchFamily="34" charset="0"/>
              <a:buChar char="•"/>
            </a:pPr>
            <a:r>
              <a:rPr lang="en-US" sz="2400" dirty="0" smtClean="0"/>
              <a:t>Distance </a:t>
            </a:r>
            <a:r>
              <a:rPr lang="en-US" sz="2400" dirty="0"/>
              <a:t>measurement between multiple objects</a:t>
            </a:r>
          </a:p>
          <a:p>
            <a:pPr marL="342900" indent="-342900">
              <a:buFont typeface="Arial" panose="020B0604020202020204" pitchFamily="34" charset="0"/>
              <a:buChar char="•"/>
            </a:pPr>
            <a:r>
              <a:rPr lang="en-US" sz="2400" dirty="0" smtClean="0"/>
              <a:t>Avoiding </a:t>
            </a:r>
            <a:r>
              <a:rPr lang="en-US" sz="2400" dirty="0"/>
              <a:t>drones collision</a:t>
            </a:r>
          </a:p>
          <a:p>
            <a:pPr marL="342900" indent="-342900">
              <a:buFont typeface="Arial" panose="020B0604020202020204" pitchFamily="34" charset="0"/>
              <a:buChar char="•"/>
            </a:pPr>
            <a:r>
              <a:rPr lang="en-US" sz="2400" dirty="0" smtClean="0"/>
              <a:t>Autonomous </a:t>
            </a:r>
            <a:r>
              <a:rPr lang="en-US" sz="2400" dirty="0"/>
              <a:t>robot navigation</a:t>
            </a:r>
          </a:p>
          <a:p>
            <a:pPr marL="342900" indent="-342900">
              <a:buFont typeface="Arial" panose="020B0604020202020204" pitchFamily="34" charset="0"/>
              <a:buChar char="•"/>
            </a:pPr>
            <a:r>
              <a:rPr lang="en-US" sz="2400" dirty="0" smtClean="0"/>
              <a:t>Forward/rear </a:t>
            </a:r>
            <a:r>
              <a:rPr lang="en-US" sz="2400" dirty="0"/>
              <a:t>collision warning</a:t>
            </a:r>
          </a:p>
          <a:p>
            <a:pPr marL="342900" indent="-342900">
              <a:buFont typeface="Arial" panose="020B0604020202020204" pitchFamily="34" charset="0"/>
              <a:buChar char="•"/>
            </a:pPr>
            <a:r>
              <a:rPr lang="en-US" sz="2400" dirty="0" smtClean="0"/>
              <a:t>Blind-spot </a:t>
            </a:r>
            <a:r>
              <a:rPr lang="en-US" sz="2400" dirty="0"/>
              <a:t>monitoring</a:t>
            </a:r>
          </a:p>
          <a:p>
            <a:pPr marL="342900" indent="-342900">
              <a:buFont typeface="Arial" panose="020B0604020202020204" pitchFamily="34" charset="0"/>
              <a:buChar char="•"/>
            </a:pPr>
            <a:r>
              <a:rPr lang="en-US" sz="2400" dirty="0" smtClean="0"/>
              <a:t>Cross </a:t>
            </a:r>
            <a:r>
              <a:rPr lang="en-US" sz="2400" dirty="0"/>
              <a:t>traffic alert</a:t>
            </a:r>
          </a:p>
          <a:p>
            <a:pPr marL="342900" indent="-342900">
              <a:buFont typeface="Arial" panose="020B0604020202020204" pitchFamily="34" charset="0"/>
              <a:buChar char="•"/>
            </a:pPr>
            <a:r>
              <a:rPr lang="en-US" sz="2400" dirty="0" smtClean="0"/>
              <a:t>Parking </a:t>
            </a:r>
            <a:r>
              <a:rPr lang="en-US" sz="2400" dirty="0"/>
              <a:t>assistance</a:t>
            </a:r>
          </a:p>
          <a:p>
            <a:pPr marL="342900" indent="-342900">
              <a:buFont typeface="Arial" panose="020B0604020202020204" pitchFamily="34" charset="0"/>
              <a:buChar char="•"/>
            </a:pPr>
            <a:r>
              <a:rPr lang="en-US" sz="2400" dirty="0" smtClean="0"/>
              <a:t>Distance </a:t>
            </a:r>
            <a:r>
              <a:rPr lang="en-US" sz="2400" dirty="0"/>
              <a:t>measurement and high-speed optical link</a:t>
            </a:r>
          </a:p>
          <a:p>
            <a:pPr marL="342900" indent="-342900">
              <a:buFont typeface="Arial" panose="020B0604020202020204" pitchFamily="34" charset="0"/>
              <a:buChar char="•"/>
            </a:pPr>
            <a:r>
              <a:rPr lang="en-US" sz="2400" dirty="0" smtClean="0"/>
              <a:t>Multi-Vehicle </a:t>
            </a:r>
            <a:r>
              <a:rPr lang="en-US" sz="2400" dirty="0"/>
              <a:t>Speed Measurement</a:t>
            </a:r>
          </a:p>
          <a:p>
            <a:pPr marL="342900" indent="-342900">
              <a:buFont typeface="Arial" panose="020B0604020202020204" pitchFamily="34" charset="0"/>
              <a:buChar char="•"/>
            </a:pPr>
            <a:r>
              <a:rPr lang="en-US" sz="2400" dirty="0" smtClean="0"/>
              <a:t>Precise localization</a:t>
            </a:r>
            <a:endParaRPr lang="en-US" sz="2400" dirty="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Slide Number Placeholder 5"/>
          <p:cNvSpPr>
            <a:spLocks noGrp="1"/>
          </p:cNvSpPr>
          <p:nvPr>
            <p:ph type="sldNum" sz="quarter" idx="12"/>
          </p:nvPr>
        </p:nvSpPr>
        <p:spPr>
          <a:xfrm>
            <a:off x="6457950" y="6356350"/>
            <a:ext cx="2057400" cy="365125"/>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dirty="0" smtClean="0"/>
              <a:t>Slide </a:t>
            </a:r>
            <a:fld id="{DBD69A08-83D9-4428-B0C7-9DED3437CE41}" type="slidenum">
              <a:rPr lang="en-US" altLang="ja-JP" smtClean="0"/>
              <a:pPr/>
              <a:t>6</a:t>
            </a:fld>
            <a:endParaRPr lang="en-US" altLang="ja-JP" dirty="0" smtClean="0"/>
          </a:p>
        </p:txBody>
      </p:sp>
      <p:sp>
        <p:nvSpPr>
          <p:cNvPr id="10"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solidFill>
                  <a:srgbClr val="FF0000"/>
                </a:solidFill>
              </a:rPr>
              <a:t>d</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IEEE 15-17-0061-00-0</a:t>
            </a:r>
            <a:r>
              <a:rPr lang="en-US" altLang="en-US" sz="1400" b="1" dirty="0" smtClean="0">
                <a:solidFill>
                  <a:srgbClr val="FF0000"/>
                </a:solidFill>
              </a:rPr>
              <a:t>vat</a:t>
            </a:r>
            <a:endParaRPr kumimoji="0" lang="en-US" altLang="en-US" sz="1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987813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723900" y="685800"/>
            <a:ext cx="7772400" cy="762000"/>
          </a:xfrm>
        </p:spPr>
        <p:txBody>
          <a:bodyPr/>
          <a:lstStyle/>
          <a:p>
            <a:pPr algn="ctr"/>
            <a:r>
              <a:rPr lang="en-US" dirty="0">
                <a:latin typeface="Times New Roman" panose="02020603050405020304" pitchFamily="18" charset="0"/>
                <a:cs typeface="Times New Roman" panose="02020603050405020304" pitchFamily="18" charset="0"/>
              </a:rPr>
              <a:t>VAT Metrics</a:t>
            </a:r>
            <a:endParaRPr lang="en-US" dirty="0" smtClean="0">
              <a:latin typeface="Times New Roman" panose="02020603050405020304" pitchFamily="18" charset="0"/>
              <a:cs typeface="Times New Roman" panose="02020603050405020304" pitchFamily="18" charset="0"/>
            </a:endParaRPr>
          </a:p>
        </p:txBody>
      </p:sp>
      <p:sp>
        <p:nvSpPr>
          <p:cNvPr id="15363" name="Date Placeholder 3"/>
          <p:cNvSpPr>
            <a:spLocks noGrp="1"/>
          </p:cNvSpPr>
          <p:nvPr>
            <p:ph type="dt" sz="quarter" idx="10"/>
          </p:nvPr>
        </p:nvSpPr>
        <p:spPr>
          <a:xfrm>
            <a:off x="609600" y="377825"/>
            <a:ext cx="2286000" cy="215900"/>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sz="1400" smtClean="0"/>
              <a:t>January 2017</a:t>
            </a:r>
            <a:endParaRPr lang="en-US" altLang="ja-JP" sz="1400"/>
          </a:p>
        </p:txBody>
      </p:sp>
      <p:sp>
        <p:nvSpPr>
          <p:cNvPr id="15368" name="TextBox 47"/>
          <p:cNvSpPr txBox="1">
            <a:spLocks noChangeArrowheads="1"/>
          </p:cNvSpPr>
          <p:nvPr/>
        </p:nvSpPr>
        <p:spPr bwMode="auto">
          <a:xfrm>
            <a:off x="1143000" y="1665744"/>
            <a:ext cx="72390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342900" marR="0" lvl="0" indent="-342900" algn="just">
              <a:spcBef>
                <a:spcPts val="0"/>
              </a:spcBef>
              <a:spcAft>
                <a:spcPts val="0"/>
              </a:spcAft>
              <a:buFont typeface="Arial" panose="020B0604020202020204" pitchFamily="34" charset="0"/>
              <a:buChar char="•"/>
            </a:pPr>
            <a:r>
              <a:rPr lang="en-US" sz="2400" dirty="0">
                <a:ea typeface="Times New Roman" panose="02020603050405020304" pitchFamily="18" charset="0"/>
              </a:rPr>
              <a:t>Data rate</a:t>
            </a:r>
          </a:p>
          <a:p>
            <a:pPr marL="342900" marR="0" lvl="0" indent="-342900" algn="just">
              <a:spcBef>
                <a:spcPts val="0"/>
              </a:spcBef>
              <a:spcAft>
                <a:spcPts val="0"/>
              </a:spcAft>
              <a:buFont typeface="Arial" panose="020B0604020202020204" pitchFamily="34" charset="0"/>
              <a:buChar char="•"/>
            </a:pPr>
            <a:r>
              <a:rPr lang="en-US" sz="2400" dirty="0">
                <a:ea typeface="Times New Roman" panose="02020603050405020304" pitchFamily="18" charset="0"/>
              </a:rPr>
              <a:t>Fast mobility support</a:t>
            </a:r>
          </a:p>
          <a:p>
            <a:pPr marL="342900" marR="0" lvl="0" indent="-342900" algn="just">
              <a:spcBef>
                <a:spcPts val="0"/>
              </a:spcBef>
              <a:spcAft>
                <a:spcPts val="0"/>
              </a:spcAft>
              <a:buFont typeface="Arial" panose="020B0604020202020204" pitchFamily="34" charset="0"/>
              <a:buChar char="•"/>
            </a:pPr>
            <a:r>
              <a:rPr lang="en-US" sz="2400" dirty="0">
                <a:ea typeface="Times New Roman" panose="02020603050405020304" pitchFamily="18" charset="0"/>
              </a:rPr>
              <a:t>Long range </a:t>
            </a:r>
            <a:endParaRPr lang="en-US" sz="2400" dirty="0" smtClean="0">
              <a:ea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pPr>
            <a:r>
              <a:rPr lang="en-US" sz="2400" dirty="0" smtClean="0">
                <a:ea typeface="Times New Roman" panose="02020603050405020304" pitchFamily="18" charset="0"/>
              </a:rPr>
              <a:t>Reliability and robustness</a:t>
            </a:r>
            <a:endParaRPr lang="en-US" sz="2400" dirty="0">
              <a:ea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pPr>
            <a:r>
              <a:rPr lang="en-US" sz="2400" dirty="0">
                <a:ea typeface="Times New Roman" panose="02020603050405020304" pitchFamily="18" charset="0"/>
              </a:rPr>
              <a:t>Fast detection and communication</a:t>
            </a:r>
          </a:p>
          <a:p>
            <a:pPr marL="342900" marR="0" lvl="0" indent="-342900" algn="just">
              <a:spcBef>
                <a:spcPts val="0"/>
              </a:spcBef>
              <a:spcAft>
                <a:spcPts val="0"/>
              </a:spcAft>
              <a:buFont typeface="Arial" panose="020B0604020202020204" pitchFamily="34" charset="0"/>
              <a:buChar char="•"/>
            </a:pPr>
            <a:r>
              <a:rPr lang="en-US" sz="2400" dirty="0">
                <a:ea typeface="Times New Roman" panose="02020603050405020304" pitchFamily="18" charset="0"/>
              </a:rPr>
              <a:t>Image sensor type considerations</a:t>
            </a:r>
          </a:p>
          <a:p>
            <a:pPr marL="342900" marR="0" lvl="0" indent="-342900" algn="just">
              <a:spcBef>
                <a:spcPts val="0"/>
              </a:spcBef>
              <a:spcAft>
                <a:spcPts val="0"/>
              </a:spcAft>
              <a:buFont typeface="Arial" panose="020B0604020202020204" pitchFamily="34" charset="0"/>
              <a:buChar char="•"/>
            </a:pPr>
            <a:r>
              <a:rPr lang="en-US" sz="2400" dirty="0">
                <a:ea typeface="Times New Roman" panose="02020603050405020304" pitchFamily="18" charset="0"/>
              </a:rPr>
              <a:t>Considerations for the PHY and MAC efficiency on the capacity </a:t>
            </a:r>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Slide Number Placeholder 5"/>
          <p:cNvSpPr>
            <a:spLocks noGrp="1"/>
          </p:cNvSpPr>
          <p:nvPr>
            <p:ph type="sldNum" sz="quarter" idx="12"/>
          </p:nvPr>
        </p:nvSpPr>
        <p:spPr>
          <a:xfrm>
            <a:off x="6457950" y="6356350"/>
            <a:ext cx="2057400" cy="365125"/>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dirty="0" smtClean="0"/>
              <a:t>Slide </a:t>
            </a:r>
            <a:fld id="{DBD69A08-83D9-4428-B0C7-9DED3437CE41}" type="slidenum">
              <a:rPr lang="en-US" altLang="ja-JP" smtClean="0"/>
              <a:pPr/>
              <a:t>7</a:t>
            </a:fld>
            <a:endParaRPr lang="en-US" altLang="ja-JP" dirty="0" smtClean="0"/>
          </a:p>
        </p:txBody>
      </p:sp>
      <p:sp>
        <p:nvSpPr>
          <p:cNvPr id="10"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solidFill>
                  <a:srgbClr val="FF0000"/>
                </a:solidFill>
              </a:rPr>
              <a:t>d</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IEEE 15-17-0061-00-0</a:t>
            </a:r>
            <a:r>
              <a:rPr lang="en-US" altLang="en-US" sz="1400" b="1" dirty="0" smtClean="0">
                <a:solidFill>
                  <a:srgbClr val="FF0000"/>
                </a:solidFill>
              </a:rPr>
              <a:t>vat</a:t>
            </a:r>
            <a:endParaRPr kumimoji="0" lang="en-US" altLang="en-US" sz="1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5850430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723900" y="762000"/>
            <a:ext cx="7772400" cy="762000"/>
          </a:xfrm>
        </p:spPr>
        <p:txBody>
          <a:bodyPr/>
          <a:lstStyle/>
          <a:p>
            <a:pPr algn="ctr"/>
            <a:r>
              <a:rPr lang="en-US" dirty="0">
                <a:latin typeface="Times New Roman" panose="02020603050405020304" pitchFamily="18" charset="0"/>
                <a:cs typeface="Times New Roman" panose="02020603050405020304" pitchFamily="18" charset="0"/>
              </a:rPr>
              <a:t>VAT requirements</a:t>
            </a:r>
            <a:endParaRPr lang="en-US" dirty="0" smtClean="0">
              <a:latin typeface="Times New Roman" panose="02020603050405020304" pitchFamily="18" charset="0"/>
              <a:cs typeface="Times New Roman" panose="02020603050405020304" pitchFamily="18" charset="0"/>
            </a:endParaRPr>
          </a:p>
        </p:txBody>
      </p:sp>
      <p:sp>
        <p:nvSpPr>
          <p:cNvPr id="15363" name="Date Placeholder 3"/>
          <p:cNvSpPr>
            <a:spLocks noGrp="1"/>
          </p:cNvSpPr>
          <p:nvPr>
            <p:ph type="dt" sz="quarter" idx="10"/>
          </p:nvPr>
        </p:nvSpPr>
        <p:spPr>
          <a:xfrm>
            <a:off x="609600" y="377825"/>
            <a:ext cx="2286000" cy="215900"/>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sz="1400" smtClean="0"/>
              <a:t>January 2017</a:t>
            </a:r>
            <a:endParaRPr lang="en-US" altLang="ja-JP" sz="1400"/>
          </a:p>
        </p:txBody>
      </p:sp>
      <p:sp>
        <p:nvSpPr>
          <p:cNvPr id="15368" name="TextBox 47"/>
          <p:cNvSpPr txBox="1">
            <a:spLocks noChangeArrowheads="1"/>
          </p:cNvSpPr>
          <p:nvPr/>
        </p:nvSpPr>
        <p:spPr bwMode="auto">
          <a:xfrm>
            <a:off x="1219200" y="1741944"/>
            <a:ext cx="70104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342900" marR="0" lvl="0" indent="-342900" algn="just">
              <a:spcBef>
                <a:spcPts val="0"/>
              </a:spcBef>
              <a:spcAft>
                <a:spcPts val="0"/>
              </a:spcAft>
              <a:buFont typeface="Arial" panose="020B0604020202020204" pitchFamily="34" charset="0"/>
              <a:buChar char="•"/>
            </a:pPr>
            <a:r>
              <a:rPr lang="en-US" sz="2400" dirty="0" smtClean="0">
                <a:ea typeface="Times New Roman" panose="02020603050405020304" pitchFamily="18" charset="0"/>
              </a:rPr>
              <a:t>Fast processing</a:t>
            </a:r>
          </a:p>
          <a:p>
            <a:pPr marL="342900" marR="0" lvl="0" indent="-342900" algn="just">
              <a:spcBef>
                <a:spcPts val="0"/>
              </a:spcBef>
              <a:spcAft>
                <a:spcPts val="0"/>
              </a:spcAft>
              <a:buFont typeface="Arial" panose="020B0604020202020204" pitchFamily="34" charset="0"/>
              <a:buChar char="•"/>
            </a:pPr>
            <a:r>
              <a:rPr lang="en-US" sz="2400" dirty="0" smtClean="0">
                <a:ea typeface="Times New Roman" panose="02020603050405020304" pitchFamily="18" charset="0"/>
              </a:rPr>
              <a:t>High speed communication</a:t>
            </a:r>
          </a:p>
          <a:p>
            <a:pPr marL="342900" marR="0" lvl="0" indent="-342900" algn="just">
              <a:spcBef>
                <a:spcPts val="0"/>
              </a:spcBef>
              <a:spcAft>
                <a:spcPts val="0"/>
              </a:spcAft>
              <a:buFont typeface="Arial" panose="020B0604020202020204" pitchFamily="34" charset="0"/>
              <a:buChar char="•"/>
            </a:pPr>
            <a:r>
              <a:rPr lang="en-US" sz="2400" dirty="0" smtClean="0">
                <a:ea typeface="Times New Roman" panose="02020603050405020304" pitchFamily="18" charset="0"/>
              </a:rPr>
              <a:t>Detection of multiple vehicles</a:t>
            </a:r>
          </a:p>
          <a:p>
            <a:pPr marL="342900" indent="-342900" algn="just">
              <a:spcBef>
                <a:spcPts val="0"/>
              </a:spcBef>
              <a:spcAft>
                <a:spcPts val="0"/>
              </a:spcAft>
              <a:buFont typeface="Arial" panose="020B0604020202020204" pitchFamily="34" charset="0"/>
              <a:buChar char="•"/>
            </a:pPr>
            <a:r>
              <a:rPr lang="en-US" sz="2400" dirty="0"/>
              <a:t>L</a:t>
            </a:r>
            <a:r>
              <a:rPr lang="en-US" sz="2400" dirty="0" smtClean="0"/>
              <a:t>ow-latency </a:t>
            </a:r>
            <a:r>
              <a:rPr lang="en-US" sz="2400" dirty="0"/>
              <a:t>data delivery</a:t>
            </a:r>
          </a:p>
          <a:p>
            <a:pPr marL="342900" marR="0" lvl="0" indent="-342900">
              <a:spcBef>
                <a:spcPts val="0"/>
              </a:spcBef>
              <a:spcAft>
                <a:spcPts val="0"/>
              </a:spcAft>
              <a:buFont typeface="Arial" panose="020B0604020202020204" pitchFamily="34" charset="0"/>
              <a:buChar char="•"/>
            </a:pPr>
            <a:r>
              <a:rPr lang="en-US" sz="2400" dirty="0" smtClean="0">
                <a:ea typeface="Times New Roman" panose="02020603050405020304" pitchFamily="18" charset="0"/>
              </a:rPr>
              <a:t>Compatibility with the existing systems and devices</a:t>
            </a:r>
          </a:p>
          <a:p>
            <a:pPr marL="342900" marR="0" lvl="0" indent="-342900">
              <a:spcBef>
                <a:spcPts val="0"/>
              </a:spcBef>
              <a:spcAft>
                <a:spcPts val="0"/>
              </a:spcAft>
              <a:buFont typeface="Arial" panose="020B0604020202020204" pitchFamily="34" charset="0"/>
              <a:buChar char="•"/>
            </a:pPr>
            <a:r>
              <a:rPr lang="en-US" sz="2400" dirty="0" smtClean="0">
                <a:ea typeface="Times New Roman" panose="02020603050405020304" pitchFamily="18" charset="0"/>
              </a:rPr>
              <a:t>Capability </a:t>
            </a:r>
            <a:r>
              <a:rPr lang="en-US" sz="2400" dirty="0">
                <a:ea typeface="Times New Roman" panose="02020603050405020304" pitchFamily="18" charset="0"/>
              </a:rPr>
              <a:t>support (power, directivity, wavelength, sensitivity, etc.)</a:t>
            </a:r>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Slide Number Placeholder 5"/>
          <p:cNvSpPr>
            <a:spLocks noGrp="1"/>
          </p:cNvSpPr>
          <p:nvPr>
            <p:ph type="sldNum" sz="quarter" idx="12"/>
          </p:nvPr>
        </p:nvSpPr>
        <p:spPr>
          <a:xfrm>
            <a:off x="6457950" y="6356350"/>
            <a:ext cx="2057400" cy="365125"/>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dirty="0" smtClean="0"/>
              <a:t>Slide </a:t>
            </a:r>
            <a:fld id="{DBD69A08-83D9-4428-B0C7-9DED3437CE41}" type="slidenum">
              <a:rPr lang="en-US" altLang="ja-JP" smtClean="0"/>
              <a:pPr/>
              <a:t>8</a:t>
            </a:fld>
            <a:endParaRPr lang="en-US" altLang="ja-JP" dirty="0" smtClean="0"/>
          </a:p>
        </p:txBody>
      </p:sp>
      <p:sp>
        <p:nvSpPr>
          <p:cNvPr id="10"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solidFill>
                  <a:srgbClr val="FF0000"/>
                </a:solidFill>
              </a:rPr>
              <a:t>d</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IEEE 15-17-0061-00-0</a:t>
            </a:r>
            <a:r>
              <a:rPr lang="en-US" altLang="en-US" sz="1400" b="1" dirty="0" smtClean="0">
                <a:solidFill>
                  <a:srgbClr val="FF0000"/>
                </a:solidFill>
              </a:rPr>
              <a:t>vat</a:t>
            </a:r>
            <a:endParaRPr kumimoji="0" lang="en-US" altLang="en-US" sz="1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4404426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723900" y="762000"/>
            <a:ext cx="7772400" cy="762000"/>
          </a:xfrm>
        </p:spPr>
        <p:txBody>
          <a:bodyPr/>
          <a:lstStyle/>
          <a:p>
            <a:pPr algn="ctr"/>
            <a:r>
              <a:rPr lang="en-US" dirty="0">
                <a:latin typeface="Times New Roman" panose="02020603050405020304" pitchFamily="18" charset="0"/>
                <a:cs typeface="Times New Roman" panose="02020603050405020304" pitchFamily="18" charset="0"/>
              </a:rPr>
              <a:t>VAT Technical </a:t>
            </a:r>
            <a:r>
              <a:rPr lang="en-US" dirty="0" smtClean="0">
                <a:latin typeface="Times New Roman" panose="02020603050405020304" pitchFamily="18" charset="0"/>
                <a:cs typeface="Times New Roman" panose="02020603050405020304" pitchFamily="18" charset="0"/>
              </a:rPr>
              <a:t>Feasibility (1)</a:t>
            </a:r>
          </a:p>
        </p:txBody>
      </p:sp>
      <p:sp>
        <p:nvSpPr>
          <p:cNvPr id="15363" name="Date Placeholder 3"/>
          <p:cNvSpPr>
            <a:spLocks noGrp="1"/>
          </p:cNvSpPr>
          <p:nvPr>
            <p:ph type="dt" sz="quarter" idx="10"/>
          </p:nvPr>
        </p:nvSpPr>
        <p:spPr>
          <a:xfrm>
            <a:off x="609600" y="377825"/>
            <a:ext cx="2286000" cy="215900"/>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sz="1400" smtClean="0"/>
              <a:t>January 2017</a:t>
            </a:r>
            <a:endParaRPr lang="en-US" altLang="ja-JP" sz="1400"/>
          </a:p>
        </p:txBody>
      </p:sp>
      <p:sp>
        <p:nvSpPr>
          <p:cNvPr id="15368" name="TextBox 47"/>
          <p:cNvSpPr txBox="1">
            <a:spLocks noChangeArrowheads="1"/>
          </p:cNvSpPr>
          <p:nvPr/>
        </p:nvSpPr>
        <p:spPr bwMode="auto">
          <a:xfrm>
            <a:off x="1143000" y="1600200"/>
            <a:ext cx="78486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342900" lvl="0" indent="-342900">
              <a:buFont typeface="Arial" panose="020B0604020202020204" pitchFamily="34" charset="0"/>
              <a:buChar char="•"/>
            </a:pPr>
            <a:r>
              <a:rPr lang="en-GB" sz="2400" dirty="0"/>
              <a:t>General Questions</a:t>
            </a:r>
            <a:endParaRPr lang="en-US" sz="2400" dirty="0"/>
          </a:p>
          <a:p>
            <a:pPr lvl="1">
              <a:buFont typeface="+mj-lt"/>
              <a:buAutoNum type="alphaLcPeriod"/>
            </a:pPr>
            <a:r>
              <a:rPr lang="en-GB" sz="2400" dirty="0"/>
              <a:t>How does </a:t>
            </a:r>
            <a:r>
              <a:rPr lang="en-GB" sz="2400" dirty="0" smtClean="0"/>
              <a:t>VAT </a:t>
            </a:r>
            <a:r>
              <a:rPr lang="en-GB" sz="2400" dirty="0"/>
              <a:t>work?</a:t>
            </a:r>
            <a:endParaRPr lang="en-US" sz="2400" dirty="0"/>
          </a:p>
          <a:p>
            <a:pPr lvl="1">
              <a:buFont typeface="+mj-lt"/>
              <a:buAutoNum type="alphaLcPeriod"/>
            </a:pPr>
            <a:r>
              <a:rPr lang="en-GB" sz="2400" dirty="0"/>
              <a:t>How does </a:t>
            </a:r>
            <a:r>
              <a:rPr lang="en-GB" sz="2400" dirty="0" smtClean="0"/>
              <a:t>VAT </a:t>
            </a:r>
            <a:r>
              <a:rPr lang="en-GB" sz="2400" dirty="0"/>
              <a:t>work </a:t>
            </a:r>
            <a:r>
              <a:rPr lang="en-GB" sz="2400" dirty="0" smtClean="0"/>
              <a:t>in </a:t>
            </a:r>
            <a:r>
              <a:rPr lang="en-US" sz="2400" dirty="0"/>
              <a:t>all lighting and environmental conditions</a:t>
            </a:r>
            <a:r>
              <a:rPr lang="en-GB" sz="2400" dirty="0" smtClean="0"/>
              <a:t>?</a:t>
            </a:r>
            <a:endParaRPr lang="en-US" sz="2400" dirty="0"/>
          </a:p>
          <a:p>
            <a:pPr lvl="1">
              <a:buFont typeface="+mj-lt"/>
              <a:buAutoNum type="alphaLcPeriod"/>
            </a:pPr>
            <a:r>
              <a:rPr lang="en-GB" sz="2400" dirty="0"/>
              <a:t>How does </a:t>
            </a:r>
            <a:r>
              <a:rPr lang="en-GB" sz="2400" dirty="0" smtClean="0"/>
              <a:t>VAT </a:t>
            </a:r>
            <a:r>
              <a:rPr lang="en-GB" sz="2400" dirty="0"/>
              <a:t>work when you turn off the lights?</a:t>
            </a:r>
            <a:endParaRPr lang="en-US" sz="2400" dirty="0"/>
          </a:p>
          <a:p>
            <a:pPr lvl="1">
              <a:buFont typeface="+mj-lt"/>
              <a:buAutoNum type="alphaLcPeriod"/>
            </a:pPr>
            <a:r>
              <a:rPr lang="en-GB" sz="2400" dirty="0"/>
              <a:t>Can we see </a:t>
            </a:r>
            <a:r>
              <a:rPr lang="en-GB" sz="2400" dirty="0" smtClean="0"/>
              <a:t>VAT </a:t>
            </a:r>
            <a:r>
              <a:rPr lang="en-GB" sz="2400" dirty="0"/>
              <a:t>lights flicker?</a:t>
            </a:r>
            <a:endParaRPr lang="en-US" sz="2400" dirty="0"/>
          </a:p>
          <a:p>
            <a:pPr lvl="1">
              <a:buFont typeface="+mj-lt"/>
              <a:buAutoNum type="alphaLcPeriod"/>
            </a:pPr>
            <a:r>
              <a:rPr lang="en-GB" sz="2400" dirty="0" smtClean="0"/>
              <a:t>Is VAT </a:t>
            </a:r>
            <a:r>
              <a:rPr lang="en-GB" sz="2400" dirty="0"/>
              <a:t>a line of sight technology</a:t>
            </a:r>
            <a:r>
              <a:rPr lang="en-GB" sz="2400" dirty="0" smtClean="0"/>
              <a:t>?</a:t>
            </a:r>
          </a:p>
          <a:p>
            <a:pPr lvl="1">
              <a:buFont typeface="+mj-lt"/>
              <a:buAutoNum type="alphaLcPeriod"/>
            </a:pPr>
            <a:r>
              <a:rPr lang="en-GB" sz="2400" dirty="0" smtClean="0"/>
              <a:t>Is VAT safe for human body?</a:t>
            </a:r>
            <a:endParaRPr lang="en-US" sz="2400" dirty="0"/>
          </a:p>
          <a:p>
            <a:pPr lvl="1">
              <a:buFont typeface="+mj-lt"/>
              <a:buAutoNum type="alphaLcPeriod"/>
            </a:pPr>
            <a:r>
              <a:rPr lang="en-GB" sz="2400" dirty="0"/>
              <a:t>If </a:t>
            </a:r>
            <a:r>
              <a:rPr lang="en-GB" sz="2400" dirty="0" smtClean="0"/>
              <a:t>VAT </a:t>
            </a:r>
            <a:r>
              <a:rPr lang="en-GB" sz="2400" dirty="0"/>
              <a:t>is a non-line-of-sight technology then how is it more secure than other wireless technologies?</a:t>
            </a:r>
            <a:endParaRPr lang="en-US" sz="2400" dirty="0"/>
          </a:p>
          <a:p>
            <a:pPr lvl="1">
              <a:buFont typeface="+mj-lt"/>
              <a:buAutoNum type="alphaLcPeriod"/>
            </a:pPr>
            <a:r>
              <a:rPr lang="en-GB" sz="2400" dirty="0"/>
              <a:t>Will </a:t>
            </a:r>
            <a:r>
              <a:rPr lang="en-GB" sz="2400" dirty="0" smtClean="0"/>
              <a:t>VAT </a:t>
            </a:r>
            <a:r>
              <a:rPr lang="en-GB" sz="2400" dirty="0"/>
              <a:t>work </a:t>
            </a:r>
            <a:r>
              <a:rPr lang="en-GB" sz="2400" dirty="0" smtClean="0"/>
              <a:t>with every vehicle?</a:t>
            </a:r>
            <a:endParaRPr lang="en-US" sz="2400" dirty="0"/>
          </a:p>
          <a:p>
            <a:pPr lvl="1">
              <a:buFont typeface="+mj-lt"/>
              <a:buAutoNum type="alphaLcPeriod"/>
            </a:pPr>
            <a:r>
              <a:rPr lang="en-US" sz="2400" dirty="0" smtClean="0"/>
              <a:t>Are VAT </a:t>
            </a:r>
            <a:r>
              <a:rPr lang="en-US" sz="2400" dirty="0"/>
              <a:t>systems subject to multipath fading? </a:t>
            </a:r>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Slide Number Placeholder 5"/>
          <p:cNvSpPr>
            <a:spLocks noGrp="1"/>
          </p:cNvSpPr>
          <p:nvPr>
            <p:ph type="sldNum" sz="quarter" idx="12"/>
          </p:nvPr>
        </p:nvSpPr>
        <p:spPr>
          <a:xfrm>
            <a:off x="6457950" y="6356350"/>
            <a:ext cx="2057400" cy="365125"/>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dirty="0" smtClean="0"/>
              <a:t>Slide </a:t>
            </a:r>
            <a:fld id="{DBD69A08-83D9-4428-B0C7-9DED3437CE41}" type="slidenum">
              <a:rPr lang="en-US" altLang="ja-JP" smtClean="0"/>
              <a:pPr/>
              <a:t>9</a:t>
            </a:fld>
            <a:endParaRPr lang="en-US" altLang="ja-JP" dirty="0" smtClean="0"/>
          </a:p>
        </p:txBody>
      </p:sp>
      <p:sp>
        <p:nvSpPr>
          <p:cNvPr id="10"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solidFill>
                  <a:srgbClr val="FF0000"/>
                </a:solidFill>
              </a:rPr>
              <a:t>d</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mn-cs"/>
              </a:rPr>
              <a:t>IEEE 15-17-0061-00-0</a:t>
            </a:r>
            <a:r>
              <a:rPr lang="en-US" altLang="en-US" sz="1400" b="1" dirty="0" smtClean="0">
                <a:solidFill>
                  <a:srgbClr val="FF0000"/>
                </a:solidFill>
              </a:rPr>
              <a:t>vat</a:t>
            </a:r>
            <a:endParaRPr kumimoji="0" lang="en-US" altLang="en-US" sz="1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694715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8764</TotalTime>
  <Words>906</Words>
  <Application>Microsoft Office PowerPoint</Application>
  <PresentationFormat>화면 슬라이드 쇼(4:3)</PresentationFormat>
  <Paragraphs>186</Paragraphs>
  <Slides>13</Slides>
  <Notes>2</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13</vt:i4>
      </vt:variant>
    </vt:vector>
  </HeadingPairs>
  <TitlesOfParts>
    <vt:vector size="19" baseType="lpstr">
      <vt:lpstr>BatangChe</vt:lpstr>
      <vt:lpstr>맑은 고딕</vt:lpstr>
      <vt:lpstr>ＭＳ Ｐゴシック</vt:lpstr>
      <vt:lpstr>Arial</vt:lpstr>
      <vt:lpstr>Times New Roman</vt:lpstr>
      <vt:lpstr>디자인 사용자 지정</vt:lpstr>
      <vt:lpstr>PowerPoint 프레젠테이션</vt:lpstr>
      <vt:lpstr>Introduction (1)</vt:lpstr>
      <vt:lpstr>Introduction (2)</vt:lpstr>
      <vt:lpstr>Introduction (3)</vt:lpstr>
      <vt:lpstr>PowerPoint 프레젠테이션</vt:lpstr>
      <vt:lpstr>VAT Use Cases</vt:lpstr>
      <vt:lpstr>VAT Metrics</vt:lpstr>
      <vt:lpstr>VAT requirements</vt:lpstr>
      <vt:lpstr>VAT Technical Feasibility (1)</vt:lpstr>
      <vt:lpstr>VAT Technical Feasibility (2)</vt:lpstr>
      <vt:lpstr>VAT Economic Feasibility</vt:lpstr>
      <vt:lpstr>VAT Regulatory perspective</vt:lpstr>
      <vt:lpstr>Motion to 802.15 Task Group</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yjang</cp:lastModifiedBy>
  <cp:revision>648</cp:revision>
  <cp:lastPrinted>2015-12-29T06:55:16Z</cp:lastPrinted>
  <dcterms:created xsi:type="dcterms:W3CDTF">2015-01-04T22:39:23Z</dcterms:created>
  <dcterms:modified xsi:type="dcterms:W3CDTF">2017-01-18T12:48:37Z</dcterms:modified>
</cp:coreProperties>
</file>