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15"/>
  </p:notesMasterIdLst>
  <p:handoutMasterIdLst>
    <p:handoutMasterId r:id="rId16"/>
  </p:handoutMasterIdLst>
  <p:sldIdLst>
    <p:sldId id="259" r:id="rId2"/>
    <p:sldId id="393" r:id="rId3"/>
    <p:sldId id="406" r:id="rId4"/>
    <p:sldId id="405" r:id="rId5"/>
    <p:sldId id="400" r:id="rId6"/>
    <p:sldId id="414" r:id="rId7"/>
    <p:sldId id="407" r:id="rId8"/>
    <p:sldId id="408" r:id="rId9"/>
    <p:sldId id="409" r:id="rId10"/>
    <p:sldId id="413" r:id="rId11"/>
    <p:sldId id="410" r:id="rId12"/>
    <p:sldId id="411" r:id="rId13"/>
    <p:sldId id="403" r:id="rId1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varScale="1">
        <p:scale>
          <a:sx n="83" d="100"/>
          <a:sy n="83" d="100"/>
        </p:scale>
        <p:origin x="821" y="3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11</a:t>
            </a:fld>
            <a:endParaRPr lang="en-US" altLang="en-US"/>
          </a:p>
        </p:txBody>
      </p:sp>
    </p:spTree>
    <p:extLst>
      <p:ext uri="{BB962C8B-B14F-4D97-AF65-F5344CB8AC3E}">
        <p14:creationId xmlns:p14="http://schemas.microsoft.com/office/powerpoint/2010/main" val="284914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smtClean="0">
                <a:solidFill>
                  <a:schemeClr val="tx1"/>
                </a:solidFill>
              </a:rPr>
              <a:t>January 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ko-KR" sz="1600" b="1" dirty="0"/>
              <a:t>Use Cases and Functional </a:t>
            </a:r>
            <a:r>
              <a:rPr lang="en-US" altLang="ko-KR" sz="1600" b="1" dirty="0" smtClean="0"/>
              <a:t>Requirements for </a:t>
            </a:r>
            <a:r>
              <a:rPr lang="en-US" altLang="ko-KR" sz="1600" b="1" dirty="0"/>
              <a:t>IEEE 802.15 Vehicular Assistant Technology (VAT) </a:t>
            </a:r>
            <a:r>
              <a:rPr lang="en-US" altLang="ko-KR" sz="1600" b="1" dirty="0" smtClean="0"/>
              <a:t>IG</a:t>
            </a:r>
            <a:endParaRPr lang="en-US" altLang="ko-KR" sz="1600" b="1" dirty="0"/>
          </a:p>
          <a:p>
            <a:r>
              <a:rPr lang="en-US" altLang="ko-KR" sz="1600" dirty="0" smtClean="0"/>
              <a:t>                      	     </a:t>
            </a:r>
          </a:p>
          <a:p>
            <a:pPr algn="just"/>
            <a:r>
              <a:rPr lang="en-US" altLang="en-US" sz="1600" b="1" dirty="0" smtClean="0"/>
              <a:t>Date </a:t>
            </a:r>
            <a:r>
              <a:rPr lang="en-US" altLang="en-US" sz="1600" b="1" dirty="0"/>
              <a:t>Submitted: </a:t>
            </a:r>
            <a:r>
              <a:rPr lang="en-US" altLang="en-US" sz="1600" dirty="0" smtClean="0"/>
              <a:t>January 2017</a:t>
            </a:r>
            <a:r>
              <a:rPr lang="en-US" altLang="en-US" sz="1600" dirty="0"/>
              <a:t>	</a:t>
            </a:r>
            <a:endParaRPr lang="en-US" altLang="en-US" sz="1600" dirty="0" smtClean="0"/>
          </a:p>
          <a:p>
            <a:pPr algn="just"/>
            <a:r>
              <a:rPr lang="en-US" altLang="en-US" sz="1600" b="1" dirty="0" smtClean="0"/>
              <a:t>Source:</a:t>
            </a:r>
            <a:r>
              <a:rPr lang="en-US" altLang="en-US" sz="1600" dirty="0" smtClean="0"/>
              <a:t> Amirul Islam, Yeong </a:t>
            </a:r>
            <a:r>
              <a:rPr lang="en-US" altLang="en-US" sz="1600" dirty="0"/>
              <a:t>Min </a:t>
            </a:r>
            <a:r>
              <a:rPr lang="en-US" altLang="en-US" sz="1600" dirty="0" smtClean="0"/>
              <a:t>Jang [Kookmin University].</a:t>
            </a:r>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This document contains the output of the Vehicular Assistant Technology (VAT) Interest Group, intended to describe the use cases, requirements, and technical feasibility of Optical Wireless Communications in 802.15. </a:t>
            </a:r>
            <a:endParaRPr lang="en-US" altLang="en-US" sz="1600" dirty="0" smtClean="0"/>
          </a:p>
          <a:p>
            <a:pPr algn="just">
              <a:spcBef>
                <a:spcPts val="600"/>
              </a:spcBef>
              <a:spcAft>
                <a:spcPts val="600"/>
              </a:spcAft>
            </a:pPr>
            <a:r>
              <a:rPr lang="en-US" altLang="en-US" sz="1600" b="1" dirty="0" smtClean="0"/>
              <a:t>Purpose: </a:t>
            </a:r>
            <a:r>
              <a:rPr lang="en-US" sz="1600" dirty="0"/>
              <a:t>Press release announcing confirmation of </a:t>
            </a:r>
            <a:r>
              <a:rPr lang="en-US" sz="1600" dirty="0" smtClean="0"/>
              <a:t>VAT IG</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685800"/>
            <a:ext cx="7772400" cy="762000"/>
          </a:xfrm>
        </p:spPr>
        <p:txBody>
          <a:bodyPr/>
          <a:lstStyle/>
          <a:p>
            <a:pPr algn="ctr"/>
            <a:r>
              <a:rPr lang="en-US" dirty="0">
                <a:latin typeface="Times New Roman" panose="02020603050405020304" pitchFamily="18" charset="0"/>
                <a:cs typeface="Times New Roman" panose="02020603050405020304" pitchFamily="18" charset="0"/>
              </a:rPr>
              <a:t>VAT Technical </a:t>
            </a:r>
            <a:r>
              <a:rPr lang="en-US" dirty="0" smtClean="0">
                <a:latin typeface="Times New Roman" panose="02020603050405020304" pitchFamily="18" charset="0"/>
                <a:cs typeface="Times New Roman" panose="02020603050405020304" pitchFamily="18" charset="0"/>
              </a:rPr>
              <a:t>Feasibility (2)</a:t>
            </a: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276350" y="1499285"/>
            <a:ext cx="7239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lvl="1"/>
            <a:endParaRPr lang="en-US" dirty="0"/>
          </a:p>
          <a:p>
            <a:pPr marL="342900" lvl="0" indent="-342900">
              <a:buFont typeface="Arial" panose="020B0604020202020204" pitchFamily="34" charset="0"/>
              <a:buChar char="•"/>
            </a:pPr>
            <a:r>
              <a:rPr lang="en-US" sz="2400" dirty="0" smtClean="0"/>
              <a:t>System </a:t>
            </a:r>
            <a:r>
              <a:rPr lang="en-US" sz="2400" dirty="0"/>
              <a:t>Architecture</a:t>
            </a:r>
          </a:p>
          <a:p>
            <a:pPr lvl="1">
              <a:buFont typeface="+mj-lt"/>
              <a:buAutoNum type="alphaLcPeriod"/>
            </a:pPr>
            <a:r>
              <a:rPr lang="en-US" sz="2400" dirty="0" smtClean="0"/>
              <a:t>Compatible with existing infrastructure?</a:t>
            </a:r>
          </a:p>
          <a:p>
            <a:pPr lvl="1">
              <a:buFont typeface="+mj-lt"/>
              <a:buAutoNum type="alphaLcPeriod"/>
            </a:pPr>
            <a:r>
              <a:rPr lang="en-US" sz="2400" dirty="0" smtClean="0"/>
              <a:t>Stand alone?</a:t>
            </a:r>
            <a:endParaRPr lang="en-US" sz="2400" dirty="0"/>
          </a:p>
          <a:p>
            <a:pPr marL="342900" lvl="0" indent="-342900">
              <a:buFont typeface="Arial" panose="020B0604020202020204" pitchFamily="34" charset="0"/>
              <a:buChar char="•"/>
            </a:pPr>
            <a:r>
              <a:rPr lang="en-US" sz="2400" dirty="0" smtClean="0"/>
              <a:t>Compatibility </a:t>
            </a:r>
            <a:r>
              <a:rPr lang="en-US" sz="2400" dirty="0"/>
              <a:t>with other </a:t>
            </a:r>
            <a:r>
              <a:rPr lang="en-US" sz="2400" dirty="0" smtClean="0"/>
              <a:t>IEEE 802 </a:t>
            </a:r>
            <a:r>
              <a:rPr lang="en-US" sz="2400" dirty="0"/>
              <a:t>wireless protocols</a:t>
            </a:r>
          </a:p>
          <a:p>
            <a:pPr marL="342900" lvl="0" indent="-342900">
              <a:buFont typeface="Arial" panose="020B0604020202020204" pitchFamily="34" charset="0"/>
              <a:buChar char="•"/>
            </a:pPr>
            <a:r>
              <a:rPr lang="en-US" sz="2400" dirty="0"/>
              <a:t>Difference with on-going </a:t>
            </a:r>
            <a:r>
              <a:rPr lang="en-US" sz="2400" dirty="0" smtClean="0"/>
              <a:t>IEEE 802 optical wireless communication </a:t>
            </a:r>
            <a:r>
              <a:rPr lang="en-US" sz="2400" dirty="0"/>
              <a:t>standards (</a:t>
            </a:r>
            <a:r>
              <a:rPr lang="en-US" sz="2400" dirty="0" smtClean="0"/>
              <a:t>e. g</a:t>
            </a:r>
            <a:r>
              <a:rPr lang="en-US" sz="2400" dirty="0"/>
              <a:t>., </a:t>
            </a:r>
            <a:r>
              <a:rPr lang="en-US" sz="2400" dirty="0" smtClean="0"/>
              <a:t>802.15.7m</a:t>
            </a:r>
            <a:r>
              <a:rPr lang="en-US" sz="2400" dirty="0"/>
              <a:t>)</a:t>
            </a:r>
          </a:p>
          <a:p>
            <a:pPr marL="342900" lvl="0" indent="-342900">
              <a:buFont typeface="Arial" panose="020B0604020202020204" pitchFamily="34" charset="0"/>
              <a:buChar char="•"/>
            </a:pPr>
            <a:r>
              <a:rPr lang="en-US" sz="2400" dirty="0"/>
              <a:t>Demonstrated Systems</a:t>
            </a: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10</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86888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990600"/>
            <a:ext cx="7772400" cy="762000"/>
          </a:xfrm>
        </p:spPr>
        <p:txBody>
          <a:bodyPr/>
          <a:lstStyle/>
          <a:p>
            <a:pPr algn="ctr"/>
            <a:r>
              <a:rPr lang="en-US" dirty="0">
                <a:latin typeface="Times New Roman" panose="02020603050405020304" pitchFamily="18" charset="0"/>
                <a:cs typeface="Times New Roman" panose="02020603050405020304" pitchFamily="18" charset="0"/>
              </a:rPr>
              <a:t>VAT Economic Feasibility</a:t>
            </a:r>
            <a:endParaRPr lang="en-US" dirty="0" smtClean="0">
              <a:latin typeface="Times New Roman" panose="02020603050405020304" pitchFamily="18" charset="0"/>
              <a:cs typeface="Times New Roman" panose="02020603050405020304" pitchFamily="18" charset="0"/>
            </a:endParaRP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dirty="0"/>
          </a:p>
        </p:txBody>
      </p:sp>
      <p:sp>
        <p:nvSpPr>
          <p:cNvPr id="15368" name="TextBox 47"/>
          <p:cNvSpPr txBox="1">
            <a:spLocks noChangeArrowheads="1"/>
          </p:cNvSpPr>
          <p:nvPr/>
        </p:nvSpPr>
        <p:spPr bwMode="auto">
          <a:xfrm>
            <a:off x="1447800" y="2175808"/>
            <a:ext cx="617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Cost effective</a:t>
            </a:r>
            <a:endParaRPr lang="en-US" sz="2400" dirty="0">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Known cost factors</a:t>
            </a: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Consideration of installation costs</a:t>
            </a: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Consideration of operation costs</a:t>
            </a: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Market demands/opportunities</a:t>
            </a:r>
            <a:endParaRPr lang="en-US" sz="2400" dirty="0">
              <a:ea typeface="Times New Roman" panose="02020603050405020304" pitchFamily="18" charset="0"/>
            </a:endParaRP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11</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43305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1143000"/>
            <a:ext cx="7772400" cy="762000"/>
          </a:xfrm>
        </p:spPr>
        <p:txBody>
          <a:bodyPr>
            <a:normAutofit/>
          </a:bodyPr>
          <a:lstStyle/>
          <a:p>
            <a:pPr algn="ctr"/>
            <a:r>
              <a:rPr lang="en-US" dirty="0" smtClean="0">
                <a:latin typeface="Times New Roman" panose="02020603050405020304" pitchFamily="18" charset="0"/>
                <a:cs typeface="Times New Roman" panose="02020603050405020304" pitchFamily="18" charset="0"/>
              </a:rPr>
              <a:t>VAT </a:t>
            </a:r>
            <a:r>
              <a:rPr lang="en-US" dirty="0">
                <a:latin typeface="Times New Roman" panose="02020603050405020304" pitchFamily="18" charset="0"/>
                <a:cs typeface="Times New Roman" panose="02020603050405020304" pitchFamily="18" charset="0"/>
              </a:rPr>
              <a:t>Regulatory </a:t>
            </a:r>
            <a:r>
              <a:rPr lang="en-US" dirty="0" smtClean="0">
                <a:latin typeface="Times New Roman" panose="02020603050405020304" pitchFamily="18" charset="0"/>
                <a:cs typeface="Times New Roman" panose="02020603050405020304" pitchFamily="18" charset="0"/>
              </a:rPr>
              <a:t>perspective</a:t>
            </a: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752600" y="2205335"/>
            <a:ext cx="4259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marR="0" lvl="0" indent="-342900" algn="just">
              <a:spcBef>
                <a:spcPts val="0"/>
              </a:spcBef>
              <a:spcAft>
                <a:spcPts val="0"/>
              </a:spcAft>
              <a:buFont typeface="Arial" panose="020B0604020202020204" pitchFamily="34" charset="0"/>
              <a:buChar char="•"/>
            </a:pPr>
            <a:r>
              <a:rPr lang="en-US" sz="2400" dirty="0">
                <a:solidFill>
                  <a:prstClr val="black"/>
                </a:solidFill>
                <a:ea typeface="+mj-ea"/>
                <a:cs typeface="Times New Roman" panose="02020603050405020304" pitchFamily="18" charset="0"/>
              </a:rPr>
              <a:t> </a:t>
            </a:r>
            <a:r>
              <a:rPr lang="en-US" sz="2400" dirty="0" smtClean="0">
                <a:solidFill>
                  <a:prstClr val="black"/>
                </a:solidFill>
                <a:ea typeface="+mj-ea"/>
                <a:cs typeface="Times New Roman" panose="02020603050405020304" pitchFamily="18" charset="0"/>
              </a:rPr>
              <a:t>Spectrum </a:t>
            </a:r>
            <a:r>
              <a:rPr lang="en-US" sz="2400" dirty="0">
                <a:solidFill>
                  <a:prstClr val="black"/>
                </a:solidFill>
                <a:ea typeface="+mj-ea"/>
                <a:cs typeface="Times New Roman" panose="02020603050405020304" pitchFamily="18" charset="0"/>
              </a:rPr>
              <a:t>and </a:t>
            </a:r>
            <a:r>
              <a:rPr lang="en-US" sz="2400" dirty="0" smtClean="0">
                <a:solidFill>
                  <a:prstClr val="black"/>
                </a:solidFill>
                <a:ea typeface="+mj-ea"/>
                <a:cs typeface="Times New Roman" panose="02020603050405020304" pitchFamily="18" charset="0"/>
              </a:rPr>
              <a:t>safety</a:t>
            </a:r>
            <a:endParaRPr lang="en-US" sz="2400" dirty="0">
              <a:ea typeface="Times New Roman" panose="02020603050405020304" pitchFamily="18" charset="0"/>
            </a:endParaRP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12</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20380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pic>
        <p:nvPicPr>
          <p:cNvPr id="2" name="Picture 1"/>
          <p:cNvPicPr>
            <a:picLocks noChangeAspect="1"/>
          </p:cNvPicPr>
          <p:nvPr/>
        </p:nvPicPr>
        <p:blipFill>
          <a:blip r:embed="rId2" cstate="print"/>
          <a:stretch>
            <a:fillRect/>
          </a:stretch>
        </p:blipFill>
        <p:spPr>
          <a:xfrm>
            <a:off x="2743200" y="1325970"/>
            <a:ext cx="3372130" cy="1599335"/>
          </a:xfrm>
          <a:prstGeom prst="rect">
            <a:avLst/>
          </a:prstGeom>
        </p:spPr>
      </p:pic>
      <p:sp>
        <p:nvSpPr>
          <p:cNvPr id="4" name="Rectangle 3"/>
          <p:cNvSpPr/>
          <p:nvPr/>
        </p:nvSpPr>
        <p:spPr>
          <a:xfrm>
            <a:off x="2895600" y="3568711"/>
            <a:ext cx="3581400" cy="1077218"/>
          </a:xfrm>
          <a:prstGeom prst="rect">
            <a:avLst/>
          </a:prstGeom>
        </p:spPr>
        <p:txBody>
          <a:bodyPr wrap="square">
            <a:spAutoFit/>
          </a:bodyPr>
          <a:lstStyle/>
          <a:p>
            <a:pPr algn="just"/>
            <a:r>
              <a:rPr lang="en-US" sz="3200" dirty="0" smtClean="0"/>
              <a:t>Recommendations</a:t>
            </a:r>
          </a:p>
          <a:p>
            <a:pPr marL="457200" indent="-457200" algn="just">
              <a:buFont typeface="Arial" panose="020B0604020202020204" pitchFamily="34" charset="0"/>
              <a:buChar char="•"/>
            </a:pPr>
            <a:endParaRPr lang="en-US" sz="3200" dirty="0"/>
          </a:p>
        </p:txBody>
      </p:sp>
      <p:sp>
        <p:nvSpPr>
          <p:cNvPr id="10" name="Title 1"/>
          <p:cNvSpPr>
            <a:spLocks noGrp="1"/>
          </p:cNvSpPr>
          <p:nvPr>
            <p:ph type="title"/>
          </p:nvPr>
        </p:nvSpPr>
        <p:spPr>
          <a:xfrm>
            <a:off x="762000" y="584200"/>
            <a:ext cx="7772400" cy="762000"/>
          </a:xfrm>
        </p:spPr>
        <p:txBody>
          <a:bodyPr>
            <a:normAutofit/>
          </a:bodyPr>
          <a:lstStyle/>
          <a:p>
            <a:pPr algn="ctr"/>
            <a:r>
              <a:rPr lang="en-US" dirty="0">
                <a:latin typeface="Times New Roman" panose="02020603050405020304" pitchFamily="18" charset="0"/>
                <a:cs typeface="Times New Roman" panose="02020603050405020304" pitchFamily="18" charset="0"/>
              </a:rPr>
              <a:t>Motion to 802.15 </a:t>
            </a:r>
            <a:r>
              <a:rPr lang="en-US" dirty="0" smtClean="0">
                <a:latin typeface="Times New Roman" panose="02020603050405020304" pitchFamily="18" charset="0"/>
                <a:cs typeface="Times New Roman" panose="02020603050405020304" pitchFamily="18" charset="0"/>
              </a:rPr>
              <a:t>Task Group</a:t>
            </a:r>
          </a:p>
        </p:txBody>
      </p:sp>
      <p:cxnSp>
        <p:nvCxnSpPr>
          <p:cNvPr id="7" name="Straight Connector 6"/>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13</a:t>
            </a:fld>
            <a:endParaRPr lang="en-US" altLang="ja-JP" dirty="0" smtClean="0"/>
          </a:p>
        </p:txBody>
      </p:sp>
      <p:sp>
        <p:nvSpPr>
          <p:cNvPr id="12"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4966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8382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(1)</a:t>
            </a:r>
          </a:p>
        </p:txBody>
      </p:sp>
      <p:sp>
        <p:nvSpPr>
          <p:cNvPr id="8198" name="Rectangle 4"/>
          <p:cNvSpPr>
            <a:spLocks noGrp="1" noChangeArrowheads="1"/>
          </p:cNvSpPr>
          <p:nvPr>
            <p:ph idx="1"/>
          </p:nvPr>
        </p:nvSpPr>
        <p:spPr>
          <a:xfrm>
            <a:off x="254000" y="1529556"/>
            <a:ext cx="8737600" cy="3956844"/>
          </a:xfrm>
        </p:spPr>
        <p:txBody>
          <a:bodyPr>
            <a:noAutofit/>
          </a:bodyPr>
          <a:lstStyle/>
          <a:p>
            <a:pPr algn="just">
              <a:lnSpc>
                <a:spcPct val="110000"/>
              </a:lnSpc>
            </a:pPr>
            <a:r>
              <a:rPr lang="en-US" altLang="ja-JP" sz="2400" dirty="0" smtClean="0">
                <a:latin typeface="Times New Roman" panose="02020603050405020304" pitchFamily="18" charset="0"/>
                <a:cs typeface="Times New Roman" panose="02020603050405020304" pitchFamily="18" charset="0"/>
              </a:rPr>
              <a:t>Now a days </a:t>
            </a:r>
            <a:r>
              <a:rPr lang="en-US" altLang="ja-JP" sz="2400" dirty="0">
                <a:latin typeface="Times New Roman" panose="02020603050405020304" pitchFamily="18" charset="0"/>
                <a:cs typeface="Times New Roman" panose="02020603050405020304" pitchFamily="18" charset="0"/>
              </a:rPr>
              <a:t>automotive vehicles have been considered as one of the upcoming technologies in the world. There are many researchers and companies who are studying and trying to provide the best solution through their research. </a:t>
            </a:r>
            <a:endParaRPr lang="en-US" altLang="ja-JP" sz="2400" dirty="0" smtClean="0">
              <a:latin typeface="Times New Roman" panose="02020603050405020304" pitchFamily="18" charset="0"/>
              <a:cs typeface="Times New Roman" panose="02020603050405020304" pitchFamily="18" charset="0"/>
            </a:endParaRPr>
          </a:p>
          <a:p>
            <a:pPr algn="just">
              <a:lnSpc>
                <a:spcPct val="110000"/>
              </a:lnSpc>
            </a:pPr>
            <a:r>
              <a:rPr lang="en-US" altLang="ja-JP" sz="2400" dirty="0">
                <a:latin typeface="Times New Roman" panose="02020603050405020304" pitchFamily="18" charset="0"/>
                <a:cs typeface="Times New Roman" panose="02020603050405020304" pitchFamily="18" charset="0"/>
              </a:rPr>
              <a:t>All over the world the number of car accident is increasing in recent days. A car accident killed more than 35,200 people last year, which has increased to 7.7% over the year to 2015. Many automotive companies are working to improve safety with other technologies besides unmanned vehicles. D</a:t>
            </a:r>
            <a:r>
              <a:rPr lang="en-US" altLang="ja-JP" sz="2400" dirty="0" smtClean="0">
                <a:latin typeface="Times New Roman" panose="02020603050405020304" pitchFamily="18" charset="0"/>
                <a:cs typeface="Times New Roman" panose="02020603050405020304" pitchFamily="18" charset="0"/>
              </a:rPr>
              <a:t>ue </a:t>
            </a:r>
            <a:r>
              <a:rPr lang="en-US" altLang="ja-JP" sz="2400" dirty="0">
                <a:latin typeface="Times New Roman" panose="02020603050405020304" pitchFamily="18" charset="0"/>
                <a:cs typeface="Times New Roman" panose="02020603050405020304" pitchFamily="18" charset="0"/>
              </a:rPr>
              <a:t>to the limitation of the current technologies, it is necessary to develop an image sensor communication system for the vehicular environment to communicate with each other. </a:t>
            </a:r>
            <a:endParaRPr lang="en-US" altLang="ja-JP" sz="2400" dirty="0" smtClean="0">
              <a:latin typeface="Times New Roman" panose="02020603050405020304" pitchFamily="18" charset="0"/>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January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2</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478239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1020762"/>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(2)</a:t>
            </a:r>
          </a:p>
        </p:txBody>
      </p:sp>
      <p:sp>
        <p:nvSpPr>
          <p:cNvPr id="8198" name="Rectangle 4"/>
          <p:cNvSpPr>
            <a:spLocks noGrp="1" noChangeArrowheads="1"/>
          </p:cNvSpPr>
          <p:nvPr>
            <p:ph idx="1"/>
          </p:nvPr>
        </p:nvSpPr>
        <p:spPr>
          <a:xfrm>
            <a:off x="304800" y="1865312"/>
            <a:ext cx="8686800" cy="3956844"/>
          </a:xfrm>
        </p:spPr>
        <p:txBody>
          <a:bodyPr>
            <a:noAutofit/>
          </a:bodyPr>
          <a:lstStyle/>
          <a:p>
            <a:pPr>
              <a:lnSpc>
                <a:spcPct val="110000"/>
              </a:lnSpc>
            </a:pPr>
            <a:r>
              <a:rPr lang="en-US" altLang="ja-JP" sz="2400" dirty="0" smtClean="0">
                <a:latin typeface="Times New Roman" panose="02020603050405020304" pitchFamily="18" charset="0"/>
                <a:cs typeface="Times New Roman" panose="02020603050405020304" pitchFamily="18" charset="0"/>
              </a:rPr>
              <a:t>Also</a:t>
            </a:r>
            <a:r>
              <a:rPr lang="en-US" altLang="ja-JP" sz="2400" dirty="0">
                <a:latin typeface="Times New Roman" panose="02020603050405020304" pitchFamily="18" charset="0"/>
                <a:cs typeface="Times New Roman" panose="02020603050405020304" pitchFamily="18" charset="0"/>
              </a:rPr>
              <a:t>, there are some regulations on the use of autonomous vehicular technology freely due to ensure human safety and trust issue on the machine. </a:t>
            </a:r>
            <a:r>
              <a:rPr lang="en-US" altLang="ja-JP" sz="2400" dirty="0" smtClean="0">
                <a:latin typeface="Times New Roman" panose="02020603050405020304" pitchFamily="18" charset="0"/>
                <a:cs typeface="Times New Roman" panose="02020603050405020304" pitchFamily="18" charset="0"/>
              </a:rPr>
              <a:t>But </a:t>
            </a:r>
            <a:r>
              <a:rPr lang="en-US" altLang="ja-JP" sz="2400" dirty="0">
                <a:latin typeface="Times New Roman" panose="02020603050405020304" pitchFamily="18" charset="0"/>
                <a:cs typeface="Times New Roman" panose="02020603050405020304" pitchFamily="18" charset="0"/>
              </a:rPr>
              <a:t>they are using advanced sensors to gather information around the world and are using sophisticated algorithms to process the sensor data and control the vehicle, and need more computational power to run in real time. </a:t>
            </a:r>
            <a:endParaRPr lang="en-US" altLang="ja-JP" sz="2400" dirty="0" smtClean="0">
              <a:latin typeface="Times New Roman" panose="02020603050405020304" pitchFamily="18" charset="0"/>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January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3</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Date Placeholder 1"/>
          <p:cNvSpPr txBox="1">
            <a:spLocks/>
          </p:cNvSpPr>
          <p:nvPr/>
        </p:nvSpPr>
        <p:spPr bwMode="auto">
          <a:xfrm>
            <a:off x="5638800" y="377825"/>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64725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8382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(3)</a:t>
            </a:r>
          </a:p>
        </p:txBody>
      </p:sp>
      <p:sp>
        <p:nvSpPr>
          <p:cNvPr id="8198" name="Rectangle 4"/>
          <p:cNvSpPr>
            <a:spLocks noGrp="1" noChangeArrowheads="1"/>
          </p:cNvSpPr>
          <p:nvPr>
            <p:ph idx="1"/>
          </p:nvPr>
        </p:nvSpPr>
        <p:spPr>
          <a:xfrm>
            <a:off x="609600" y="1752600"/>
            <a:ext cx="8001000" cy="4321176"/>
          </a:xfrm>
        </p:spPr>
        <p:txBody>
          <a:bodyPr>
            <a:noAutofit/>
          </a:bodyPr>
          <a:lstStyle/>
          <a:p>
            <a:pPr algn="just">
              <a:lnSpc>
                <a:spcPct val="110000"/>
              </a:lnSpc>
            </a:pPr>
            <a:r>
              <a:rPr lang="en-US" altLang="ja-JP" sz="2400" dirty="0" smtClean="0">
                <a:latin typeface="Times New Roman" panose="02020603050405020304" pitchFamily="18" charset="0"/>
                <a:cs typeface="Times New Roman" panose="02020603050405020304" pitchFamily="18" charset="0"/>
              </a:rPr>
              <a:t>Also</a:t>
            </a:r>
            <a:r>
              <a:rPr lang="en-US" altLang="ja-JP" sz="2400" dirty="0">
                <a:latin typeface="Times New Roman" panose="02020603050405020304" pitchFamily="18" charset="0"/>
                <a:cs typeface="Times New Roman" panose="02020603050405020304" pitchFamily="18" charset="0"/>
              </a:rPr>
              <a:t>, autonomous vehicular uses a combination of sensor, </a:t>
            </a:r>
            <a:r>
              <a:rPr lang="en-US" altLang="ja-JP" sz="2400" dirty="0" smtClean="0">
                <a:latin typeface="Times New Roman" panose="02020603050405020304" pitchFamily="18" charset="0"/>
                <a:cs typeface="Times New Roman" panose="02020603050405020304" pitchFamily="18" charset="0"/>
              </a:rPr>
              <a:t>including </a:t>
            </a:r>
            <a:r>
              <a:rPr lang="en-US" altLang="ja-JP" sz="2400" b="1" dirty="0">
                <a:latin typeface="Times New Roman" panose="02020603050405020304" pitchFamily="18" charset="0"/>
                <a:cs typeface="Times New Roman" panose="02020603050405020304" pitchFamily="18" charset="0"/>
              </a:rPr>
              <a:t>LiDAR</a:t>
            </a:r>
            <a:r>
              <a:rPr lang="en-US" altLang="ja-JP" sz="2400" dirty="0">
                <a:latin typeface="Times New Roman" panose="02020603050405020304" pitchFamily="18" charset="0"/>
                <a:cs typeface="Times New Roman" panose="02020603050405020304" pitchFamily="18" charset="0"/>
              </a:rPr>
              <a:t> (light detection and ranging), </a:t>
            </a:r>
            <a:r>
              <a:rPr lang="en-US" altLang="ja-JP" sz="2400" b="1" dirty="0">
                <a:latin typeface="Times New Roman" panose="02020603050405020304" pitchFamily="18" charset="0"/>
                <a:cs typeface="Times New Roman" panose="02020603050405020304" pitchFamily="18" charset="0"/>
              </a:rPr>
              <a:t>RADAR</a:t>
            </a:r>
            <a:r>
              <a:rPr lang="en-US" altLang="ja-JP" sz="2400" dirty="0">
                <a:latin typeface="Times New Roman" panose="02020603050405020304" pitchFamily="18" charset="0"/>
                <a:cs typeface="Times New Roman" panose="02020603050405020304" pitchFamily="18" charset="0"/>
              </a:rPr>
              <a:t> (radio detection and ranging), cameras, </a:t>
            </a:r>
            <a:r>
              <a:rPr lang="en-US" altLang="ja-JP" sz="2400" b="1" dirty="0">
                <a:latin typeface="Times New Roman" panose="02020603050405020304" pitchFamily="18" charset="0"/>
                <a:cs typeface="Times New Roman" panose="02020603050405020304" pitchFamily="18" charset="0"/>
              </a:rPr>
              <a:t>ultrasonic</a:t>
            </a:r>
            <a:r>
              <a:rPr lang="en-US" altLang="ja-JP" sz="2400" dirty="0">
                <a:latin typeface="Times New Roman" panose="02020603050405020304" pitchFamily="18" charset="0"/>
                <a:cs typeface="Times New Roman" panose="02020603050405020304" pitchFamily="18" charset="0"/>
              </a:rPr>
              <a:t>, and infrared. A combination of sensors can complement each other and prove them as a weak candidate for the collection of sensors data. So, it has become hardest challenges to develop an ultra-reliable autonomous vehicular system</a:t>
            </a:r>
            <a:r>
              <a:rPr lang="en-US" altLang="ja-JP" sz="2400" dirty="0" smtClean="0">
                <a:latin typeface="Times New Roman" panose="02020603050405020304" pitchFamily="18" charset="0"/>
                <a:cs typeface="Times New Roman" panose="02020603050405020304" pitchFamily="18" charset="0"/>
              </a:rPr>
              <a:t>.</a:t>
            </a:r>
          </a:p>
          <a:p>
            <a:pPr>
              <a:lnSpc>
                <a:spcPct val="110000"/>
              </a:lnSpc>
            </a:pPr>
            <a:r>
              <a:rPr lang="en-US" altLang="ja-JP" sz="2400" dirty="0">
                <a:latin typeface="Times New Roman" panose="02020603050405020304" pitchFamily="18" charset="0"/>
                <a:cs typeface="Times New Roman" panose="02020603050405020304" pitchFamily="18" charset="0"/>
              </a:rPr>
              <a:t>It is even unclear that which technology is better because of the absence of commercially available vehicles with any fixed technology. </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January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4</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128448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5</a:t>
            </a:fld>
            <a:endParaRPr lang="en-US" altLang="ja-JP" dirty="0" smtClean="0"/>
          </a:p>
        </p:txBody>
      </p:sp>
      <p:graphicFrame>
        <p:nvGraphicFramePr>
          <p:cNvPr id="3" name="Table 2"/>
          <p:cNvGraphicFramePr>
            <a:graphicFrameLocks noGrp="1"/>
          </p:cNvGraphicFramePr>
          <p:nvPr>
            <p:extLst>
              <p:ext uri="{D42A27DB-BD31-4B8C-83A1-F6EECF244321}">
                <p14:modId xmlns:p14="http://schemas.microsoft.com/office/powerpoint/2010/main" val="4033144725"/>
              </p:ext>
            </p:extLst>
          </p:nvPr>
        </p:nvGraphicFramePr>
        <p:xfrm>
          <a:off x="381000" y="1182045"/>
          <a:ext cx="8534397" cy="4974280"/>
        </p:xfrm>
        <a:graphic>
          <a:graphicData uri="http://schemas.openxmlformats.org/drawingml/2006/table">
            <a:tbl>
              <a:tblPr firstRow="1" firstCol="1" bandRow="1">
                <a:tableStyleId>{5940675A-B579-460E-94D1-54222C63F5DA}</a:tableStyleId>
              </a:tblPr>
              <a:tblGrid>
                <a:gridCol w="914400"/>
                <a:gridCol w="1295400"/>
                <a:gridCol w="1524000"/>
                <a:gridCol w="1115445"/>
                <a:gridCol w="1426951"/>
                <a:gridCol w="1213591"/>
                <a:gridCol w="1044610"/>
              </a:tblGrid>
              <a:tr h="746142">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RADAR</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LiDAR</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Ultrasonic</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Camera</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Bluetooth, ZigBee</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Traditional IR based Camera</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r h="497428">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Characteristics</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Milimetric wave based</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Laser based</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Ultrasonic </a:t>
                      </a:r>
                      <a:endParaRPr lang="en-US" sz="1400" dirty="0" smtClean="0">
                        <a:effectLst/>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based</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CMOS or CCD </a:t>
                      </a:r>
                      <a:endParaRPr lang="en-US" sz="1400" dirty="0" smtClean="0">
                        <a:effectLst/>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based</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Sensor based</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IR based</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r h="497428">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Efficient distance</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&lt;200m</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&lt;120m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&lt;4m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&lt;100m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&lt;10m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0.3~ 5m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r h="248714">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resolution</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2-5 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12 cm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12 cm</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15-25cm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3~5m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7~12cm</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r h="1243570">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Advantage</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a:t>
                      </a: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Robust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at night </a:t>
                      </a:r>
                      <a:r>
                        <a:rPr lang="en-US" sz="1400" dirty="0">
                          <a:effectLst/>
                          <a:latin typeface="Times New Roman" panose="02020603050405020304" pitchFamily="18" charset="0"/>
                          <a:cs typeface="Times New Roman" panose="02020603050405020304" pitchFamily="18" charset="0"/>
                        </a:rPr>
                        <a:t>and illumination</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Real-time </a:t>
                      </a:r>
                      <a:r>
                        <a:rPr lang="en-US" sz="1400" dirty="0">
                          <a:effectLst/>
                          <a:latin typeface="Times New Roman" panose="02020603050405020304" pitchFamily="18" charset="0"/>
                          <a:cs typeface="Times New Roman" panose="02020603050405020304" pitchFamily="18" charset="0"/>
                        </a:rPr>
                        <a:t>detection</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Robust </a:t>
                      </a:r>
                      <a:r>
                        <a:rPr lang="en-US" sz="1400" dirty="0">
                          <a:effectLst/>
                          <a:latin typeface="Times New Roman" panose="02020603050405020304" pitchFamily="18" charset="0"/>
                          <a:cs typeface="Times New Roman" panose="02020603050405020304" pitchFamily="18" charset="0"/>
                        </a:rPr>
                        <a:t>at night</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- 3D </a:t>
                      </a:r>
                      <a:r>
                        <a:rPr lang="en-US" sz="1400" dirty="0">
                          <a:effectLst/>
                          <a:latin typeface="Times New Roman" panose="02020603050405020304" pitchFamily="18" charset="0"/>
                          <a:cs typeface="Times New Roman" panose="02020603050405020304" pitchFamily="18" charset="0"/>
                        </a:rPr>
                        <a:t>localization</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Real-time</a:t>
                      </a:r>
                      <a:endParaRPr lang="en-US" sz="1400" dirty="0">
                        <a:effectLst/>
                        <a:latin typeface="Times New Roman" panose="02020603050405020304" pitchFamily="18" charset="0"/>
                        <a:cs typeface="Times New Roman" panose="02020603050405020304" pitchFamily="18" charset="0"/>
                      </a:endParaRP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Wide </a:t>
                      </a:r>
                      <a:r>
                        <a:rPr lang="en-US" sz="1400" dirty="0">
                          <a:effectLst/>
                          <a:latin typeface="Times New Roman" panose="02020603050405020304" pitchFamily="18" charset="0"/>
                          <a:cs typeface="Times New Roman" panose="02020603050405020304" pitchFamily="18" charset="0"/>
                        </a:rPr>
                        <a:t>horizontal </a:t>
                      </a:r>
                      <a:r>
                        <a:rPr lang="en-US" sz="1400" dirty="0" err="1">
                          <a:effectLst/>
                          <a:latin typeface="Times New Roman" panose="02020603050405020304" pitchFamily="18" charset="0"/>
                          <a:cs typeface="Times New Roman" panose="02020603050405020304" pitchFamily="18" charset="0"/>
                        </a:rPr>
                        <a:t>FoV</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Robust </a:t>
                      </a:r>
                      <a:r>
                        <a:rPr lang="en-US" sz="1400" dirty="0">
                          <a:effectLst/>
                          <a:latin typeface="Times New Roman" panose="02020603050405020304" pitchFamily="18" charset="0"/>
                          <a:cs typeface="Times New Roman" panose="02020603050405020304" pitchFamily="18" charset="0"/>
                        </a:rPr>
                        <a:t>at night and weather condition</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Distinguish </a:t>
                      </a:r>
                      <a:r>
                        <a:rPr lang="en-US" sz="1400" dirty="0">
                          <a:effectLst/>
                          <a:latin typeface="Times New Roman" panose="02020603050405020304" pitchFamily="18" charset="0"/>
                          <a:cs typeface="Times New Roman" panose="02020603050405020304" pitchFamily="18" charset="0"/>
                        </a:rPr>
                        <a:t>multiple object simultaneously</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Multi-purpose</a:t>
                      </a:r>
                      <a:endParaRPr lang="en-US" sz="1400" dirty="0">
                        <a:effectLst/>
                        <a:latin typeface="Times New Roman" panose="02020603050405020304" pitchFamily="18" charset="0"/>
                        <a:cs typeface="Times New Roman" panose="02020603050405020304" pitchFamily="18" charset="0"/>
                      </a:endParaRP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No </a:t>
                      </a:r>
                      <a:r>
                        <a:rPr lang="en-US" sz="1400" dirty="0">
                          <a:effectLst/>
                          <a:latin typeface="Times New Roman" panose="02020603050405020304" pitchFamily="18" charset="0"/>
                          <a:cs typeface="Times New Roman" panose="02020603050405020304" pitchFamily="18" charset="0"/>
                        </a:rPr>
                        <a:t>interference</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kern="1200" dirty="0" smtClean="0">
                          <a:solidFill>
                            <a:schemeClr val="tx1"/>
                          </a:solidFill>
                          <a:effectLst/>
                          <a:latin typeface="Times New Roman" panose="02020603050405020304" pitchFamily="18" charset="0"/>
                          <a:ea typeface="+mn-ea"/>
                          <a:cs typeface="Times New Roman" panose="02020603050405020304" pitchFamily="18" charset="0"/>
                        </a:rPr>
                        <a:t>- Commercially </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used in communication area </a:t>
                      </a: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Used </a:t>
                      </a:r>
                      <a:r>
                        <a:rPr lang="en-US" sz="1400" dirty="0">
                          <a:effectLst/>
                          <a:latin typeface="Times New Roman" panose="02020603050405020304" pitchFamily="18" charset="0"/>
                          <a:cs typeface="Times New Roman" panose="02020603050405020304" pitchFamily="18" charset="0"/>
                        </a:rPr>
                        <a:t>in Microsoft Kinect </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r h="1740998">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Disadvantage</a:t>
                      </a:r>
                      <a:endParaRPr lang="en-US" sz="140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nchor="ctr"/>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High </a:t>
                      </a:r>
                      <a:r>
                        <a:rPr lang="en-US" sz="1400" dirty="0">
                          <a:effectLst/>
                          <a:latin typeface="Times New Roman" panose="02020603050405020304" pitchFamily="18" charset="0"/>
                          <a:cs typeface="Times New Roman" panose="02020603050405020304" pitchFamily="18" charset="0"/>
                        </a:rPr>
                        <a:t>cost</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Hard </a:t>
                      </a:r>
                      <a:r>
                        <a:rPr lang="en-US" sz="1400" dirty="0">
                          <a:effectLst/>
                          <a:latin typeface="Times New Roman" panose="02020603050405020304" pitchFamily="18" charset="0"/>
                          <a:cs typeface="Times New Roman" panose="02020603050405020304" pitchFamily="18" charset="0"/>
                        </a:rPr>
                        <a:t>to find shape of object</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Narrow </a:t>
                      </a:r>
                      <a:r>
                        <a:rPr lang="en-US" sz="1400" dirty="0">
                          <a:effectLst/>
                          <a:latin typeface="Times New Roman" panose="02020603050405020304" pitchFamily="18" charset="0"/>
                          <a:cs typeface="Times New Roman" panose="02020603050405020304" pitchFamily="18" charset="0"/>
                        </a:rPr>
                        <a:t>horizontal and vertical </a:t>
                      </a:r>
                      <a:r>
                        <a:rPr lang="en-US" sz="1400" dirty="0" err="1">
                          <a:effectLst/>
                          <a:latin typeface="Times New Roman" panose="02020603050405020304" pitchFamily="18" charset="0"/>
                          <a:cs typeface="Times New Roman" panose="02020603050405020304" pitchFamily="18" charset="0"/>
                        </a:rPr>
                        <a:t>FoV</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smtClean="0">
                          <a:effectLst/>
                          <a:latin typeface="Times New Roman" panose="02020603050405020304" pitchFamily="18" charset="0"/>
                          <a:cs typeface="Times New Roman" panose="02020603050405020304" pitchFamily="18" charset="0"/>
                        </a:rPr>
                        <a:t>- Sensitive </a:t>
                      </a:r>
                      <a:r>
                        <a:rPr lang="en-US" sz="1400" dirty="0">
                          <a:effectLst/>
                          <a:latin typeface="Times New Roman" panose="02020603050405020304" pitchFamily="18" charset="0"/>
                          <a:cs typeface="Times New Roman" panose="02020603050405020304" pitchFamily="18" charset="0"/>
                        </a:rPr>
                        <a:t>to weather condition</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High </a:t>
                      </a:r>
                      <a:r>
                        <a:rPr lang="en-US" sz="1400" dirty="0">
                          <a:effectLst/>
                          <a:latin typeface="Times New Roman" panose="02020603050405020304" pitchFamily="18" charset="0"/>
                          <a:cs typeface="Times New Roman" panose="02020603050405020304" pitchFamily="18" charset="0"/>
                        </a:rPr>
                        <a:t>cost</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Narrow </a:t>
                      </a:r>
                      <a:r>
                        <a:rPr lang="en-US" sz="1400" dirty="0">
                          <a:effectLst/>
                          <a:latin typeface="Times New Roman" panose="02020603050405020304" pitchFamily="18" charset="0"/>
                          <a:cs typeface="Times New Roman" panose="02020603050405020304" pitchFamily="18" charset="0"/>
                        </a:rPr>
                        <a:t>vertical </a:t>
                      </a:r>
                      <a:r>
                        <a:rPr lang="en-US" sz="1400" dirty="0" err="1">
                          <a:effectLst/>
                          <a:latin typeface="Times New Roman" panose="02020603050405020304" pitchFamily="18" charset="0"/>
                          <a:cs typeface="Times New Roman" panose="02020603050405020304" pitchFamily="18" charset="0"/>
                        </a:rPr>
                        <a:t>FoV</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Short </a:t>
                      </a:r>
                      <a:r>
                        <a:rPr lang="en-US" sz="1400" dirty="0">
                          <a:effectLst/>
                          <a:latin typeface="Times New Roman" panose="02020603050405020304" pitchFamily="18" charset="0"/>
                          <a:cs typeface="Times New Roman" panose="02020603050405020304" pitchFamily="18" charset="0"/>
                        </a:rPr>
                        <a:t>distance</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Low </a:t>
                      </a:r>
                      <a:r>
                        <a:rPr lang="en-US" sz="1400" dirty="0">
                          <a:effectLst/>
                          <a:latin typeface="Times New Roman" panose="02020603050405020304" pitchFamily="18" charset="0"/>
                          <a:cs typeface="Times New Roman" panose="02020603050405020304" pitchFamily="18" charset="0"/>
                        </a:rPr>
                        <a:t>resolution</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Hard </a:t>
                      </a:r>
                      <a:r>
                        <a:rPr lang="en-US" sz="1400" dirty="0">
                          <a:effectLst/>
                          <a:latin typeface="Times New Roman" panose="02020603050405020304" pitchFamily="18" charset="0"/>
                          <a:cs typeface="Times New Roman" panose="02020603050405020304" pitchFamily="18" charset="0"/>
                        </a:rPr>
                        <a:t>to find shape of object</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Sensitive </a:t>
                      </a:r>
                      <a:r>
                        <a:rPr lang="en-US" sz="1400" dirty="0">
                          <a:effectLst/>
                          <a:latin typeface="Times New Roman" panose="02020603050405020304" pitchFamily="18" charset="0"/>
                          <a:cs typeface="Times New Roman" panose="02020603050405020304" pitchFamily="18" charset="0"/>
                        </a:rPr>
                        <a:t>to weather condition</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Higher </a:t>
                      </a:r>
                      <a:r>
                        <a:rPr lang="en-US" sz="1400" dirty="0">
                          <a:effectLst/>
                          <a:latin typeface="Times New Roman" panose="02020603050405020304" pitchFamily="18" charset="0"/>
                          <a:cs typeface="Times New Roman" panose="02020603050405020304" pitchFamily="18" charset="0"/>
                        </a:rPr>
                        <a:t>cost </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High </a:t>
                      </a:r>
                      <a:r>
                        <a:rPr lang="en-US" sz="1400" dirty="0">
                          <a:effectLst/>
                          <a:latin typeface="Times New Roman" panose="02020603050405020304" pitchFamily="18" charset="0"/>
                          <a:cs typeface="Times New Roman" panose="02020603050405020304" pitchFamily="18" charset="0"/>
                        </a:rPr>
                        <a:t>usage cost </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Energy </a:t>
                      </a:r>
                      <a:r>
                        <a:rPr lang="en-US" sz="1400" dirty="0">
                          <a:effectLst/>
                          <a:latin typeface="Times New Roman" panose="02020603050405020304" pitchFamily="18" charset="0"/>
                          <a:cs typeface="Times New Roman" panose="02020603050405020304" pitchFamily="18" charset="0"/>
                        </a:rPr>
                        <a:t>consumption when using Wi-Fi</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c>
                  <a:txBody>
                    <a:bodyPr/>
                    <a:lstStyle/>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Short </a:t>
                      </a:r>
                      <a:r>
                        <a:rPr lang="en-US" sz="1400" dirty="0">
                          <a:effectLst/>
                          <a:latin typeface="Times New Roman" panose="02020603050405020304" pitchFamily="18" charset="0"/>
                          <a:cs typeface="Times New Roman" panose="02020603050405020304" pitchFamily="18" charset="0"/>
                        </a:rPr>
                        <a:t>distance,</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Low </a:t>
                      </a:r>
                      <a:r>
                        <a:rPr lang="en-US" sz="1400" dirty="0">
                          <a:effectLst/>
                          <a:latin typeface="Times New Roman" panose="02020603050405020304" pitchFamily="18" charset="0"/>
                          <a:cs typeface="Times New Roman" panose="02020603050405020304" pitchFamily="18" charset="0"/>
                        </a:rPr>
                        <a:t>resolution, </a:t>
                      </a:r>
                    </a:p>
                    <a:p>
                      <a:pPr marL="0" marR="0" lvl="0" indent="0">
                        <a:spcBef>
                          <a:spcPts val="0"/>
                        </a:spcBef>
                        <a:spcAft>
                          <a:spcPts val="0"/>
                        </a:spcAft>
                        <a:buFont typeface="Times New Roman" panose="02020603050405020304" pitchFamily="18" charset="0"/>
                        <a:buNone/>
                      </a:pPr>
                      <a:r>
                        <a:rPr lang="en-US" sz="1400" dirty="0" smtClean="0">
                          <a:effectLst/>
                          <a:latin typeface="Times New Roman" panose="02020603050405020304" pitchFamily="18" charset="0"/>
                          <a:cs typeface="Times New Roman" panose="02020603050405020304" pitchFamily="18" charset="0"/>
                        </a:rPr>
                        <a:t>- Narrow </a:t>
                      </a:r>
                      <a:r>
                        <a:rPr lang="en-US" sz="1400" dirty="0" err="1">
                          <a:effectLst/>
                          <a:latin typeface="Times New Roman" panose="02020603050405020304" pitchFamily="18" charset="0"/>
                          <a:cs typeface="Times New Roman" panose="02020603050405020304" pitchFamily="18" charset="0"/>
                        </a:rPr>
                        <a:t>FoV</a:t>
                      </a:r>
                      <a:endParaRPr lang="en-US" sz="1400" dirty="0">
                        <a:effectLst/>
                        <a:latin typeface="Times New Roman" panose="02020603050405020304" pitchFamily="18" charset="0"/>
                        <a:ea typeface="BatangChe" panose="02030609000101010101" pitchFamily="49" charset="-127"/>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1828800" y="607500"/>
            <a:ext cx="6724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Times New Roman" panose="02020603050405020304" pitchFamily="18" charset="0"/>
                <a:ea typeface="BatangChe" panose="02030609000101010101" pitchFamily="49" charset="-127"/>
                <a:cs typeface="Times New Roman" panose="02020603050405020304" pitchFamily="18" charset="0"/>
              </a:rPr>
              <a:t>Existing techniques for distance measurement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33045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685800"/>
            <a:ext cx="7772400" cy="762000"/>
          </a:xfrm>
        </p:spPr>
        <p:txBody>
          <a:bodyPr/>
          <a:lstStyle/>
          <a:p>
            <a:pPr algn="ctr"/>
            <a:r>
              <a:rPr lang="en-US" dirty="0" smtClean="0">
                <a:latin typeface="Times New Roman" panose="02020603050405020304" pitchFamily="18" charset="0"/>
                <a:cs typeface="Times New Roman" panose="02020603050405020304" pitchFamily="18" charset="0"/>
              </a:rPr>
              <a:t>VAT Use Cases</a:t>
            </a: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143000" y="1375719"/>
            <a:ext cx="7543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sz="2400" dirty="0" smtClean="0"/>
              <a:t>Collision </a:t>
            </a:r>
            <a:r>
              <a:rPr lang="en-US" sz="2400" dirty="0"/>
              <a:t>avoidance</a:t>
            </a:r>
          </a:p>
          <a:p>
            <a:pPr marL="342900" indent="-342900">
              <a:buFont typeface="Arial" panose="020B0604020202020204" pitchFamily="34" charset="0"/>
              <a:buChar char="•"/>
            </a:pPr>
            <a:r>
              <a:rPr lang="en-US" sz="2400" dirty="0" smtClean="0"/>
              <a:t>Autonomous </a:t>
            </a:r>
            <a:r>
              <a:rPr lang="en-US" sz="2400" dirty="0"/>
              <a:t>driving and safety</a:t>
            </a:r>
          </a:p>
          <a:p>
            <a:pPr marL="342900" indent="-342900">
              <a:buFont typeface="Arial" panose="020B0604020202020204" pitchFamily="34" charset="0"/>
              <a:buChar char="•"/>
            </a:pPr>
            <a:r>
              <a:rPr lang="en-US" sz="2400" dirty="0" smtClean="0"/>
              <a:t>Distance </a:t>
            </a:r>
            <a:r>
              <a:rPr lang="en-US" sz="2400" dirty="0"/>
              <a:t>measurement between multiple objects</a:t>
            </a:r>
          </a:p>
          <a:p>
            <a:pPr marL="342900" indent="-342900">
              <a:buFont typeface="Arial" panose="020B0604020202020204" pitchFamily="34" charset="0"/>
              <a:buChar char="•"/>
            </a:pPr>
            <a:r>
              <a:rPr lang="en-US" sz="2400" dirty="0" smtClean="0"/>
              <a:t>Avoiding </a:t>
            </a:r>
            <a:r>
              <a:rPr lang="en-US" sz="2400" dirty="0"/>
              <a:t>drones collision</a:t>
            </a:r>
          </a:p>
          <a:p>
            <a:pPr marL="342900" indent="-342900">
              <a:buFont typeface="Arial" panose="020B0604020202020204" pitchFamily="34" charset="0"/>
              <a:buChar char="•"/>
            </a:pPr>
            <a:r>
              <a:rPr lang="en-US" sz="2400" dirty="0" smtClean="0"/>
              <a:t>Autonomous </a:t>
            </a:r>
            <a:r>
              <a:rPr lang="en-US" sz="2400" dirty="0"/>
              <a:t>robot navigation</a:t>
            </a:r>
          </a:p>
          <a:p>
            <a:pPr marL="342900" indent="-342900">
              <a:buFont typeface="Arial" panose="020B0604020202020204" pitchFamily="34" charset="0"/>
              <a:buChar char="•"/>
            </a:pPr>
            <a:r>
              <a:rPr lang="en-US" sz="2400" dirty="0" smtClean="0"/>
              <a:t>Forward/rear </a:t>
            </a:r>
            <a:r>
              <a:rPr lang="en-US" sz="2400" dirty="0"/>
              <a:t>collision warning</a:t>
            </a:r>
          </a:p>
          <a:p>
            <a:pPr marL="342900" indent="-342900">
              <a:buFont typeface="Arial" panose="020B0604020202020204" pitchFamily="34" charset="0"/>
              <a:buChar char="•"/>
            </a:pPr>
            <a:r>
              <a:rPr lang="en-US" sz="2400" dirty="0" smtClean="0"/>
              <a:t>Blind-spot </a:t>
            </a:r>
            <a:r>
              <a:rPr lang="en-US" sz="2400" dirty="0"/>
              <a:t>monitoring</a:t>
            </a:r>
          </a:p>
          <a:p>
            <a:pPr marL="342900" indent="-342900">
              <a:buFont typeface="Arial" panose="020B0604020202020204" pitchFamily="34" charset="0"/>
              <a:buChar char="•"/>
            </a:pPr>
            <a:r>
              <a:rPr lang="en-US" sz="2400" dirty="0" smtClean="0"/>
              <a:t>Cross </a:t>
            </a:r>
            <a:r>
              <a:rPr lang="en-US" sz="2400" dirty="0"/>
              <a:t>traffic alert</a:t>
            </a:r>
          </a:p>
          <a:p>
            <a:pPr marL="342900" indent="-342900">
              <a:buFont typeface="Arial" panose="020B0604020202020204" pitchFamily="34" charset="0"/>
              <a:buChar char="•"/>
            </a:pPr>
            <a:r>
              <a:rPr lang="en-US" sz="2400" dirty="0" smtClean="0"/>
              <a:t>Parking </a:t>
            </a:r>
            <a:r>
              <a:rPr lang="en-US" sz="2400" dirty="0"/>
              <a:t>assistance</a:t>
            </a:r>
          </a:p>
          <a:p>
            <a:pPr marL="342900" indent="-342900">
              <a:buFont typeface="Arial" panose="020B0604020202020204" pitchFamily="34" charset="0"/>
              <a:buChar char="•"/>
            </a:pPr>
            <a:r>
              <a:rPr lang="en-US" sz="2400" dirty="0" smtClean="0"/>
              <a:t>Distance </a:t>
            </a:r>
            <a:r>
              <a:rPr lang="en-US" sz="2400" dirty="0"/>
              <a:t>measurement and high-speed optical link</a:t>
            </a:r>
          </a:p>
          <a:p>
            <a:pPr marL="342900" indent="-342900">
              <a:buFont typeface="Arial" panose="020B0604020202020204" pitchFamily="34" charset="0"/>
              <a:buChar char="•"/>
            </a:pPr>
            <a:r>
              <a:rPr lang="en-US" sz="2400" dirty="0" smtClean="0"/>
              <a:t>Multi-Vehicle </a:t>
            </a:r>
            <a:r>
              <a:rPr lang="en-US" sz="2400" dirty="0"/>
              <a:t>Speed Measurement</a:t>
            </a:r>
          </a:p>
          <a:p>
            <a:pPr marL="342900" indent="-342900">
              <a:buFont typeface="Arial" panose="020B0604020202020204" pitchFamily="34" charset="0"/>
              <a:buChar char="•"/>
            </a:pPr>
            <a:r>
              <a:rPr lang="en-US" sz="2400" dirty="0" smtClean="0"/>
              <a:t>Precise localization</a:t>
            </a:r>
            <a:endParaRPr lang="en-US" sz="2400" dirty="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6</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8781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685800"/>
            <a:ext cx="7772400" cy="762000"/>
          </a:xfrm>
        </p:spPr>
        <p:txBody>
          <a:bodyPr/>
          <a:lstStyle/>
          <a:p>
            <a:pPr algn="ctr"/>
            <a:r>
              <a:rPr lang="en-US" dirty="0">
                <a:latin typeface="Times New Roman" panose="02020603050405020304" pitchFamily="18" charset="0"/>
                <a:cs typeface="Times New Roman" panose="02020603050405020304" pitchFamily="18" charset="0"/>
              </a:rPr>
              <a:t>VAT Metrics</a:t>
            </a:r>
            <a:endParaRPr lang="en-US" dirty="0" smtClean="0">
              <a:latin typeface="Times New Roman" panose="02020603050405020304" pitchFamily="18" charset="0"/>
              <a:cs typeface="Times New Roman" panose="02020603050405020304" pitchFamily="18" charset="0"/>
            </a:endParaRP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143000" y="1665744"/>
            <a:ext cx="7239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Data rate</a:t>
            </a: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Fast mobility support</a:t>
            </a: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Long range </a:t>
            </a:r>
            <a:endParaRPr lang="en-US" sz="2400" dirty="0" smtClean="0">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Reliability and robustness</a:t>
            </a:r>
            <a:endParaRPr lang="en-US" sz="2400" dirty="0">
              <a:ea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Fast detection and communication</a:t>
            </a: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Image sensor type considerations</a:t>
            </a:r>
          </a:p>
          <a:p>
            <a:pPr marL="342900" marR="0" lvl="0" indent="-342900" algn="just">
              <a:spcBef>
                <a:spcPts val="0"/>
              </a:spcBef>
              <a:spcAft>
                <a:spcPts val="0"/>
              </a:spcAft>
              <a:buFont typeface="Arial" panose="020B0604020202020204" pitchFamily="34" charset="0"/>
              <a:buChar char="•"/>
            </a:pPr>
            <a:r>
              <a:rPr lang="en-US" sz="2400" dirty="0">
                <a:ea typeface="Times New Roman" panose="02020603050405020304" pitchFamily="18" charset="0"/>
              </a:rPr>
              <a:t>Considerations for the PHY and MAC efficiency on the capacity </a:t>
            </a: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7</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85043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762000"/>
            <a:ext cx="7772400" cy="762000"/>
          </a:xfrm>
        </p:spPr>
        <p:txBody>
          <a:bodyPr/>
          <a:lstStyle/>
          <a:p>
            <a:pPr algn="ctr"/>
            <a:r>
              <a:rPr lang="en-US" dirty="0">
                <a:latin typeface="Times New Roman" panose="02020603050405020304" pitchFamily="18" charset="0"/>
                <a:cs typeface="Times New Roman" panose="02020603050405020304" pitchFamily="18" charset="0"/>
              </a:rPr>
              <a:t>VAT requirements</a:t>
            </a:r>
            <a:endParaRPr lang="en-US" dirty="0" smtClean="0">
              <a:latin typeface="Times New Roman" panose="02020603050405020304" pitchFamily="18" charset="0"/>
              <a:cs typeface="Times New Roman" panose="02020603050405020304" pitchFamily="18" charset="0"/>
            </a:endParaRP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219200" y="1741944"/>
            <a:ext cx="7010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Fast processing</a:t>
            </a: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High speed communication</a:t>
            </a:r>
          </a:p>
          <a:p>
            <a:pPr marL="342900" marR="0" lvl="0" indent="-342900" algn="just">
              <a:spcBef>
                <a:spcPts val="0"/>
              </a:spcBef>
              <a:spcAft>
                <a:spcPts val="0"/>
              </a:spcAft>
              <a:buFont typeface="Arial" panose="020B0604020202020204" pitchFamily="34" charset="0"/>
              <a:buChar char="•"/>
            </a:pPr>
            <a:r>
              <a:rPr lang="en-US" sz="2400" dirty="0" smtClean="0">
                <a:ea typeface="Times New Roman" panose="02020603050405020304" pitchFamily="18" charset="0"/>
              </a:rPr>
              <a:t>Detection of multiple vehicles</a:t>
            </a:r>
          </a:p>
          <a:p>
            <a:pPr marL="342900" indent="-342900" algn="just">
              <a:spcBef>
                <a:spcPts val="0"/>
              </a:spcBef>
              <a:spcAft>
                <a:spcPts val="0"/>
              </a:spcAft>
              <a:buFont typeface="Arial" panose="020B0604020202020204" pitchFamily="34" charset="0"/>
              <a:buChar char="•"/>
            </a:pPr>
            <a:r>
              <a:rPr lang="en-US" sz="2400" dirty="0"/>
              <a:t>L</a:t>
            </a:r>
            <a:r>
              <a:rPr lang="en-US" sz="2400" dirty="0" smtClean="0"/>
              <a:t>ow-latency </a:t>
            </a:r>
            <a:r>
              <a:rPr lang="en-US" sz="2400" dirty="0"/>
              <a:t>data delivery</a:t>
            </a:r>
          </a:p>
          <a:p>
            <a:pPr marL="342900" marR="0" lvl="0" indent="-342900">
              <a:spcBef>
                <a:spcPts val="0"/>
              </a:spcBef>
              <a:spcAft>
                <a:spcPts val="0"/>
              </a:spcAft>
              <a:buFont typeface="Arial" panose="020B0604020202020204" pitchFamily="34" charset="0"/>
              <a:buChar char="•"/>
            </a:pPr>
            <a:r>
              <a:rPr lang="en-US" sz="2400" dirty="0" smtClean="0">
                <a:ea typeface="Times New Roman" panose="02020603050405020304" pitchFamily="18" charset="0"/>
              </a:rPr>
              <a:t>Compatibility with the existing systems and devices</a:t>
            </a:r>
          </a:p>
          <a:p>
            <a:pPr marL="342900" marR="0" lvl="0" indent="-342900">
              <a:spcBef>
                <a:spcPts val="0"/>
              </a:spcBef>
              <a:spcAft>
                <a:spcPts val="0"/>
              </a:spcAft>
              <a:buFont typeface="Arial" panose="020B0604020202020204" pitchFamily="34" charset="0"/>
              <a:buChar char="•"/>
            </a:pPr>
            <a:r>
              <a:rPr lang="en-US" sz="2400" dirty="0" smtClean="0">
                <a:ea typeface="Times New Roman" panose="02020603050405020304" pitchFamily="18" charset="0"/>
              </a:rPr>
              <a:t>Capability </a:t>
            </a:r>
            <a:r>
              <a:rPr lang="en-US" sz="2400" dirty="0">
                <a:ea typeface="Times New Roman" panose="02020603050405020304" pitchFamily="18" charset="0"/>
              </a:rPr>
              <a:t>support (power, directivity, wavelength, sensitivity, etc.)</a:t>
            </a: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8</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4044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23900" y="762000"/>
            <a:ext cx="7772400" cy="762000"/>
          </a:xfrm>
        </p:spPr>
        <p:txBody>
          <a:bodyPr/>
          <a:lstStyle/>
          <a:p>
            <a:pPr algn="ctr"/>
            <a:r>
              <a:rPr lang="en-US" dirty="0">
                <a:latin typeface="Times New Roman" panose="02020603050405020304" pitchFamily="18" charset="0"/>
                <a:cs typeface="Times New Roman" panose="02020603050405020304" pitchFamily="18" charset="0"/>
              </a:rPr>
              <a:t>VAT Technical </a:t>
            </a:r>
            <a:r>
              <a:rPr lang="en-US" dirty="0" smtClean="0">
                <a:latin typeface="Times New Roman" panose="02020603050405020304" pitchFamily="18" charset="0"/>
                <a:cs typeface="Times New Roman" panose="02020603050405020304" pitchFamily="18" charset="0"/>
              </a:rPr>
              <a:t>Feasibility (1)</a:t>
            </a: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January 2017</a:t>
            </a:r>
            <a:endParaRPr lang="en-US" altLang="ja-JP" sz="1400"/>
          </a:p>
        </p:txBody>
      </p:sp>
      <p:sp>
        <p:nvSpPr>
          <p:cNvPr id="15368" name="TextBox 47"/>
          <p:cNvSpPr txBox="1">
            <a:spLocks noChangeArrowheads="1"/>
          </p:cNvSpPr>
          <p:nvPr/>
        </p:nvSpPr>
        <p:spPr bwMode="auto">
          <a:xfrm>
            <a:off x="1143000" y="1600200"/>
            <a:ext cx="7848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lvl="0" indent="-342900">
              <a:buFont typeface="Arial" panose="020B0604020202020204" pitchFamily="34" charset="0"/>
              <a:buChar char="•"/>
            </a:pPr>
            <a:r>
              <a:rPr lang="en-GB" sz="2400" dirty="0"/>
              <a:t>General Questions</a:t>
            </a:r>
            <a:endParaRPr lang="en-US" sz="2400" dirty="0"/>
          </a:p>
          <a:p>
            <a:pPr lvl="1">
              <a:buFont typeface="+mj-lt"/>
              <a:buAutoNum type="alphaLcPeriod"/>
            </a:pPr>
            <a:r>
              <a:rPr lang="en-GB" sz="2400" dirty="0"/>
              <a:t>How does </a:t>
            </a:r>
            <a:r>
              <a:rPr lang="en-GB" sz="2400" dirty="0" smtClean="0"/>
              <a:t>VAT </a:t>
            </a:r>
            <a:r>
              <a:rPr lang="en-GB" sz="2400" dirty="0"/>
              <a:t>work?</a:t>
            </a:r>
            <a:endParaRPr lang="en-US" sz="2400" dirty="0"/>
          </a:p>
          <a:p>
            <a:pPr lvl="1">
              <a:buFont typeface="+mj-lt"/>
              <a:buAutoNum type="alphaLcPeriod"/>
            </a:pPr>
            <a:r>
              <a:rPr lang="en-GB" sz="2400" dirty="0"/>
              <a:t>How does </a:t>
            </a:r>
            <a:r>
              <a:rPr lang="en-GB" sz="2400" dirty="0" smtClean="0"/>
              <a:t>VAT </a:t>
            </a:r>
            <a:r>
              <a:rPr lang="en-GB" sz="2400" dirty="0"/>
              <a:t>work </a:t>
            </a:r>
            <a:r>
              <a:rPr lang="en-GB" sz="2400" dirty="0" smtClean="0"/>
              <a:t>in </a:t>
            </a:r>
            <a:r>
              <a:rPr lang="en-US" sz="2400" dirty="0"/>
              <a:t>all lighting and environmental conditions</a:t>
            </a:r>
            <a:r>
              <a:rPr lang="en-GB" sz="2400" dirty="0" smtClean="0"/>
              <a:t>?</a:t>
            </a:r>
            <a:endParaRPr lang="en-US" sz="2400" dirty="0"/>
          </a:p>
          <a:p>
            <a:pPr lvl="1">
              <a:buFont typeface="+mj-lt"/>
              <a:buAutoNum type="alphaLcPeriod"/>
            </a:pPr>
            <a:r>
              <a:rPr lang="en-GB" sz="2400" dirty="0"/>
              <a:t>How does </a:t>
            </a:r>
            <a:r>
              <a:rPr lang="en-GB" sz="2400" dirty="0" smtClean="0"/>
              <a:t>VAT </a:t>
            </a:r>
            <a:r>
              <a:rPr lang="en-GB" sz="2400" dirty="0"/>
              <a:t>work when you turn off the lights?</a:t>
            </a:r>
            <a:endParaRPr lang="en-US" sz="2400" dirty="0"/>
          </a:p>
          <a:p>
            <a:pPr lvl="1">
              <a:buFont typeface="+mj-lt"/>
              <a:buAutoNum type="alphaLcPeriod"/>
            </a:pPr>
            <a:r>
              <a:rPr lang="en-GB" sz="2400" dirty="0"/>
              <a:t>Can we see </a:t>
            </a:r>
            <a:r>
              <a:rPr lang="en-GB" sz="2400" dirty="0" smtClean="0"/>
              <a:t>VAT </a:t>
            </a:r>
            <a:r>
              <a:rPr lang="en-GB" sz="2400" dirty="0"/>
              <a:t>lights flicker?</a:t>
            </a:r>
            <a:endParaRPr lang="en-US" sz="2400" dirty="0"/>
          </a:p>
          <a:p>
            <a:pPr lvl="1">
              <a:buFont typeface="+mj-lt"/>
              <a:buAutoNum type="alphaLcPeriod"/>
            </a:pPr>
            <a:r>
              <a:rPr lang="en-GB" sz="2400" dirty="0" smtClean="0"/>
              <a:t>Is VAT </a:t>
            </a:r>
            <a:r>
              <a:rPr lang="en-GB" sz="2400" dirty="0"/>
              <a:t>a line of sight technology</a:t>
            </a:r>
            <a:r>
              <a:rPr lang="en-GB" sz="2400" dirty="0" smtClean="0"/>
              <a:t>?</a:t>
            </a:r>
          </a:p>
          <a:p>
            <a:pPr lvl="1">
              <a:buFont typeface="+mj-lt"/>
              <a:buAutoNum type="alphaLcPeriod"/>
            </a:pPr>
            <a:r>
              <a:rPr lang="en-GB" sz="2400" dirty="0" smtClean="0"/>
              <a:t>Is VAT safe for human body?</a:t>
            </a:r>
            <a:endParaRPr lang="en-US" sz="2400" dirty="0"/>
          </a:p>
          <a:p>
            <a:pPr lvl="1">
              <a:buFont typeface="+mj-lt"/>
              <a:buAutoNum type="alphaLcPeriod"/>
            </a:pPr>
            <a:r>
              <a:rPr lang="en-GB" sz="2400" dirty="0"/>
              <a:t>If </a:t>
            </a:r>
            <a:r>
              <a:rPr lang="en-GB" sz="2400" dirty="0" smtClean="0"/>
              <a:t>VAT </a:t>
            </a:r>
            <a:r>
              <a:rPr lang="en-GB" sz="2400" dirty="0"/>
              <a:t>is a non-line-of-sight technology then how is it more secure than other wireless technologies?</a:t>
            </a:r>
            <a:endParaRPr lang="en-US" sz="2400" dirty="0"/>
          </a:p>
          <a:p>
            <a:pPr lvl="1">
              <a:buFont typeface="+mj-lt"/>
              <a:buAutoNum type="alphaLcPeriod"/>
            </a:pPr>
            <a:r>
              <a:rPr lang="en-GB" sz="2400" dirty="0"/>
              <a:t>Will </a:t>
            </a:r>
            <a:r>
              <a:rPr lang="en-GB" sz="2400" dirty="0" smtClean="0"/>
              <a:t>VAT </a:t>
            </a:r>
            <a:r>
              <a:rPr lang="en-GB" sz="2400" dirty="0"/>
              <a:t>work </a:t>
            </a:r>
            <a:r>
              <a:rPr lang="en-GB" sz="2400" dirty="0" smtClean="0"/>
              <a:t>with every vehicle?</a:t>
            </a:r>
            <a:endParaRPr lang="en-US" sz="2400" dirty="0"/>
          </a:p>
          <a:p>
            <a:pPr lvl="1">
              <a:buFont typeface="+mj-lt"/>
              <a:buAutoNum type="alphaLcPeriod"/>
            </a:pPr>
            <a:r>
              <a:rPr lang="en-US" sz="2400" dirty="0" smtClean="0"/>
              <a:t>Are VAT </a:t>
            </a:r>
            <a:r>
              <a:rPr lang="en-US" sz="2400" dirty="0"/>
              <a:t>systems subject to multipath fading? </a:t>
            </a: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9</a:t>
            </a:fld>
            <a:endParaRPr lang="en-US" altLang="ja-JP" dirty="0" smtClean="0"/>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solidFill>
                  <a:srgbClr val="FF0000"/>
                </a:solidFill>
              </a:rPr>
              <a:t>d</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mn-cs"/>
              </a:rPr>
              <a:t>IEEE 15-17-0061-00-0</a:t>
            </a:r>
            <a:r>
              <a:rPr lang="en-US" altLang="en-US" sz="1400" b="1" dirty="0" smtClean="0">
                <a:solidFill>
                  <a:srgbClr val="FF0000"/>
                </a:solidFill>
              </a:rPr>
              <a:t>vat</a:t>
            </a:r>
            <a:endParaRPr kumimoji="0" lang="en-US" altLang="en-US"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94715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8764</TotalTime>
  <Words>906</Words>
  <Application>Microsoft Office PowerPoint</Application>
  <PresentationFormat>화면 슬라이드 쇼(4:3)</PresentationFormat>
  <Paragraphs>186</Paragraphs>
  <Slides>13</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BatangChe</vt:lpstr>
      <vt:lpstr>맑은 고딕</vt:lpstr>
      <vt:lpstr>ＭＳ Ｐゴシック</vt:lpstr>
      <vt:lpstr>Arial</vt:lpstr>
      <vt:lpstr>Times New Roman</vt:lpstr>
      <vt:lpstr>디자인 사용자 지정</vt:lpstr>
      <vt:lpstr>PowerPoint 프레젠테이션</vt:lpstr>
      <vt:lpstr>Introduction (1)</vt:lpstr>
      <vt:lpstr>Introduction (2)</vt:lpstr>
      <vt:lpstr>Introduction (3)</vt:lpstr>
      <vt:lpstr>PowerPoint 프레젠테이션</vt:lpstr>
      <vt:lpstr>VAT Use Cases</vt:lpstr>
      <vt:lpstr>VAT Metrics</vt:lpstr>
      <vt:lpstr>VAT requirements</vt:lpstr>
      <vt:lpstr>VAT Technical Feasibility (1)</vt:lpstr>
      <vt:lpstr>VAT Technical Feasibility (2)</vt:lpstr>
      <vt:lpstr>VAT Economic Feasibility</vt:lpstr>
      <vt:lpstr>VAT Regulatory perspective</vt:lpstr>
      <vt:lpstr>Motion to 802.15 Task Group</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yjang</cp:lastModifiedBy>
  <cp:revision>648</cp:revision>
  <cp:lastPrinted>2015-12-29T06:55:16Z</cp:lastPrinted>
  <dcterms:created xsi:type="dcterms:W3CDTF">2015-01-04T22:39:23Z</dcterms:created>
  <dcterms:modified xsi:type="dcterms:W3CDTF">2017-01-18T12:48:37Z</dcterms:modified>
</cp:coreProperties>
</file>