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318" r:id="rId2"/>
    <p:sldId id="319" r:id="rId3"/>
    <p:sldId id="321" r:id="rId4"/>
    <p:sldId id="327" r:id="rId5"/>
    <p:sldId id="320" r:id="rId6"/>
    <p:sldId id="324" r:id="rId7"/>
    <p:sldId id="325" r:id="rId8"/>
    <p:sldId id="326" r:id="rId9"/>
    <p:sldId id="294" r:id="rId10"/>
    <p:sldId id="328"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67" autoAdjust="0"/>
    <p:restoredTop sz="95179" autoAdjust="0"/>
  </p:normalViewPr>
  <p:slideViewPr>
    <p:cSldViewPr>
      <p:cViewPr varScale="1">
        <p:scale>
          <a:sx n="86" d="100"/>
          <a:sy n="86" d="100"/>
        </p:scale>
        <p:origin x="102" y="5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15-13/0083r0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15-13/0083r0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85800"/>
            <a:ext cx="7772400" cy="1066800"/>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96913" y="332601"/>
            <a:ext cx="1340110" cy="276999"/>
          </a:xfrm>
        </p:spPr>
        <p:txBody>
          <a:bodyPr/>
          <a:lstStyle>
            <a:lvl1pPr>
              <a:defRPr/>
            </a:lvl1pPr>
          </a:lstStyle>
          <a:p>
            <a:r>
              <a:rPr lang="en-US" dirty="0"/>
              <a:t>January 2017</a:t>
            </a:r>
          </a:p>
        </p:txBody>
      </p:sp>
      <p:sp>
        <p:nvSpPr>
          <p:cNvPr id="5" name="Footer Placeholder 4"/>
          <p:cNvSpPr>
            <a:spLocks noGrp="1"/>
          </p:cNvSpPr>
          <p:nvPr>
            <p:ph type="ftr" sz="quarter" idx="11"/>
          </p:nvPr>
        </p:nvSpPr>
        <p:spPr>
          <a:xfrm>
            <a:off x="7037102" y="6475413"/>
            <a:ext cx="1506823" cy="184666"/>
          </a:xfrm>
        </p:spPr>
        <p:txBody>
          <a:bodyPr/>
          <a:lstStyle>
            <a:lvl1pPr>
              <a:defRPr/>
            </a:lvl1pPr>
          </a:lstStyle>
          <a:p>
            <a:r>
              <a:rPr lang="en-US" dirty="0"/>
              <a:t>Jay Holcomb, Itron, Inc.</a:t>
            </a:r>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January 2017</a:t>
            </a:r>
          </a:p>
        </p:txBody>
      </p:sp>
      <p:sp>
        <p:nvSpPr>
          <p:cNvPr id="1029" name="Rectangle 5"/>
          <p:cNvSpPr>
            <a:spLocks noGrp="1" noChangeArrowheads="1"/>
          </p:cNvSpPr>
          <p:nvPr>
            <p:ph type="ftr" sz="quarter" idx="3"/>
          </p:nvPr>
        </p:nvSpPr>
        <p:spPr bwMode="auto">
          <a:xfrm>
            <a:off x="7037102" y="6475413"/>
            <a:ext cx="150682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a:t>Jay Holcomb, Itron,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5715000" y="332601"/>
            <a:ext cx="27432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 15-17/0057r00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January 2017</a:t>
            </a:r>
            <a:endParaRPr lang="en-US" dirty="0"/>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1</a:t>
            </a:fld>
            <a:endParaRPr lang="en-US"/>
          </a:p>
        </p:txBody>
      </p:sp>
      <p:sp>
        <p:nvSpPr>
          <p:cNvPr id="7" name="Title 1"/>
          <p:cNvSpPr>
            <a:spLocks noGrp="1"/>
          </p:cNvSpPr>
          <p:nvPr>
            <p:ph type="title"/>
          </p:nvPr>
        </p:nvSpPr>
        <p:spPr>
          <a:xfrm>
            <a:off x="495300" y="914400"/>
            <a:ext cx="8229600" cy="377825"/>
          </a:xfrm>
        </p:spPr>
        <p:txBody>
          <a:bodyPr/>
          <a:lstStyle/>
          <a:p>
            <a:r>
              <a:rPr lang="en-US" altLang="en-US" sz="1600" u="sng" dirty="0">
                <a:effectLst>
                  <a:outerShdw blurRad="38100" dist="38100" dir="2700000" algn="tl">
                    <a:srgbClr val="C0C0C0"/>
                  </a:outerShdw>
                </a:effectLst>
              </a:rPr>
              <a:t>Project: IEEE P802.15 Working Group for Wireless Personal Area Networks (WPANs)</a:t>
            </a:r>
            <a:br>
              <a:rPr lang="en-US" altLang="en-US" dirty="0"/>
            </a:br>
            <a:endParaRPr lang="en-US" dirty="0"/>
          </a:p>
        </p:txBody>
      </p:sp>
      <p:sp>
        <p:nvSpPr>
          <p:cNvPr id="8" name="Content Placeholder 2"/>
          <p:cNvSpPr>
            <a:spLocks noGrp="1"/>
          </p:cNvSpPr>
          <p:nvPr>
            <p:ph idx="1"/>
          </p:nvPr>
        </p:nvSpPr>
        <p:spPr>
          <a:xfrm>
            <a:off x="685800" y="1217216"/>
            <a:ext cx="7772400" cy="5181600"/>
          </a:xfrm>
        </p:spPr>
        <p:txBody>
          <a:bodyPr/>
          <a:lstStyle/>
          <a:p>
            <a:r>
              <a:rPr lang="en-US" altLang="en-US" sz="1600" dirty="0">
                <a:solidFill>
                  <a:schemeClr val="tx2"/>
                </a:solidFill>
              </a:rPr>
              <a:t>Submission Title: [</a:t>
            </a:r>
            <a:r>
              <a:rPr lang="en-US" altLang="en-US" sz="1600" dirty="0">
                <a:solidFill>
                  <a:srgbClr val="FF0000"/>
                </a:solidFill>
              </a:rPr>
              <a:t>Liaison Report on 802.18 for January 2017</a:t>
            </a:r>
            <a:r>
              <a:rPr lang="en-US" altLang="en-US" sz="1600" dirty="0">
                <a:solidFill>
                  <a:schemeClr val="tx2"/>
                </a:solidFill>
              </a:rPr>
              <a:t>]	</a:t>
            </a:r>
          </a:p>
          <a:p>
            <a:r>
              <a:rPr lang="en-US" altLang="en-US" sz="1600" dirty="0">
                <a:solidFill>
                  <a:schemeClr val="tx2"/>
                </a:solidFill>
              </a:rPr>
              <a:t>Date Submitted: 	 [</a:t>
            </a:r>
            <a:r>
              <a:rPr lang="en-US" altLang="en-US" sz="1600" dirty="0">
                <a:solidFill>
                  <a:srgbClr val="FF0000"/>
                </a:solidFill>
              </a:rPr>
              <a:t>19 January, 2017</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dirty="0">
                <a:solidFill>
                  <a:schemeClr val="tx2"/>
                </a:solidFill>
              </a:rPr>
              <a:t>Source: 	 [</a:t>
            </a:r>
            <a:r>
              <a:rPr lang="en-US" altLang="en-US" sz="1600" dirty="0">
                <a:solidFill>
                  <a:srgbClr val="FF0000"/>
                </a:solidFill>
              </a:rPr>
              <a:t>Jay Holcomb 802.18</a:t>
            </a:r>
            <a:r>
              <a:rPr lang="en-US" altLang="en-US" sz="1600" dirty="0">
                <a:solidFill>
                  <a:schemeClr val="tx2"/>
                </a:solidFill>
              </a:rPr>
              <a:t>] Company [</a:t>
            </a:r>
            <a:r>
              <a:rPr lang="en-US" altLang="en-US" sz="1600" dirty="0">
                <a:solidFill>
                  <a:srgbClr val="FF0000"/>
                </a:solidFill>
              </a:rPr>
              <a:t>Itron, Inc.</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Liberty Lake (Spokane), WA 99019</a:t>
            </a:r>
            <a:r>
              <a:rPr lang="en-US" altLang="en-US" sz="1600" dirty="0">
                <a:solidFill>
                  <a:schemeClr val="tx2"/>
                </a:solidFill>
              </a:rPr>
              <a:t>]</a:t>
            </a:r>
          </a:p>
          <a:p>
            <a:r>
              <a:rPr lang="en-US" altLang="en-US" sz="1600" dirty="0">
                <a:solidFill>
                  <a:schemeClr val="tx2"/>
                </a:solidFill>
              </a:rPr>
              <a:t>Voice: 	 [</a:t>
            </a:r>
            <a:r>
              <a:rPr lang="en-US" altLang="en-US" sz="1600" dirty="0">
                <a:solidFill>
                  <a:srgbClr val="FF0000"/>
                </a:solidFill>
              </a:rPr>
              <a:t>509-891-3281</a:t>
            </a:r>
            <a:r>
              <a:rPr lang="en-US" altLang="en-US" sz="1600" dirty="0">
                <a:solidFill>
                  <a:schemeClr val="tx2"/>
                </a:solidFill>
              </a:rPr>
              <a:t>], FAX: [</a:t>
            </a:r>
            <a:r>
              <a:rPr lang="en-US" altLang="en-US" sz="1600" dirty="0">
                <a:solidFill>
                  <a:srgbClr val="FF0000"/>
                </a:solidFill>
              </a:rPr>
              <a:t>509-891-3896</a:t>
            </a:r>
            <a:r>
              <a:rPr lang="en-US" altLang="en-US" sz="1600" dirty="0">
                <a:solidFill>
                  <a:schemeClr val="tx2"/>
                </a:solidFill>
              </a:rPr>
              <a:t>], </a:t>
            </a:r>
          </a:p>
          <a:p>
            <a:r>
              <a:rPr lang="en-US" altLang="en-US" sz="1600" dirty="0">
                <a:solidFill>
                  <a:schemeClr val="tx2"/>
                </a:solidFill>
              </a:rPr>
              <a:t>E-Mail:	 [</a:t>
            </a:r>
            <a:r>
              <a:rPr lang="en-US" altLang="en-US" sz="1600" dirty="0">
                <a:solidFill>
                  <a:srgbClr val="FF0000"/>
                </a:solidFill>
              </a:rPr>
              <a:t>jay.holcomb@itron.com </a:t>
            </a:r>
            <a:r>
              <a:rPr lang="en-US" altLang="en-US" sz="1600" dirty="0">
                <a:solidFill>
                  <a:schemeClr val="tx2"/>
                </a:solidFill>
              </a:rPr>
              <a:t>]	</a:t>
            </a:r>
          </a:p>
          <a:p>
            <a:pPr>
              <a:spcBef>
                <a:spcPts val="600"/>
              </a:spcBef>
              <a:spcAft>
                <a:spcPts val="600"/>
              </a:spcAft>
            </a:pPr>
            <a:r>
              <a:rPr lang="en-US" altLang="en-US" sz="1600" dirty="0">
                <a:solidFill>
                  <a:schemeClr val="tx2"/>
                </a:solidFill>
              </a:rPr>
              <a:t>Re: 		 [</a:t>
            </a:r>
            <a:r>
              <a:rPr lang="en-US" altLang="en-US" sz="1600" dirty="0">
                <a:solidFill>
                  <a:srgbClr val="FF0000"/>
                </a:solidFill>
              </a:rPr>
              <a:t>Liaison Report on 802.18 for January, 2017</a:t>
            </a:r>
            <a:r>
              <a:rPr lang="en-US" altLang="en-US" sz="1600" dirty="0">
                <a:solidFill>
                  <a:schemeClr val="tx2"/>
                </a:solidFill>
              </a:rPr>
              <a:t>]</a:t>
            </a:r>
          </a:p>
          <a:p>
            <a:pPr>
              <a:spcBef>
                <a:spcPts val="600"/>
              </a:spcBef>
              <a:spcAft>
                <a:spcPts val="600"/>
              </a:spcAft>
            </a:pPr>
            <a:r>
              <a:rPr lang="en-US" altLang="en-US" sz="1600" dirty="0">
                <a:solidFill>
                  <a:schemeClr val="tx2"/>
                </a:solidFill>
              </a:rPr>
              <a:t>Abstract:	 [</a:t>
            </a:r>
            <a:r>
              <a:rPr lang="en-US" altLang="en-US" sz="1600" dirty="0">
                <a:solidFill>
                  <a:srgbClr val="FF0000"/>
                </a:solidFill>
              </a:rPr>
              <a:t>Liaison Report on 802.18 for January, 2017</a:t>
            </a:r>
            <a:r>
              <a:rPr lang="en-US" altLang="en-US" sz="1600" dirty="0">
                <a:solidFill>
                  <a:schemeClr val="tx2"/>
                </a:solidFill>
              </a:rPr>
              <a:t>]</a:t>
            </a:r>
          </a:p>
          <a:p>
            <a:pPr>
              <a:spcBef>
                <a:spcPts val="600"/>
              </a:spcBef>
              <a:spcAft>
                <a:spcPts val="600"/>
              </a:spcAft>
            </a:pPr>
            <a:r>
              <a:rPr lang="en-US" altLang="en-US" sz="1600" dirty="0">
                <a:solidFill>
                  <a:schemeClr val="tx2"/>
                </a:solidFill>
              </a:rPr>
              <a:t>Purpose:	 [</a:t>
            </a:r>
            <a:r>
              <a:rPr lang="en-US" altLang="en-US" sz="1600" dirty="0">
                <a:solidFill>
                  <a:srgbClr val="FF0000"/>
                </a:solidFill>
              </a:rPr>
              <a:t>Informative</a:t>
            </a:r>
            <a:r>
              <a:rPr lang="en-US" altLang="en-US" sz="1600" dirty="0">
                <a:solidFill>
                  <a:schemeClr val="tx2"/>
                </a:solidFill>
              </a:rPr>
              <a:t>]</a:t>
            </a:r>
          </a:p>
          <a:p>
            <a:r>
              <a:rPr lang="en-US" altLang="en-US" sz="1600" dirty="0">
                <a:solidFill>
                  <a:schemeClr val="tx2"/>
                </a:solidFill>
              </a:rPr>
              <a:t>Notice: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en-US" sz="1600" dirty="0">
              <a:solidFill>
                <a:schemeClr val="tx2"/>
              </a:solidFill>
            </a:endParaRPr>
          </a:p>
          <a:p>
            <a:r>
              <a:rPr lang="en-US" altLang="en-US" sz="1600" dirty="0">
                <a:solidFill>
                  <a:schemeClr val="tx2"/>
                </a:solidFill>
              </a:rPr>
              <a:t>Release:	The contributor acknowledges and accepts that this contribution becomes the property of IEEE and may be made publicly available by P802.15.</a:t>
            </a:r>
            <a:endParaRPr lang="en-US" sz="1600" dirty="0"/>
          </a:p>
        </p:txBody>
      </p:sp>
    </p:spTree>
    <p:extLst>
      <p:ext uri="{BB962C8B-B14F-4D97-AF65-F5344CB8AC3E}">
        <p14:creationId xmlns:p14="http://schemas.microsoft.com/office/powerpoint/2010/main" val="2897379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January 2017</a:t>
            </a:r>
            <a:endParaRPr lang="en-US" dirty="0"/>
          </a:p>
        </p:txBody>
      </p:sp>
      <p:sp>
        <p:nvSpPr>
          <p:cNvPr id="5" name="Footer Placeholder 4"/>
          <p:cNvSpPr>
            <a:spLocks noGrp="1"/>
          </p:cNvSpPr>
          <p:nvPr>
            <p:ph type="ftr" sz="quarter" idx="11"/>
          </p:nvPr>
        </p:nvSpPr>
        <p:spPr/>
        <p:txBody>
          <a:bodyPr/>
          <a:lstStyle/>
          <a:p>
            <a:pPr>
              <a:defRPr/>
            </a:pPr>
            <a:r>
              <a:rPr lang="en-US"/>
              <a:t>Jay Holcomb, Itron</a:t>
            </a:r>
            <a:endParaRPr lang="en-US" dirty="0"/>
          </a:p>
        </p:txBody>
      </p:sp>
      <p:sp>
        <p:nvSpPr>
          <p:cNvPr id="6" name="Slide Number Placeholder 5"/>
          <p:cNvSpPr>
            <a:spLocks noGrp="1"/>
          </p:cNvSpPr>
          <p:nvPr>
            <p:ph type="sldNum" sz="quarter" idx="12"/>
          </p:nvPr>
        </p:nvSpPr>
        <p:spPr/>
        <p:txBody>
          <a:bodyPr/>
          <a:lstStyle/>
          <a:p>
            <a:pPr>
              <a:defRPr/>
            </a:pPr>
            <a:r>
              <a:rPr lang="en-US"/>
              <a:t>Slide </a:t>
            </a:r>
            <a:fld id="{E07EAB99-7448-5041-9D18-454FF4C5CBA8}" type="slidenum">
              <a:rPr lang="en-US" smtClean="0"/>
              <a:pPr>
                <a:defRPr/>
              </a:pPr>
              <a:t>10</a:t>
            </a:fld>
            <a:endParaRPr lang="en-US"/>
          </a:p>
        </p:txBody>
      </p:sp>
      <p:sp>
        <p:nvSpPr>
          <p:cNvPr id="7" name="Rectangle 2"/>
          <p:cNvSpPr>
            <a:spLocks noGrp="1" noChangeArrowheads="1"/>
          </p:cNvSpPr>
          <p:nvPr>
            <p:ph type="title"/>
          </p:nvPr>
        </p:nvSpPr>
        <p:spPr>
          <a:xfrm>
            <a:off x="685800" y="685800"/>
            <a:ext cx="7772400" cy="990600"/>
          </a:xfrm>
        </p:spPr>
        <p:txBody>
          <a:bodyPr/>
          <a:lstStyle/>
          <a:p>
            <a:r>
              <a:rPr lang="en-GB" dirty="0">
                <a:latin typeface="Times New Roman" charset="0"/>
              </a:rPr>
              <a:t>Back up slide, the other 5 ITU liaisons</a:t>
            </a:r>
          </a:p>
        </p:txBody>
      </p:sp>
      <p:sp>
        <p:nvSpPr>
          <p:cNvPr id="8" name="Rectangle 3"/>
          <p:cNvSpPr txBox="1">
            <a:spLocks noChangeArrowheads="1"/>
          </p:cNvSpPr>
          <p:nvPr/>
        </p:nvSpPr>
        <p:spPr bwMode="auto">
          <a:xfrm>
            <a:off x="715498" y="1447800"/>
            <a:ext cx="7924800" cy="449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1100" dirty="0"/>
          </a:p>
          <a:p>
            <a:r>
              <a:rPr lang="en-US" sz="1100" dirty="0"/>
              <a:t>Maybe not of interest to IEEE 802</a:t>
            </a:r>
          </a:p>
          <a:p>
            <a:pPr>
              <a:spcBef>
                <a:spcPct val="0"/>
              </a:spcBef>
              <a:spcAft>
                <a:spcPts val="600"/>
              </a:spcAft>
            </a:pPr>
            <a:r>
              <a:rPr lang="en-US" sz="1100" dirty="0"/>
              <a:t>18-17-0008-01,  “Technical and operational characteristics of digital land mobile radios for specific use”, ITU-R WP5A is developing a report on the technical and operational characteristics of digital private land mobile radios systems that provide capabilities (DPLMR).</a:t>
            </a:r>
          </a:p>
          <a:p>
            <a:pPr>
              <a:spcBef>
                <a:spcPct val="0"/>
              </a:spcBef>
              <a:spcAft>
                <a:spcPts val="600"/>
              </a:spcAft>
            </a:pPr>
            <a:endParaRPr lang="en-US" sz="1100" dirty="0"/>
          </a:p>
          <a:p>
            <a:pPr>
              <a:spcBef>
                <a:spcPct val="0"/>
              </a:spcBef>
              <a:spcAft>
                <a:spcPts val="600"/>
              </a:spcAft>
            </a:pPr>
            <a:r>
              <a:rPr lang="en-US" sz="1100" dirty="0"/>
              <a:t>18-17-0009-00, “Operational requirements and technical characteristics of systems in the land mobile service excluding IMT in the frequency band 51.4-52.4 GHz and adjacent or nearby bands”, ITU-R WP5A is requesting data as there are currently no ITU-R Recommendations or Reports that include such characteristics for the frequency ranges of interest.</a:t>
            </a:r>
          </a:p>
          <a:p>
            <a:pPr>
              <a:spcBef>
                <a:spcPct val="0"/>
              </a:spcBef>
              <a:spcAft>
                <a:spcPts val="600"/>
              </a:spcAft>
            </a:pPr>
            <a:endParaRPr lang="en-US" sz="1100" dirty="0"/>
          </a:p>
          <a:p>
            <a:pPr>
              <a:spcBef>
                <a:spcPct val="0"/>
              </a:spcBef>
              <a:spcAft>
                <a:spcPts val="600"/>
              </a:spcAft>
            </a:pPr>
            <a:r>
              <a:rPr lang="en-US" sz="1100" dirty="0"/>
              <a:t>18-17-0011-00, “Request for Information on Machine Type Communications (MTC) in the land mobile service”, ITU-R WP5A is requesting this data in response to a request from ITU-R WP5D (IMT) for information on these type of systems.</a:t>
            </a:r>
          </a:p>
          <a:p>
            <a:pPr>
              <a:spcBef>
                <a:spcPct val="0"/>
              </a:spcBef>
              <a:spcAft>
                <a:spcPts val="600"/>
              </a:spcAft>
            </a:pPr>
            <a:endParaRPr lang="en-US" sz="1100" dirty="0"/>
          </a:p>
          <a:p>
            <a:pPr>
              <a:spcBef>
                <a:spcPct val="0"/>
              </a:spcBef>
              <a:spcAft>
                <a:spcPts val="600"/>
              </a:spcAft>
            </a:pPr>
            <a:r>
              <a:rPr lang="en-US" sz="1100" dirty="0"/>
              <a:t>18-17-0013-01, “Characteristics of terrestrial IMT systems for frequency sharing / interference analysis in the frequency range between 24.25 GHz and 86 GHz”, ITU-R WP5D (IMT) is requesting data on technology-related parameters related to technologies operating in that band.</a:t>
            </a:r>
          </a:p>
          <a:p>
            <a:pPr>
              <a:spcBef>
                <a:spcPct val="0"/>
              </a:spcBef>
              <a:spcAft>
                <a:spcPts val="600"/>
              </a:spcAft>
            </a:pPr>
            <a:endParaRPr lang="en-US" sz="1100" dirty="0"/>
          </a:p>
          <a:p>
            <a:pPr>
              <a:spcBef>
                <a:spcPct val="0"/>
              </a:spcBef>
              <a:spcAft>
                <a:spcPts val="600"/>
              </a:spcAft>
            </a:pPr>
            <a:r>
              <a:rPr lang="en-US" sz="1100" dirty="0"/>
              <a:t>18-17-0014-00, “Candidate frequency ranges and related information for Wireless Power Transmission (WPT) impact studies”, ITU-R WP 1A is tasked with liaising technical and operational information to WP 1B so that WP 1B may develop impact studies. (Note: That in a WP1A meeting in 2016 IEEE Japan proposed using 2450 MHz for WPT. Since it is a license exempt band they may have not listed it in this document.)</a:t>
            </a:r>
          </a:p>
          <a:p>
            <a:endParaRPr lang="en-US" sz="1100" dirty="0"/>
          </a:p>
          <a:p>
            <a:pPr>
              <a:spcBef>
                <a:spcPct val="0"/>
              </a:spcBef>
              <a:spcAft>
                <a:spcPts val="600"/>
              </a:spcAft>
            </a:pPr>
            <a:endParaRPr lang="en-US" kern="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4098215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January 2017</a:t>
            </a:r>
            <a:endParaRPr lang="en-US" dirty="0"/>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2</a:t>
            </a:fld>
            <a:endParaRPr lang="en-US"/>
          </a:p>
        </p:txBody>
      </p:sp>
      <p:sp>
        <p:nvSpPr>
          <p:cNvPr id="7" name="Title 1"/>
          <p:cNvSpPr>
            <a:spLocks noGrp="1"/>
          </p:cNvSpPr>
          <p:nvPr>
            <p:ph type="title"/>
          </p:nvPr>
        </p:nvSpPr>
        <p:spPr>
          <a:xfrm>
            <a:off x="696913" y="471100"/>
            <a:ext cx="7772400" cy="1066800"/>
          </a:xfrm>
        </p:spPr>
        <p:txBody>
          <a:bodyPr/>
          <a:lstStyle/>
          <a:p>
            <a:r>
              <a:rPr lang="en-GB" dirty="0"/>
              <a:t>Items Reviewed/Discussed in the RR-TAG</a:t>
            </a:r>
            <a:endParaRPr lang="en-US" dirty="0"/>
          </a:p>
        </p:txBody>
      </p:sp>
      <p:sp>
        <p:nvSpPr>
          <p:cNvPr id="8" name="Content Placeholder 2"/>
          <p:cNvSpPr>
            <a:spLocks noGrp="1"/>
          </p:cNvSpPr>
          <p:nvPr>
            <p:ph idx="1"/>
          </p:nvPr>
        </p:nvSpPr>
        <p:spPr>
          <a:xfrm>
            <a:off x="696913" y="1600200"/>
            <a:ext cx="8077200" cy="4114800"/>
          </a:xfrm>
        </p:spPr>
        <p:txBody>
          <a:bodyPr/>
          <a:lstStyle/>
          <a:p>
            <a:r>
              <a:rPr lang="en-US" altLang="en-US" sz="1800" dirty="0"/>
              <a:t>ETSI BRAN and ERM TG11 updates</a:t>
            </a:r>
          </a:p>
          <a:p>
            <a:pPr lvl="1"/>
            <a:r>
              <a:rPr lang="en-US" altLang="en-US" sz="1400" dirty="0"/>
              <a:t>Tracking standards needed for equipment to meet the RED. </a:t>
            </a:r>
          </a:p>
          <a:p>
            <a:endParaRPr lang="en-US" altLang="en-US" sz="1800" dirty="0"/>
          </a:p>
          <a:p>
            <a:r>
              <a:rPr lang="en-US" altLang="en-US" sz="1800" dirty="0"/>
              <a:t>CEPT CPG PT-D meeting report</a:t>
            </a:r>
          </a:p>
          <a:p>
            <a:pPr lvl="1"/>
            <a:r>
              <a:rPr lang="en-US" altLang="en-US" sz="1600" dirty="0"/>
              <a:t>Preparing for the WRC-19</a:t>
            </a:r>
          </a:p>
          <a:p>
            <a:pPr lvl="1"/>
            <a:endParaRPr lang="en-US" altLang="en-US" sz="1600" dirty="0"/>
          </a:p>
          <a:p>
            <a:r>
              <a:rPr lang="en-US" altLang="en-US" sz="1800" dirty="0"/>
              <a:t>EU Radio Equipment Directive Status</a:t>
            </a:r>
          </a:p>
          <a:p>
            <a:pPr lvl="1"/>
            <a:r>
              <a:rPr lang="en-US" altLang="en-US" sz="1600" dirty="0"/>
              <a:t>Better news, in past couple weeks the EU Commission has a plan so there will be a 5GHz standard, with note, with the complying with the RED happens in June. </a:t>
            </a:r>
          </a:p>
          <a:p>
            <a:pPr marL="457200" lvl="1" indent="0">
              <a:buNone/>
            </a:pPr>
            <a:endParaRPr lang="en-US" altLang="en-US" sz="1600" dirty="0"/>
          </a:p>
          <a:p>
            <a:r>
              <a:rPr lang="en-US" altLang="en-US" sz="1800" dirty="0"/>
              <a:t>Developing IEEE 802 positions for WRC-19 agenda items </a:t>
            </a:r>
          </a:p>
          <a:p>
            <a:endParaRPr lang="en-US" altLang="en-US" sz="1800" dirty="0"/>
          </a:p>
          <a:p>
            <a:r>
              <a:rPr lang="en-US" altLang="en-US" sz="1800" dirty="0"/>
              <a:t>ACMA consultations, decided not to respond</a:t>
            </a:r>
            <a:endParaRPr lang="en-US" altLang="en-US" sz="1400" dirty="0"/>
          </a:p>
        </p:txBody>
      </p:sp>
    </p:spTree>
    <p:extLst>
      <p:ext uri="{BB962C8B-B14F-4D97-AF65-F5344CB8AC3E}">
        <p14:creationId xmlns:p14="http://schemas.microsoft.com/office/powerpoint/2010/main" val="4158764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January 2017</a:t>
            </a:r>
            <a:endParaRPr lang="en-US" dirty="0"/>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3</a:t>
            </a:fld>
            <a:endParaRPr lang="en-US"/>
          </a:p>
        </p:txBody>
      </p:sp>
      <p:sp>
        <p:nvSpPr>
          <p:cNvPr id="7" name="Title 1"/>
          <p:cNvSpPr>
            <a:spLocks noGrp="1"/>
          </p:cNvSpPr>
          <p:nvPr>
            <p:ph type="title"/>
          </p:nvPr>
        </p:nvSpPr>
        <p:spPr>
          <a:xfrm>
            <a:off x="696913" y="685800"/>
            <a:ext cx="7772400" cy="457200"/>
          </a:xfrm>
        </p:spPr>
        <p:txBody>
          <a:bodyPr/>
          <a:lstStyle/>
          <a:p>
            <a:r>
              <a:rPr lang="en-US" altLang="en-US" dirty="0"/>
              <a:t>ITU liaisons</a:t>
            </a:r>
            <a:endParaRPr lang="en-US" dirty="0"/>
          </a:p>
        </p:txBody>
      </p:sp>
      <p:sp>
        <p:nvSpPr>
          <p:cNvPr id="8" name="Content Placeholder 2"/>
          <p:cNvSpPr>
            <a:spLocks noGrp="1"/>
          </p:cNvSpPr>
          <p:nvPr>
            <p:ph idx="1"/>
          </p:nvPr>
        </p:nvSpPr>
        <p:spPr>
          <a:xfrm>
            <a:off x="696912" y="1142999"/>
            <a:ext cx="8066087" cy="5332413"/>
          </a:xfrm>
        </p:spPr>
        <p:txBody>
          <a:bodyPr/>
          <a:lstStyle/>
          <a:p>
            <a:r>
              <a:rPr lang="en-US" altLang="en-US" sz="1800" dirty="0"/>
              <a:t>11 new ITU liaisons uploaded to 802.18 mentor</a:t>
            </a:r>
          </a:p>
          <a:p>
            <a:pPr lvl="1"/>
            <a:r>
              <a:rPr lang="en-US" altLang="en-US" sz="1600" dirty="0"/>
              <a:t>Looking at the different working groups to review and provide contributions. </a:t>
            </a:r>
          </a:p>
          <a:p>
            <a:pPr lvl="1"/>
            <a:r>
              <a:rPr lang="en-US" altLang="en-US" sz="1600" dirty="0"/>
              <a:t>A couple of the 11 Liaisons that maybe of interest to 802.15, with the 802.18 DCN: </a:t>
            </a:r>
          </a:p>
          <a:p>
            <a:pPr marL="457200" lvl="1" indent="0">
              <a:buNone/>
            </a:pPr>
            <a:endParaRPr lang="en-US" altLang="en-US" dirty="0"/>
          </a:p>
          <a:p>
            <a:r>
              <a:rPr lang="en-US" sz="1800" dirty="0"/>
              <a:t>IEEE 802.11 &amp; 802.15:</a:t>
            </a:r>
          </a:p>
          <a:p>
            <a:r>
              <a:rPr lang="en-US" sz="1400" dirty="0"/>
              <a:t>18-17-0010-00, “Multiple Gigabit Wireless Systems”, ITU-R WP5A is requesting data in support of a revision of Recommendation ITU-R M.2003, which provides the general characteristics and radio interface standards for Multiple Gigabit Wireless Systems in frequencies around 60 GHz.  </a:t>
            </a:r>
          </a:p>
          <a:p>
            <a:pPr marL="0" indent="0">
              <a:buNone/>
            </a:pPr>
            <a:r>
              <a:rPr lang="en-US" sz="1400" dirty="0"/>
              <a:t>        (due 15May17)</a:t>
            </a:r>
          </a:p>
          <a:p>
            <a:endParaRPr lang="en-US" sz="1400" dirty="0"/>
          </a:p>
          <a:p>
            <a:r>
              <a:rPr lang="en-US" sz="1400" dirty="0"/>
              <a:t>18-17-0015-00, “CHARACTERISTICS FOR USE OF VISIBLE LIGHT* FOR BROADBAND COMMUNICATIONS”, ITU-R WP 1A started development of a working document towards a preliminary draft new Report ITU-R SM.[VISIBLE-LIGHT] under Question ITU-R 238/1. </a:t>
            </a:r>
          </a:p>
          <a:p>
            <a:pPr marL="0" indent="0">
              <a:buNone/>
            </a:pPr>
            <a:r>
              <a:rPr lang="en-US" sz="1400" dirty="0"/>
              <a:t>        (due 06Jun17)</a:t>
            </a:r>
          </a:p>
          <a:p>
            <a:endParaRPr lang="en-US" sz="1600" dirty="0"/>
          </a:p>
          <a:p>
            <a:r>
              <a:rPr lang="en-US" sz="1600" dirty="0"/>
              <a:t>IEEE 802</a:t>
            </a:r>
          </a:p>
          <a:p>
            <a:r>
              <a:rPr lang="en-US" sz="1400" dirty="0"/>
              <a:t>18-17-0018-00, “PRELIMINARY DRAFT REVISION OF REPORT ITU-R SM.2351-1 ON SMART GRID UTILITY MANAGEMENT SYSTEMS”, ITU-R WP1A has begun a revision of SM.2351-1, which was influenced by IEEE802, to incorporate 3GPP contributions. </a:t>
            </a:r>
          </a:p>
          <a:p>
            <a:pPr marL="0" indent="0">
              <a:buNone/>
            </a:pPr>
            <a:r>
              <a:rPr lang="en-US" sz="1400" dirty="0"/>
              <a:t>        (due-30apr17)</a:t>
            </a:r>
          </a:p>
          <a:p>
            <a:endParaRPr lang="en-US" dirty="0"/>
          </a:p>
          <a:p>
            <a:pPr marL="0" indent="0">
              <a:buNone/>
            </a:pPr>
            <a:endParaRPr lang="en-US" dirty="0"/>
          </a:p>
        </p:txBody>
      </p:sp>
    </p:spTree>
    <p:extLst>
      <p:ext uri="{BB962C8B-B14F-4D97-AF65-F5344CB8AC3E}">
        <p14:creationId xmlns:p14="http://schemas.microsoft.com/office/powerpoint/2010/main" val="4192314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January 2017</a:t>
            </a:r>
            <a:endParaRPr lang="en-US" dirty="0"/>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4</a:t>
            </a:fld>
            <a:endParaRPr lang="en-US"/>
          </a:p>
        </p:txBody>
      </p:sp>
      <p:sp>
        <p:nvSpPr>
          <p:cNvPr id="7" name="Title 1"/>
          <p:cNvSpPr>
            <a:spLocks noGrp="1"/>
          </p:cNvSpPr>
          <p:nvPr>
            <p:ph type="title"/>
          </p:nvPr>
        </p:nvSpPr>
        <p:spPr>
          <a:xfrm>
            <a:off x="696913" y="685800"/>
            <a:ext cx="7772400" cy="522520"/>
          </a:xfrm>
        </p:spPr>
        <p:txBody>
          <a:bodyPr/>
          <a:lstStyle/>
          <a:p>
            <a:r>
              <a:rPr lang="en-US" altLang="en-US" dirty="0"/>
              <a:t>ITU liaisons </a:t>
            </a:r>
            <a:r>
              <a:rPr lang="en-GB" dirty="0"/>
              <a:t>- continued</a:t>
            </a:r>
            <a:endParaRPr lang="en-US" dirty="0"/>
          </a:p>
        </p:txBody>
      </p:sp>
      <p:sp>
        <p:nvSpPr>
          <p:cNvPr id="8" name="Content Placeholder 2"/>
          <p:cNvSpPr>
            <a:spLocks noGrp="1"/>
          </p:cNvSpPr>
          <p:nvPr>
            <p:ph idx="1"/>
          </p:nvPr>
        </p:nvSpPr>
        <p:spPr>
          <a:xfrm>
            <a:off x="696913" y="1284520"/>
            <a:ext cx="7772400" cy="4592173"/>
          </a:xfrm>
        </p:spPr>
        <p:txBody>
          <a:bodyPr/>
          <a:lstStyle/>
          <a:p>
            <a:r>
              <a:rPr lang="en-US" sz="1600" dirty="0"/>
              <a:t>18-17-0007-00, “Technical and operational characteristics and implementation of railway radiocommunication systems between train and trackside (RSTT) associated with work on WRC-19 agenda item 1.11”, Ongoing efforts of ITU-R WP5A regarding RSTT, also called Positive Train Control </a:t>
            </a:r>
            <a:r>
              <a:rPr lang="en-US" sz="1600" dirty="0">
                <a:sym typeface="Wingdings" panose="05000000000000000000" pitchFamily="2" charset="2"/>
              </a:rPr>
              <a:t></a:t>
            </a:r>
            <a:r>
              <a:rPr lang="en-US" sz="1600" dirty="0"/>
              <a:t> </a:t>
            </a:r>
            <a:r>
              <a:rPr lang="en-US" sz="1600" dirty="0">
                <a:solidFill>
                  <a:srgbClr val="7030A0"/>
                </a:solidFill>
              </a:rPr>
              <a:t>may not respond</a:t>
            </a:r>
          </a:p>
          <a:p>
            <a:pPr marL="0" indent="0">
              <a:buNone/>
            </a:pPr>
            <a:r>
              <a:rPr lang="en-US" sz="1600" dirty="0"/>
              <a:t>       (due 15may17)</a:t>
            </a:r>
          </a:p>
          <a:p>
            <a:endParaRPr lang="en-US" sz="1600" dirty="0"/>
          </a:p>
          <a:p>
            <a:r>
              <a:rPr lang="en-US" sz="1600" dirty="0"/>
              <a:t>18-17-0012-01, “Preliminary information on land mobile service applications associated with work on WRC-19 agenda item 1.15”, ITU-R WP 5A continues to developed a working document towards a preliminary draft new Report ITU-R M.[300GHZ_MS_CHAR] on technical and operational characteristics of the land mobile service applications operating in the frequency range 275 - 450 GHz</a:t>
            </a:r>
          </a:p>
          <a:p>
            <a:pPr marL="0" indent="0">
              <a:buNone/>
            </a:pPr>
            <a:r>
              <a:rPr lang="en-US" sz="1600" dirty="0"/>
              <a:t>       (due 15may17)</a:t>
            </a:r>
          </a:p>
          <a:p>
            <a:endParaRPr lang="en-US" sz="1600" dirty="0"/>
          </a:p>
          <a:p>
            <a:r>
              <a:rPr lang="en-US" sz="1600" dirty="0"/>
              <a:t>18-17-0016-00, “Preliminary information on fixed service applications associated with work on WRC-19 agenda item 1.15”, ITU-R WP 5C continued to develop its working document towards a preliminary draft new Report ITU-R M.[300GHZ _FS_CHAR] on technical and operational characteristics and applications of the fixed service applications operating in the frequency range 275 450 GHz.</a:t>
            </a:r>
          </a:p>
          <a:p>
            <a:pPr marL="0" indent="0">
              <a:buNone/>
            </a:pPr>
            <a:r>
              <a:rPr lang="en-US" sz="1600" dirty="0"/>
              <a:t>        (due ________)</a:t>
            </a:r>
          </a:p>
          <a:p>
            <a:endParaRPr lang="en-US" sz="1400" dirty="0"/>
          </a:p>
          <a:p>
            <a:endParaRPr lang="en-US" dirty="0"/>
          </a:p>
          <a:p>
            <a:pPr marL="0" indent="0">
              <a:buNone/>
            </a:pPr>
            <a:endParaRPr lang="en-US" dirty="0"/>
          </a:p>
        </p:txBody>
      </p:sp>
    </p:spTree>
    <p:extLst>
      <p:ext uri="{BB962C8B-B14F-4D97-AF65-F5344CB8AC3E}">
        <p14:creationId xmlns:p14="http://schemas.microsoft.com/office/powerpoint/2010/main" val="969541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January 2017</a:t>
            </a:r>
            <a:endParaRPr lang="en-US" dirty="0"/>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5</a:t>
            </a:fld>
            <a:endParaRPr lang="en-US"/>
          </a:p>
        </p:txBody>
      </p:sp>
      <p:sp>
        <p:nvSpPr>
          <p:cNvPr id="7" name="Title 1"/>
          <p:cNvSpPr>
            <a:spLocks noGrp="1"/>
          </p:cNvSpPr>
          <p:nvPr>
            <p:ph type="title"/>
          </p:nvPr>
        </p:nvSpPr>
        <p:spPr>
          <a:xfrm>
            <a:off x="696913" y="685800"/>
            <a:ext cx="7772400" cy="1066800"/>
          </a:xfrm>
        </p:spPr>
        <p:txBody>
          <a:bodyPr/>
          <a:lstStyle/>
          <a:p>
            <a:r>
              <a:rPr lang="en-GB" dirty="0"/>
              <a:t>Other</a:t>
            </a:r>
            <a:endParaRPr lang="en-US" dirty="0"/>
          </a:p>
        </p:txBody>
      </p:sp>
      <p:sp>
        <p:nvSpPr>
          <p:cNvPr id="8" name="Content Placeholder 2"/>
          <p:cNvSpPr>
            <a:spLocks noGrp="1"/>
          </p:cNvSpPr>
          <p:nvPr>
            <p:ph idx="1"/>
          </p:nvPr>
        </p:nvSpPr>
        <p:spPr>
          <a:xfrm>
            <a:off x="685800" y="1981200"/>
            <a:ext cx="7772400" cy="4114800"/>
          </a:xfrm>
        </p:spPr>
        <p:txBody>
          <a:bodyPr/>
          <a:lstStyle/>
          <a:p>
            <a:r>
              <a:rPr lang="en-US" dirty="0"/>
              <a:t>No Ad Hoc meetings needed this week.</a:t>
            </a:r>
          </a:p>
          <a:p>
            <a:r>
              <a:rPr lang="en-US" dirty="0"/>
              <a:t>Status from </a:t>
            </a:r>
            <a:r>
              <a:rPr lang="en-US" dirty="0" err="1"/>
              <a:t>Ofcomm</a:t>
            </a:r>
            <a:endParaRPr lang="en-US" dirty="0"/>
          </a:p>
          <a:p>
            <a:pPr lvl="1"/>
            <a:r>
              <a:rPr lang="en-US" dirty="0"/>
              <a:t> ETSI</a:t>
            </a:r>
          </a:p>
          <a:p>
            <a:pPr lvl="1"/>
            <a:r>
              <a:rPr lang="en-US" dirty="0"/>
              <a:t> CEPT CPG PT-D</a:t>
            </a:r>
          </a:p>
          <a:p>
            <a:pPr lvl="1"/>
            <a:r>
              <a:rPr lang="en-US" dirty="0"/>
              <a:t> ITU-R WP5A</a:t>
            </a:r>
          </a:p>
          <a:p>
            <a:pPr marL="0" indent="0">
              <a:buNone/>
            </a:pPr>
            <a:r>
              <a:rPr lang="en-US" dirty="0"/>
              <a:t> </a:t>
            </a:r>
          </a:p>
          <a:p>
            <a:r>
              <a:rPr lang="en-US" dirty="0"/>
              <a:t>Documents approved: </a:t>
            </a:r>
          </a:p>
          <a:p>
            <a:pPr lvl="1"/>
            <a:r>
              <a:rPr lang="en-US" dirty="0"/>
              <a:t>Minutes for San Antonio plenary 18-17/0017r00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04073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January 2017</a:t>
            </a:r>
            <a:endParaRPr lang="en-US" dirty="0"/>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6</a:t>
            </a:fld>
            <a:endParaRPr lang="en-US"/>
          </a:p>
        </p:txBody>
      </p:sp>
      <p:sp>
        <p:nvSpPr>
          <p:cNvPr id="7" name="Title 1"/>
          <p:cNvSpPr>
            <a:spLocks noGrp="1"/>
          </p:cNvSpPr>
          <p:nvPr>
            <p:ph type="title"/>
          </p:nvPr>
        </p:nvSpPr>
        <p:spPr>
          <a:xfrm>
            <a:off x="696913" y="685800"/>
            <a:ext cx="7772400" cy="1066800"/>
          </a:xfrm>
        </p:spPr>
        <p:txBody>
          <a:bodyPr/>
          <a:lstStyle/>
          <a:p>
            <a:r>
              <a:rPr lang="en-GB" dirty="0"/>
              <a:t>Next</a:t>
            </a:r>
            <a:endParaRPr lang="en-US" dirty="0"/>
          </a:p>
        </p:txBody>
      </p:sp>
      <p:sp>
        <p:nvSpPr>
          <p:cNvPr id="8" name="Content Placeholder 2"/>
          <p:cNvSpPr>
            <a:spLocks noGrp="1"/>
          </p:cNvSpPr>
          <p:nvPr>
            <p:ph idx="1"/>
          </p:nvPr>
        </p:nvSpPr>
        <p:spPr>
          <a:xfrm>
            <a:off x="696913" y="2083690"/>
            <a:ext cx="7772400" cy="4114800"/>
          </a:xfrm>
        </p:spPr>
        <p:txBody>
          <a:bodyPr/>
          <a:lstStyle/>
          <a:p>
            <a:r>
              <a:rPr lang="en-US" altLang="en-US" dirty="0"/>
              <a:t>Continue on IEEE 802 position paper for WRC-19</a:t>
            </a:r>
          </a:p>
          <a:p>
            <a:pPr marL="0" indent="0">
              <a:buNone/>
            </a:pPr>
            <a:endParaRPr lang="en-US" dirty="0"/>
          </a:p>
          <a:p>
            <a:r>
              <a:rPr lang="en-US" dirty="0"/>
              <a:t>Build up a regulatory calendar, e.g. RED, WRC-19, etc.</a:t>
            </a:r>
          </a:p>
          <a:p>
            <a:pPr marL="0" indent="0">
              <a:buNone/>
            </a:pPr>
            <a:r>
              <a:rPr lang="en-US" dirty="0"/>
              <a:t> </a:t>
            </a:r>
          </a:p>
          <a:p>
            <a:r>
              <a:rPr lang="en-US" dirty="0"/>
              <a:t>Monitor / support ITU liaisons </a:t>
            </a:r>
          </a:p>
          <a:p>
            <a:endParaRPr lang="en-US" dirty="0"/>
          </a:p>
          <a:p>
            <a:r>
              <a:rPr lang="en-US" dirty="0"/>
              <a:t>Stay on top of the ETSI standard updates for the RED</a:t>
            </a:r>
          </a:p>
        </p:txBody>
      </p:sp>
    </p:spTree>
    <p:extLst>
      <p:ext uri="{BB962C8B-B14F-4D97-AF65-F5344CB8AC3E}">
        <p14:creationId xmlns:p14="http://schemas.microsoft.com/office/powerpoint/2010/main" val="3544624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January 2017</a:t>
            </a:r>
            <a:endParaRPr lang="en-US" dirty="0"/>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7</a:t>
            </a:fld>
            <a:endParaRPr lang="en-US"/>
          </a:p>
        </p:txBody>
      </p:sp>
      <p:sp>
        <p:nvSpPr>
          <p:cNvPr id="7" name="Title 1"/>
          <p:cNvSpPr>
            <a:spLocks noGrp="1"/>
          </p:cNvSpPr>
          <p:nvPr>
            <p:ph type="title"/>
          </p:nvPr>
        </p:nvSpPr>
        <p:spPr>
          <a:xfrm>
            <a:off x="696913" y="685800"/>
            <a:ext cx="7772400" cy="1066800"/>
          </a:xfrm>
        </p:spPr>
        <p:txBody>
          <a:bodyPr/>
          <a:lstStyle/>
          <a:p>
            <a:r>
              <a:rPr lang="en-GB" dirty="0"/>
              <a:t>802.18 Meeting Close</a:t>
            </a:r>
            <a:endParaRPr lang="en-US" dirty="0"/>
          </a:p>
        </p:txBody>
      </p:sp>
      <p:sp>
        <p:nvSpPr>
          <p:cNvPr id="8" name="Content Placeholder 2"/>
          <p:cNvSpPr>
            <a:spLocks noGrp="1"/>
          </p:cNvSpPr>
          <p:nvPr>
            <p:ph idx="1"/>
          </p:nvPr>
        </p:nvSpPr>
        <p:spPr>
          <a:xfrm>
            <a:off x="696913" y="1524000"/>
            <a:ext cx="7772400" cy="4114800"/>
          </a:xfrm>
        </p:spPr>
        <p:txBody>
          <a:bodyPr/>
          <a:lstStyle/>
          <a:p>
            <a:pPr marL="457200" lvl="1" indent="0">
              <a:buNone/>
            </a:pPr>
            <a:endParaRPr lang="en-US" sz="1400" dirty="0"/>
          </a:p>
          <a:p>
            <a:r>
              <a:rPr lang="en-US" sz="2000" dirty="0"/>
              <a:t>The RR-TAG adjourned in AM1 on Thursday. </a:t>
            </a:r>
          </a:p>
          <a:p>
            <a:endParaRPr lang="en-US" sz="2000" b="0" dirty="0"/>
          </a:p>
          <a:p>
            <a:r>
              <a:rPr lang="en-US" sz="2000" dirty="0"/>
              <a:t>Will hold weekly, as needed, teleconferences, 14:30 ET Thursdays.</a:t>
            </a:r>
          </a:p>
          <a:p>
            <a:pPr lvl="1"/>
            <a:r>
              <a:rPr lang="en-US" dirty="0"/>
              <a:t>Scheduled through 04 May 17.  </a:t>
            </a:r>
          </a:p>
          <a:p>
            <a:pPr lvl="1"/>
            <a:r>
              <a:rPr lang="en-US" dirty="0"/>
              <a:t>Next teleconference planed for 02 Feb 17 </a:t>
            </a:r>
          </a:p>
          <a:p>
            <a:pPr lvl="1"/>
            <a:r>
              <a:rPr lang="en-US" dirty="0"/>
              <a:t>All notices are sent through the 802.18 list server reflector. </a:t>
            </a:r>
          </a:p>
          <a:p>
            <a:endParaRPr lang="en-US" sz="2000" b="0" dirty="0"/>
          </a:p>
          <a:p>
            <a:pPr algn="just"/>
            <a:r>
              <a:rPr lang="en-US" sz="2000" dirty="0"/>
              <a:t>The next face to face meeting of the 802.18 TAG will be the </a:t>
            </a:r>
            <a:r>
              <a:rPr lang="en-GB" sz="2000" dirty="0"/>
              <a:t>Plenary 17 – 19 March 2017 at the </a:t>
            </a:r>
            <a:r>
              <a:rPr lang="en-US" sz="2000" dirty="0"/>
              <a:t>Hyatt Regency in Vancouver, BC, Canada</a:t>
            </a:r>
          </a:p>
        </p:txBody>
      </p:sp>
    </p:spTree>
    <p:extLst>
      <p:ext uri="{BB962C8B-B14F-4D97-AF65-F5344CB8AC3E}">
        <p14:creationId xmlns:p14="http://schemas.microsoft.com/office/powerpoint/2010/main" val="4259647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January 2017</a:t>
            </a:r>
            <a:endParaRPr lang="en-US" dirty="0"/>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8</a:t>
            </a:fld>
            <a:endParaRPr lang="en-US"/>
          </a:p>
        </p:txBody>
      </p:sp>
      <p:sp>
        <p:nvSpPr>
          <p:cNvPr id="7" name="Title 1"/>
          <p:cNvSpPr>
            <a:spLocks noGrp="1"/>
          </p:cNvSpPr>
          <p:nvPr>
            <p:ph type="title"/>
          </p:nvPr>
        </p:nvSpPr>
        <p:spPr>
          <a:xfrm>
            <a:off x="696913" y="685800"/>
            <a:ext cx="7772400" cy="1066800"/>
          </a:xfrm>
        </p:spPr>
        <p:txBody>
          <a:bodyPr/>
          <a:lstStyle/>
          <a:p>
            <a:r>
              <a:rPr lang="en-US" dirty="0"/>
              <a:t>Back up slides</a:t>
            </a:r>
          </a:p>
        </p:txBody>
      </p:sp>
    </p:spTree>
    <p:extLst>
      <p:ext uri="{BB962C8B-B14F-4D97-AF65-F5344CB8AC3E}">
        <p14:creationId xmlns:p14="http://schemas.microsoft.com/office/powerpoint/2010/main" val="480761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1066800"/>
          </a:xfrm>
        </p:spPr>
        <p:txBody>
          <a:bodyPr/>
          <a:lstStyle/>
          <a:p>
            <a:r>
              <a:rPr lang="en-US" altLang="en-US" sz="1600" u="sng" dirty="0">
                <a:effectLst>
                  <a:outerShdw blurRad="38100" dist="38100" dir="2700000" algn="tl">
                    <a:srgbClr val="C0C0C0"/>
                  </a:outerShdw>
                </a:effectLst>
              </a:rPr>
              <a:t>Project: IEEE P802.15 Working Group for Wireless Personal Area Networks (WPANs)</a:t>
            </a:r>
            <a:br>
              <a:rPr lang="en-US" altLang="en-US" dirty="0"/>
            </a:br>
            <a:endParaRPr lang="en-US" dirty="0"/>
          </a:p>
        </p:txBody>
      </p:sp>
      <p:sp>
        <p:nvSpPr>
          <p:cNvPr id="3" name="Content Placeholder 2"/>
          <p:cNvSpPr>
            <a:spLocks noGrp="1"/>
          </p:cNvSpPr>
          <p:nvPr>
            <p:ph idx="1"/>
          </p:nvPr>
        </p:nvSpPr>
        <p:spPr>
          <a:xfrm>
            <a:off x="228600" y="1142998"/>
            <a:ext cx="8686800" cy="5257801"/>
          </a:xfrm>
        </p:spPr>
        <p:txBody>
          <a:bodyPr/>
          <a:lstStyle/>
          <a:p>
            <a:r>
              <a:rPr lang="en-US" altLang="en-US" sz="1400" dirty="0">
                <a:solidFill>
                  <a:schemeClr val="tx2"/>
                </a:solidFill>
              </a:rPr>
              <a:t>Submission Title: [</a:t>
            </a:r>
            <a:r>
              <a:rPr lang="en-US" altLang="en-US" sz="1400" dirty="0">
                <a:solidFill>
                  <a:srgbClr val="FF0000"/>
                </a:solidFill>
              </a:rPr>
              <a:t>Liaison Report on 802.18 for May 2016</a:t>
            </a:r>
            <a:r>
              <a:rPr lang="en-US" altLang="en-US" sz="1400" dirty="0">
                <a:solidFill>
                  <a:schemeClr val="tx2"/>
                </a:solidFill>
              </a:rPr>
              <a:t>]	</a:t>
            </a:r>
          </a:p>
          <a:p>
            <a:r>
              <a:rPr lang="en-US" altLang="en-US" sz="1400" dirty="0">
                <a:solidFill>
                  <a:schemeClr val="tx2"/>
                </a:solidFill>
              </a:rPr>
              <a:t>Date Submitted: [</a:t>
            </a:r>
            <a:r>
              <a:rPr lang="en-US" altLang="en-US" sz="1400" dirty="0">
                <a:solidFill>
                  <a:srgbClr val="FF0000"/>
                </a:solidFill>
              </a:rPr>
              <a:t>19 May, 2016</a:t>
            </a:r>
            <a:r>
              <a:rPr lang="en-US" altLang="en-US" sz="1400" dirty="0"/>
              <a:t>]</a:t>
            </a:r>
            <a:r>
              <a:rPr lang="en-US" altLang="en-US" sz="1400" dirty="0">
                <a:solidFill>
                  <a:srgbClr val="FF0000"/>
                </a:solidFill>
              </a:rPr>
              <a:t> </a:t>
            </a:r>
            <a:r>
              <a:rPr lang="en-US" altLang="en-US" sz="1400" dirty="0">
                <a:solidFill>
                  <a:schemeClr val="tx2"/>
                </a:solidFill>
              </a:rPr>
              <a:t>	</a:t>
            </a:r>
          </a:p>
          <a:p>
            <a:r>
              <a:rPr lang="en-US" altLang="en-US" sz="1400" dirty="0">
                <a:solidFill>
                  <a:schemeClr val="tx2"/>
                </a:solidFill>
              </a:rPr>
              <a:t>Source: [</a:t>
            </a:r>
            <a:r>
              <a:rPr lang="en-US" altLang="en-US" sz="1400" dirty="0">
                <a:solidFill>
                  <a:srgbClr val="FF0000"/>
                </a:solidFill>
              </a:rPr>
              <a:t>Jay Holcomb 802.18</a:t>
            </a:r>
            <a:r>
              <a:rPr lang="en-US" altLang="en-US" sz="1400" dirty="0">
                <a:solidFill>
                  <a:schemeClr val="tx2"/>
                </a:solidFill>
              </a:rPr>
              <a:t>] Company [</a:t>
            </a:r>
            <a:r>
              <a:rPr lang="en-US" altLang="en-US" sz="1400" dirty="0">
                <a:solidFill>
                  <a:srgbClr val="FF0000"/>
                </a:solidFill>
              </a:rPr>
              <a:t>Itron, Inc.</a:t>
            </a:r>
            <a:r>
              <a:rPr lang="en-US" altLang="en-US" sz="1400" dirty="0">
                <a:solidFill>
                  <a:schemeClr val="tx2"/>
                </a:solidFill>
              </a:rPr>
              <a:t>]</a:t>
            </a:r>
          </a:p>
          <a:p>
            <a:r>
              <a:rPr lang="en-US" altLang="en-US" sz="1400" dirty="0">
                <a:solidFill>
                  <a:schemeClr val="tx2"/>
                </a:solidFill>
              </a:rPr>
              <a:t>Address [</a:t>
            </a:r>
            <a:r>
              <a:rPr lang="en-US" altLang="en-US" sz="1400" dirty="0">
                <a:solidFill>
                  <a:srgbClr val="FF0000"/>
                </a:solidFill>
              </a:rPr>
              <a:t>Liberty Lake (Spokane), WA 99019</a:t>
            </a:r>
            <a:r>
              <a:rPr lang="en-US" altLang="en-US" sz="1400" dirty="0">
                <a:solidFill>
                  <a:schemeClr val="tx2"/>
                </a:solidFill>
              </a:rPr>
              <a:t>]</a:t>
            </a:r>
          </a:p>
          <a:p>
            <a:r>
              <a:rPr lang="en-US" altLang="en-US" sz="1400" dirty="0">
                <a:solidFill>
                  <a:schemeClr val="tx2"/>
                </a:solidFill>
              </a:rPr>
              <a:t>Voice:[</a:t>
            </a:r>
            <a:r>
              <a:rPr lang="en-US" altLang="en-US" sz="1400" dirty="0">
                <a:solidFill>
                  <a:srgbClr val="FF0000"/>
                </a:solidFill>
              </a:rPr>
              <a:t>509-891-3281</a:t>
            </a:r>
            <a:r>
              <a:rPr lang="en-US" altLang="en-US" sz="1400" dirty="0">
                <a:solidFill>
                  <a:schemeClr val="tx2"/>
                </a:solidFill>
              </a:rPr>
              <a:t>], FAX: [</a:t>
            </a:r>
            <a:r>
              <a:rPr lang="en-US" altLang="en-US" sz="1400" dirty="0">
                <a:solidFill>
                  <a:srgbClr val="FF0000"/>
                </a:solidFill>
              </a:rPr>
              <a:t>509-891-3896</a:t>
            </a:r>
            <a:r>
              <a:rPr lang="en-US" altLang="en-US" sz="1400" dirty="0">
                <a:solidFill>
                  <a:schemeClr val="tx2"/>
                </a:solidFill>
              </a:rPr>
              <a:t>], E-Mail:[</a:t>
            </a:r>
            <a:r>
              <a:rPr lang="en-US" altLang="en-US" sz="1400" dirty="0">
                <a:solidFill>
                  <a:srgbClr val="FF0000"/>
                </a:solidFill>
              </a:rPr>
              <a:t>jay.holcomb@itron.com </a:t>
            </a:r>
            <a:r>
              <a:rPr lang="en-US" altLang="en-US" sz="1400" dirty="0">
                <a:solidFill>
                  <a:schemeClr val="tx2"/>
                </a:solidFill>
              </a:rPr>
              <a:t>]	</a:t>
            </a:r>
          </a:p>
          <a:p>
            <a:pPr>
              <a:spcBef>
                <a:spcPts val="600"/>
              </a:spcBef>
              <a:spcAft>
                <a:spcPts val="600"/>
              </a:spcAft>
            </a:pPr>
            <a:r>
              <a:rPr lang="en-US" altLang="en-US" sz="1400" dirty="0">
                <a:solidFill>
                  <a:schemeClr val="tx2"/>
                </a:solidFill>
              </a:rPr>
              <a:t>Re: [</a:t>
            </a:r>
            <a:r>
              <a:rPr lang="en-US" altLang="en-US" sz="1400" dirty="0">
                <a:solidFill>
                  <a:srgbClr val="FF0000"/>
                </a:solidFill>
              </a:rPr>
              <a:t>Liaison Report on 802.18 for May, 2016</a:t>
            </a:r>
            <a:r>
              <a:rPr lang="en-US" altLang="en-US" sz="1400" dirty="0">
                <a:solidFill>
                  <a:schemeClr val="tx2"/>
                </a:solidFill>
              </a:rPr>
              <a:t>]</a:t>
            </a:r>
          </a:p>
          <a:p>
            <a:pPr>
              <a:spcBef>
                <a:spcPts val="100"/>
              </a:spcBef>
              <a:spcAft>
                <a:spcPts val="100"/>
              </a:spcAft>
            </a:pPr>
            <a:r>
              <a:rPr lang="en-US" altLang="en-US" sz="1400"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sz="1400" dirty="0">
                <a:solidFill>
                  <a:schemeClr val="accent2"/>
                </a:solidFill>
              </a:rPr>
              <a:t>[Note: Contributions that are not responsive to this section of the template, and contributions which do</a:t>
            </a:r>
          </a:p>
          <a:p>
            <a:r>
              <a:rPr lang="en-US" altLang="en-US" sz="1400" dirty="0">
                <a:solidFill>
                  <a:schemeClr val="accent2"/>
                </a:solidFill>
              </a:rPr>
              <a:t>not address the topic under which they are submitted, may be refused or consigned to the “General Contributions” area.]	</a:t>
            </a:r>
            <a:endParaRPr lang="en-US" altLang="en-US" sz="1400" dirty="0">
              <a:solidFill>
                <a:schemeClr val="tx2"/>
              </a:solidFill>
            </a:endParaRPr>
          </a:p>
          <a:p>
            <a:pPr>
              <a:spcBef>
                <a:spcPts val="600"/>
              </a:spcBef>
              <a:spcAft>
                <a:spcPts val="600"/>
              </a:spcAft>
            </a:pPr>
            <a:r>
              <a:rPr lang="en-US" altLang="en-US" sz="1400" dirty="0">
                <a:solidFill>
                  <a:schemeClr val="tx2"/>
                </a:solidFill>
              </a:rPr>
              <a:t>Abstract:	[</a:t>
            </a:r>
            <a:r>
              <a:rPr lang="en-US" altLang="en-US" sz="1400" dirty="0">
                <a:solidFill>
                  <a:srgbClr val="FF0000"/>
                </a:solidFill>
              </a:rPr>
              <a:t>Liaison Report on 802.18 for May, 2016.</a:t>
            </a:r>
            <a:r>
              <a:rPr lang="en-US" altLang="en-US" sz="1400" dirty="0">
                <a:solidFill>
                  <a:schemeClr val="tx2"/>
                </a:solidFill>
              </a:rPr>
              <a:t>]</a:t>
            </a:r>
          </a:p>
          <a:p>
            <a:pPr>
              <a:spcBef>
                <a:spcPts val="600"/>
              </a:spcBef>
              <a:spcAft>
                <a:spcPts val="600"/>
              </a:spcAft>
            </a:pPr>
            <a:r>
              <a:rPr lang="en-US" altLang="en-US" sz="1400" dirty="0">
                <a:solidFill>
                  <a:schemeClr val="tx2"/>
                </a:solidFill>
              </a:rPr>
              <a:t>Purpose:	[</a:t>
            </a:r>
            <a:r>
              <a:rPr lang="en-US" altLang="en-US" sz="1400" dirty="0">
                <a:solidFill>
                  <a:srgbClr val="FF0000"/>
                </a:solidFill>
              </a:rPr>
              <a:t>Informative</a:t>
            </a:r>
            <a:r>
              <a:rPr lang="en-US" altLang="en-US" sz="1400" dirty="0">
                <a:solidFill>
                  <a:schemeClr val="tx2"/>
                </a:solidFill>
              </a:rPr>
              <a:t>]</a:t>
            </a:r>
          </a:p>
          <a:p>
            <a:r>
              <a:rPr lang="en-US" altLang="en-US" sz="1400" dirty="0">
                <a:solidFill>
                  <a:schemeClr val="tx2"/>
                </a:solidFill>
              </a:rPr>
              <a:t>Notice: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400" dirty="0">
                <a:solidFill>
                  <a:schemeClr val="tx2"/>
                </a:solidFill>
              </a:rPr>
              <a:t>Release:	The contributor acknowledges and accepts that this contribution becomes the property of IEEE and may be made publicly available by P802.15.	</a:t>
            </a:r>
          </a:p>
          <a:p>
            <a:endParaRPr lang="en-US" sz="1200" dirty="0"/>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9</a:t>
            </a:fld>
            <a:endParaRPr lang="en-US"/>
          </a:p>
        </p:txBody>
      </p:sp>
      <p:sp>
        <p:nvSpPr>
          <p:cNvPr id="9" name="Rectangle 2"/>
          <p:cNvSpPr>
            <a:spLocks noChangeArrowheads="1"/>
          </p:cNvSpPr>
          <p:nvPr/>
        </p:nvSpPr>
        <p:spPr bwMode="auto">
          <a:xfrm>
            <a:off x="280987" y="6208713"/>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dirty="0">
                <a:solidFill>
                  <a:schemeClr val="accent2"/>
                </a:solidFill>
              </a:rPr>
              <a:t>NOTE: Update all </a:t>
            </a:r>
            <a:r>
              <a:rPr lang="en-US" altLang="en-US" sz="1400" dirty="0">
                <a:solidFill>
                  <a:srgbClr val="FF0000"/>
                </a:solidFill>
              </a:rPr>
              <a:t>red</a:t>
            </a:r>
            <a:r>
              <a:rPr lang="en-US" altLang="en-US" sz="1400" dirty="0">
                <a:solidFill>
                  <a:schemeClr val="accent2"/>
                </a:solidFill>
              </a:rPr>
              <a:t> fields replacing with your information; they are required. This is a manual update in appropriate</a:t>
            </a:r>
          </a:p>
          <a:p>
            <a:pPr algn="ctr"/>
            <a:r>
              <a:rPr lang="en-US" altLang="en-US" sz="1400" dirty="0">
                <a:solidFill>
                  <a:schemeClr val="accent2"/>
                </a:solidFill>
              </a:rPr>
              <a:t>fields.  All Blue fields are informational and are to be deleted. </a:t>
            </a:r>
            <a:r>
              <a:rPr lang="en-US" altLang="en-US" sz="1400" dirty="0">
                <a:solidFill>
                  <a:schemeClr val="tx2"/>
                </a:solidFill>
              </a:rPr>
              <a:t>Black</a:t>
            </a:r>
            <a:r>
              <a:rPr lang="en-US" altLang="en-US" sz="1400" dirty="0">
                <a:solidFill>
                  <a:schemeClr val="accent2"/>
                </a:solidFill>
              </a:rPr>
              <a:t> stays. After updating delete this box/paragraph.</a:t>
            </a:r>
          </a:p>
        </p:txBody>
      </p:sp>
    </p:spTree>
    <p:extLst>
      <p:ext uri="{BB962C8B-B14F-4D97-AF65-F5344CB8AC3E}">
        <p14:creationId xmlns:p14="http://schemas.microsoft.com/office/powerpoint/2010/main" val="1837153517"/>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1591</TotalTime>
  <Words>836</Words>
  <Application>Microsoft Office PowerPoint</Application>
  <PresentationFormat>On-screen Show (4:3)</PresentationFormat>
  <Paragraphs>138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ＭＳ Ｐゴシック</vt:lpstr>
      <vt:lpstr>Times New Roman</vt:lpstr>
      <vt:lpstr>Wingdings</vt:lpstr>
      <vt:lpstr>802-18-Submission</vt:lpstr>
      <vt:lpstr>Project: IEEE P802.15 Working Group for Wireless Personal Area Networks (WPANs) </vt:lpstr>
      <vt:lpstr>Items Reviewed/Discussed in the RR-TAG</vt:lpstr>
      <vt:lpstr>ITU liaisons</vt:lpstr>
      <vt:lpstr>ITU liaisons - continued</vt:lpstr>
      <vt:lpstr>Other</vt:lpstr>
      <vt:lpstr>Next</vt:lpstr>
      <vt:lpstr>802.18 Meeting Close</vt:lpstr>
      <vt:lpstr>Back up slides</vt:lpstr>
      <vt:lpstr>Project: IEEE P802.15 Working Group for Wireless Personal Area Networks (WPANs) </vt:lpstr>
      <vt:lpstr>Back up slide, the other 5 ITU liaisons</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from 802.18</dc:title>
  <dc:creator>John H Notor</dc:creator>
  <cp:keywords>November 2016</cp:keywords>
  <cp:lastModifiedBy>Holcomb, Jay</cp:lastModifiedBy>
  <cp:revision>431</cp:revision>
  <cp:lastPrinted>2012-05-17T14:33:36Z</cp:lastPrinted>
  <dcterms:created xsi:type="dcterms:W3CDTF">2012-05-17T18:49:07Z</dcterms:created>
  <dcterms:modified xsi:type="dcterms:W3CDTF">2017-01-19T17:37:25Z</dcterms:modified>
</cp:coreProperties>
</file>