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4"/>
  </p:notesMasterIdLst>
  <p:sldIdLst>
    <p:sldId id="293" r:id="rId2"/>
    <p:sldId id="301" r:id="rId3"/>
    <p:sldId id="296" r:id="rId4"/>
    <p:sldId id="346" r:id="rId5"/>
    <p:sldId id="300" r:id="rId6"/>
    <p:sldId id="352" r:id="rId7"/>
    <p:sldId id="338" r:id="rId8"/>
    <p:sldId id="354" r:id="rId9"/>
    <p:sldId id="348" r:id="rId10"/>
    <p:sldId id="350" r:id="rId11"/>
    <p:sldId id="353" r:id="rId12"/>
    <p:sldId id="298" r:id="rId13"/>
  </p:sldIdLst>
  <p:sldSz cx="9144000" cy="6858000" type="screen4x3"/>
  <p:notesSz cx="6858000" cy="9144000"/>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521415D9-36F7-43E2-AB2F-B90AF26B5E84}">
      <p14:sectionLst xmlns:p14="http://schemas.microsoft.com/office/powerpoint/2010/main">
        <p14:section name="Default Section" id="{5F8551FD-4043-46C9-83D6-8451FB6D1F5E}">
          <p14:sldIdLst>
            <p14:sldId id="293"/>
            <p14:sldId id="301"/>
            <p14:sldId id="296"/>
            <p14:sldId id="346"/>
            <p14:sldId id="300"/>
            <p14:sldId id="352"/>
            <p14:sldId id="338"/>
            <p14:sldId id="354"/>
          </p14:sldIdLst>
        </p14:section>
        <p14:section name="Untitled Section" id="{782904CE-F9CD-4E36-A87E-FA6E76D46C55}">
          <p14:sldIdLst>
            <p14:sldId id="348"/>
            <p14:sldId id="350"/>
            <p14:sldId id="353"/>
            <p14:sldId id="2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27" autoAdjust="0"/>
    <p:restoredTop sz="96192" autoAdjust="0"/>
  </p:normalViewPr>
  <p:slideViewPr>
    <p:cSldViewPr>
      <p:cViewPr varScale="1">
        <p:scale>
          <a:sx n="77" d="100"/>
          <a:sy n="77" d="100"/>
        </p:scale>
        <p:origin x="528"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12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1" name="Shape 81"/>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7" name="Rectangle 9"/>
          <p:cNvSpPr>
            <a:spLocks noGrp="1" noChangeArrowheads="1"/>
          </p:cNvSpPr>
          <p:nvPr>
            <p:ph type="sldNum" idx="10"/>
          </p:nvPr>
        </p:nvSpPr>
        <p:spPr>
          <a:xfrm>
            <a:off x="3975100" y="6597650"/>
            <a:ext cx="1587500" cy="260350"/>
          </a:xfrm>
          <a:prstGeom prst="rect">
            <a:avLst/>
          </a:prstGeom>
        </p:spPr>
        <p:txBody>
          <a:bodyPr/>
          <a:lstStyle>
            <a:lvl1pPr algn="ctr">
              <a:defRPr/>
            </a:lvl1pPr>
          </a:lstStyle>
          <a:p>
            <a:pPr>
              <a:defRPr/>
            </a:pPr>
            <a:r>
              <a:rPr lang="en-US" altLang="en-US" smtClean="0"/>
              <a:t>Slide </a:t>
            </a:r>
            <a:fld id="{59802E41-703B-4CC7-97CC-EA054E341967}" type="slidenum">
              <a:rPr lang="en-US" altLang="en-US" smtClean="0"/>
              <a:pPr>
                <a:defRPr/>
              </a:pPr>
              <a:t>‹#›</a:t>
            </a:fld>
            <a:endParaRPr lang="en-US" alt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Click to edit Master title style</a:t>
            </a:r>
            <a:endParaRPr lang="en-US" dirty="0"/>
          </a:p>
        </p:txBody>
      </p:sp>
      <p:sp>
        <p:nvSpPr>
          <p:cNvPr id="3" name="Rectangle 9"/>
          <p:cNvSpPr>
            <a:spLocks noGrp="1" noChangeArrowheads="1"/>
          </p:cNvSpPr>
          <p:nvPr>
            <p:ph type="sldNum" idx="10"/>
          </p:nvPr>
        </p:nvSpPr>
        <p:spPr>
          <a:xfrm>
            <a:off x="3975100" y="6597650"/>
            <a:ext cx="1587500" cy="260350"/>
          </a:xfrm>
          <a:prstGeom prst="rect">
            <a:avLst/>
          </a:prstGeom>
        </p:spPr>
        <p:txBody>
          <a:bodyPr/>
          <a:lstStyle>
            <a:lvl1pPr algn="ctr">
              <a:defRPr/>
            </a:lvl1pPr>
          </a:lstStyle>
          <a:p>
            <a:pPr>
              <a:defRPr/>
            </a:pPr>
            <a:r>
              <a:rPr lang="en-US" altLang="en-US" smtClean="0"/>
              <a:t>Slide </a:t>
            </a:r>
            <a:fld id="{59802E41-703B-4CC7-97CC-EA054E341967}" type="slidenum">
              <a:rPr lang="en-US" altLang="en-US" smtClean="0"/>
              <a:pPr>
                <a:defRPr/>
              </a:pPr>
              <a:t>‹#›</a:t>
            </a:fld>
            <a:endParaRPr lang="en-US" altLang="en-US" dirty="0"/>
          </a:p>
        </p:txBody>
      </p:sp>
    </p:spTree>
    <p:extLst>
      <p:ext uri="{BB962C8B-B14F-4D97-AF65-F5344CB8AC3E}">
        <p14:creationId xmlns:p14="http://schemas.microsoft.com/office/powerpoint/2010/main" val="11563215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p:nvSpPr>
        <p:spPr>
          <a:xfrm>
            <a:off x="685803" y="647541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381000"/>
            <a:ext cx="7848601" cy="15240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8" name="Shape 8"/>
          <p:cNvSpPr/>
          <p:nvPr/>
        </p:nvSpPr>
        <p:spPr>
          <a:xfrm>
            <a:off x="646381" y="381000"/>
            <a:ext cx="1063751"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1" dirty="0" smtClean="0"/>
              <a:t>January </a:t>
            </a:r>
            <a:r>
              <a:rPr sz="1200" b="1" dirty="0" smtClean="0"/>
              <a:t>201</a:t>
            </a:r>
            <a:r>
              <a:rPr lang="en-US" sz="1200" b="1" dirty="0" smtClean="0"/>
              <a:t>6</a:t>
            </a:r>
            <a:endParaRPr sz="1200" b="1" dirty="0"/>
          </a:p>
        </p:txBody>
      </p:sp>
      <p:sp>
        <p:nvSpPr>
          <p:cNvPr id="9" name="Shape 48"/>
          <p:cNvSpPr/>
          <p:nvPr userDrawn="1"/>
        </p:nvSpPr>
        <p:spPr>
          <a:xfrm>
            <a:off x="4495801" y="417128"/>
            <a:ext cx="3962400" cy="215444"/>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spAutoFit/>
          </a:bodyPr>
          <a:lstStyle/>
          <a:p>
            <a:pPr lvl="4" algn="r">
              <a:defRPr sz="1800"/>
            </a:pPr>
            <a:r>
              <a:rPr sz="1400" b="1" dirty="0">
                <a:latin typeface="Times New Roman"/>
                <a:ea typeface="Times New Roman"/>
                <a:cs typeface="Times New Roman"/>
                <a:sym typeface="Times New Roman"/>
              </a:rPr>
              <a:t>doc.: </a:t>
            </a:r>
            <a:r>
              <a:rPr sz="1400" b="1" dirty="0" smtClean="0">
                <a:latin typeface="Times New Roman"/>
                <a:ea typeface="Times New Roman"/>
                <a:cs typeface="Times New Roman"/>
                <a:sym typeface="Times New Roman"/>
              </a:rPr>
              <a:t>&lt;</a:t>
            </a:r>
            <a:r>
              <a:rPr lang="en-US" sz="1200" b="1" dirty="0" smtClean="0">
                <a:latin typeface="Times New Roman"/>
                <a:ea typeface="Times New Roman"/>
                <a:cs typeface="Times New Roman"/>
                <a:sym typeface="Times New Roman"/>
              </a:rPr>
              <a:t> </a:t>
            </a:r>
            <a:r>
              <a:rPr lang="en-US" sz="1200" b="1" dirty="0" smtClean="0">
                <a:effectLst/>
              </a:rPr>
              <a:t>15-17-0056-02-003e</a:t>
            </a:r>
            <a:r>
              <a:rPr sz="1400" b="1" dirty="0" smtClean="0">
                <a:latin typeface="Times New Roman"/>
                <a:ea typeface="Times New Roman"/>
                <a:cs typeface="Times New Roman"/>
                <a:sym typeface="Times New Roman"/>
              </a:rPr>
              <a:t>&gt;</a:t>
            </a:r>
            <a:endParaRPr sz="1400" b="1" dirty="0">
              <a:latin typeface="Times New Roman"/>
              <a:ea typeface="Times New Roman"/>
              <a:cs typeface="Times New Roman"/>
              <a:sym typeface="Times New Roman"/>
            </a:endParaRPr>
          </a:p>
        </p:txBody>
      </p:sp>
      <p:sp>
        <p:nvSpPr>
          <p:cNvPr id="11" name="Rectangle 9"/>
          <p:cNvSpPr>
            <a:spLocks noGrp="1" noChangeArrowheads="1"/>
          </p:cNvSpPr>
          <p:nvPr>
            <p:ph type="sldNum" idx="10"/>
          </p:nvPr>
        </p:nvSpPr>
        <p:spPr>
          <a:xfrm>
            <a:off x="3975100" y="6597650"/>
            <a:ext cx="1587500" cy="260350"/>
          </a:xfrm>
          <a:prstGeom prst="rect">
            <a:avLst/>
          </a:prstGeom>
        </p:spPr>
        <p:txBody>
          <a:bodyPr/>
          <a:lstStyle>
            <a:lvl1pPr>
              <a:defRPr/>
            </a:lvl1pPr>
          </a:lstStyle>
          <a:p>
            <a:pPr algn="ctr">
              <a:defRPr/>
            </a:pPr>
            <a:r>
              <a:rPr lang="en-US" altLang="en-US" dirty="0" smtClean="0"/>
              <a:t>Slide </a:t>
            </a:r>
            <a:fld id="{59802E41-703B-4CC7-97CC-EA054E341967}" type="slidenum">
              <a:rPr lang="en-US" altLang="en-US" smtClean="0"/>
              <a:pPr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50" r:id="rId1"/>
    <p:sldLayoutId id="2147483661" r:id="rId2"/>
  </p:sldLayoutIdLst>
  <p:transition spd="med"/>
  <p:timing>
    <p:tnLst>
      <p:par>
        <p:cTn id="1" dur="indefinite" restart="never" nodeType="tmRoot"/>
      </p:par>
    </p:tnLst>
  </p:timing>
  <p:hf hd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a:t>
            </a:fld>
            <a:endParaRPr lang="en-US" altLang="en-US" sz="1200" smtClean="0">
              <a:latin typeface="Times New Roman" pitchFamily="18" charset="0"/>
            </a:endParaRPr>
          </a:p>
        </p:txBody>
      </p:sp>
      <p:sp>
        <p:nvSpPr>
          <p:cNvPr id="4" name="Shape 85"/>
          <p:cNvSpPr/>
          <p:nvPr/>
        </p:nvSpPr>
        <p:spPr>
          <a:xfrm>
            <a:off x="152400" y="762000"/>
            <a:ext cx="8839200" cy="429348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0" algn="ctr">
              <a:defRPr sz="1800"/>
            </a:pPr>
            <a:r>
              <a:rPr b="1" u="sng" dirty="0">
                <a:effectLst>
                  <a:outerShdw blurRad="38100" dist="38100" dir="2700000" rotWithShape="0">
                    <a:srgbClr val="C0C0C0"/>
                  </a:outerShdw>
                </a:effectLst>
                <a:latin typeface="Times New Roman"/>
                <a:ea typeface="Times New Roman"/>
                <a:cs typeface="Times New Roman"/>
                <a:sym typeface="Times New Roman"/>
              </a:rPr>
              <a:t>Project: IEEE P802.15 Working Group for Wireless Personal Area Networks (WPANs)</a:t>
            </a:r>
            <a:endParaRPr sz="1600" b="1" dirty="0">
              <a:latin typeface="Times New Roman"/>
              <a:ea typeface="Times New Roman"/>
              <a:cs typeface="Times New Roman"/>
              <a:sym typeface="Times New Roman"/>
            </a:endParaRPr>
          </a:p>
          <a:p>
            <a:pPr lvl="0">
              <a:defRPr sz="1800"/>
            </a:pPr>
            <a:endParaRPr sz="16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Submission Title: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802.15.3e C</a:t>
            </a:r>
            <a:r>
              <a:rPr sz="1600" dirty="0" smtClean="0">
                <a:solidFill>
                  <a:srgbClr val="FF0000"/>
                </a:solidFill>
                <a:latin typeface="Times New Roman"/>
                <a:ea typeface="Times New Roman"/>
                <a:cs typeface="Times New Roman"/>
                <a:sym typeface="Times New Roman"/>
              </a:rPr>
              <a:t>losing </a:t>
            </a:r>
            <a:r>
              <a:rPr sz="1600" dirty="0">
                <a:solidFill>
                  <a:srgbClr val="FF0000"/>
                </a:solidFill>
                <a:latin typeface="Times New Roman"/>
                <a:ea typeface="Times New Roman"/>
                <a:cs typeface="Times New Roman"/>
                <a:sym typeface="Times New Roman"/>
              </a:rPr>
              <a:t>Report for </a:t>
            </a:r>
            <a:r>
              <a:rPr lang="en-US" sz="1600" dirty="0" smtClean="0">
                <a:solidFill>
                  <a:srgbClr val="FF0000"/>
                </a:solidFill>
                <a:latin typeface="Times New Roman"/>
                <a:ea typeface="Times New Roman"/>
                <a:cs typeface="Times New Roman"/>
                <a:sym typeface="Times New Roman"/>
              </a:rPr>
              <a:t>January 2017 </a:t>
            </a:r>
            <a:r>
              <a:rPr sz="1600" dirty="0" smtClean="0">
                <a:solidFill>
                  <a:srgbClr val="FF0000"/>
                </a:solidFill>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Date Submitted: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18 January </a:t>
            </a:r>
            <a:r>
              <a:rPr sz="1600" dirty="0" smtClean="0">
                <a:solidFill>
                  <a:srgbClr val="FF0000"/>
                </a:solidFill>
                <a:latin typeface="Times New Roman"/>
                <a:ea typeface="Times New Roman"/>
                <a:cs typeface="Times New Roman"/>
                <a:sym typeface="Times New Roman"/>
              </a:rPr>
              <a:t>201</a:t>
            </a:r>
            <a:r>
              <a:rPr lang="en-US" sz="1600" dirty="0">
                <a:solidFill>
                  <a:srgbClr val="FF0000"/>
                </a:solidFill>
                <a:latin typeface="Times New Roman"/>
                <a:ea typeface="Times New Roman"/>
                <a:cs typeface="Times New Roman"/>
                <a:sym typeface="Times New Roman"/>
              </a:rPr>
              <a:t>7</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Source: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 Estrada</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Company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Sony</a:t>
            </a:r>
            <a:r>
              <a:rPr sz="1600" dirty="0" smtClean="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Address </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San Diego, CA</a:t>
            </a:r>
            <a:r>
              <a:rPr sz="1600" dirty="0" smtClean="0">
                <a:solidFill>
                  <a:srgbClr val="FF0000"/>
                </a:solidFill>
                <a:latin typeface="Times New Roman"/>
                <a:ea typeface="Times New Roman"/>
                <a:cs typeface="Times New Roman"/>
                <a:sym typeface="Times New Roman"/>
              </a:rPr>
              <a:t>, </a:t>
            </a:r>
            <a:r>
              <a:rPr sz="1600" dirty="0">
                <a:solidFill>
                  <a:srgbClr val="FF0000"/>
                </a:solidFill>
                <a:latin typeface="Times New Roman"/>
                <a:ea typeface="Times New Roman"/>
                <a:cs typeface="Times New Roman"/>
                <a:sym typeface="Times New Roman"/>
              </a:rPr>
              <a:t>USA</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defRPr sz="1800"/>
            </a:pPr>
            <a:r>
              <a:rPr sz="1600" dirty="0">
                <a:latin typeface="Times New Roman"/>
                <a:ea typeface="Times New Roman"/>
                <a:cs typeface="Times New Roman"/>
                <a:sym typeface="Times New Roman"/>
              </a:rPr>
              <a:t>Voice:[</a:t>
            </a:r>
            <a:r>
              <a:rPr sz="1600" dirty="0">
                <a:solidFill>
                  <a:srgbClr val="FF0000"/>
                </a:solidFill>
                <a:latin typeface="Times New Roman"/>
                <a:ea typeface="Times New Roman"/>
                <a:cs typeface="Times New Roman"/>
                <a:sym typeface="Times New Roman"/>
              </a:rPr>
              <a:t>+</a:t>
            </a:r>
            <a:r>
              <a:rPr sz="1600" dirty="0" smtClean="0">
                <a:solidFill>
                  <a:srgbClr val="FF0000"/>
                </a:solidFill>
                <a:latin typeface="Times New Roman"/>
                <a:ea typeface="Times New Roman"/>
                <a:cs typeface="Times New Roman"/>
                <a:sym typeface="Times New Roman"/>
              </a:rPr>
              <a:t>1.</a:t>
            </a:r>
            <a:r>
              <a:rPr lang="en-US" sz="1600" dirty="0" smtClean="0">
                <a:solidFill>
                  <a:srgbClr val="FF0000"/>
                </a:solidFill>
                <a:latin typeface="Times New Roman"/>
                <a:ea typeface="Times New Roman"/>
                <a:cs typeface="Times New Roman"/>
                <a:sym typeface="Times New Roman"/>
              </a:rPr>
              <a:t>858.942.5483</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E-Mail</a:t>
            </a:r>
            <a:r>
              <a:rPr sz="1600" dirty="0" smtClean="0">
                <a:latin typeface="Times New Roman"/>
                <a:ea typeface="Times New Roman"/>
                <a:cs typeface="Times New Roman"/>
                <a:sym typeface="Times New Roman"/>
              </a:rPr>
              <a:t>:[</a:t>
            </a:r>
            <a:r>
              <a:rPr lang="en-US" sz="1600" dirty="0" smtClean="0">
                <a:solidFill>
                  <a:srgbClr val="FF0000"/>
                </a:solidFill>
                <a:latin typeface="Times New Roman"/>
                <a:ea typeface="Times New Roman"/>
                <a:cs typeface="Times New Roman"/>
                <a:sym typeface="Times New Roman"/>
              </a:rPr>
              <a:t>Andrew.Estrada@am.sony.com</a:t>
            </a:r>
            <a:r>
              <a:rPr sz="1600" dirty="0" smtClean="0">
                <a:latin typeface="Times New Roman"/>
                <a:ea typeface="Times New Roman"/>
                <a:cs typeface="Times New Roman"/>
                <a:sym typeface="Times New Roman"/>
              </a:rPr>
              <a:t>]</a:t>
            </a:r>
            <a:r>
              <a:rPr sz="1600" dirty="0">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Re:</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802.15.3e</a:t>
            </a:r>
            <a:r>
              <a:rPr sz="1600" dirty="0" smtClean="0">
                <a:latin typeface="Times New Roman"/>
                <a:ea typeface="Times New Roman"/>
                <a:cs typeface="Times New Roman"/>
                <a:sym typeface="Times New Roman"/>
              </a:rPr>
              <a:t> Closing </a:t>
            </a:r>
            <a:r>
              <a:rPr sz="1600" dirty="0">
                <a:latin typeface="Times New Roman"/>
                <a:ea typeface="Times New Roman"/>
                <a:cs typeface="Times New Roman"/>
                <a:sym typeface="Times New Roman"/>
              </a:rPr>
              <a:t>Report </a:t>
            </a:r>
            <a:r>
              <a:rPr sz="1600" dirty="0" smtClean="0">
                <a:latin typeface="Times New Roman"/>
                <a:ea typeface="Times New Roman"/>
                <a:cs typeface="Times New Roman"/>
                <a:sym typeface="Times New Roman"/>
              </a:rPr>
              <a:t>for</a:t>
            </a:r>
            <a:r>
              <a:rPr lang="en-US" sz="1600" dirty="0" smtClean="0">
                <a:latin typeface="Times New Roman"/>
                <a:ea typeface="Times New Roman"/>
                <a:cs typeface="Times New Roman"/>
                <a:sym typeface="Times New Roman"/>
              </a:rPr>
              <a:t> January 2017</a:t>
            </a:r>
            <a:r>
              <a:rPr sz="1600" dirty="0" smtClean="0">
                <a:latin typeface="Times New Roman"/>
                <a:ea typeface="Times New Roman"/>
                <a:cs typeface="Times New Roman"/>
                <a:sym typeface="Times New Roman"/>
              </a:rPr>
              <a:t> </a:t>
            </a:r>
            <a:r>
              <a:rPr sz="1600" dirty="0">
                <a:latin typeface="Times New Roman"/>
                <a:ea typeface="Times New Roman"/>
                <a:cs typeface="Times New Roman"/>
                <a:sym typeface="Times New Roman"/>
              </a:rPr>
              <a:t>Session</a:t>
            </a:r>
            <a:r>
              <a:rPr sz="1600" dirty="0">
                <a:solidFill>
                  <a:srgbClr val="FF0000"/>
                </a:solidFill>
                <a:latin typeface="Times New Roman"/>
                <a:ea typeface="Times New Roman"/>
                <a:cs typeface="Times New Roman"/>
                <a:sym typeface="Times New Roman"/>
              </a:rPr>
              <a:t>.</a:t>
            </a:r>
            <a:r>
              <a:rPr sz="1600" dirty="0">
                <a:latin typeface="Times New Roman"/>
                <a:ea typeface="Times New Roman"/>
                <a:cs typeface="Times New Roman"/>
                <a:sym typeface="Times New Roman"/>
              </a:rPr>
              <a:t>]</a:t>
            </a:r>
            <a:r>
              <a:rPr sz="1200" dirty="0">
                <a:solidFill>
                  <a:srgbClr val="3333CC"/>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Abstract:</a:t>
            </a:r>
            <a:r>
              <a:rPr sz="1600" dirty="0">
                <a:latin typeface="Times New Roman"/>
                <a:ea typeface="Times New Roman"/>
                <a:cs typeface="Times New Roman"/>
                <a:sym typeface="Times New Roman"/>
              </a:rPr>
              <a:t>	</a:t>
            </a:r>
            <a:r>
              <a:rPr sz="1600" dirty="0" smtClean="0">
                <a:latin typeface="Times New Roman"/>
                <a:ea typeface="Times New Roman"/>
                <a:cs typeface="Times New Roman"/>
                <a:sym typeface="Times New Roman"/>
              </a:rPr>
              <a:t>[</a:t>
            </a:r>
            <a:r>
              <a:rPr lang="en-US" sz="1600" dirty="0" smtClean="0">
                <a:latin typeface="Times New Roman"/>
                <a:ea typeface="Times New Roman"/>
                <a:cs typeface="Times New Roman"/>
                <a:sym typeface="Times New Roman"/>
              </a:rPr>
              <a:t>Clos</a:t>
            </a:r>
            <a:r>
              <a:rPr sz="1600" dirty="0" smtClean="0">
                <a:latin typeface="Times New Roman"/>
                <a:ea typeface="Times New Roman"/>
                <a:cs typeface="Times New Roman"/>
                <a:sym typeface="Times New Roman"/>
              </a:rPr>
              <a:t>ing </a:t>
            </a:r>
            <a:r>
              <a:rPr sz="1600" dirty="0">
                <a:latin typeface="Times New Roman"/>
                <a:ea typeface="Times New Roman"/>
                <a:cs typeface="Times New Roman"/>
                <a:sym typeface="Times New Roman"/>
              </a:rPr>
              <a:t>Report for the </a:t>
            </a:r>
            <a:r>
              <a:rPr lang="en-US" sz="1600" dirty="0">
                <a:latin typeface="Times New Roman"/>
                <a:ea typeface="Times New Roman"/>
                <a:cs typeface="Times New Roman"/>
                <a:sym typeface="Times New Roman"/>
              </a:rPr>
              <a:t>January </a:t>
            </a:r>
            <a:r>
              <a:rPr lang="en-US" sz="1600" dirty="0" smtClean="0">
                <a:latin typeface="Times New Roman"/>
                <a:ea typeface="Times New Roman"/>
                <a:cs typeface="Times New Roman"/>
                <a:sym typeface="Times New Roman"/>
              </a:rPr>
              <a:t>2017 </a:t>
            </a:r>
            <a:r>
              <a:rPr sz="1600" dirty="0" smtClean="0">
                <a:latin typeface="Times New Roman"/>
                <a:ea typeface="Times New Roman"/>
                <a:cs typeface="Times New Roman"/>
                <a:sym typeface="Times New Roman"/>
              </a:rPr>
              <a:t>Session</a:t>
            </a:r>
            <a:r>
              <a:rPr sz="1600" dirty="0">
                <a:latin typeface="Times New Roman"/>
                <a:ea typeface="Times New Roman"/>
                <a:cs typeface="Times New Roman"/>
                <a:sym typeface="Times New Roman"/>
              </a:rPr>
              <a:t>]</a:t>
            </a:r>
            <a:endParaRPr sz="1200" dirty="0">
              <a:latin typeface="Times New Roman"/>
              <a:ea typeface="Times New Roman"/>
              <a:cs typeface="Times New Roman"/>
              <a:sym typeface="Times New Roman"/>
            </a:endParaRPr>
          </a:p>
          <a:p>
            <a:pPr lvl="0">
              <a:spcBef>
                <a:spcPts val="600"/>
              </a:spcBef>
              <a:defRPr sz="1800"/>
            </a:pPr>
            <a:r>
              <a:rPr sz="1600" b="1" dirty="0">
                <a:latin typeface="Times New Roman"/>
                <a:ea typeface="Times New Roman"/>
                <a:cs typeface="Times New Roman"/>
                <a:sym typeface="Times New Roman"/>
              </a:rPr>
              <a:t>Purpose:</a:t>
            </a:r>
            <a:r>
              <a:rPr sz="1600" dirty="0">
                <a:latin typeface="Times New Roman"/>
                <a:ea typeface="Times New Roman"/>
                <a:cs typeface="Times New Roman"/>
                <a:sym typeface="Times New Roman"/>
              </a:rPr>
              <a:t>	[]</a:t>
            </a:r>
          </a:p>
          <a:p>
            <a:pPr lvl="0">
              <a:defRPr sz="1800"/>
            </a:pPr>
            <a:r>
              <a:rPr sz="1600" b="1" dirty="0">
                <a:latin typeface="Times New Roman"/>
                <a:ea typeface="Times New Roman"/>
                <a:cs typeface="Times New Roman"/>
                <a:sym typeface="Times New Roman"/>
              </a:rPr>
              <a:t>Notice:</a:t>
            </a:r>
            <a:r>
              <a:rPr sz="1600" dirty="0">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sz="1200" dirty="0">
              <a:latin typeface="Times New Roman"/>
              <a:ea typeface="Times New Roman"/>
              <a:cs typeface="Times New Roman"/>
              <a:sym typeface="Times New Roman"/>
            </a:endParaRPr>
          </a:p>
          <a:p>
            <a:pPr lvl="0">
              <a:defRPr sz="1800"/>
            </a:pPr>
            <a:r>
              <a:rPr sz="1600" b="1" dirty="0">
                <a:latin typeface="Times New Roman"/>
                <a:ea typeface="Times New Roman"/>
                <a:cs typeface="Times New Roman"/>
                <a:sym typeface="Times New Roman"/>
              </a:rPr>
              <a:t>Release:</a:t>
            </a:r>
            <a:r>
              <a:rPr sz="1600" dirty="0">
                <a:latin typeface="Times New Roman"/>
                <a:ea typeface="Times New Roman"/>
                <a:cs typeface="Times New Roman"/>
                <a:sym typeface="Times New Roman"/>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4109305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2" y="1143000"/>
            <a:ext cx="7772400" cy="5257800"/>
          </a:xfrm>
        </p:spPr>
        <p:txBody>
          <a:bodyPr/>
          <a:lstStyle/>
          <a:p>
            <a:pPr marL="0" indent="0" algn="ctr">
              <a:buNone/>
            </a:pPr>
            <a:r>
              <a:rPr lang="en-US" sz="2400" dirty="0" err="1"/>
              <a:t>Keiji</a:t>
            </a:r>
            <a:r>
              <a:rPr lang="en-US" sz="2400" dirty="0"/>
              <a:t> Akiyama</a:t>
            </a:r>
          </a:p>
          <a:p>
            <a:pPr marL="0" indent="0" algn="ctr">
              <a:buNone/>
            </a:pPr>
            <a:r>
              <a:rPr lang="en-US" sz="2400" dirty="0"/>
              <a:t>Ken </a:t>
            </a:r>
            <a:r>
              <a:rPr lang="en-US" sz="2400" dirty="0" err="1"/>
              <a:t>Hiraga</a:t>
            </a:r>
            <a:endParaRPr lang="en-US" sz="2400" dirty="0"/>
          </a:p>
          <a:p>
            <a:pPr marL="0" indent="0" algn="ctr">
              <a:buNone/>
            </a:pPr>
            <a:r>
              <a:rPr lang="en-US" sz="2400" dirty="0"/>
              <a:t>Jae </a:t>
            </a:r>
            <a:r>
              <a:rPr lang="en-US" sz="2400" dirty="0" err="1"/>
              <a:t>Seung</a:t>
            </a:r>
            <a:r>
              <a:rPr lang="en-US" sz="2400" dirty="0"/>
              <a:t> Lee</a:t>
            </a:r>
          </a:p>
          <a:p>
            <a:pPr marL="0" indent="0" algn="ctr">
              <a:buNone/>
            </a:pPr>
            <a:r>
              <a:rPr lang="en-US" sz="2400" dirty="0" err="1"/>
              <a:t>Keitarou</a:t>
            </a:r>
            <a:r>
              <a:rPr lang="en-US" sz="2400" dirty="0"/>
              <a:t> </a:t>
            </a:r>
            <a:r>
              <a:rPr lang="en-US" sz="2400" dirty="0" err="1"/>
              <a:t>Kondou</a:t>
            </a:r>
            <a:endParaRPr lang="en-US" sz="2400" dirty="0"/>
          </a:p>
          <a:p>
            <a:pPr marL="0" indent="0" algn="ctr">
              <a:buNone/>
            </a:pPr>
            <a:r>
              <a:rPr lang="en-US" sz="2400" dirty="0"/>
              <a:t>Thomas </a:t>
            </a:r>
            <a:r>
              <a:rPr lang="en-US" sz="2400" dirty="0" err="1" smtClean="0"/>
              <a:t>K</a:t>
            </a:r>
            <a:r>
              <a:rPr lang="en-US" sz="2400" dirty="0" err="1" smtClean="0">
                <a:latin typeface="Arial" charset="0"/>
                <a:ea typeface="ＭＳ Ｐゴシック" charset="0"/>
                <a:cs typeface="ＭＳ Ｐゴシック" charset="0"/>
              </a:rPr>
              <a:t>ü</a:t>
            </a:r>
            <a:r>
              <a:rPr lang="en-US" sz="2400" dirty="0" err="1" smtClean="0"/>
              <a:t>rner</a:t>
            </a:r>
            <a:endParaRPr lang="en-US" sz="2400" dirty="0"/>
          </a:p>
          <a:p>
            <a:pPr marL="0" indent="0" algn="ctr">
              <a:buNone/>
            </a:pPr>
            <a:r>
              <a:rPr lang="en-US" sz="2400" dirty="0" err="1"/>
              <a:t>Itaru</a:t>
            </a:r>
            <a:r>
              <a:rPr lang="en-US" sz="2400" dirty="0"/>
              <a:t> </a:t>
            </a:r>
            <a:r>
              <a:rPr lang="en-US" sz="2400" dirty="0" err="1"/>
              <a:t>Maekawa</a:t>
            </a:r>
            <a:endParaRPr lang="en-US" sz="2400" dirty="0"/>
          </a:p>
          <a:p>
            <a:pPr marL="0" indent="0" algn="ctr">
              <a:buNone/>
            </a:pPr>
            <a:r>
              <a:rPr lang="en-US" sz="2400" dirty="0"/>
              <a:t>Hiroyuki Matsumura</a:t>
            </a:r>
          </a:p>
          <a:p>
            <a:pPr marL="0" indent="0" algn="ctr">
              <a:buNone/>
            </a:pPr>
            <a:r>
              <a:rPr lang="en-US" sz="2400" dirty="0"/>
              <a:t>Makoto </a:t>
            </a:r>
            <a:r>
              <a:rPr lang="en-US" sz="2400" dirty="0" smtClean="0"/>
              <a:t>Noda</a:t>
            </a:r>
          </a:p>
          <a:p>
            <a:pPr marL="0" indent="0" algn="ctr">
              <a:buNone/>
            </a:pPr>
            <a:r>
              <a:rPr lang="en-US" sz="2400" dirty="0" smtClean="0"/>
              <a:t>Masashi Shimizu</a:t>
            </a:r>
            <a:endParaRPr lang="en-US" sz="2400" dirty="0"/>
          </a:p>
          <a:p>
            <a:pPr marL="0" indent="0" algn="ctr">
              <a:buNone/>
            </a:pPr>
            <a:r>
              <a:rPr lang="en-US" sz="2400" dirty="0" err="1" smtClean="0"/>
              <a:t>Ko</a:t>
            </a:r>
            <a:r>
              <a:rPr lang="en-US" sz="2400" dirty="0" smtClean="0"/>
              <a:t> </a:t>
            </a:r>
            <a:r>
              <a:rPr lang="en-US" sz="2400" dirty="0" err="1" smtClean="0"/>
              <a:t>Togashi</a:t>
            </a:r>
            <a:endParaRPr lang="en-US" sz="2400" dirty="0" smtClean="0"/>
          </a:p>
          <a:p>
            <a:pPr marL="0" indent="0" algn="ctr">
              <a:buNone/>
            </a:pPr>
            <a:r>
              <a:rPr lang="en-US" sz="2400" dirty="0" smtClean="0"/>
              <a:t>Kiyoshi </a:t>
            </a:r>
            <a:r>
              <a:rPr lang="en-US" sz="2400" dirty="0" err="1" smtClean="0"/>
              <a:t>Toshimitsu</a:t>
            </a:r>
            <a:endParaRPr lang="en-US" sz="2400" dirty="0" smtClean="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10</a:t>
            </a:fld>
            <a:endParaRPr lang="en-US" altLang="en-US" sz="1200" dirty="0" smtClean="0">
              <a:latin typeface="Times New Roman" pitchFamily="18" charset="0"/>
            </a:endParaRPr>
          </a:p>
        </p:txBody>
      </p:sp>
      <p:sp>
        <p:nvSpPr>
          <p:cNvPr id="5" name="Title 4"/>
          <p:cNvSpPr>
            <a:spLocks noGrp="1"/>
          </p:cNvSpPr>
          <p:nvPr>
            <p:ph type="title"/>
          </p:nvPr>
        </p:nvSpPr>
        <p:spPr>
          <a:xfrm>
            <a:off x="647704" y="381000"/>
            <a:ext cx="7848601" cy="762000"/>
          </a:xfrm>
        </p:spPr>
        <p:txBody>
          <a:bodyPr/>
          <a:lstStyle/>
          <a:p>
            <a:r>
              <a:rPr lang="en-US" dirty="0" smtClean="0"/>
              <a:t>Special Thanks To</a:t>
            </a:r>
            <a:endParaRPr lang="en-US" dirty="0"/>
          </a:p>
        </p:txBody>
      </p:sp>
    </p:spTree>
    <p:extLst>
      <p:ext uri="{BB962C8B-B14F-4D97-AF65-F5344CB8AC3E}">
        <p14:creationId xmlns:p14="http://schemas.microsoft.com/office/powerpoint/2010/main" val="274134226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2" y="1143000"/>
            <a:ext cx="7772400" cy="5257800"/>
          </a:xfrm>
        </p:spPr>
        <p:txBody>
          <a:bodyPr/>
          <a:lstStyle/>
          <a:p>
            <a:pPr marL="0" indent="0" algn="ctr">
              <a:buNone/>
            </a:pPr>
            <a:r>
              <a:rPr lang="en-US" sz="2400" dirty="0" smtClean="0"/>
              <a:t>Bob </a:t>
            </a:r>
            <a:r>
              <a:rPr lang="en-US" sz="2400" dirty="0" err="1" smtClean="0"/>
              <a:t>Heile</a:t>
            </a:r>
            <a:endParaRPr lang="en-US" sz="2400" dirty="0" smtClean="0"/>
          </a:p>
          <a:p>
            <a:pPr marL="0" indent="0" algn="ctr">
              <a:buNone/>
            </a:pPr>
            <a:r>
              <a:rPr lang="en-US" sz="2400" dirty="0" smtClean="0"/>
              <a:t>Pat Kinney</a:t>
            </a:r>
          </a:p>
          <a:p>
            <a:pPr marL="0" indent="0" algn="ctr">
              <a:buNone/>
            </a:pPr>
            <a:r>
              <a:rPr lang="en-US" sz="2400" dirty="0" smtClean="0"/>
              <a:t>Ben Rolfe</a:t>
            </a:r>
          </a:p>
          <a:p>
            <a:pPr marL="0" indent="0" algn="ctr">
              <a:buNone/>
            </a:pPr>
            <a:r>
              <a:rPr lang="en-US" sz="2400" dirty="0"/>
              <a:t>James </a:t>
            </a:r>
            <a:r>
              <a:rPr lang="en-US" sz="2400" dirty="0" err="1" smtClean="0"/>
              <a:t>Gilb</a:t>
            </a:r>
            <a:endParaRPr lang="en-US" sz="2400" dirty="0" smtClean="0"/>
          </a:p>
          <a:p>
            <a:pPr marL="0" indent="0" algn="ctr">
              <a:buNone/>
            </a:pPr>
            <a:r>
              <a:rPr lang="en-US" sz="2400" dirty="0" smtClean="0"/>
              <a:t>Rick </a:t>
            </a:r>
            <a:r>
              <a:rPr lang="en-US" sz="2400" dirty="0" err="1" smtClean="0"/>
              <a:t>Alfvin</a:t>
            </a:r>
            <a:endParaRPr lang="en-US" sz="2400" dirty="0" smtClean="0"/>
          </a:p>
          <a:p>
            <a:pPr marL="0" indent="0" algn="ctr">
              <a:buNone/>
            </a:pPr>
            <a:r>
              <a:rPr lang="en-US" sz="2400" dirty="0" smtClean="0"/>
              <a:t>Clint </a:t>
            </a:r>
            <a:r>
              <a:rPr lang="en-US" sz="2400" dirty="0" smtClean="0"/>
              <a:t>Powell</a:t>
            </a:r>
            <a:endParaRPr lang="en-US" sz="2400" dirty="0" smtClean="0"/>
          </a:p>
          <a:p>
            <a:pPr marL="0" indent="0" algn="ctr">
              <a:buNone/>
            </a:pPr>
            <a:r>
              <a:rPr lang="en-US" sz="2400" dirty="0" smtClean="0"/>
              <a:t>Rick Roberts</a:t>
            </a:r>
            <a:endParaRPr lang="en-US" sz="2400" dirty="0"/>
          </a:p>
          <a:p>
            <a:pPr marL="0" indent="0" algn="ctr">
              <a:buNone/>
            </a:pPr>
            <a:r>
              <a:rPr lang="en-US" sz="2400" dirty="0" smtClean="0"/>
              <a:t>Jonathan Goldberg</a:t>
            </a:r>
          </a:p>
          <a:p>
            <a:pPr marL="0" indent="0" algn="ctr">
              <a:buNone/>
            </a:pPr>
            <a:endParaRPr lang="en-US" sz="2400" dirty="0" smtClean="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11</a:t>
            </a:fld>
            <a:endParaRPr lang="en-US" altLang="en-US" sz="1200" dirty="0" smtClean="0">
              <a:latin typeface="Times New Roman" pitchFamily="18" charset="0"/>
            </a:endParaRPr>
          </a:p>
        </p:txBody>
      </p:sp>
      <p:sp>
        <p:nvSpPr>
          <p:cNvPr id="5" name="Title 4"/>
          <p:cNvSpPr>
            <a:spLocks noGrp="1"/>
          </p:cNvSpPr>
          <p:nvPr>
            <p:ph type="title"/>
          </p:nvPr>
        </p:nvSpPr>
        <p:spPr>
          <a:xfrm>
            <a:off x="647704" y="381000"/>
            <a:ext cx="7848601" cy="762000"/>
          </a:xfrm>
        </p:spPr>
        <p:txBody>
          <a:bodyPr/>
          <a:lstStyle/>
          <a:p>
            <a:r>
              <a:rPr lang="en-US" dirty="0" smtClean="0"/>
              <a:t>Extra Special Thanks To</a:t>
            </a:r>
            <a:endParaRPr lang="en-US" dirty="0"/>
          </a:p>
        </p:txBody>
      </p:sp>
    </p:spTree>
    <p:extLst>
      <p:ext uri="{BB962C8B-B14F-4D97-AF65-F5344CB8AC3E}">
        <p14:creationId xmlns:p14="http://schemas.microsoft.com/office/powerpoint/2010/main" val="886335349"/>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smtClean="0">
              <a:solidFill>
                <a:schemeClr val="tx1"/>
              </a:solidFill>
              <a:latin typeface="Times New Roman" pitchFamily="18" charset="0"/>
              <a:cs typeface="Times New Roman" pitchFamily="18" charset="0"/>
            </a:endParaRPr>
          </a:p>
          <a:p>
            <a:pPr algn="ctr">
              <a:spcBef>
                <a:spcPct val="20000"/>
              </a:spcBef>
            </a:pPr>
            <a:r>
              <a:rPr lang="en-US" altLang="ja-JP" sz="4800" b="1" dirty="0" smtClean="0">
                <a:solidFill>
                  <a:schemeClr val="tx1"/>
                </a:solidFill>
                <a:latin typeface="Times New Roman" pitchFamily="18" charset="0"/>
                <a:cs typeface="Times New Roman" pitchFamily="18" charset="0"/>
              </a:rPr>
              <a:t>Thank You!</a:t>
            </a:r>
            <a:endParaRPr lang="en-US" altLang="ja-JP" sz="4800" b="1"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3976688" y="6542442"/>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12</a:t>
            </a:fld>
            <a:endParaRPr lang="en-US" altLang="en-US" sz="1200" dirty="0" smtClean="0">
              <a:latin typeface="Times New Roman" pitchFamily="18" charset="0"/>
            </a:endParaRPr>
          </a:p>
        </p:txBody>
      </p:sp>
    </p:spTree>
    <p:extLst>
      <p:ext uri="{BB962C8B-B14F-4D97-AF65-F5344CB8AC3E}">
        <p14:creationId xmlns:p14="http://schemas.microsoft.com/office/powerpoint/2010/main" val="2447166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txBox="1">
            <a:spLocks/>
          </p:cNvSpPr>
          <p:nvPr/>
        </p:nvSpPr>
        <p:spPr bwMode="auto">
          <a:xfrm>
            <a:off x="461962" y="1103313"/>
            <a:ext cx="8148637"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ts val="800"/>
              </a:spcBef>
              <a:defRPr sz="3200">
                <a:solidFill>
                  <a:srgbClr val="000000"/>
                </a:solidFill>
                <a:latin typeface="Arial" charset="0"/>
                <a:ea typeface="ＭＳ Ｐゴシック" pitchFamily="50" charset="-128"/>
              </a:defRPr>
            </a:lvl1pPr>
            <a:lvl2pPr eaLnBrk="0" hangingPunct="0">
              <a:spcBef>
                <a:spcPts val="700"/>
              </a:spcBef>
              <a:defRPr sz="2800">
                <a:solidFill>
                  <a:srgbClr val="000000"/>
                </a:solidFill>
                <a:latin typeface="Arial" charset="0"/>
                <a:ea typeface="ＭＳ Ｐゴシック" pitchFamily="50" charset="-128"/>
              </a:defRPr>
            </a:lvl2pPr>
            <a:lvl3pPr eaLnBrk="0" hangingPunct="0">
              <a:spcBef>
                <a:spcPts val="600"/>
              </a:spcBef>
              <a:defRPr sz="2400">
                <a:solidFill>
                  <a:srgbClr val="000000"/>
                </a:solidFill>
                <a:latin typeface="Arial" charset="0"/>
                <a:ea typeface="ＭＳ Ｐゴシック" pitchFamily="50" charset="-128"/>
              </a:defRPr>
            </a:lvl3pPr>
            <a:lvl4pPr eaLnBrk="0" hangingPunct="0">
              <a:spcBef>
                <a:spcPts val="500"/>
              </a:spcBef>
              <a:defRPr sz="2000">
                <a:solidFill>
                  <a:srgbClr val="000000"/>
                </a:solidFill>
                <a:latin typeface="Arial" charset="0"/>
                <a:ea typeface="ＭＳ Ｐゴシック" pitchFamily="50" charset="-128"/>
              </a:defRPr>
            </a:lvl4pPr>
            <a:lvl5pPr eaLnBrk="0" hangingPunct="0">
              <a:spcBef>
                <a:spcPts val="500"/>
              </a:spcBef>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charset="0"/>
                <a:ea typeface="ＭＳ Ｐゴシック" pitchFamily="50" charset="-128"/>
              </a:defRPr>
            </a:lvl9pPr>
          </a:lstStyle>
          <a:p>
            <a:pPr algn="ctr">
              <a:spcBef>
                <a:spcPct val="20000"/>
              </a:spcBef>
            </a:pPr>
            <a:r>
              <a:rPr lang="en-US" altLang="ja-JP" b="1" dirty="0">
                <a:solidFill>
                  <a:schemeClr val="tx1"/>
                </a:solidFill>
                <a:latin typeface="Times New Roman" pitchFamily="18" charset="0"/>
                <a:cs typeface="Times New Roman" pitchFamily="18" charset="0"/>
              </a:rPr>
              <a:t>IEEE </a:t>
            </a:r>
            <a:r>
              <a:rPr lang="en-US" altLang="ja-JP" b="1" dirty="0" smtClean="0">
                <a:solidFill>
                  <a:schemeClr val="tx1"/>
                </a:solidFill>
                <a:latin typeface="Times New Roman" pitchFamily="18" charset="0"/>
                <a:cs typeface="Times New Roman" pitchFamily="18" charset="0"/>
              </a:rPr>
              <a:t>802.15.3e</a:t>
            </a: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dirty="0" smtClean="0">
                <a:solidFill>
                  <a:schemeClr val="tx1"/>
                </a:solidFill>
                <a:latin typeface="Times New Roman" pitchFamily="18" charset="0"/>
                <a:cs typeface="Times New Roman" pitchFamily="18" charset="0"/>
              </a:rPr>
              <a:t>High Rate Close Proximity (HRCP)</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a:spcBef>
                <a:spcPct val="20000"/>
              </a:spcBef>
            </a:pPr>
            <a:r>
              <a:rPr lang="en-US" altLang="ja-JP" b="1" dirty="0" smtClean="0">
                <a:solidFill>
                  <a:schemeClr val="tx1"/>
                </a:solidFill>
                <a:latin typeface="Times New Roman" pitchFamily="18" charset="0"/>
                <a:cs typeface="Times New Roman" pitchFamily="18" charset="0"/>
              </a:rPr>
              <a:t>Closing Report</a:t>
            </a:r>
            <a:endParaRPr lang="en-US" altLang="ja-JP" b="1" dirty="0">
              <a:solidFill>
                <a:schemeClr val="tx1"/>
              </a:solidFill>
              <a:latin typeface="Times New Roman" pitchFamily="18" charset="0"/>
              <a:cs typeface="Times New Roman" pitchFamily="18" charset="0"/>
            </a:endParaRPr>
          </a:p>
          <a:p>
            <a:pPr algn="ctr">
              <a:spcBef>
                <a:spcPct val="20000"/>
              </a:spcBef>
            </a:pPr>
            <a:endParaRPr lang="en-US" altLang="ja-JP"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Atlanta</a:t>
            </a:r>
            <a:endParaRPr lang="en-US" altLang="ja-JP" sz="2400" b="1" dirty="0">
              <a:solidFill>
                <a:schemeClr val="tx1"/>
              </a:solidFill>
              <a:latin typeface="Times New Roman" pitchFamily="18" charset="0"/>
              <a:cs typeface="Times New Roman" pitchFamily="18" charset="0"/>
            </a:endParaRPr>
          </a:p>
          <a:p>
            <a:pPr algn="ctr" eaLnBrk="1" hangingPunct="1">
              <a:spcBef>
                <a:spcPct val="0"/>
              </a:spcBef>
            </a:pPr>
            <a:endParaRPr lang="en-US" altLang="ja-JP" sz="1600" b="1" dirty="0">
              <a:solidFill>
                <a:schemeClr val="tx1"/>
              </a:solidFill>
              <a:latin typeface="Times New Roman" pitchFamily="18" charset="0"/>
              <a:cs typeface="Times New Roman" pitchFamily="18" charset="0"/>
            </a:endParaRPr>
          </a:p>
          <a:p>
            <a:pPr algn="ctr" eaLnBrk="1" hangingPunct="1">
              <a:spcBef>
                <a:spcPct val="0"/>
              </a:spcBef>
            </a:pPr>
            <a:r>
              <a:rPr lang="en-US" altLang="ja-JP" sz="2400" b="1" dirty="0" smtClean="0">
                <a:solidFill>
                  <a:schemeClr val="tx1"/>
                </a:solidFill>
                <a:latin typeface="Times New Roman" pitchFamily="18" charset="0"/>
                <a:cs typeface="Times New Roman" pitchFamily="18" charset="0"/>
              </a:rPr>
              <a:t>January 16-19, 2017</a:t>
            </a:r>
            <a:endParaRPr lang="en-US" altLang="en-US" sz="2400" dirty="0">
              <a:solidFill>
                <a:schemeClr val="tx1"/>
              </a:solidFill>
              <a:latin typeface="Times New Roman" pitchFamily="18" charset="0"/>
              <a:cs typeface="Times New Roman" pitchFamily="18" charset="0"/>
            </a:endParaRPr>
          </a:p>
        </p:txBody>
      </p:sp>
      <p:sp>
        <p:nvSpPr>
          <p:cNvPr id="6147"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2</a:t>
            </a:fld>
            <a:endParaRPr lang="en-US" altLang="en-US" sz="1200" dirty="0" smtClean="0">
              <a:latin typeface="Times New Roman" pitchFamily="18" charset="0"/>
            </a:endParaRPr>
          </a:p>
        </p:txBody>
      </p:sp>
    </p:spTree>
    <p:extLst>
      <p:ext uri="{BB962C8B-B14F-4D97-AF65-F5344CB8AC3E}">
        <p14:creationId xmlns:p14="http://schemas.microsoft.com/office/powerpoint/2010/main" val="90286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smtClean="0">
                <a:latin typeface="Times New Roman" charset="0"/>
                <a:ea typeface="ＭＳ Ｐゴシック" charset="0"/>
                <a:cs typeface="ＭＳ Ｐゴシック" charset="0"/>
              </a:rPr>
              <a:t>802.15.3e </a:t>
            </a:r>
            <a:r>
              <a:rPr lang="en-US" dirty="0">
                <a:latin typeface="Times New Roman" charset="0"/>
                <a:ea typeface="ＭＳ Ｐゴシック" charset="0"/>
                <a:cs typeface="ＭＳ Ｐゴシック" charset="0"/>
              </a:rPr>
              <a:t>Officers</a:t>
            </a:r>
            <a:endParaRPr lang="en-US" b="1" dirty="0"/>
          </a:p>
        </p:txBody>
      </p:sp>
      <p:sp>
        <p:nvSpPr>
          <p:cNvPr id="3" name="Text Placeholder 2"/>
          <p:cNvSpPr>
            <a:spLocks noGrp="1"/>
          </p:cNvSpPr>
          <p:nvPr>
            <p:ph type="body" idx="1"/>
          </p:nvPr>
        </p:nvSpPr>
        <p:spPr>
          <a:xfrm>
            <a:off x="685802" y="1676400"/>
            <a:ext cx="7772400" cy="4724400"/>
          </a:xfrm>
        </p:spPr>
        <p:txBody>
          <a:bodyPr/>
          <a:lstStyle/>
          <a:p>
            <a:pPr marL="2860675" indent="-2860675">
              <a:lnSpc>
                <a:spcPct val="80000"/>
              </a:lnSpc>
              <a:buFontTx/>
              <a:buNone/>
            </a:pPr>
            <a:r>
              <a:rPr lang="en-US" sz="2800" dirty="0">
                <a:latin typeface="Arial" charset="0"/>
                <a:ea typeface="ＭＳ Ｐゴシック" charset="0"/>
                <a:cs typeface="ＭＳ Ｐゴシック" charset="0"/>
              </a:rPr>
              <a:t>Chair:	</a:t>
            </a:r>
            <a:r>
              <a:rPr lang="en-US" sz="2800" dirty="0" smtClean="0">
                <a:latin typeface="Arial" charset="0"/>
                <a:ea typeface="ＭＳ Ｐゴシック" charset="0"/>
                <a:cs typeface="ＭＳ Ｐゴシック" charset="0"/>
              </a:rPr>
              <a:t>Andrew </a:t>
            </a:r>
            <a:r>
              <a:rPr lang="en-US" sz="2800" dirty="0">
                <a:latin typeface="Arial" charset="0"/>
                <a:ea typeface="ＭＳ Ｐゴシック" charset="0"/>
                <a:cs typeface="ＭＳ Ｐゴシック" charset="0"/>
              </a:rPr>
              <a:t>Estrada, Sony</a:t>
            </a:r>
          </a:p>
          <a:p>
            <a:pPr marL="2860675" indent="-2860675">
              <a:lnSpc>
                <a:spcPct val="80000"/>
              </a:lnSpc>
              <a:buFontTx/>
              <a:buNone/>
            </a:pPr>
            <a:r>
              <a:rPr lang="en-US" sz="2800" dirty="0">
                <a:latin typeface="Arial" charset="0"/>
                <a:ea typeface="ＭＳ Ｐゴシック" charset="0"/>
                <a:cs typeface="ＭＳ Ｐゴシック" charset="0"/>
              </a:rPr>
              <a:t>	</a:t>
            </a:r>
          </a:p>
          <a:p>
            <a:pPr marL="2860675" indent="-2860675">
              <a:lnSpc>
                <a:spcPct val="80000"/>
              </a:lnSpc>
              <a:buFontTx/>
              <a:buNone/>
            </a:pPr>
            <a:r>
              <a:rPr lang="en-US" sz="2800" dirty="0">
                <a:latin typeface="Arial" charset="0"/>
                <a:ea typeface="ＭＳ Ｐゴシック" charset="0"/>
                <a:cs typeface="ＭＳ Ｐゴシック" charset="0"/>
              </a:rPr>
              <a:t>Vice </a:t>
            </a:r>
            <a:r>
              <a:rPr lang="en-US" sz="2800" dirty="0" smtClean="0">
                <a:latin typeface="Arial" charset="0"/>
                <a:ea typeface="ＭＳ Ｐゴシック" charset="0"/>
                <a:cs typeface="ＭＳ Ｐゴシック" charset="0"/>
              </a:rPr>
              <a:t>Chair:</a:t>
            </a:r>
            <a:r>
              <a:rPr lang="en-US" sz="2800" dirty="0">
                <a:latin typeface="Arial" charset="0"/>
                <a:ea typeface="ＭＳ Ｐゴシック" charset="0"/>
                <a:cs typeface="ＭＳ Ｐゴシック" charset="0"/>
              </a:rPr>
              <a:t>	Thomas </a:t>
            </a:r>
            <a:r>
              <a:rPr lang="en-US" sz="2800" dirty="0" err="1">
                <a:latin typeface="Arial" charset="0"/>
                <a:ea typeface="ＭＳ Ｐゴシック" charset="0"/>
                <a:cs typeface="ＭＳ Ｐゴシック" charset="0"/>
              </a:rPr>
              <a:t>Kürner</a:t>
            </a:r>
            <a:r>
              <a:rPr lang="en-US" sz="2800" dirty="0">
                <a:latin typeface="Arial" charset="0"/>
                <a:ea typeface="ＭＳ Ｐゴシック" charset="0"/>
                <a:cs typeface="ＭＳ Ｐゴシック" charset="0"/>
              </a:rPr>
              <a:t>, </a:t>
            </a:r>
            <a:r>
              <a:rPr lang="de-DE" sz="2800" dirty="0">
                <a:latin typeface="Arial" charset="0"/>
                <a:ea typeface="ＭＳ Ｐゴシック" charset="0"/>
                <a:cs typeface="ＭＳ Ｐゴシック" charset="0"/>
              </a:rPr>
              <a:t>Institut für </a:t>
            </a:r>
            <a:r>
              <a:rPr lang="de-DE" sz="2800" dirty="0" smtClean="0">
                <a:latin typeface="Arial" charset="0"/>
                <a:ea typeface="ＭＳ Ｐゴシック" charset="0"/>
                <a:cs typeface="ＭＳ Ｐゴシック" charset="0"/>
              </a:rPr>
              <a:t>Nachrichtentechnik Technische </a:t>
            </a:r>
            <a:r>
              <a:rPr lang="de-DE" sz="2800" dirty="0">
                <a:latin typeface="Arial" charset="0"/>
                <a:ea typeface="ＭＳ Ｐゴシック" charset="0"/>
                <a:cs typeface="ＭＳ Ｐゴシック" charset="0"/>
              </a:rPr>
              <a:t>Universität Braunschweig</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smtClean="0">
                <a:latin typeface="Arial" charset="0"/>
                <a:ea typeface="ＭＳ Ｐゴシック" charset="0"/>
                <a:cs typeface="ＭＳ Ｐゴシック" charset="0"/>
              </a:rPr>
              <a:t>Secretary:</a:t>
            </a:r>
            <a:r>
              <a:rPr lang="en-US" sz="2800" dirty="0">
                <a:latin typeface="Arial" charset="0"/>
                <a:ea typeface="ＭＳ Ｐゴシック" charset="0"/>
                <a:cs typeface="ＭＳ Ｐゴシック" charset="0"/>
              </a:rPr>
              <a:t>	Ken </a:t>
            </a:r>
            <a:r>
              <a:rPr lang="en-US" sz="2800" dirty="0" err="1" smtClean="0">
                <a:latin typeface="Arial" charset="0"/>
                <a:ea typeface="ＭＳ Ｐゴシック" charset="0"/>
                <a:cs typeface="ＭＳ Ｐゴシック" charset="0"/>
              </a:rPr>
              <a:t>Hiraga</a:t>
            </a:r>
            <a:r>
              <a:rPr lang="en-US" sz="2800" dirty="0">
                <a:latin typeface="Arial" charset="0"/>
                <a:ea typeface="ＭＳ Ｐゴシック" charset="0"/>
                <a:cs typeface="ＭＳ Ｐゴシック" charset="0"/>
              </a:rPr>
              <a:t>, NTT</a:t>
            </a:r>
          </a:p>
          <a:p>
            <a:pPr marL="2860675" indent="-2860675">
              <a:lnSpc>
                <a:spcPct val="80000"/>
              </a:lnSpc>
              <a:buFontTx/>
              <a:buNone/>
            </a:pPr>
            <a:endParaRPr lang="en-US" sz="2800" dirty="0">
              <a:latin typeface="Arial" charset="0"/>
              <a:ea typeface="ＭＳ Ｐゴシック" charset="0"/>
              <a:cs typeface="ＭＳ Ｐゴシック" charset="0"/>
            </a:endParaRPr>
          </a:p>
          <a:p>
            <a:pPr marL="2860675" indent="-2860675">
              <a:lnSpc>
                <a:spcPct val="80000"/>
              </a:lnSpc>
              <a:buFontTx/>
              <a:buNone/>
            </a:pPr>
            <a:r>
              <a:rPr lang="en-US" sz="2800" dirty="0">
                <a:latin typeface="Arial" charset="0"/>
                <a:ea typeface="ＭＳ Ｐゴシック" charset="0"/>
                <a:cs typeface="ＭＳ Ｐゴシック" charset="0"/>
              </a:rPr>
              <a:t>Technical </a:t>
            </a:r>
            <a:r>
              <a:rPr lang="en-US" sz="2800" dirty="0" smtClean="0">
                <a:latin typeface="Arial" charset="0"/>
                <a:ea typeface="ＭＳ Ｐゴシック" charset="0"/>
                <a:cs typeface="ＭＳ Ｐゴシック" charset="0"/>
              </a:rPr>
              <a:t>Editor:	Ko </a:t>
            </a:r>
            <a:r>
              <a:rPr lang="en-US" sz="2800" dirty="0">
                <a:latin typeface="Arial" charset="0"/>
                <a:ea typeface="ＭＳ Ｐゴシック" charset="0"/>
                <a:cs typeface="ＭＳ Ｐゴシック" charset="0"/>
              </a:rPr>
              <a:t>Togashi, Toshiba</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3</a:t>
            </a:fld>
            <a:endParaRPr lang="en-US" altLang="en-US" sz="1200" dirty="0" smtClean="0">
              <a:latin typeface="Times New Roman" pitchFamily="18" charset="0"/>
            </a:endParaRPr>
          </a:p>
        </p:txBody>
      </p:sp>
    </p:spTree>
    <p:extLst>
      <p:ext uri="{BB962C8B-B14F-4D97-AF65-F5344CB8AC3E}">
        <p14:creationId xmlns:p14="http://schemas.microsoft.com/office/powerpoint/2010/main" val="3514823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Goals for this meeting</a:t>
            </a:r>
            <a:endParaRPr lang="en-US" b="1" dirty="0"/>
          </a:p>
        </p:txBody>
      </p:sp>
      <p:sp>
        <p:nvSpPr>
          <p:cNvPr id="3" name="Text Placeholder 2"/>
          <p:cNvSpPr>
            <a:spLocks noGrp="1"/>
          </p:cNvSpPr>
          <p:nvPr>
            <p:ph type="body" idx="1"/>
          </p:nvPr>
        </p:nvSpPr>
        <p:spPr>
          <a:xfrm>
            <a:off x="685802" y="1676400"/>
            <a:ext cx="7772400" cy="4724400"/>
          </a:xfrm>
        </p:spPr>
        <p:txBody>
          <a:bodyPr/>
          <a:lstStyle/>
          <a:p>
            <a:pPr marL="457200" indent="-457200">
              <a:buFont typeface="Arial" panose="020B0604020202020204" pitchFamily="34" charset="0"/>
              <a:buChar char="•"/>
            </a:pPr>
            <a:r>
              <a:rPr lang="en-US" sz="2800" dirty="0" smtClean="0"/>
              <a:t>Approve BRC</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4</a:t>
            </a:fld>
            <a:endParaRPr lang="en-US" altLang="en-US" sz="1200" dirty="0" smtClean="0">
              <a:latin typeface="Times New Roman" pitchFamily="18" charset="0"/>
            </a:endParaRPr>
          </a:p>
        </p:txBody>
      </p:sp>
    </p:spTree>
    <p:extLst>
      <p:ext uri="{BB962C8B-B14F-4D97-AF65-F5344CB8AC3E}">
        <p14:creationId xmlns:p14="http://schemas.microsoft.com/office/powerpoint/2010/main" val="155532058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TG3e Accomplishments</a:t>
            </a:r>
            <a:endParaRPr lang="en-US" b="1" dirty="0"/>
          </a:p>
        </p:txBody>
      </p:sp>
      <p:sp>
        <p:nvSpPr>
          <p:cNvPr id="3" name="Text Placeholder 2"/>
          <p:cNvSpPr>
            <a:spLocks noGrp="1"/>
          </p:cNvSpPr>
          <p:nvPr>
            <p:ph type="body" idx="1"/>
          </p:nvPr>
        </p:nvSpPr>
        <p:spPr>
          <a:xfrm>
            <a:off x="685802" y="1447800"/>
            <a:ext cx="7772400" cy="4953000"/>
          </a:xfrm>
        </p:spPr>
        <p:txBody>
          <a:bodyPr/>
          <a:lstStyle/>
          <a:p>
            <a:pPr marL="473529" indent="-457200">
              <a:lnSpc>
                <a:spcPct val="80000"/>
              </a:lnSpc>
              <a:spcBef>
                <a:spcPts val="1200"/>
              </a:spcBef>
              <a:buFont typeface="+mj-lt"/>
              <a:buAutoNum type="arabicPeriod"/>
            </a:pPr>
            <a:r>
              <a:rPr lang="en-US" sz="2800" dirty="0" smtClean="0">
                <a:latin typeface="Arial" panose="020B0604020202020204" pitchFamily="34" charset="0"/>
                <a:cs typeface="Arial" panose="020B0604020202020204" pitchFamily="34" charset="0"/>
              </a:rPr>
              <a:t>Formed and approved the BRC</a:t>
            </a:r>
          </a:p>
        </p:txBody>
      </p:sp>
      <p:sp>
        <p:nvSpPr>
          <p:cNvPr id="4" name="Slide Number Placeholder 6"/>
          <p:cNvSpPr>
            <a:spLocks noGrp="1"/>
          </p:cNvSpPr>
          <p:nvPr>
            <p:ph type="sldNum" sz="quarter" idx="10"/>
          </p:nvPr>
        </p:nvSpPr>
        <p:spPr>
          <a:xfrm>
            <a:off x="4211638" y="6553200"/>
            <a:ext cx="6588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5</a:t>
            </a:fld>
            <a:endParaRPr lang="en-US" altLang="en-US" sz="1200" dirty="0" smtClean="0">
              <a:latin typeface="Times New Roman" pitchFamily="18" charset="0"/>
            </a:endParaRPr>
          </a:p>
        </p:txBody>
      </p:sp>
    </p:spTree>
    <p:extLst>
      <p:ext uri="{BB962C8B-B14F-4D97-AF65-F5344CB8AC3E}">
        <p14:creationId xmlns:p14="http://schemas.microsoft.com/office/powerpoint/2010/main" val="902784662"/>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dirty="0"/>
              <a:t>Schedule Plan </a:t>
            </a:r>
            <a:r>
              <a:rPr lang="en-US" dirty="0" smtClean="0"/>
              <a:t>Details</a:t>
            </a:r>
            <a:endParaRPr lang="en-US" b="1" dirty="0"/>
          </a:p>
        </p:txBody>
      </p:sp>
      <p:sp>
        <p:nvSpPr>
          <p:cNvPr id="3" name="Text Placeholder 2"/>
          <p:cNvSpPr>
            <a:spLocks noGrp="1"/>
          </p:cNvSpPr>
          <p:nvPr>
            <p:ph type="body" idx="1"/>
          </p:nvPr>
        </p:nvSpPr>
        <p:spPr>
          <a:xfrm>
            <a:off x="762000" y="1524000"/>
            <a:ext cx="8120977" cy="4838700"/>
          </a:xfrm>
        </p:spPr>
        <p:txBody>
          <a:bodyPr/>
          <a:lstStyle/>
          <a:p>
            <a:pPr>
              <a:spcBef>
                <a:spcPts val="0"/>
              </a:spcBef>
              <a:tabLst>
                <a:tab pos="3657600" algn="l"/>
              </a:tabLst>
            </a:pPr>
            <a:r>
              <a:rPr lang="en-US" sz="1800" dirty="0"/>
              <a:t>PAR/CSD Approval</a:t>
            </a:r>
          </a:p>
          <a:p>
            <a:pPr lvl="1">
              <a:spcBef>
                <a:spcPts val="0"/>
              </a:spcBef>
              <a:tabLst>
                <a:tab pos="3657600" algn="l"/>
              </a:tabLst>
            </a:pPr>
            <a:r>
              <a:rPr lang="en-US" sz="1800" dirty="0"/>
              <a:t>EC	2015 March 11</a:t>
            </a:r>
          </a:p>
          <a:p>
            <a:pPr lvl="1">
              <a:spcBef>
                <a:spcPts val="0"/>
              </a:spcBef>
              <a:tabLst>
                <a:tab pos="3657600" algn="l"/>
              </a:tabLst>
            </a:pPr>
            <a:r>
              <a:rPr lang="en-US" sz="1800" dirty="0" err="1"/>
              <a:t>NesCom</a:t>
            </a:r>
            <a:r>
              <a:rPr lang="en-US" sz="1800" dirty="0"/>
              <a:t>	2015 March 27</a:t>
            </a:r>
          </a:p>
          <a:p>
            <a:pPr>
              <a:spcBef>
                <a:spcPts val="0"/>
              </a:spcBef>
              <a:tabLst>
                <a:tab pos="3657600" algn="l"/>
              </a:tabLst>
            </a:pPr>
            <a:r>
              <a:rPr lang="en-US" sz="1800" dirty="0"/>
              <a:t>WG Letter Ballot	</a:t>
            </a:r>
          </a:p>
          <a:p>
            <a:pPr lvl="1">
              <a:spcBef>
                <a:spcPts val="0"/>
              </a:spcBef>
              <a:tabLst>
                <a:tab pos="3657600" algn="l"/>
              </a:tabLst>
            </a:pPr>
            <a:r>
              <a:rPr lang="en-US" sz="1800" dirty="0"/>
              <a:t>Initial	2016 Jan</a:t>
            </a:r>
          </a:p>
          <a:p>
            <a:pPr lvl="1">
              <a:spcBef>
                <a:spcPts val="0"/>
              </a:spcBef>
              <a:tabLst>
                <a:tab pos="3657600" algn="l"/>
              </a:tabLst>
            </a:pPr>
            <a:r>
              <a:rPr lang="en-US" sz="1800" dirty="0"/>
              <a:t>Recirc1	2016 Mar 29</a:t>
            </a:r>
          </a:p>
          <a:p>
            <a:pPr lvl="1">
              <a:spcBef>
                <a:spcPts val="0"/>
              </a:spcBef>
              <a:tabLst>
                <a:tab pos="3657600" algn="l"/>
              </a:tabLst>
            </a:pPr>
            <a:r>
              <a:rPr lang="en-US" sz="1800" dirty="0"/>
              <a:t>Recirc2	2016 June 18</a:t>
            </a:r>
          </a:p>
          <a:p>
            <a:pPr>
              <a:spcBef>
                <a:spcPts val="0"/>
              </a:spcBef>
              <a:tabLst>
                <a:tab pos="3657600" algn="l"/>
              </a:tabLst>
            </a:pPr>
            <a:r>
              <a:rPr lang="en-US" sz="1800" dirty="0"/>
              <a:t>IEEE-SA Sponsor Ballot</a:t>
            </a:r>
          </a:p>
          <a:p>
            <a:pPr lvl="1">
              <a:spcBef>
                <a:spcPts val="0"/>
              </a:spcBef>
              <a:tabLst>
                <a:tab pos="3657600" algn="l"/>
              </a:tabLst>
            </a:pPr>
            <a:r>
              <a:rPr lang="en-US" sz="1800" dirty="0"/>
              <a:t>EC approval	</a:t>
            </a:r>
            <a:r>
              <a:rPr lang="en-US" sz="1800" dirty="0">
                <a:solidFill>
                  <a:schemeClr val="tx1"/>
                </a:solidFill>
              </a:rPr>
              <a:t>2016 July 29</a:t>
            </a:r>
          </a:p>
          <a:p>
            <a:pPr lvl="1">
              <a:spcBef>
                <a:spcPts val="0"/>
              </a:spcBef>
              <a:tabLst>
                <a:tab pos="3657600" algn="l"/>
              </a:tabLst>
            </a:pPr>
            <a:r>
              <a:rPr lang="en-US" sz="1800" dirty="0"/>
              <a:t>Initial	2016 July 29</a:t>
            </a:r>
          </a:p>
          <a:p>
            <a:pPr lvl="1">
              <a:spcBef>
                <a:spcPts val="0"/>
              </a:spcBef>
              <a:tabLst>
                <a:tab pos="3657600" algn="l"/>
              </a:tabLst>
            </a:pPr>
            <a:r>
              <a:rPr lang="en-US" sz="1800" dirty="0"/>
              <a:t>Recirc1	</a:t>
            </a:r>
            <a:r>
              <a:rPr lang="en-US" sz="1800" dirty="0">
                <a:solidFill>
                  <a:schemeClr val="tx1"/>
                </a:solidFill>
              </a:rPr>
              <a:t>2016 Sep</a:t>
            </a:r>
          </a:p>
          <a:p>
            <a:pPr lvl="1">
              <a:spcBef>
                <a:spcPts val="0"/>
              </a:spcBef>
              <a:tabLst>
                <a:tab pos="3657600" algn="l"/>
              </a:tabLst>
            </a:pPr>
            <a:r>
              <a:rPr lang="en-US" sz="1800" dirty="0"/>
              <a:t>Recirc2	2016 Oct</a:t>
            </a:r>
          </a:p>
          <a:p>
            <a:pPr lvl="1">
              <a:spcBef>
                <a:spcPts val="0"/>
              </a:spcBef>
              <a:tabLst>
                <a:tab pos="3657600" algn="l"/>
              </a:tabLst>
            </a:pPr>
            <a:r>
              <a:rPr lang="en-US" sz="1800" dirty="0" err="1"/>
              <a:t>Recirc</a:t>
            </a:r>
            <a:r>
              <a:rPr lang="en-US" sz="1800" dirty="0"/>
              <a:t> </a:t>
            </a:r>
            <a:r>
              <a:rPr lang="en-US" sz="1800" dirty="0" smtClean="0"/>
              <a:t>3</a:t>
            </a:r>
            <a:r>
              <a:rPr lang="en-US" sz="1800" dirty="0"/>
              <a:t>	</a:t>
            </a:r>
            <a:r>
              <a:rPr lang="en-US" sz="1800" dirty="0">
                <a:solidFill>
                  <a:schemeClr val="tx1"/>
                </a:solidFill>
              </a:rPr>
              <a:t>2016 </a:t>
            </a:r>
            <a:r>
              <a:rPr lang="en-US" sz="1800" dirty="0" smtClean="0">
                <a:solidFill>
                  <a:schemeClr val="tx1"/>
                </a:solidFill>
              </a:rPr>
              <a:t>Nov</a:t>
            </a:r>
          </a:p>
          <a:p>
            <a:pPr>
              <a:spcBef>
                <a:spcPts val="0"/>
              </a:spcBef>
              <a:tabLst>
                <a:tab pos="3657600" algn="l"/>
              </a:tabLst>
            </a:pPr>
            <a:r>
              <a:rPr lang="en-US" sz="1800" dirty="0" smtClean="0"/>
              <a:t>Final </a:t>
            </a:r>
            <a:r>
              <a:rPr lang="en-US" sz="1800" dirty="0"/>
              <a:t>WG and EC </a:t>
            </a:r>
            <a:r>
              <a:rPr lang="en-US" sz="1800" dirty="0" smtClean="0"/>
              <a:t>approval</a:t>
            </a:r>
            <a:endParaRPr lang="en-US" sz="1800" dirty="0"/>
          </a:p>
          <a:p>
            <a:pPr lvl="1">
              <a:spcBef>
                <a:spcPts val="0"/>
              </a:spcBef>
              <a:tabLst>
                <a:tab pos="3657600" algn="l"/>
              </a:tabLst>
            </a:pPr>
            <a:r>
              <a:rPr lang="en-US" sz="1800" dirty="0"/>
              <a:t>Final </a:t>
            </a:r>
            <a:r>
              <a:rPr lang="en-US" sz="1800" dirty="0" err="1"/>
              <a:t>RevCom</a:t>
            </a:r>
            <a:r>
              <a:rPr lang="en-US" sz="1800" dirty="0"/>
              <a:t> approval	2017 Jan </a:t>
            </a:r>
            <a:r>
              <a:rPr lang="en-US" sz="1800" dirty="0" smtClean="0"/>
              <a:t>20</a:t>
            </a:r>
            <a:endParaRPr lang="en-US" sz="1800" dirty="0"/>
          </a:p>
          <a:p>
            <a:pPr lvl="1">
              <a:spcBef>
                <a:spcPts val="0"/>
              </a:spcBef>
              <a:tabLst>
                <a:tab pos="3657600" algn="l"/>
              </a:tabLst>
            </a:pPr>
            <a:r>
              <a:rPr lang="en-US" sz="1800" dirty="0"/>
              <a:t>Publication	</a:t>
            </a:r>
            <a:r>
              <a:rPr lang="en-US" sz="1800" dirty="0">
                <a:solidFill>
                  <a:srgbClr val="FF0000"/>
                </a:solidFill>
              </a:rPr>
              <a:t>2017 Mar 1</a:t>
            </a:r>
          </a:p>
          <a:p>
            <a:pPr marL="0" indent="0">
              <a:buNone/>
            </a:pPr>
            <a:endParaRPr lang="en-US" sz="2800" dirty="0" smtClean="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6</a:t>
            </a:fld>
            <a:endParaRPr lang="en-US" altLang="en-US" sz="1200" dirty="0" smtClean="0">
              <a:latin typeface="Times New Roman" pitchFamily="18" charset="0"/>
            </a:endParaRPr>
          </a:p>
        </p:txBody>
      </p:sp>
    </p:spTree>
    <p:extLst>
      <p:ext uri="{BB962C8B-B14F-4D97-AF65-F5344CB8AC3E}">
        <p14:creationId xmlns:p14="http://schemas.microsoft.com/office/powerpoint/2010/main" val="227769275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a:t>T</a:t>
            </a:r>
            <a:r>
              <a:rPr lang="en-US" b="1" dirty="0" smtClean="0"/>
              <a:t>G Motion</a:t>
            </a:r>
            <a:endParaRPr lang="en-US" b="1" dirty="0"/>
          </a:p>
        </p:txBody>
      </p:sp>
      <p:sp>
        <p:nvSpPr>
          <p:cNvPr id="3" name="Text Placeholder 2"/>
          <p:cNvSpPr>
            <a:spLocks noGrp="1"/>
          </p:cNvSpPr>
          <p:nvPr>
            <p:ph type="body" idx="1"/>
          </p:nvPr>
        </p:nvSpPr>
        <p:spPr>
          <a:xfrm>
            <a:off x="685802" y="1447800"/>
            <a:ext cx="7772400" cy="4953000"/>
          </a:xfrm>
        </p:spPr>
        <p:txBody>
          <a:bodyPr/>
          <a:lstStyle/>
          <a:p>
            <a:pPr marL="0" indent="0">
              <a:buNone/>
            </a:pPr>
            <a:r>
              <a:rPr lang="en-US" sz="2000" i="1" dirty="0" smtClean="0"/>
              <a:t>Move </a:t>
            </a:r>
            <a:r>
              <a:rPr lang="en-US" sz="2000" i="1" dirty="0"/>
              <a:t>that </a:t>
            </a:r>
            <a:r>
              <a:rPr lang="en-US" sz="2000" i="1" dirty="0" smtClean="0"/>
              <a:t>802.15.3e TG </a:t>
            </a:r>
            <a:r>
              <a:rPr lang="en-US" sz="2000" i="1" dirty="0"/>
              <a:t>approve the formation of a Ballot Resolution Committee (BRC) for the </a:t>
            </a:r>
            <a:r>
              <a:rPr lang="en-US" sz="2000" i="1" dirty="0" smtClean="0"/>
              <a:t>Sponsor balloting </a:t>
            </a:r>
            <a:r>
              <a:rPr lang="en-US" sz="2000" i="1" dirty="0"/>
              <a:t>of the </a:t>
            </a:r>
            <a:r>
              <a:rPr lang="en-US" sz="2000" i="1" dirty="0" smtClean="0"/>
              <a:t>P802.15.3e-D07 (or current revision) </a:t>
            </a:r>
            <a:r>
              <a:rPr lang="en-US" sz="2000" i="1" dirty="0"/>
              <a:t>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a:t>
            </a:r>
            <a:r>
              <a:rPr lang="en-US" sz="2000" i="1" dirty="0" smtClean="0"/>
              <a:t>Keiji Akiyama, and </a:t>
            </a:r>
            <a:r>
              <a:rPr lang="en-US" sz="2000" i="1" dirty="0"/>
              <a:t>Ken </a:t>
            </a:r>
            <a:r>
              <a:rPr lang="en-US" sz="2000" i="1" dirty="0" err="1"/>
              <a:t>Hiraga</a:t>
            </a:r>
            <a:r>
              <a:rPr lang="en-US" sz="2000" i="1" dirty="0"/>
              <a:t>. The </a:t>
            </a:r>
            <a:r>
              <a:rPr lang="en-US" sz="2000" i="1" dirty="0" smtClean="0"/>
              <a:t>802.15.3e </a:t>
            </a:r>
            <a:r>
              <a:rPr lang="en-US" sz="2000" i="1" dirty="0"/>
              <a:t>BRC is authorized to approve comment resolutions and to approve the start of recirculation ballots of </a:t>
            </a:r>
            <a:r>
              <a:rPr lang="en-US" sz="2000" i="1" dirty="0" smtClean="0"/>
              <a:t>the revised draft </a:t>
            </a:r>
            <a:r>
              <a:rPr lang="en-US" sz="2000" i="1" dirty="0"/>
              <a:t>on behalf of the 802.15 WG. Comment resolution on recirculation ballots between sessions will be conducted via reflector email and via teleconferences announced to the reflector as per the LMSC 802 WG </a:t>
            </a:r>
            <a:r>
              <a:rPr lang="en-US" sz="2000" i="1" dirty="0" smtClean="0"/>
              <a:t>P&amp;P</a:t>
            </a:r>
          </a:p>
          <a:p>
            <a:pPr marL="0" indent="0">
              <a:buNone/>
            </a:pPr>
            <a:r>
              <a:rPr lang="en-US" sz="2400" dirty="0" smtClean="0"/>
              <a:t>Moved By: Thomas </a:t>
            </a:r>
            <a:r>
              <a:rPr lang="en-US" sz="2400" dirty="0" err="1" smtClean="0"/>
              <a:t>K</a:t>
            </a:r>
            <a:r>
              <a:rPr lang="en-US" sz="2400" dirty="0" err="1">
                <a:latin typeface="Arial" charset="0"/>
                <a:ea typeface="ＭＳ Ｐゴシック" charset="0"/>
                <a:cs typeface="ＭＳ Ｐゴシック" charset="0"/>
              </a:rPr>
              <a:t>ü</a:t>
            </a:r>
            <a:r>
              <a:rPr lang="en-US" sz="2400" dirty="0" err="1" smtClean="0"/>
              <a:t>rner</a:t>
            </a:r>
            <a:endParaRPr lang="en-US" sz="2400" dirty="0" smtClean="0"/>
          </a:p>
          <a:p>
            <a:pPr marL="0" indent="0">
              <a:buNone/>
            </a:pPr>
            <a:r>
              <a:rPr lang="en-US" sz="2400" dirty="0" smtClean="0"/>
              <a:t>Seconded By: </a:t>
            </a:r>
            <a:r>
              <a:rPr lang="en-US" sz="2400" dirty="0" err="1" smtClean="0"/>
              <a:t>Iwao</a:t>
            </a:r>
            <a:r>
              <a:rPr lang="en-US" sz="2400" dirty="0" smtClean="0"/>
              <a:t> </a:t>
            </a:r>
            <a:r>
              <a:rPr lang="en-US" sz="2400" dirty="0" err="1" smtClean="0"/>
              <a:t>Hosako</a:t>
            </a:r>
            <a:endParaRPr lang="en-US" sz="2400" dirty="0" smtClean="0"/>
          </a:p>
          <a:p>
            <a:pPr marL="0" indent="0">
              <a:buNone/>
            </a:pPr>
            <a:r>
              <a:rPr lang="en-US" sz="2400" dirty="0" smtClean="0"/>
              <a:t>Yes/No/Abstain: 4/0/0</a:t>
            </a:r>
            <a:endParaRPr lang="en-US" sz="2400" dirty="0"/>
          </a:p>
        </p:txBody>
      </p:sp>
      <p:sp>
        <p:nvSpPr>
          <p:cNvPr id="4" name="Slide Number Placeholder 6"/>
          <p:cNvSpPr>
            <a:spLocks noGrp="1"/>
          </p:cNvSpPr>
          <p:nvPr>
            <p:ph type="sldNum" sz="quarter" idx="10"/>
          </p:nvPr>
        </p:nvSpPr>
        <p:spPr>
          <a:xfrm>
            <a:off x="4052888" y="6553200"/>
            <a:ext cx="9763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7</a:t>
            </a:fld>
            <a:endParaRPr lang="en-US" altLang="en-US" sz="1200" dirty="0" smtClean="0">
              <a:latin typeface="Times New Roman" pitchFamily="18" charset="0"/>
            </a:endParaRPr>
          </a:p>
        </p:txBody>
      </p:sp>
    </p:spTree>
    <p:extLst>
      <p:ext uri="{BB962C8B-B14F-4D97-AF65-F5344CB8AC3E}">
        <p14:creationId xmlns:p14="http://schemas.microsoft.com/office/powerpoint/2010/main" val="5756350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BRC </a:t>
            </a:r>
            <a:r>
              <a:rPr lang="en-US" b="1" dirty="0" err="1" smtClean="0"/>
              <a:t>Telecon</a:t>
            </a:r>
            <a:r>
              <a:rPr lang="en-US" b="1" dirty="0" smtClean="0"/>
              <a:t> Schedule</a:t>
            </a:r>
            <a:endParaRPr lang="en-US" b="1" dirty="0"/>
          </a:p>
        </p:txBody>
      </p:sp>
      <p:sp>
        <p:nvSpPr>
          <p:cNvPr id="3" name="Text Placeholder 2"/>
          <p:cNvSpPr>
            <a:spLocks noGrp="1"/>
          </p:cNvSpPr>
          <p:nvPr>
            <p:ph type="body" idx="1"/>
          </p:nvPr>
        </p:nvSpPr>
        <p:spPr>
          <a:xfrm>
            <a:off x="685802" y="1219200"/>
            <a:ext cx="8077198" cy="5181600"/>
          </a:xfrm>
        </p:spPr>
        <p:txBody>
          <a:bodyPr/>
          <a:lstStyle/>
          <a:p>
            <a:pPr marL="457200" indent="-457200">
              <a:buFont typeface="Arial" panose="020B0604020202020204" pitchFamily="34" charset="0"/>
              <a:buChar char="•"/>
            </a:pPr>
            <a:r>
              <a:rPr lang="en-US" sz="1800" dirty="0"/>
              <a:t>7</a:t>
            </a:r>
            <a:r>
              <a:rPr lang="en-US" sz="1800" dirty="0" smtClean="0"/>
              <a:t> call slots between now and March 2017 Session (if needed)</a:t>
            </a:r>
          </a:p>
          <a:p>
            <a:pPr marL="898071" lvl="1" indent="-457200">
              <a:buFont typeface="Arial" panose="020B0604020202020204" pitchFamily="34" charset="0"/>
              <a:buChar char="•"/>
            </a:pPr>
            <a:r>
              <a:rPr lang="en-US" sz="1600" dirty="0" smtClean="0">
                <a:solidFill>
                  <a:srgbClr val="0000CC"/>
                </a:solidFill>
              </a:rPr>
              <a:t>Call </a:t>
            </a:r>
            <a:r>
              <a:rPr lang="en-US" sz="1600" dirty="0">
                <a:solidFill>
                  <a:srgbClr val="0000CC"/>
                </a:solidFill>
              </a:rPr>
              <a:t>1</a:t>
            </a:r>
            <a:r>
              <a:rPr lang="en-US" sz="1600" dirty="0" smtClean="0">
                <a:solidFill>
                  <a:srgbClr val="0000CC"/>
                </a:solidFill>
              </a:rPr>
              <a:t>: Wed, 25 Jan, 20:00 </a:t>
            </a:r>
            <a:r>
              <a:rPr lang="en-US" sz="1600" dirty="0">
                <a:solidFill>
                  <a:srgbClr val="0000CC"/>
                </a:solidFill>
              </a:rPr>
              <a:t>to </a:t>
            </a:r>
            <a:r>
              <a:rPr lang="en-US" sz="1600" dirty="0" smtClean="0">
                <a:solidFill>
                  <a:srgbClr val="0000CC"/>
                </a:solidFill>
              </a:rPr>
              <a:t>22:00 PST</a:t>
            </a:r>
            <a:endParaRPr lang="en-US" sz="1600" dirty="0">
              <a:solidFill>
                <a:srgbClr val="0000CC"/>
              </a:solidFill>
            </a:endParaRPr>
          </a:p>
          <a:p>
            <a:pPr marL="1276350" lvl="2" indent="-457200">
              <a:buFont typeface="Arial" panose="020B0604020202020204" pitchFamily="34" charset="0"/>
              <a:buChar char="•"/>
            </a:pPr>
            <a:r>
              <a:rPr lang="en-US" sz="1600" dirty="0" smtClean="0">
                <a:solidFill>
                  <a:srgbClr val="0000CC"/>
                </a:solidFill>
              </a:rPr>
              <a:t>Wed, 26 Jan 5-7 CET</a:t>
            </a:r>
            <a:r>
              <a:rPr lang="en-US" sz="1600" dirty="0">
                <a:solidFill>
                  <a:srgbClr val="0000CC"/>
                </a:solidFill>
              </a:rPr>
              <a:t>, </a:t>
            </a:r>
            <a:r>
              <a:rPr lang="en-US" sz="1600" dirty="0" smtClean="0">
                <a:solidFill>
                  <a:srgbClr val="0000CC"/>
                </a:solidFill>
              </a:rPr>
              <a:t>13-15 JST/KST</a:t>
            </a:r>
            <a:endParaRPr lang="en-US" sz="1600" b="1" dirty="0" smtClean="0">
              <a:solidFill>
                <a:srgbClr val="0000CC"/>
              </a:solidFill>
            </a:endParaRPr>
          </a:p>
          <a:p>
            <a:pPr marL="898071" lvl="1" indent="-457200">
              <a:buFont typeface="Arial" panose="020B0604020202020204" pitchFamily="34" charset="0"/>
              <a:buChar char="•"/>
            </a:pPr>
            <a:r>
              <a:rPr lang="en-US" sz="1600" dirty="0" smtClean="0">
                <a:solidFill>
                  <a:srgbClr val="0000CC"/>
                </a:solidFill>
              </a:rPr>
              <a:t>Call 2: </a:t>
            </a:r>
            <a:r>
              <a:rPr lang="en-US" sz="1600" dirty="0">
                <a:solidFill>
                  <a:srgbClr val="0000CC"/>
                </a:solidFill>
              </a:rPr>
              <a:t>Wed, 1</a:t>
            </a:r>
            <a:r>
              <a:rPr lang="en-US" sz="1600" dirty="0" smtClean="0">
                <a:solidFill>
                  <a:srgbClr val="0000CC"/>
                </a:solidFill>
              </a:rPr>
              <a:t> Feb, 20:00 </a:t>
            </a:r>
            <a:r>
              <a:rPr lang="en-US" sz="1600" dirty="0">
                <a:solidFill>
                  <a:srgbClr val="0000CC"/>
                </a:solidFill>
              </a:rPr>
              <a:t>to </a:t>
            </a:r>
            <a:r>
              <a:rPr lang="en-US" sz="1600" dirty="0" smtClean="0">
                <a:solidFill>
                  <a:srgbClr val="0000CC"/>
                </a:solidFill>
              </a:rPr>
              <a:t>22:00 </a:t>
            </a:r>
            <a:r>
              <a:rPr lang="en-US" sz="1600" dirty="0">
                <a:solidFill>
                  <a:srgbClr val="0000CC"/>
                </a:solidFill>
              </a:rPr>
              <a:t>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2 Feb 5-7 CET</a:t>
            </a:r>
            <a:r>
              <a:rPr lang="en-US" sz="1600" dirty="0">
                <a:solidFill>
                  <a:srgbClr val="0000CC"/>
                </a:solidFill>
              </a:rPr>
              <a:t>, </a:t>
            </a:r>
            <a:r>
              <a:rPr lang="en-US" sz="1600" dirty="0" smtClean="0">
                <a:solidFill>
                  <a:srgbClr val="0000CC"/>
                </a:solidFill>
              </a:rPr>
              <a:t>13-15 JST/KST</a:t>
            </a:r>
            <a:endParaRPr lang="en-US" sz="1600" dirty="0">
              <a:solidFill>
                <a:srgbClr val="0000CC"/>
              </a:solidFill>
            </a:endParaRPr>
          </a:p>
          <a:p>
            <a:pPr marL="898071" lvl="1" indent="-457200">
              <a:buFont typeface="Arial" panose="020B0604020202020204" pitchFamily="34" charset="0"/>
              <a:buChar char="•"/>
            </a:pPr>
            <a:r>
              <a:rPr lang="en-US" sz="1600" dirty="0">
                <a:solidFill>
                  <a:srgbClr val="0000CC"/>
                </a:solidFill>
              </a:rPr>
              <a:t>Call 3: Wed, </a:t>
            </a:r>
            <a:r>
              <a:rPr lang="en-US" sz="1600" dirty="0" smtClean="0">
                <a:solidFill>
                  <a:srgbClr val="0000CC"/>
                </a:solidFill>
              </a:rPr>
              <a:t>8 Feb, 20:00 </a:t>
            </a:r>
            <a:r>
              <a:rPr lang="en-US" sz="1600" dirty="0">
                <a:solidFill>
                  <a:srgbClr val="0000CC"/>
                </a:solidFill>
              </a:rPr>
              <a:t>to </a:t>
            </a:r>
            <a:r>
              <a:rPr lang="en-US" sz="1600" dirty="0" smtClean="0">
                <a:solidFill>
                  <a:srgbClr val="0000CC"/>
                </a:solidFill>
              </a:rPr>
              <a:t>22:00 </a:t>
            </a:r>
            <a:r>
              <a:rPr lang="en-US" sz="1600" dirty="0">
                <a:solidFill>
                  <a:srgbClr val="0000CC"/>
                </a:solidFill>
              </a:rPr>
              <a:t>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9 Feb 5-7 CET</a:t>
            </a:r>
            <a:r>
              <a:rPr lang="en-US" sz="1600" dirty="0">
                <a:solidFill>
                  <a:srgbClr val="0000CC"/>
                </a:solidFill>
              </a:rPr>
              <a:t>, </a:t>
            </a:r>
            <a:r>
              <a:rPr lang="en-US" sz="1600" dirty="0" smtClean="0">
                <a:solidFill>
                  <a:srgbClr val="0000CC"/>
                </a:solidFill>
              </a:rPr>
              <a:t>13-15 JST/KST</a:t>
            </a:r>
          </a:p>
          <a:p>
            <a:pPr marL="898071" lvl="1" indent="-457200">
              <a:buFont typeface="Arial" panose="020B0604020202020204" pitchFamily="34" charset="0"/>
              <a:buChar char="•"/>
            </a:pPr>
            <a:r>
              <a:rPr lang="en-US" sz="1600" dirty="0" smtClean="0">
                <a:solidFill>
                  <a:srgbClr val="0000CC"/>
                </a:solidFill>
              </a:rPr>
              <a:t>Call 4: </a:t>
            </a:r>
            <a:r>
              <a:rPr lang="en-US" sz="1600" dirty="0">
                <a:solidFill>
                  <a:srgbClr val="0000CC"/>
                </a:solidFill>
              </a:rPr>
              <a:t>Wed</a:t>
            </a:r>
            <a:r>
              <a:rPr lang="en-US" sz="1600" dirty="0" smtClean="0">
                <a:solidFill>
                  <a:srgbClr val="0000CC"/>
                </a:solidFill>
              </a:rPr>
              <a:t>, 15 Feb, 20:00 </a:t>
            </a:r>
            <a:r>
              <a:rPr lang="en-US" sz="1600" dirty="0">
                <a:solidFill>
                  <a:srgbClr val="0000CC"/>
                </a:solidFill>
              </a:rPr>
              <a:t>to </a:t>
            </a:r>
            <a:r>
              <a:rPr lang="en-US" sz="1600" dirty="0" smtClean="0">
                <a:solidFill>
                  <a:srgbClr val="0000CC"/>
                </a:solidFill>
              </a:rPr>
              <a:t>22:00 </a:t>
            </a:r>
            <a:r>
              <a:rPr lang="en-US" sz="1600" dirty="0">
                <a:solidFill>
                  <a:srgbClr val="0000CC"/>
                </a:solidFill>
              </a:rPr>
              <a:t>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16 Feb 5-7 CET</a:t>
            </a:r>
            <a:r>
              <a:rPr lang="en-US" sz="1600" dirty="0">
                <a:solidFill>
                  <a:srgbClr val="0000CC"/>
                </a:solidFill>
              </a:rPr>
              <a:t>, </a:t>
            </a:r>
            <a:r>
              <a:rPr lang="en-US" sz="1600" dirty="0" smtClean="0">
                <a:solidFill>
                  <a:srgbClr val="0000CC"/>
                </a:solidFill>
              </a:rPr>
              <a:t>13-15 JST/KST</a:t>
            </a:r>
            <a:endParaRPr lang="en-US" sz="1600" dirty="0">
              <a:solidFill>
                <a:srgbClr val="0000CC"/>
              </a:solidFill>
            </a:endParaRPr>
          </a:p>
          <a:p>
            <a:pPr marL="898071" lvl="1" indent="-457200">
              <a:buFont typeface="Arial" panose="020B0604020202020204" pitchFamily="34" charset="0"/>
              <a:buChar char="•"/>
            </a:pPr>
            <a:r>
              <a:rPr lang="en-US" sz="1600" dirty="0">
                <a:solidFill>
                  <a:srgbClr val="0000CC"/>
                </a:solidFill>
              </a:rPr>
              <a:t>Call 5: Wed, 22 Feb, 20:00 to 22:00 PST</a:t>
            </a:r>
          </a:p>
          <a:p>
            <a:pPr marL="1276350" lvl="2" indent="-457200">
              <a:buFont typeface="Arial" panose="020B0604020202020204" pitchFamily="34" charset="0"/>
              <a:buChar char="•"/>
            </a:pPr>
            <a:r>
              <a:rPr lang="en-US" sz="1600" dirty="0" smtClean="0">
                <a:solidFill>
                  <a:srgbClr val="0000CC"/>
                </a:solidFill>
              </a:rPr>
              <a:t>Thu, 23 Feb 5-7 CET, 13-15 JST/KST</a:t>
            </a:r>
          </a:p>
          <a:p>
            <a:pPr marL="898071" lvl="1" indent="-457200">
              <a:buFont typeface="Arial" panose="020B0604020202020204" pitchFamily="34" charset="0"/>
              <a:buChar char="•"/>
            </a:pPr>
            <a:r>
              <a:rPr lang="en-US" sz="1600" dirty="0">
                <a:solidFill>
                  <a:srgbClr val="0000CC"/>
                </a:solidFill>
              </a:rPr>
              <a:t>Call </a:t>
            </a:r>
            <a:r>
              <a:rPr lang="en-US" sz="1600" dirty="0" smtClean="0">
                <a:solidFill>
                  <a:srgbClr val="0000CC"/>
                </a:solidFill>
              </a:rPr>
              <a:t>6: </a:t>
            </a:r>
            <a:r>
              <a:rPr lang="en-US" sz="1600" dirty="0">
                <a:solidFill>
                  <a:srgbClr val="0000CC"/>
                </a:solidFill>
              </a:rPr>
              <a:t>Wed, </a:t>
            </a:r>
            <a:r>
              <a:rPr lang="en-US" sz="1600" dirty="0" smtClean="0">
                <a:solidFill>
                  <a:srgbClr val="0000CC"/>
                </a:solidFill>
              </a:rPr>
              <a:t>1 Mar, </a:t>
            </a:r>
            <a:r>
              <a:rPr lang="en-US" sz="1600" dirty="0">
                <a:solidFill>
                  <a:srgbClr val="0000CC"/>
                </a:solidFill>
              </a:rPr>
              <a:t>20:00 to 22:00 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2 Mar </a:t>
            </a:r>
            <a:r>
              <a:rPr lang="en-US" sz="1600" dirty="0">
                <a:solidFill>
                  <a:srgbClr val="0000CC"/>
                </a:solidFill>
              </a:rPr>
              <a:t>5-7 CET, 13-15 </a:t>
            </a:r>
            <a:r>
              <a:rPr lang="en-US" sz="1600" dirty="0" smtClean="0">
                <a:solidFill>
                  <a:srgbClr val="0000CC"/>
                </a:solidFill>
              </a:rPr>
              <a:t>JST/KST</a:t>
            </a:r>
          </a:p>
          <a:p>
            <a:pPr marL="898071" lvl="1" indent="-457200">
              <a:buFont typeface="Arial" panose="020B0604020202020204" pitchFamily="34" charset="0"/>
              <a:buChar char="•"/>
            </a:pPr>
            <a:r>
              <a:rPr lang="en-US" sz="1600" dirty="0">
                <a:solidFill>
                  <a:srgbClr val="0000CC"/>
                </a:solidFill>
              </a:rPr>
              <a:t>Call </a:t>
            </a:r>
            <a:r>
              <a:rPr lang="en-US" sz="1600" dirty="0" smtClean="0">
                <a:solidFill>
                  <a:srgbClr val="0000CC"/>
                </a:solidFill>
              </a:rPr>
              <a:t>7: </a:t>
            </a:r>
            <a:r>
              <a:rPr lang="en-US" sz="1600" dirty="0">
                <a:solidFill>
                  <a:srgbClr val="0000CC"/>
                </a:solidFill>
              </a:rPr>
              <a:t>Wed, </a:t>
            </a:r>
            <a:r>
              <a:rPr lang="en-US" sz="1600" dirty="0" smtClean="0">
                <a:solidFill>
                  <a:srgbClr val="0000CC"/>
                </a:solidFill>
              </a:rPr>
              <a:t>8 </a:t>
            </a:r>
            <a:r>
              <a:rPr lang="en-US" sz="1600" dirty="0">
                <a:solidFill>
                  <a:srgbClr val="0000CC"/>
                </a:solidFill>
              </a:rPr>
              <a:t>Mar, 20:00 to 22:00 PST</a:t>
            </a:r>
          </a:p>
          <a:p>
            <a:pPr marL="1276350" lvl="2" indent="-457200">
              <a:buFont typeface="Arial" panose="020B0604020202020204" pitchFamily="34" charset="0"/>
              <a:buChar char="•"/>
            </a:pPr>
            <a:r>
              <a:rPr lang="en-US" sz="1600" dirty="0">
                <a:solidFill>
                  <a:srgbClr val="0000CC"/>
                </a:solidFill>
              </a:rPr>
              <a:t>Thu, </a:t>
            </a:r>
            <a:r>
              <a:rPr lang="en-US" sz="1600" dirty="0" smtClean="0">
                <a:solidFill>
                  <a:srgbClr val="0000CC"/>
                </a:solidFill>
              </a:rPr>
              <a:t>9 </a:t>
            </a:r>
            <a:r>
              <a:rPr lang="en-US" sz="1600" dirty="0">
                <a:solidFill>
                  <a:srgbClr val="0000CC"/>
                </a:solidFill>
              </a:rPr>
              <a:t>Mar 5-7 CET, 13-15 </a:t>
            </a:r>
            <a:r>
              <a:rPr lang="en-US" sz="1600" dirty="0" smtClean="0">
                <a:solidFill>
                  <a:srgbClr val="0000CC"/>
                </a:solidFill>
              </a:rPr>
              <a:t>JST/KST</a:t>
            </a:r>
            <a:endParaRPr lang="en-US" sz="1600" dirty="0">
              <a:solidFill>
                <a:srgbClr val="0000CC"/>
              </a:solidFill>
            </a:endParaRPr>
          </a:p>
        </p:txBody>
      </p:sp>
      <p:sp>
        <p:nvSpPr>
          <p:cNvPr id="4" name="Slide Number Placeholder 6"/>
          <p:cNvSpPr>
            <a:spLocks noGrp="1"/>
          </p:cNvSpPr>
          <p:nvPr>
            <p:ph type="sldNum" sz="quarter" idx="10"/>
          </p:nvPr>
        </p:nvSpPr>
        <p:spPr>
          <a:xfrm>
            <a:off x="3976688" y="6553200"/>
            <a:ext cx="11287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8</a:t>
            </a:fld>
            <a:endParaRPr lang="en-US" altLang="en-US" sz="1200" dirty="0" smtClean="0">
              <a:latin typeface="Times New Roman" pitchFamily="18" charset="0"/>
            </a:endParaRPr>
          </a:p>
        </p:txBody>
      </p:sp>
    </p:spTree>
    <p:extLst>
      <p:ext uri="{BB962C8B-B14F-4D97-AF65-F5344CB8AC3E}">
        <p14:creationId xmlns:p14="http://schemas.microsoft.com/office/powerpoint/2010/main" val="2820367622"/>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4" y="381000"/>
            <a:ext cx="7848601" cy="1066800"/>
          </a:xfrm>
        </p:spPr>
        <p:txBody>
          <a:bodyPr/>
          <a:lstStyle/>
          <a:p>
            <a:r>
              <a:rPr lang="en-US" b="1" dirty="0" smtClean="0"/>
              <a:t>WG Motion</a:t>
            </a:r>
            <a:endParaRPr lang="en-US" b="1" dirty="0"/>
          </a:p>
        </p:txBody>
      </p:sp>
      <p:sp>
        <p:nvSpPr>
          <p:cNvPr id="3" name="Text Placeholder 2"/>
          <p:cNvSpPr>
            <a:spLocks noGrp="1"/>
          </p:cNvSpPr>
          <p:nvPr>
            <p:ph type="body" idx="1"/>
          </p:nvPr>
        </p:nvSpPr>
        <p:spPr>
          <a:xfrm>
            <a:off x="685802" y="1676400"/>
            <a:ext cx="7772400" cy="4724400"/>
          </a:xfrm>
        </p:spPr>
        <p:txBody>
          <a:bodyPr/>
          <a:lstStyle/>
          <a:p>
            <a:pPr marL="0" indent="0">
              <a:buNone/>
            </a:pPr>
            <a:r>
              <a:rPr lang="en-US" sz="2000" i="1" dirty="0"/>
              <a:t>Move that 802.15.3e </a:t>
            </a:r>
            <a:r>
              <a:rPr lang="en-US" sz="2000" i="1" dirty="0" smtClean="0"/>
              <a:t>WG </a:t>
            </a:r>
            <a:r>
              <a:rPr lang="en-US" sz="2000" i="1" dirty="0"/>
              <a:t>approve the formation of a Ballot Resolution Committee (BRC) for the Sponsor balloting </a:t>
            </a:r>
            <a:r>
              <a:rPr lang="en-US" sz="2000" i="1" dirty="0" smtClean="0"/>
              <a:t>of P802.15.3e-D07 (or </a:t>
            </a:r>
            <a:r>
              <a:rPr lang="en-US" sz="2000" i="1" dirty="0"/>
              <a:t>current revision) with the following membership: Andrew Estrada (Chair), Ko Togashi, </a:t>
            </a:r>
            <a:r>
              <a:rPr lang="en-US" sz="2000" i="1" dirty="0" err="1"/>
              <a:t>Itaru</a:t>
            </a:r>
            <a:r>
              <a:rPr lang="en-US" sz="2000" i="1" dirty="0"/>
              <a:t> </a:t>
            </a:r>
            <a:r>
              <a:rPr lang="en-US" sz="2000" i="1" dirty="0" err="1"/>
              <a:t>Maekawa</a:t>
            </a:r>
            <a:r>
              <a:rPr lang="en-US" sz="2000" i="1" dirty="0"/>
              <a:t>, Jae </a:t>
            </a:r>
            <a:r>
              <a:rPr lang="en-US" sz="2000" i="1" dirty="0" err="1"/>
              <a:t>Seung</a:t>
            </a:r>
            <a:r>
              <a:rPr lang="en-US" sz="2000" i="1" dirty="0"/>
              <a:t> Lee, Keitarou Kondou, Keiji Akiyama, and Ken </a:t>
            </a:r>
            <a:r>
              <a:rPr lang="en-US" sz="2000" i="1" dirty="0" err="1"/>
              <a:t>Hiraga</a:t>
            </a:r>
            <a:r>
              <a:rPr lang="en-US" sz="2000" i="1" dirty="0"/>
              <a:t>. The 802.15.3e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2000" dirty="0"/>
          </a:p>
          <a:p>
            <a:pPr marL="0" indent="0">
              <a:buNone/>
            </a:pPr>
            <a:r>
              <a:rPr lang="en-US" sz="2000" dirty="0" smtClean="0"/>
              <a:t>Moved By: Andrew Estrada</a:t>
            </a:r>
          </a:p>
          <a:p>
            <a:pPr marL="0" indent="0">
              <a:buNone/>
            </a:pPr>
            <a:r>
              <a:rPr lang="en-US" sz="2000" dirty="0" smtClean="0"/>
              <a:t>Seconded By: Thomas </a:t>
            </a:r>
            <a:r>
              <a:rPr lang="en-US" sz="2000" dirty="0" err="1" smtClean="0"/>
              <a:t>Kuerner</a:t>
            </a:r>
            <a:endParaRPr lang="en-US" sz="2000" dirty="0" smtClean="0"/>
          </a:p>
          <a:p>
            <a:pPr marL="0" indent="0">
              <a:buNone/>
            </a:pPr>
            <a:r>
              <a:rPr lang="en-US" sz="2000" dirty="0" smtClean="0"/>
              <a:t>Result: Approved by </a:t>
            </a:r>
            <a:r>
              <a:rPr lang="en-US" sz="2000" smtClean="0"/>
              <a:t>unanimous consent</a:t>
            </a:r>
            <a:endParaRPr lang="en-US" sz="2000" dirty="0" smtClean="0"/>
          </a:p>
          <a:p>
            <a:pPr marL="0" indent="0">
              <a:buNone/>
            </a:pPr>
            <a:endParaRPr lang="en-US" dirty="0"/>
          </a:p>
          <a:p>
            <a:pPr marL="0" indent="0">
              <a:buNone/>
            </a:pPr>
            <a:endParaRPr lang="en-US" dirty="0"/>
          </a:p>
        </p:txBody>
      </p:sp>
      <p:sp>
        <p:nvSpPr>
          <p:cNvPr id="4" name="Slide Number Placeholder 6"/>
          <p:cNvSpPr>
            <a:spLocks noGrp="1"/>
          </p:cNvSpPr>
          <p:nvPr>
            <p:ph type="sldNum" sz="quarter" idx="10"/>
          </p:nvPr>
        </p:nvSpPr>
        <p:spPr>
          <a:xfrm>
            <a:off x="4129088" y="6553200"/>
            <a:ext cx="823912" cy="2603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pitchFamily="50"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pitchFamily="50"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pitchFamily="50"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pitchFamily="50" charset="-128"/>
              </a:defRPr>
            </a:lvl9pPr>
          </a:lstStyle>
          <a:p>
            <a:pPr algn="ctr" eaLnBrk="1" hangingPunct="1">
              <a:spcBef>
                <a:spcPct val="0"/>
              </a:spcBef>
            </a:pPr>
            <a:r>
              <a:rPr lang="en-US" altLang="en-US" sz="1200" dirty="0" smtClean="0">
                <a:latin typeface="Times New Roman" pitchFamily="18" charset="0"/>
              </a:rPr>
              <a:t>Slide </a:t>
            </a:r>
            <a:fld id="{71EF6ECD-64B2-4355-90BE-5FCB16260F66}" type="slidenum">
              <a:rPr lang="en-US" altLang="en-US" sz="1200" smtClean="0">
                <a:latin typeface="Times New Roman" pitchFamily="18" charset="0"/>
              </a:rPr>
              <a:pPr algn="ctr" eaLnBrk="1" hangingPunct="1">
                <a:spcBef>
                  <a:spcPct val="0"/>
                </a:spcBef>
              </a:pPr>
              <a:t>9</a:t>
            </a:fld>
            <a:endParaRPr lang="en-US" altLang="en-US" sz="1200" dirty="0" smtClean="0">
              <a:latin typeface="Times New Roman" pitchFamily="18" charset="0"/>
            </a:endParaRPr>
          </a:p>
        </p:txBody>
      </p:sp>
    </p:spTree>
    <p:extLst>
      <p:ext uri="{BB962C8B-B14F-4D97-AF65-F5344CB8AC3E}">
        <p14:creationId xmlns:p14="http://schemas.microsoft.com/office/powerpoint/2010/main" val="3990557505"/>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25898</TotalTime>
  <Words>558</Words>
  <Application>Microsoft Office PowerPoint</Application>
  <PresentationFormat>On-screen Show (4:3)</PresentationFormat>
  <Paragraphs>113</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Helvetica</vt:lpstr>
      <vt:lpstr>Helvetica Neue</vt:lpstr>
      <vt:lpstr>Times New Roman</vt:lpstr>
      <vt:lpstr>Default</vt:lpstr>
      <vt:lpstr>PowerPoint Presentation</vt:lpstr>
      <vt:lpstr>PowerPoint Presentation</vt:lpstr>
      <vt:lpstr>802.15.3e Officers</vt:lpstr>
      <vt:lpstr>Goals for this meeting</vt:lpstr>
      <vt:lpstr>TG3e Accomplishments</vt:lpstr>
      <vt:lpstr>Schedule Plan Details</vt:lpstr>
      <vt:lpstr>TG Motion</vt:lpstr>
      <vt:lpstr>BRC Telecon Schedule</vt:lpstr>
      <vt:lpstr>WG Motion</vt:lpstr>
      <vt:lpstr>Special Thanks To</vt:lpstr>
      <vt:lpstr>Extra Special Thanks To</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Estrada, Andrew</cp:lastModifiedBy>
  <cp:revision>522</cp:revision>
  <dcterms:modified xsi:type="dcterms:W3CDTF">2017-01-19T16:00:42Z</dcterms:modified>
</cp:coreProperties>
</file>