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1" r:id="rId3"/>
    <p:sldId id="296" r:id="rId4"/>
    <p:sldId id="346" r:id="rId5"/>
    <p:sldId id="300" r:id="rId6"/>
    <p:sldId id="352" r:id="rId7"/>
    <p:sldId id="338" r:id="rId8"/>
    <p:sldId id="354" r:id="rId9"/>
    <p:sldId id="348" r:id="rId10"/>
    <p:sldId id="350" r:id="rId11"/>
    <p:sldId id="353" r:id="rId12"/>
    <p:sldId id="298"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521415D9-36F7-43E2-AB2F-B90AF26B5E84}">
      <p14:sectionLst xmlns:p14="http://schemas.microsoft.com/office/powerpoint/2010/main">
        <p14:section name="Default Section" id="{5F8551FD-4043-46C9-83D6-8451FB6D1F5E}">
          <p14:sldIdLst>
            <p14:sldId id="293"/>
            <p14:sldId id="301"/>
            <p14:sldId id="296"/>
            <p14:sldId id="346"/>
            <p14:sldId id="300"/>
            <p14:sldId id="352"/>
            <p14:sldId id="338"/>
            <p14:sldId id="354"/>
          </p14:sldIdLst>
        </p14:section>
        <p14:section name="Untitled Section" id="{782904CE-F9CD-4E36-A87E-FA6E76D46C55}">
          <p14:sldIdLst>
            <p14:sldId id="348"/>
            <p14:sldId id="350"/>
            <p14:sldId id="353"/>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27" autoAdjust="0"/>
    <p:restoredTop sz="96192" autoAdjust="0"/>
  </p:normalViewPr>
  <p:slideViewPr>
    <p:cSldViewPr>
      <p:cViewPr varScale="1">
        <p:scale>
          <a:sx n="75" d="100"/>
          <a:sy n="75" d="100"/>
        </p:scale>
        <p:origin x="658" y="3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12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3975100" y="6597650"/>
            <a:ext cx="1587500" cy="260350"/>
          </a:xfrm>
          <a:prstGeom prst="rect">
            <a:avLst/>
          </a:prstGeom>
        </p:spPr>
        <p:txBody>
          <a:bodyPr/>
          <a:lstStyle>
            <a:lvl1pPr algn="ctr">
              <a:defRPr/>
            </a:lvl1pPr>
          </a:lstStyle>
          <a:p>
            <a:pPr>
              <a:defRPr/>
            </a:pPr>
            <a:r>
              <a:rPr lang="en-US" altLang="en-US" smtClean="0"/>
              <a:t>Slide </a:t>
            </a:r>
            <a:fld id="{59802E41-703B-4CC7-97CC-EA054E341967}" type="slidenum">
              <a:rPr lang="en-US" altLang="en-US" smtClean="0"/>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1063751"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January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15-17-0056-00-003e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3975100" y="6597650"/>
            <a:ext cx="1587500" cy="260350"/>
          </a:xfrm>
          <a:prstGeom prst="rect">
            <a:avLst/>
          </a:prstGeom>
        </p:spPr>
        <p:txBody>
          <a:bodyPr/>
          <a:lstStyle>
            <a:lvl1pPr>
              <a:defRPr/>
            </a:lvl1pPr>
          </a:lstStyle>
          <a:p>
            <a:pPr algn="ctr">
              <a:defRPr/>
            </a:pPr>
            <a:r>
              <a:rPr lang="en-US" altLang="en-US" dirty="0" smtClean="0"/>
              <a:t>Slide </a:t>
            </a:r>
            <a:fld id="{59802E41-703B-4CC7-97CC-EA054E341967}" type="slidenum">
              <a:rPr lang="en-US" altLang="en-US" smtClean="0"/>
              <a:pPr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January 2017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17 January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7</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a:t>
            </a:r>
            <a:r>
              <a:rPr sz="1600" dirty="0" smtClean="0">
                <a:latin typeface="Times New Roman"/>
                <a:ea typeface="Times New Roman"/>
                <a:cs typeface="Times New Roman"/>
                <a:sym typeface="Times New Roman"/>
              </a:rPr>
              <a:t>for</a:t>
            </a:r>
            <a:r>
              <a:rPr lang="en-US" sz="1600" dirty="0" smtClean="0">
                <a:latin typeface="Times New Roman"/>
                <a:ea typeface="Times New Roman"/>
                <a:cs typeface="Times New Roman"/>
                <a:sym typeface="Times New Roman"/>
              </a:rPr>
              <a:t> January 2017</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a:latin typeface="Times New Roman"/>
                <a:ea typeface="Times New Roman"/>
                <a:cs typeface="Times New Roman"/>
                <a:sym typeface="Times New Roman"/>
              </a:rPr>
              <a:t>January </a:t>
            </a:r>
            <a:r>
              <a:rPr lang="en-US" sz="1600" dirty="0" smtClean="0">
                <a:latin typeface="Times New Roman"/>
                <a:ea typeface="Times New Roman"/>
                <a:cs typeface="Times New Roman"/>
                <a:sym typeface="Times New Roman"/>
              </a:rPr>
              <a:t>2017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err="1"/>
              <a:t>Keiji</a:t>
            </a:r>
            <a:r>
              <a:rPr lang="en-US" sz="2400" dirty="0"/>
              <a:t> Akiyama</a:t>
            </a:r>
          </a:p>
          <a:p>
            <a:pPr marL="0" indent="0" algn="ctr">
              <a:buNone/>
            </a:pPr>
            <a:r>
              <a:rPr lang="en-US" sz="2400" dirty="0"/>
              <a:t>Ken </a:t>
            </a:r>
            <a:r>
              <a:rPr lang="en-US" sz="2400" dirty="0" err="1"/>
              <a:t>Hiraga</a:t>
            </a:r>
            <a:endParaRPr lang="en-US" sz="2400" dirty="0"/>
          </a:p>
          <a:p>
            <a:pPr marL="0" indent="0" algn="ctr">
              <a:buNone/>
            </a:pPr>
            <a:r>
              <a:rPr lang="en-US" sz="2400" dirty="0"/>
              <a:t>Jae </a:t>
            </a:r>
            <a:r>
              <a:rPr lang="en-US" sz="2400" dirty="0" err="1"/>
              <a:t>Seung</a:t>
            </a:r>
            <a:r>
              <a:rPr lang="en-US" sz="2400" dirty="0"/>
              <a:t> Lee</a:t>
            </a:r>
          </a:p>
          <a:p>
            <a:pPr marL="0" indent="0" algn="ctr">
              <a:buNone/>
            </a:pPr>
            <a:r>
              <a:rPr lang="en-US" sz="2400" dirty="0" err="1"/>
              <a:t>Keitarou</a:t>
            </a:r>
            <a:r>
              <a:rPr lang="en-US" sz="2400" dirty="0"/>
              <a:t> </a:t>
            </a:r>
            <a:r>
              <a:rPr lang="en-US" sz="2400" dirty="0" err="1"/>
              <a:t>Kondou</a:t>
            </a:r>
            <a:endParaRPr lang="en-US" sz="2400" dirty="0"/>
          </a:p>
          <a:p>
            <a:pPr marL="0" indent="0" algn="ctr">
              <a:buNone/>
            </a:pPr>
            <a:r>
              <a:rPr lang="en-US" sz="2400" dirty="0"/>
              <a:t>Thomas </a:t>
            </a:r>
            <a:r>
              <a:rPr lang="en-US" sz="2400" dirty="0" err="1" smtClean="0"/>
              <a:t>K</a:t>
            </a:r>
            <a:r>
              <a:rPr lang="en-US" sz="2400" dirty="0" err="1" smtClean="0">
                <a:latin typeface="Arial" charset="0"/>
                <a:ea typeface="ＭＳ Ｐゴシック" charset="0"/>
                <a:cs typeface="ＭＳ Ｐゴシック" charset="0"/>
              </a:rPr>
              <a:t>ü</a:t>
            </a:r>
            <a:r>
              <a:rPr lang="en-US" sz="2400" dirty="0" err="1" smtClean="0"/>
              <a:t>rner</a:t>
            </a:r>
            <a:endParaRPr lang="en-US" sz="2400" dirty="0"/>
          </a:p>
          <a:p>
            <a:pPr marL="0" indent="0" algn="ctr">
              <a:buNone/>
            </a:pPr>
            <a:r>
              <a:rPr lang="en-US" sz="2400" dirty="0" err="1"/>
              <a:t>Itaru</a:t>
            </a:r>
            <a:r>
              <a:rPr lang="en-US" sz="2400" dirty="0"/>
              <a:t> </a:t>
            </a:r>
            <a:r>
              <a:rPr lang="en-US" sz="2400" dirty="0" err="1"/>
              <a:t>Maekawa</a:t>
            </a:r>
            <a:endParaRPr lang="en-US" sz="2400" dirty="0"/>
          </a:p>
          <a:p>
            <a:pPr marL="0" indent="0" algn="ctr">
              <a:buNone/>
            </a:pPr>
            <a:r>
              <a:rPr lang="en-US" sz="2400" dirty="0"/>
              <a:t>Hiroyuki Matsumura</a:t>
            </a:r>
          </a:p>
          <a:p>
            <a:pPr marL="0" indent="0" algn="ctr">
              <a:buNone/>
            </a:pPr>
            <a:r>
              <a:rPr lang="en-US" sz="2400" dirty="0"/>
              <a:t>Makoto </a:t>
            </a:r>
            <a:r>
              <a:rPr lang="en-US" sz="2400" dirty="0" smtClean="0"/>
              <a:t>Noda</a:t>
            </a:r>
          </a:p>
          <a:p>
            <a:pPr marL="0" indent="0" algn="ctr">
              <a:buNone/>
            </a:pPr>
            <a:r>
              <a:rPr lang="en-US" sz="2400" dirty="0" smtClean="0"/>
              <a:t>Masashi Shimizu</a:t>
            </a:r>
            <a:endParaRPr lang="en-US" sz="2400" dirty="0"/>
          </a:p>
          <a:p>
            <a:pPr marL="0" indent="0" algn="ctr">
              <a:buNone/>
            </a:pPr>
            <a:r>
              <a:rPr lang="en-US" sz="2400" dirty="0" err="1" smtClean="0"/>
              <a:t>Ko</a:t>
            </a:r>
            <a:r>
              <a:rPr lang="en-US" sz="2400" dirty="0" smtClean="0"/>
              <a:t> </a:t>
            </a:r>
            <a:r>
              <a:rPr lang="en-US" sz="2400" dirty="0" err="1" smtClean="0"/>
              <a:t>Togashi</a:t>
            </a:r>
            <a:endParaRPr lang="en-US" sz="2400" dirty="0" smtClean="0"/>
          </a:p>
          <a:p>
            <a:pPr marL="0" indent="0" algn="ctr">
              <a:buNone/>
            </a:pPr>
            <a:r>
              <a:rPr lang="en-US" sz="2400" dirty="0" smtClean="0"/>
              <a:t>Kiyoshi </a:t>
            </a:r>
            <a:r>
              <a:rPr lang="en-US" sz="2400" dirty="0" err="1" smtClean="0"/>
              <a:t>Toshimitsu</a:t>
            </a: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Special Thanks To</a:t>
            </a:r>
            <a:endParaRPr lang="en-US" dirty="0"/>
          </a:p>
        </p:txBody>
      </p:sp>
    </p:spTree>
    <p:extLst>
      <p:ext uri="{BB962C8B-B14F-4D97-AF65-F5344CB8AC3E}">
        <p14:creationId xmlns:p14="http://schemas.microsoft.com/office/powerpoint/2010/main" val="274134226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2" y="1143000"/>
            <a:ext cx="7772400" cy="5257800"/>
          </a:xfrm>
        </p:spPr>
        <p:txBody>
          <a:bodyPr/>
          <a:lstStyle/>
          <a:p>
            <a:pPr marL="0" indent="0" algn="ctr">
              <a:buNone/>
            </a:pPr>
            <a:r>
              <a:rPr lang="en-US" sz="2400" dirty="0" smtClean="0"/>
              <a:t>Bob </a:t>
            </a:r>
            <a:r>
              <a:rPr lang="en-US" sz="2400" dirty="0" err="1" smtClean="0"/>
              <a:t>Heile</a:t>
            </a:r>
            <a:endParaRPr lang="en-US" sz="2400" dirty="0" smtClean="0"/>
          </a:p>
          <a:p>
            <a:pPr marL="0" indent="0" algn="ctr">
              <a:buNone/>
            </a:pPr>
            <a:r>
              <a:rPr lang="en-US" sz="2400" dirty="0" smtClean="0"/>
              <a:t>Pat Kinney</a:t>
            </a:r>
          </a:p>
          <a:p>
            <a:pPr marL="0" indent="0" algn="ctr">
              <a:buNone/>
            </a:pPr>
            <a:r>
              <a:rPr lang="en-US" sz="2400" dirty="0" smtClean="0"/>
              <a:t>Ben Rolfe</a:t>
            </a:r>
          </a:p>
          <a:p>
            <a:pPr marL="0" indent="0" algn="ctr">
              <a:buNone/>
            </a:pPr>
            <a:r>
              <a:rPr lang="en-US" sz="2400" dirty="0"/>
              <a:t>James </a:t>
            </a:r>
            <a:r>
              <a:rPr lang="en-US" sz="2400" dirty="0" err="1" smtClean="0"/>
              <a:t>Gilb</a:t>
            </a:r>
            <a:endParaRPr lang="en-US" sz="2400" dirty="0" smtClean="0"/>
          </a:p>
          <a:p>
            <a:pPr marL="0" indent="0" algn="ctr">
              <a:buNone/>
            </a:pPr>
            <a:r>
              <a:rPr lang="en-US" sz="2400" dirty="0" smtClean="0"/>
              <a:t>Rick </a:t>
            </a:r>
            <a:r>
              <a:rPr lang="en-US" sz="2400" dirty="0" err="1" smtClean="0"/>
              <a:t>Alfvin</a:t>
            </a:r>
            <a:endParaRPr lang="en-US" sz="2400" dirty="0" smtClean="0"/>
          </a:p>
          <a:p>
            <a:pPr marL="0" indent="0" algn="ctr">
              <a:buNone/>
            </a:pPr>
            <a:r>
              <a:rPr lang="en-US" sz="2400" dirty="0" smtClean="0"/>
              <a:t>Clint Chaplin</a:t>
            </a:r>
          </a:p>
          <a:p>
            <a:pPr marL="0" indent="0" algn="ctr">
              <a:buNone/>
            </a:pPr>
            <a:r>
              <a:rPr lang="en-US" sz="2400" dirty="0" smtClean="0"/>
              <a:t>Rick Roberts</a:t>
            </a:r>
            <a:endParaRPr lang="en-US" sz="2400" dirty="0"/>
          </a:p>
          <a:p>
            <a:pPr marL="0" indent="0" algn="ctr">
              <a:buNone/>
            </a:pPr>
            <a:r>
              <a:rPr lang="en-US" sz="2400" dirty="0" smtClean="0"/>
              <a:t>Jonathan Goldberg</a:t>
            </a:r>
          </a:p>
          <a:p>
            <a:pPr marL="0" indent="0" algn="ctr">
              <a:buNone/>
            </a:pPr>
            <a:endParaRPr lang="en-US" sz="24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Title 4"/>
          <p:cNvSpPr>
            <a:spLocks noGrp="1"/>
          </p:cNvSpPr>
          <p:nvPr>
            <p:ph type="title"/>
          </p:nvPr>
        </p:nvSpPr>
        <p:spPr>
          <a:xfrm>
            <a:off x="647704" y="381000"/>
            <a:ext cx="7848601" cy="762000"/>
          </a:xfrm>
        </p:spPr>
        <p:txBody>
          <a:bodyPr/>
          <a:lstStyle/>
          <a:p>
            <a:r>
              <a:rPr lang="en-US" dirty="0" smtClean="0"/>
              <a:t>Extra Special Thanks To</a:t>
            </a:r>
            <a:endParaRPr lang="en-US" dirty="0"/>
          </a:p>
        </p:txBody>
      </p:sp>
    </p:spTree>
    <p:extLst>
      <p:ext uri="{BB962C8B-B14F-4D97-AF65-F5344CB8AC3E}">
        <p14:creationId xmlns:p14="http://schemas.microsoft.com/office/powerpoint/2010/main" val="886335349"/>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Antonio</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January 16-19, 2017</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Approve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155532058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Formed and approved the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t>Schedule Plan </a:t>
            </a:r>
            <a:r>
              <a:rPr lang="en-US" dirty="0" smtClean="0"/>
              <a:t>Details</a:t>
            </a:r>
            <a:endParaRPr lang="en-US" b="1" dirty="0"/>
          </a:p>
        </p:txBody>
      </p:sp>
      <p:sp>
        <p:nvSpPr>
          <p:cNvPr id="3" name="Text Placeholder 2"/>
          <p:cNvSpPr>
            <a:spLocks noGrp="1"/>
          </p:cNvSpPr>
          <p:nvPr>
            <p:ph type="body" idx="1"/>
          </p:nvPr>
        </p:nvSpPr>
        <p:spPr>
          <a:xfrm>
            <a:off x="762000" y="1524000"/>
            <a:ext cx="8120977" cy="4838700"/>
          </a:xfrm>
        </p:spPr>
        <p:txBody>
          <a:bodyPr/>
          <a:lstStyle/>
          <a:p>
            <a:pPr>
              <a:spcBef>
                <a:spcPts val="0"/>
              </a:spcBef>
              <a:tabLst>
                <a:tab pos="3657600" algn="l"/>
              </a:tabLst>
            </a:pPr>
            <a:r>
              <a:rPr lang="en-US" sz="1800" dirty="0"/>
              <a:t>PAR/CSD Approval</a:t>
            </a:r>
          </a:p>
          <a:p>
            <a:pPr lvl="1">
              <a:spcBef>
                <a:spcPts val="0"/>
              </a:spcBef>
              <a:tabLst>
                <a:tab pos="3657600" algn="l"/>
              </a:tabLst>
            </a:pPr>
            <a:r>
              <a:rPr lang="en-US" sz="1800" dirty="0"/>
              <a:t>EC	2015 March 11</a:t>
            </a:r>
          </a:p>
          <a:p>
            <a:pPr lvl="1">
              <a:spcBef>
                <a:spcPts val="0"/>
              </a:spcBef>
              <a:tabLst>
                <a:tab pos="3657600" algn="l"/>
              </a:tabLst>
            </a:pPr>
            <a:r>
              <a:rPr lang="en-US" sz="1800" dirty="0" err="1"/>
              <a:t>NesCom</a:t>
            </a:r>
            <a:r>
              <a:rPr lang="en-US" sz="1800" dirty="0"/>
              <a:t>	2015 March 27</a:t>
            </a:r>
          </a:p>
          <a:p>
            <a:pPr>
              <a:spcBef>
                <a:spcPts val="0"/>
              </a:spcBef>
              <a:tabLst>
                <a:tab pos="3657600" algn="l"/>
              </a:tabLst>
            </a:pPr>
            <a:r>
              <a:rPr lang="en-US" sz="1800" dirty="0"/>
              <a:t>WG Letter Ballot	</a:t>
            </a:r>
          </a:p>
          <a:p>
            <a:pPr lvl="1">
              <a:spcBef>
                <a:spcPts val="0"/>
              </a:spcBef>
              <a:tabLst>
                <a:tab pos="3657600" algn="l"/>
              </a:tabLst>
            </a:pPr>
            <a:r>
              <a:rPr lang="en-US" sz="1800" dirty="0"/>
              <a:t>Initial	2016 Jan</a:t>
            </a:r>
          </a:p>
          <a:p>
            <a:pPr lvl="1">
              <a:spcBef>
                <a:spcPts val="0"/>
              </a:spcBef>
              <a:tabLst>
                <a:tab pos="3657600" algn="l"/>
              </a:tabLst>
            </a:pPr>
            <a:r>
              <a:rPr lang="en-US" sz="1800" dirty="0"/>
              <a:t>Recirc1	2016 Mar 29</a:t>
            </a:r>
          </a:p>
          <a:p>
            <a:pPr lvl="1">
              <a:spcBef>
                <a:spcPts val="0"/>
              </a:spcBef>
              <a:tabLst>
                <a:tab pos="3657600" algn="l"/>
              </a:tabLst>
            </a:pPr>
            <a:r>
              <a:rPr lang="en-US" sz="1800" dirty="0"/>
              <a:t>Recirc2	2016 June 18</a:t>
            </a:r>
          </a:p>
          <a:p>
            <a:pPr>
              <a:spcBef>
                <a:spcPts val="0"/>
              </a:spcBef>
              <a:tabLst>
                <a:tab pos="3657600" algn="l"/>
              </a:tabLst>
            </a:pPr>
            <a:r>
              <a:rPr lang="en-US" sz="1800" dirty="0"/>
              <a:t>IEEE-SA Sponsor Ballot</a:t>
            </a:r>
          </a:p>
          <a:p>
            <a:pPr lvl="1">
              <a:spcBef>
                <a:spcPts val="0"/>
              </a:spcBef>
              <a:tabLst>
                <a:tab pos="3657600" algn="l"/>
              </a:tabLst>
            </a:pPr>
            <a:r>
              <a:rPr lang="en-US" sz="1800" dirty="0"/>
              <a:t>EC approval	</a:t>
            </a:r>
            <a:r>
              <a:rPr lang="en-US" sz="1800" dirty="0">
                <a:solidFill>
                  <a:schemeClr val="tx1"/>
                </a:solidFill>
              </a:rPr>
              <a:t>2016 July 29</a:t>
            </a:r>
          </a:p>
          <a:p>
            <a:pPr lvl="1">
              <a:spcBef>
                <a:spcPts val="0"/>
              </a:spcBef>
              <a:tabLst>
                <a:tab pos="3657600" algn="l"/>
              </a:tabLst>
            </a:pPr>
            <a:r>
              <a:rPr lang="en-US" sz="1800" dirty="0"/>
              <a:t>Initial	2016 July 29</a:t>
            </a:r>
          </a:p>
          <a:p>
            <a:pPr lvl="1">
              <a:spcBef>
                <a:spcPts val="0"/>
              </a:spcBef>
              <a:tabLst>
                <a:tab pos="3657600" algn="l"/>
              </a:tabLst>
            </a:pPr>
            <a:r>
              <a:rPr lang="en-US" sz="1800" dirty="0"/>
              <a:t>Recirc1	</a:t>
            </a:r>
            <a:r>
              <a:rPr lang="en-US" sz="1800" dirty="0">
                <a:solidFill>
                  <a:schemeClr val="tx1"/>
                </a:solidFill>
              </a:rPr>
              <a:t>2016 Sep</a:t>
            </a:r>
          </a:p>
          <a:p>
            <a:pPr lvl="1">
              <a:spcBef>
                <a:spcPts val="0"/>
              </a:spcBef>
              <a:tabLst>
                <a:tab pos="3657600" algn="l"/>
              </a:tabLst>
            </a:pPr>
            <a:r>
              <a:rPr lang="en-US" sz="1800" dirty="0"/>
              <a:t>Recirc2	2016 Oct</a:t>
            </a:r>
          </a:p>
          <a:p>
            <a:pPr lvl="1">
              <a:spcBef>
                <a:spcPts val="0"/>
              </a:spcBef>
              <a:tabLst>
                <a:tab pos="3657600" algn="l"/>
              </a:tabLst>
            </a:pPr>
            <a:r>
              <a:rPr lang="en-US" sz="1800" dirty="0" err="1"/>
              <a:t>Recirc</a:t>
            </a:r>
            <a:r>
              <a:rPr lang="en-US" sz="1800" dirty="0"/>
              <a:t> </a:t>
            </a:r>
            <a:r>
              <a:rPr lang="en-US" sz="1800" dirty="0" smtClean="0"/>
              <a:t>3</a:t>
            </a:r>
            <a:r>
              <a:rPr lang="en-US" sz="1800" dirty="0"/>
              <a:t>	</a:t>
            </a:r>
            <a:r>
              <a:rPr lang="en-US" sz="1800" dirty="0">
                <a:solidFill>
                  <a:schemeClr val="tx1"/>
                </a:solidFill>
              </a:rPr>
              <a:t>2016 </a:t>
            </a:r>
            <a:r>
              <a:rPr lang="en-US" sz="1800" dirty="0" smtClean="0">
                <a:solidFill>
                  <a:schemeClr val="tx1"/>
                </a:solidFill>
              </a:rPr>
              <a:t>Nov</a:t>
            </a:r>
          </a:p>
          <a:p>
            <a:pPr>
              <a:spcBef>
                <a:spcPts val="0"/>
              </a:spcBef>
              <a:tabLst>
                <a:tab pos="3657600" algn="l"/>
              </a:tabLst>
            </a:pPr>
            <a:r>
              <a:rPr lang="en-US" sz="1800" dirty="0" smtClean="0"/>
              <a:t>Final </a:t>
            </a:r>
            <a:r>
              <a:rPr lang="en-US" sz="1800" dirty="0"/>
              <a:t>WG and EC </a:t>
            </a:r>
            <a:r>
              <a:rPr lang="en-US" sz="1800" dirty="0" smtClean="0"/>
              <a:t>approval</a:t>
            </a:r>
            <a:endParaRPr lang="en-US" sz="1800" dirty="0"/>
          </a:p>
          <a:p>
            <a:pPr lvl="1">
              <a:spcBef>
                <a:spcPts val="0"/>
              </a:spcBef>
              <a:tabLst>
                <a:tab pos="3657600" algn="l"/>
              </a:tabLst>
            </a:pPr>
            <a:r>
              <a:rPr lang="en-US" sz="1800" dirty="0"/>
              <a:t>Final </a:t>
            </a:r>
            <a:r>
              <a:rPr lang="en-US" sz="1800" dirty="0" err="1"/>
              <a:t>RevCom</a:t>
            </a:r>
            <a:r>
              <a:rPr lang="en-US" sz="1800" dirty="0"/>
              <a:t> approval	2017 Jan 30</a:t>
            </a:r>
          </a:p>
          <a:p>
            <a:pPr lvl="1">
              <a:spcBef>
                <a:spcPts val="0"/>
              </a:spcBef>
              <a:tabLst>
                <a:tab pos="3657600" algn="l"/>
              </a:tabLst>
            </a:pPr>
            <a:r>
              <a:rPr lang="en-US" sz="1800" dirty="0"/>
              <a:t>Publication	</a:t>
            </a:r>
            <a:r>
              <a:rPr lang="en-US" sz="1800" dirty="0">
                <a:solidFill>
                  <a:srgbClr val="FF0000"/>
                </a:solidFill>
              </a:rPr>
              <a:t>2017 Mar 1</a:t>
            </a:r>
          </a:p>
          <a:p>
            <a:pPr marL="0" indent="0">
              <a:buNone/>
            </a:pPr>
            <a:endParaRPr lang="en-US" sz="2800" dirty="0" smtClean="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227769275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P802.15.3e-D07 (or current revision)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t>
            </a:r>
            <a:r>
              <a:rPr lang="en-US" sz="2000" i="1" dirty="0" smtClean="0"/>
              <a:t>Keiji Akiyama, and </a:t>
            </a:r>
            <a:r>
              <a:rPr lang="en-US" sz="2000" i="1" dirty="0"/>
              <a:t>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a:t>
            </a:r>
            <a:r>
              <a:rPr lang="en-US" sz="2000" i="1" dirty="0" smtClean="0"/>
              <a:t>P&amp;P</a:t>
            </a:r>
          </a:p>
          <a:p>
            <a:pPr marL="0" indent="0">
              <a:buNone/>
            </a:pPr>
            <a:r>
              <a:rPr lang="en-US" sz="2400" dirty="0" smtClean="0"/>
              <a:t>Moved By: </a:t>
            </a:r>
            <a:r>
              <a:rPr lang="en-US" sz="2400" dirty="0" smtClean="0"/>
              <a:t>Thomas </a:t>
            </a:r>
            <a:r>
              <a:rPr lang="en-US" sz="2400" dirty="0" err="1" smtClean="0"/>
              <a:t>Kuerner</a:t>
            </a:r>
            <a:endParaRPr lang="en-US" sz="2400" dirty="0" smtClean="0"/>
          </a:p>
          <a:p>
            <a:pPr marL="0" indent="0">
              <a:buNone/>
            </a:pPr>
            <a:r>
              <a:rPr lang="en-US" sz="2400" dirty="0" smtClean="0"/>
              <a:t>Seconded By: </a:t>
            </a:r>
            <a:r>
              <a:rPr lang="en-US" sz="2400" dirty="0" err="1" smtClean="0"/>
              <a:t>Iwao</a:t>
            </a:r>
            <a:r>
              <a:rPr lang="en-US" sz="2400" dirty="0" smtClean="0"/>
              <a:t> </a:t>
            </a:r>
            <a:r>
              <a:rPr lang="en-US" sz="2400" dirty="0" err="1" smtClean="0"/>
              <a:t>Hosako</a:t>
            </a:r>
            <a:endParaRPr lang="en-US" sz="2400" dirty="0" smtClean="0"/>
          </a:p>
          <a:p>
            <a:pPr marL="0" indent="0">
              <a:buNone/>
            </a:pPr>
            <a:r>
              <a:rPr lang="en-US" sz="2400" dirty="0" smtClean="0"/>
              <a:t>Yes/No/Abstain: 4/0/0</a:t>
            </a:r>
            <a:endParaRPr lang="en-US" sz="2400" dirty="0"/>
          </a:p>
        </p:txBody>
      </p:sp>
      <p:sp>
        <p:nvSpPr>
          <p:cNvPr id="4" name="Slide Number Placeholder 6"/>
          <p:cNvSpPr>
            <a:spLocks noGrp="1"/>
          </p:cNvSpPr>
          <p:nvPr>
            <p:ph type="sldNum" sz="quarter" idx="10"/>
          </p:nvPr>
        </p:nvSpPr>
        <p:spPr>
          <a:xfrm>
            <a:off x="4052888" y="6553200"/>
            <a:ext cx="9763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219200"/>
            <a:ext cx="8077198" cy="5181600"/>
          </a:xfrm>
        </p:spPr>
        <p:txBody>
          <a:bodyPr/>
          <a:lstStyle/>
          <a:p>
            <a:pPr marL="457200" indent="-457200">
              <a:buFont typeface="Arial" panose="020B0604020202020204" pitchFamily="34" charset="0"/>
              <a:buChar char="•"/>
            </a:pPr>
            <a:r>
              <a:rPr lang="en-US" sz="1800" dirty="0"/>
              <a:t>7</a:t>
            </a:r>
            <a:r>
              <a:rPr lang="en-US" sz="1800" dirty="0" smtClean="0"/>
              <a:t> </a:t>
            </a:r>
            <a:r>
              <a:rPr lang="en-US" sz="1800" dirty="0" smtClean="0"/>
              <a:t>call slots between now and </a:t>
            </a:r>
            <a:r>
              <a:rPr lang="en-US" sz="1800" dirty="0" smtClean="0"/>
              <a:t>March 2017 Session (if needed)</a:t>
            </a:r>
            <a:endParaRPr lang="en-US" sz="1800" dirty="0" smtClean="0"/>
          </a:p>
          <a:p>
            <a:pPr marL="898071" lvl="1" indent="-457200">
              <a:buFont typeface="Arial" panose="020B0604020202020204" pitchFamily="34" charset="0"/>
              <a:buChar char="•"/>
            </a:pPr>
            <a:r>
              <a:rPr lang="en-US" sz="1600" dirty="0" smtClean="0">
                <a:solidFill>
                  <a:srgbClr val="0000CC"/>
                </a:solidFill>
              </a:rPr>
              <a:t>Call </a:t>
            </a:r>
            <a:r>
              <a:rPr lang="en-US" sz="1600" dirty="0">
                <a:solidFill>
                  <a:srgbClr val="0000CC"/>
                </a:solidFill>
              </a:rPr>
              <a:t>1</a:t>
            </a:r>
            <a:r>
              <a:rPr lang="en-US" sz="1600" dirty="0" smtClean="0">
                <a:solidFill>
                  <a:srgbClr val="0000CC"/>
                </a:solidFill>
              </a:rPr>
              <a:t>: Wed, </a:t>
            </a:r>
            <a:r>
              <a:rPr lang="en-US" sz="1600" dirty="0" smtClean="0">
                <a:solidFill>
                  <a:srgbClr val="0000CC"/>
                </a:solidFill>
              </a:rPr>
              <a:t>25 Jan</a:t>
            </a:r>
            <a:r>
              <a:rPr lang="en-US" sz="1600" dirty="0" smtClean="0">
                <a:solidFill>
                  <a:srgbClr val="0000CC"/>
                </a:solidFill>
              </a:rPr>
              <a:t>, </a:t>
            </a:r>
            <a:r>
              <a:rPr lang="en-US" sz="1600" dirty="0" smtClean="0">
                <a:solidFill>
                  <a:srgbClr val="0000CC"/>
                </a:solidFill>
              </a:rPr>
              <a:t>20:00 </a:t>
            </a:r>
            <a:r>
              <a:rPr lang="en-US" sz="1600" dirty="0">
                <a:solidFill>
                  <a:srgbClr val="0000CC"/>
                </a:solidFill>
              </a:rPr>
              <a:t>to </a:t>
            </a:r>
            <a:r>
              <a:rPr lang="en-US" sz="1600" dirty="0" smtClean="0">
                <a:solidFill>
                  <a:srgbClr val="0000CC"/>
                </a:solidFill>
              </a:rPr>
              <a:t>22:00 PST</a:t>
            </a:r>
            <a:endParaRPr lang="en-US" sz="1600" dirty="0">
              <a:solidFill>
                <a:srgbClr val="0000CC"/>
              </a:solidFill>
            </a:endParaRPr>
          </a:p>
          <a:p>
            <a:pPr marL="1276350" lvl="2" indent="-457200">
              <a:buFont typeface="Arial" panose="020B0604020202020204" pitchFamily="34" charset="0"/>
              <a:buChar char="•"/>
            </a:pPr>
            <a:r>
              <a:rPr lang="en-US" sz="1600" dirty="0" smtClean="0">
                <a:solidFill>
                  <a:srgbClr val="0000CC"/>
                </a:solidFill>
              </a:rPr>
              <a:t>Wed, </a:t>
            </a:r>
            <a:r>
              <a:rPr lang="en-US" sz="1600" dirty="0" smtClean="0">
                <a:solidFill>
                  <a:srgbClr val="0000CC"/>
                </a:solidFill>
              </a:rPr>
              <a:t>26 Jan </a:t>
            </a:r>
            <a:r>
              <a:rPr lang="en-US" sz="1600" dirty="0" smtClean="0">
                <a:solidFill>
                  <a:srgbClr val="0000CC"/>
                </a:solidFill>
              </a:rPr>
              <a:t>5-7 CET</a:t>
            </a:r>
            <a:r>
              <a:rPr lang="en-US" sz="1600" dirty="0">
                <a:solidFill>
                  <a:srgbClr val="0000CC"/>
                </a:solidFill>
              </a:rPr>
              <a:t>, </a:t>
            </a:r>
            <a:r>
              <a:rPr lang="en-US" sz="1600" dirty="0" smtClean="0">
                <a:solidFill>
                  <a:srgbClr val="0000CC"/>
                </a:solidFill>
              </a:rPr>
              <a:t>13-15 JST/KST</a:t>
            </a:r>
            <a:endParaRPr lang="en-US" sz="1600" b="1" dirty="0" smtClean="0">
              <a:solidFill>
                <a:srgbClr val="0000CC"/>
              </a:solidFill>
            </a:endParaRPr>
          </a:p>
          <a:p>
            <a:pPr marL="898071" lvl="1" indent="-457200">
              <a:buFont typeface="Arial" panose="020B0604020202020204" pitchFamily="34" charset="0"/>
              <a:buChar char="•"/>
            </a:pPr>
            <a:r>
              <a:rPr lang="en-US" sz="1600" dirty="0" smtClean="0">
                <a:solidFill>
                  <a:srgbClr val="0000CC"/>
                </a:solidFill>
              </a:rPr>
              <a:t>Call 2: </a:t>
            </a:r>
            <a:r>
              <a:rPr lang="en-US" sz="1600" dirty="0">
                <a:solidFill>
                  <a:srgbClr val="0000CC"/>
                </a:solidFill>
              </a:rPr>
              <a:t>Wed, </a:t>
            </a:r>
            <a:r>
              <a:rPr lang="en-US" sz="1600" dirty="0">
                <a:solidFill>
                  <a:srgbClr val="0000CC"/>
                </a:solidFill>
              </a:rPr>
              <a:t>1</a:t>
            </a:r>
            <a:r>
              <a:rPr lang="en-US" sz="1600" dirty="0" smtClean="0">
                <a:solidFill>
                  <a:srgbClr val="0000CC"/>
                </a:solidFill>
              </a:rPr>
              <a:t>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2 Feb </a:t>
            </a:r>
            <a:r>
              <a:rPr lang="en-US" sz="1600" dirty="0" smtClean="0">
                <a:solidFill>
                  <a:srgbClr val="0000CC"/>
                </a:solidFill>
              </a:rPr>
              <a:t>5-7 CET</a:t>
            </a:r>
            <a:r>
              <a:rPr lang="en-US" sz="1600" dirty="0">
                <a:solidFill>
                  <a:srgbClr val="0000CC"/>
                </a:solidFill>
              </a:rPr>
              <a:t>, </a:t>
            </a:r>
            <a:r>
              <a:rPr lang="en-US" sz="1600" dirty="0" smtClean="0">
                <a:solidFill>
                  <a:srgbClr val="0000CC"/>
                </a:solidFill>
              </a:rPr>
              <a:t>13-15 JST/KST</a:t>
            </a:r>
            <a:endParaRPr lang="en-US" sz="1600" dirty="0">
              <a:solidFill>
                <a:srgbClr val="0000CC"/>
              </a:solidFill>
            </a:endParaRPr>
          </a:p>
          <a:p>
            <a:pPr marL="898071" lvl="1" indent="-457200">
              <a:buFont typeface="Arial" panose="020B0604020202020204" pitchFamily="34" charset="0"/>
              <a:buChar char="•"/>
            </a:pPr>
            <a:r>
              <a:rPr lang="en-US" sz="1600" dirty="0">
                <a:solidFill>
                  <a:srgbClr val="0000CC"/>
                </a:solidFill>
              </a:rPr>
              <a:t>Call 3: Wed, </a:t>
            </a:r>
            <a:r>
              <a:rPr lang="en-US" sz="1600" dirty="0" smtClean="0">
                <a:solidFill>
                  <a:srgbClr val="0000CC"/>
                </a:solidFill>
              </a:rPr>
              <a:t>8 Feb, </a:t>
            </a:r>
            <a:r>
              <a:rPr lang="en-US" sz="1600" dirty="0" smtClean="0">
                <a:solidFill>
                  <a:srgbClr val="0000CC"/>
                </a:solidFill>
              </a:rPr>
              <a:t>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9 Feb</a:t>
            </a:r>
            <a:r>
              <a:rPr lang="en-US" sz="1600" dirty="0" smtClean="0">
                <a:solidFill>
                  <a:srgbClr val="0000CC"/>
                </a:solidFill>
              </a:rPr>
              <a:t> </a:t>
            </a:r>
            <a:r>
              <a:rPr lang="en-US" sz="1600" dirty="0" smtClean="0">
                <a:solidFill>
                  <a:srgbClr val="0000CC"/>
                </a:solidFill>
              </a:rPr>
              <a:t>5-7 CET</a:t>
            </a:r>
            <a:r>
              <a:rPr lang="en-US" sz="1600" dirty="0">
                <a:solidFill>
                  <a:srgbClr val="0000CC"/>
                </a:solidFill>
              </a:rPr>
              <a:t>, </a:t>
            </a:r>
            <a:r>
              <a:rPr lang="en-US" sz="1600" dirty="0" smtClean="0">
                <a:solidFill>
                  <a:srgbClr val="0000CC"/>
                </a:solidFill>
              </a:rPr>
              <a:t>13-15 JST/KST</a:t>
            </a:r>
          </a:p>
          <a:p>
            <a:pPr marL="898071" lvl="1" indent="-457200">
              <a:buFont typeface="Arial" panose="020B0604020202020204" pitchFamily="34" charset="0"/>
              <a:buChar char="•"/>
            </a:pPr>
            <a:r>
              <a:rPr lang="en-US" sz="1600" dirty="0" smtClean="0">
                <a:solidFill>
                  <a:srgbClr val="0000CC"/>
                </a:solidFill>
              </a:rPr>
              <a:t>Call 4: </a:t>
            </a:r>
            <a:r>
              <a:rPr lang="en-US" sz="1600" dirty="0">
                <a:solidFill>
                  <a:srgbClr val="0000CC"/>
                </a:solidFill>
              </a:rPr>
              <a:t>Wed</a:t>
            </a:r>
            <a:r>
              <a:rPr lang="en-US" sz="1600" dirty="0" smtClean="0">
                <a:solidFill>
                  <a:srgbClr val="0000CC"/>
                </a:solidFill>
              </a:rPr>
              <a:t>, </a:t>
            </a:r>
            <a:r>
              <a:rPr lang="en-US" sz="1600" dirty="0" smtClean="0">
                <a:solidFill>
                  <a:srgbClr val="0000CC"/>
                </a:solidFill>
              </a:rPr>
              <a:t>15 Feb, 20:00 </a:t>
            </a:r>
            <a:r>
              <a:rPr lang="en-US" sz="1600" dirty="0">
                <a:solidFill>
                  <a:srgbClr val="0000CC"/>
                </a:solidFill>
              </a:rPr>
              <a:t>to </a:t>
            </a:r>
            <a:r>
              <a:rPr lang="en-US" sz="1600" dirty="0" smtClean="0">
                <a:solidFill>
                  <a:srgbClr val="0000CC"/>
                </a:solidFill>
              </a:rPr>
              <a:t>22:00 </a:t>
            </a:r>
            <a:r>
              <a:rPr lang="en-US" sz="1600" dirty="0">
                <a:solidFill>
                  <a:srgbClr val="0000CC"/>
                </a:solidFill>
              </a:rPr>
              <a:t>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16 Feb</a:t>
            </a:r>
            <a:r>
              <a:rPr lang="en-US" sz="1600" dirty="0" smtClean="0">
                <a:solidFill>
                  <a:srgbClr val="0000CC"/>
                </a:solidFill>
              </a:rPr>
              <a:t> </a:t>
            </a:r>
            <a:r>
              <a:rPr lang="en-US" sz="1600" dirty="0" smtClean="0">
                <a:solidFill>
                  <a:srgbClr val="0000CC"/>
                </a:solidFill>
              </a:rPr>
              <a:t>5-7 CET</a:t>
            </a:r>
            <a:r>
              <a:rPr lang="en-US" sz="1600" dirty="0">
                <a:solidFill>
                  <a:srgbClr val="0000CC"/>
                </a:solidFill>
              </a:rPr>
              <a:t>, </a:t>
            </a:r>
            <a:r>
              <a:rPr lang="en-US" sz="1600" dirty="0" smtClean="0">
                <a:solidFill>
                  <a:srgbClr val="0000CC"/>
                </a:solidFill>
              </a:rPr>
              <a:t>13-15 JST/KST</a:t>
            </a:r>
            <a:endParaRPr lang="en-US" sz="1600" dirty="0">
              <a:solidFill>
                <a:srgbClr val="0000CC"/>
              </a:solidFill>
            </a:endParaRPr>
          </a:p>
          <a:p>
            <a:pPr marL="898071" lvl="1" indent="-457200">
              <a:buFont typeface="Arial" panose="020B0604020202020204" pitchFamily="34" charset="0"/>
              <a:buChar char="•"/>
            </a:pPr>
            <a:r>
              <a:rPr lang="en-US" sz="1600" dirty="0">
                <a:solidFill>
                  <a:srgbClr val="0000CC"/>
                </a:solidFill>
              </a:rPr>
              <a:t>Call 5: Wed, 22 Feb, 20:00 to 22:00 PST</a:t>
            </a:r>
          </a:p>
          <a:p>
            <a:pPr marL="1276350" lvl="2" indent="-457200">
              <a:buFont typeface="Arial" panose="020B0604020202020204" pitchFamily="34" charset="0"/>
              <a:buChar char="•"/>
            </a:pPr>
            <a:r>
              <a:rPr lang="en-US" sz="1600" dirty="0" smtClean="0">
                <a:solidFill>
                  <a:srgbClr val="0000CC"/>
                </a:solidFill>
              </a:rPr>
              <a:t>Thu, 23 Feb 5-7 CET, 13-15 JST/KST</a:t>
            </a:r>
          </a:p>
          <a:p>
            <a:pPr marL="898071" lvl="1" indent="-457200">
              <a:buFont typeface="Arial" panose="020B0604020202020204" pitchFamily="34" charset="0"/>
              <a:buChar char="•"/>
            </a:pPr>
            <a:r>
              <a:rPr lang="en-US" sz="1600" dirty="0">
                <a:solidFill>
                  <a:srgbClr val="0000CC"/>
                </a:solidFill>
              </a:rPr>
              <a:t>Call </a:t>
            </a:r>
            <a:r>
              <a:rPr lang="en-US" sz="1600" dirty="0" smtClean="0">
                <a:solidFill>
                  <a:srgbClr val="0000CC"/>
                </a:solidFill>
              </a:rPr>
              <a:t>6: </a:t>
            </a:r>
            <a:r>
              <a:rPr lang="en-US" sz="1600" dirty="0">
                <a:solidFill>
                  <a:srgbClr val="0000CC"/>
                </a:solidFill>
              </a:rPr>
              <a:t>Wed, </a:t>
            </a:r>
            <a:r>
              <a:rPr lang="en-US" sz="1600" dirty="0" smtClean="0">
                <a:solidFill>
                  <a:srgbClr val="0000CC"/>
                </a:solidFill>
              </a:rPr>
              <a:t>1 Mar, </a:t>
            </a:r>
            <a:r>
              <a:rPr lang="en-US" sz="1600" dirty="0">
                <a:solidFill>
                  <a:srgbClr val="0000CC"/>
                </a:solidFill>
              </a:rPr>
              <a:t>20:00 to 22:00 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2 Mar </a:t>
            </a:r>
            <a:r>
              <a:rPr lang="en-US" sz="1600" dirty="0">
                <a:solidFill>
                  <a:srgbClr val="0000CC"/>
                </a:solidFill>
              </a:rPr>
              <a:t>5-7 CET, 13-15 </a:t>
            </a:r>
            <a:r>
              <a:rPr lang="en-US" sz="1600" dirty="0" smtClean="0">
                <a:solidFill>
                  <a:srgbClr val="0000CC"/>
                </a:solidFill>
              </a:rPr>
              <a:t>JST/KST</a:t>
            </a:r>
          </a:p>
          <a:p>
            <a:pPr marL="898071" lvl="1" indent="-457200">
              <a:buFont typeface="Arial" panose="020B0604020202020204" pitchFamily="34" charset="0"/>
              <a:buChar char="•"/>
            </a:pPr>
            <a:r>
              <a:rPr lang="en-US" sz="1600" dirty="0">
                <a:solidFill>
                  <a:srgbClr val="0000CC"/>
                </a:solidFill>
              </a:rPr>
              <a:t>Call </a:t>
            </a:r>
            <a:r>
              <a:rPr lang="en-US" sz="1600" dirty="0" smtClean="0">
                <a:solidFill>
                  <a:srgbClr val="0000CC"/>
                </a:solidFill>
              </a:rPr>
              <a:t>7: </a:t>
            </a:r>
            <a:r>
              <a:rPr lang="en-US" sz="1600" dirty="0">
                <a:solidFill>
                  <a:srgbClr val="0000CC"/>
                </a:solidFill>
              </a:rPr>
              <a:t>Wed, </a:t>
            </a:r>
            <a:r>
              <a:rPr lang="en-US" sz="1600" dirty="0" smtClean="0">
                <a:solidFill>
                  <a:srgbClr val="0000CC"/>
                </a:solidFill>
              </a:rPr>
              <a:t>8 </a:t>
            </a:r>
            <a:r>
              <a:rPr lang="en-US" sz="1600" dirty="0">
                <a:solidFill>
                  <a:srgbClr val="0000CC"/>
                </a:solidFill>
              </a:rPr>
              <a:t>Mar, 20:00 to 22:00 PST</a:t>
            </a:r>
          </a:p>
          <a:p>
            <a:pPr marL="1276350" lvl="2" indent="-457200">
              <a:buFont typeface="Arial" panose="020B0604020202020204" pitchFamily="34" charset="0"/>
              <a:buChar char="•"/>
            </a:pPr>
            <a:r>
              <a:rPr lang="en-US" sz="1600" dirty="0">
                <a:solidFill>
                  <a:srgbClr val="0000CC"/>
                </a:solidFill>
              </a:rPr>
              <a:t>Thu, </a:t>
            </a:r>
            <a:r>
              <a:rPr lang="en-US" sz="1600" dirty="0" smtClean="0">
                <a:solidFill>
                  <a:srgbClr val="0000CC"/>
                </a:solidFill>
              </a:rPr>
              <a:t>9 </a:t>
            </a:r>
            <a:r>
              <a:rPr lang="en-US" sz="1600" dirty="0">
                <a:solidFill>
                  <a:srgbClr val="0000CC"/>
                </a:solidFill>
              </a:rPr>
              <a:t>Mar 5-7 CET, 13-15 </a:t>
            </a:r>
            <a:r>
              <a:rPr lang="en-US" sz="1600" dirty="0" smtClean="0">
                <a:solidFill>
                  <a:srgbClr val="0000CC"/>
                </a:solidFill>
              </a:rPr>
              <a:t>JST/KST</a:t>
            </a:r>
            <a:endParaRPr lang="en-US" sz="1600" dirty="0">
              <a:solidFill>
                <a:srgbClr val="0000CC"/>
              </a:solidFill>
            </a:endParaRPr>
          </a:p>
        </p:txBody>
      </p:sp>
      <p:sp>
        <p:nvSpPr>
          <p:cNvPr id="4" name="Slide Number Placeholder 6"/>
          <p:cNvSpPr>
            <a:spLocks noGrp="1"/>
          </p:cNvSpPr>
          <p:nvPr>
            <p:ph type="sldNum" sz="quarter" idx="10"/>
          </p:nvPr>
        </p:nvSpPr>
        <p:spPr>
          <a:xfrm>
            <a:off x="3976688" y="6553200"/>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282036762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802.15.3e </a:t>
            </a:r>
            <a:r>
              <a:rPr lang="en-US" sz="2000" i="1" dirty="0" smtClean="0"/>
              <a:t>WG </a:t>
            </a:r>
            <a:r>
              <a:rPr lang="en-US" sz="2000" i="1" dirty="0"/>
              <a:t>approve the formation of a Ballot Resolution Committee (BRC) for the Sponsor balloting </a:t>
            </a:r>
            <a:r>
              <a:rPr lang="en-US" sz="2000" i="1" dirty="0" smtClean="0"/>
              <a:t>of P802.15.3e-D07 (or </a:t>
            </a:r>
            <a:r>
              <a:rPr lang="en-US" sz="2000" i="1" dirty="0"/>
              <a:t>current revision)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smtClean="0"/>
              <a:t>Moved By: </a:t>
            </a:r>
          </a:p>
          <a:p>
            <a:pPr marL="0" indent="0">
              <a:buNone/>
            </a:pPr>
            <a:r>
              <a:rPr lang="en-US" sz="2000" dirty="0" smtClean="0"/>
              <a:t>Seconded By: </a:t>
            </a:r>
          </a:p>
          <a:p>
            <a:pPr marL="0" indent="0">
              <a:buNone/>
            </a:pPr>
            <a:r>
              <a:rPr lang="en-US" sz="2000" dirty="0" smtClean="0"/>
              <a:t>Result: </a:t>
            </a:r>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129088" y="6553200"/>
            <a:ext cx="8239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399055750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25814</TotalTime>
  <Words>550</Words>
  <Application>Microsoft Office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Helvetica</vt:lpstr>
      <vt:lpstr>Helvetica Neue</vt:lpstr>
      <vt:lpstr>Times New Roman</vt:lpstr>
      <vt:lpstr>Default</vt:lpstr>
      <vt:lpstr>PowerPoint Presentation</vt:lpstr>
      <vt:lpstr>PowerPoint Presentation</vt:lpstr>
      <vt:lpstr>802.15.3e Officers</vt:lpstr>
      <vt:lpstr>Goals for this meeting</vt:lpstr>
      <vt:lpstr>TG3e Accomplishments</vt:lpstr>
      <vt:lpstr>Schedule Plan Details</vt:lpstr>
      <vt:lpstr>TG Motion</vt:lpstr>
      <vt:lpstr>BRC Telecon Schedule</vt:lpstr>
      <vt:lpstr>WG Motion</vt:lpstr>
      <vt:lpstr>Special Thanks To</vt:lpstr>
      <vt:lpstr>Extra Special Thanks To</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515</cp:revision>
  <dcterms:modified xsi:type="dcterms:W3CDTF">2017-01-18T13:40:12Z</dcterms:modified>
</cp:coreProperties>
</file>