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2" r:id="rId3"/>
    <p:sldId id="283" r:id="rId4"/>
    <p:sldId id="284" r:id="rId5"/>
    <p:sldId id="285" r:id="rId6"/>
    <p:sldId id="287" r:id="rId7"/>
    <p:sldId id="288" r:id="rId8"/>
    <p:sldId id="289" r:id="rId9"/>
    <p:sldId id="290" r:id="rId10"/>
    <p:sldId id="291" r:id="rId11"/>
    <p:sldId id="292" r:id="rId12"/>
    <p:sldId id="29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&lt;Jan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&lt;Jan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&lt;Jan 2017&gt;</a:t>
            </a:r>
          </a:p>
        </p:txBody>
      </p:sp>
      <p:sp>
        <p:nvSpPr>
          <p:cNvPr id="5" name="Footer Placeholder 4"/>
          <p:cNvSpPr>
            <a:spLocks noGrp="1"/>
          </p:cNvSpPr>
          <p:nvPr>
            <p:ph type="ftr" sz="quarter" idx="11"/>
          </p:nvPr>
        </p:nvSpPr>
        <p:spPr/>
        <p:txBody>
          <a:bodyPr/>
          <a:lstStyle>
            <a:lvl1pPr>
              <a:defRPr/>
            </a:lvl1pPr>
          </a:lstStyle>
          <a:p>
            <a:r>
              <a:rPr lang="en-US"/>
              <a:t>&lt;Hidetoshi Yokota&gt;, &lt;Landis+Gyr&gt;</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&lt;Jan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&lt;Jan 2017&gt;</a:t>
            </a:r>
          </a:p>
        </p:txBody>
      </p:sp>
      <p:sp>
        <p:nvSpPr>
          <p:cNvPr id="8" name="Footer Placeholder 7"/>
          <p:cNvSpPr>
            <a:spLocks noGrp="1"/>
          </p:cNvSpPr>
          <p:nvPr>
            <p:ph type="ftr" sz="quarter" idx="11"/>
          </p:nvPr>
        </p:nvSpPr>
        <p:spPr/>
        <p:txBody>
          <a:bodyPr/>
          <a:lstStyle>
            <a:lvl1pPr>
              <a:defRPr/>
            </a:lvl1pPr>
          </a:lstStyle>
          <a:p>
            <a:r>
              <a:rPr lang="en-US"/>
              <a:t>&lt;Hidetoshi Yokota&gt;, &lt;Landis+Gyr&gt;</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&lt;Jan 2017&gt;</a:t>
            </a:r>
          </a:p>
        </p:txBody>
      </p:sp>
      <p:sp>
        <p:nvSpPr>
          <p:cNvPr id="4" name="Footer Placeholder 3"/>
          <p:cNvSpPr>
            <a:spLocks noGrp="1"/>
          </p:cNvSpPr>
          <p:nvPr>
            <p:ph type="ftr" sz="quarter" idx="11"/>
          </p:nvPr>
        </p:nvSpPr>
        <p:spPr/>
        <p:txBody>
          <a:bodyPr/>
          <a:lstStyle>
            <a:lvl1pPr>
              <a:defRPr/>
            </a:lvl1pPr>
          </a:lstStyle>
          <a:p>
            <a:r>
              <a:rPr lang="en-US"/>
              <a:t>&lt;Hidetoshi Yokota&gt;, &lt;Landis+Gyr&gt;</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&lt;Jan 2017&gt;</a:t>
            </a:r>
          </a:p>
        </p:txBody>
      </p:sp>
      <p:sp>
        <p:nvSpPr>
          <p:cNvPr id="3" name="Footer Placeholder 2"/>
          <p:cNvSpPr>
            <a:spLocks noGrp="1"/>
          </p:cNvSpPr>
          <p:nvPr>
            <p:ph type="ftr" sz="quarter" idx="11"/>
          </p:nvPr>
        </p:nvSpPr>
        <p:spPr/>
        <p:txBody>
          <a:bodyPr/>
          <a:lstStyle>
            <a:lvl1pPr>
              <a:defRPr/>
            </a:lvl1pPr>
          </a:lstStyle>
          <a:p>
            <a:r>
              <a:rPr lang="en-US"/>
              <a:t>&lt;Hidetoshi Yokota&gt;, &lt;Landis+Gyr&gt;</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&lt;Jan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&lt;Jan 2017&gt;</a:t>
            </a:r>
          </a:p>
        </p:txBody>
      </p:sp>
      <p:sp>
        <p:nvSpPr>
          <p:cNvPr id="6" name="Footer Placeholder 5"/>
          <p:cNvSpPr>
            <a:spLocks noGrp="1"/>
          </p:cNvSpPr>
          <p:nvPr>
            <p:ph type="ftr" sz="quarter" idx="11"/>
          </p:nvPr>
        </p:nvSpPr>
        <p:spPr/>
        <p:txBody>
          <a:bodyPr/>
          <a:lstStyle>
            <a:lvl1pPr>
              <a:defRPr/>
            </a:lvl1pPr>
          </a:lstStyle>
          <a:p>
            <a:r>
              <a:rPr lang="en-US"/>
              <a:t>&lt;Hidetoshi Yokota&gt;, &lt;Landis+Gyr&gt;</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dirty="0"/>
              <a:t>&lt;Jan 2017&gt;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a:t>&lt;Hidetoshi Yokota&gt;, &lt;Landis+Gyr&gt;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802.15-&lt;15-17-0050-01-0012&gt;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&lt;Jan 2017&gt;</a:t>
            </a:r>
          </a:p>
        </p:txBody>
      </p:sp>
      <p:sp>
        <p:nvSpPr>
          <p:cNvPr id="5" name="Footer Placeholder 2"/>
          <p:cNvSpPr>
            <a:spLocks noGrp="1"/>
          </p:cNvSpPr>
          <p:nvPr>
            <p:ph type="ftr" sz="quarter" idx="11"/>
          </p:nvPr>
        </p:nvSpPr>
        <p:spPr/>
        <p:txBody>
          <a:bodyPr/>
          <a:lstStyle/>
          <a:p>
            <a:r>
              <a:rPr lang="en-US"/>
              <a:t>&lt;Hidetoshi Yokota&gt;, &lt;Landis+Gyr&gt;</a:t>
            </a:r>
          </a:p>
        </p:txBody>
      </p:sp>
      <p:sp>
        <p:nvSpPr>
          <p:cNvPr id="6" name="Slide Number Placeholder 3"/>
          <p:cNvSpPr>
            <a:spLocks noGrp="1"/>
          </p:cNvSpPr>
          <p:nvPr>
            <p:ph type="sldNum" sz="quarter" idx="12"/>
          </p:nvPr>
        </p:nvSpPr>
        <p:spPr/>
        <p:txBody>
          <a:bodyPr/>
          <a:lstStyle/>
          <a:p>
            <a:r>
              <a:rPr lang="en-US"/>
              <a:t>Slide </a:t>
            </a:r>
            <a:fld id="{E18AF0EF-3AAD-3342-B480-0D382DF7D562}"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886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t>ULI “Profile” for Protocol Management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17 JAN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it-IT" sz="1600" dirty="0">
                <a:solidFill>
                  <a:srgbClr val="FF0000"/>
                </a:solidFill>
              </a:rPr>
              <a:t>ULI “Profile” for Protocol Management</a:t>
            </a:r>
            <a:r>
              <a:rPr lang="en-US" sz="1600" dirty="0">
                <a:solidFill>
                  <a:srgbClr val="FF0000"/>
                </a:solidFill>
              </a:rPr>
              <a:t>, IEEE802.15-17-0050-00-0012</a:t>
            </a:r>
            <a:r>
              <a:rPr lang="en-US" sz="1600" dirty="0">
                <a:solidFill>
                  <a:schemeClr val="tx2"/>
                </a:solidFill>
              </a:rPr>
              <a:t>]</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profile is proposed in order to simplify the ULI interworking procedures.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3: MAC/PHY configuration  by upper-layer application</a:t>
            </a:r>
          </a:p>
        </p:txBody>
      </p:sp>
      <p:sp>
        <p:nvSpPr>
          <p:cNvPr id="3" name="Content Placeholder 2"/>
          <p:cNvSpPr>
            <a:spLocks noGrp="1"/>
          </p:cNvSpPr>
          <p:nvPr>
            <p:ph idx="1"/>
          </p:nvPr>
        </p:nvSpPr>
        <p:spPr>
          <a:xfrm>
            <a:off x="685800" y="1981200"/>
            <a:ext cx="7772400" cy="1371600"/>
          </a:xfrm>
        </p:spPr>
        <p:txBody>
          <a:bodyPr>
            <a:normAutofit fontScale="92500" lnSpcReduction="20000"/>
          </a:bodyPr>
          <a:lstStyle/>
          <a:p>
            <a:r>
              <a:rPr lang="en-US" dirty="0"/>
              <a:t>Provides an API to MAC/PHY layers</a:t>
            </a:r>
          </a:p>
          <a:p>
            <a:r>
              <a:rPr lang="en-US" dirty="0"/>
              <a:t>Management Protocol is always involved to authorize the service</a:t>
            </a:r>
          </a:p>
          <a:p>
            <a:endParaRPr lang="en-US" dirty="0"/>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10</a:t>
            </a:fld>
            <a:endParaRPr lang="en-US"/>
          </a:p>
        </p:txBody>
      </p:sp>
      <p:sp>
        <p:nvSpPr>
          <p:cNvPr id="7" name="TextBox 6"/>
          <p:cNvSpPr txBox="1"/>
          <p:nvPr/>
        </p:nvSpPr>
        <p:spPr>
          <a:xfrm>
            <a:off x="5898436" y="3451447"/>
            <a:ext cx="65594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802.15.4</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TSCH</a:t>
            </a:r>
          </a:p>
        </p:txBody>
      </p:sp>
      <p:sp>
        <p:nvSpPr>
          <p:cNvPr id="8" name="Right Arrow 7"/>
          <p:cNvSpPr/>
          <p:nvPr/>
        </p:nvSpPr>
        <p:spPr>
          <a:xfrm>
            <a:off x="2379517" y="4339456"/>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 name="TextBox 8"/>
          <p:cNvSpPr txBox="1"/>
          <p:nvPr/>
        </p:nvSpPr>
        <p:spPr>
          <a:xfrm>
            <a:off x="3561123" y="3449445"/>
            <a:ext cx="723276"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802.15.12</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ULI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(6TOP)</a:t>
            </a:r>
          </a:p>
        </p:txBody>
      </p:sp>
      <p:sp>
        <p:nvSpPr>
          <p:cNvPr id="10" name="Rectangle 9"/>
          <p:cNvSpPr/>
          <p:nvPr/>
        </p:nvSpPr>
        <p:spPr>
          <a:xfrm>
            <a:off x="1197101" y="3966550"/>
            <a:ext cx="1097550"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6P ADD Request</a:t>
            </a:r>
          </a:p>
          <a:p>
            <a:pPr marL="0" marR="0" lvl="0" indent="0"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#3</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Cell = AAA</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celloption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aaa</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Cell = BBB</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Celloption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bbb</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1" name="TextBox 10"/>
          <p:cNvSpPr txBox="1"/>
          <p:nvPr/>
        </p:nvSpPr>
        <p:spPr>
          <a:xfrm>
            <a:off x="1376501" y="3436796"/>
            <a:ext cx="859531"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Higher layer</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application</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(6TOP)</a:t>
            </a:r>
          </a:p>
        </p:txBody>
      </p:sp>
      <p:cxnSp>
        <p:nvCxnSpPr>
          <p:cNvPr id="12" name="Straight Connector 11"/>
          <p:cNvCxnSpPr/>
          <p:nvPr/>
        </p:nvCxnSpPr>
        <p:spPr>
          <a:xfrm>
            <a:off x="5118169" y="5072493"/>
            <a:ext cx="0" cy="306109"/>
          </a:xfrm>
          <a:prstGeom prst="line">
            <a:avLst/>
          </a:prstGeom>
          <a:noFill/>
          <a:ln w="76200" cap="flat" cmpd="sng" algn="ctr">
            <a:solidFill>
              <a:sysClr val="windowText" lastClr="000000"/>
            </a:solidFill>
            <a:prstDash val="sysDot"/>
            <a:miter lim="800000"/>
          </a:ln>
          <a:effectLst/>
        </p:spPr>
      </p:cxnSp>
      <p:sp>
        <p:nvSpPr>
          <p:cNvPr id="13" name="Rectangle 12"/>
          <p:cNvSpPr/>
          <p:nvPr/>
        </p:nvSpPr>
        <p:spPr>
          <a:xfrm>
            <a:off x="3384400" y="3966550"/>
            <a:ext cx="1011517"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#3</a:t>
            </a:r>
          </a:p>
          <a:p>
            <a:pPr marL="0" marR="0" lvl="0" indent="0"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slotframe</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=xxx</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4" name="Rectangle 13"/>
          <p:cNvSpPr/>
          <p:nvPr/>
        </p:nvSpPr>
        <p:spPr>
          <a:xfrm>
            <a:off x="4595641" y="4532714"/>
            <a:ext cx="1239442"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MLME-SET-LINK</a:t>
            </a:r>
          </a:p>
        </p:txBody>
      </p:sp>
      <p:sp>
        <p:nvSpPr>
          <p:cNvPr id="15" name="Rectangle 14"/>
          <p:cNvSpPr/>
          <p:nvPr/>
        </p:nvSpPr>
        <p:spPr>
          <a:xfrm>
            <a:off x="4377295" y="3983486"/>
            <a:ext cx="1718740"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MLME-SET-SLOTFRAME</a:t>
            </a:r>
          </a:p>
        </p:txBody>
      </p:sp>
      <p:sp>
        <p:nvSpPr>
          <p:cNvPr id="16" name="Rectangle 15"/>
          <p:cNvSpPr/>
          <p:nvPr/>
        </p:nvSpPr>
        <p:spPr>
          <a:xfrm>
            <a:off x="2264209" y="4124797"/>
            <a:ext cx="1471878" cy="253916"/>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ULM-EXEC-PROFILE</a:t>
            </a:r>
          </a:p>
        </p:txBody>
      </p:sp>
      <p:sp>
        <p:nvSpPr>
          <p:cNvPr id="17" name="Right Arrow 16"/>
          <p:cNvSpPr/>
          <p:nvPr/>
        </p:nvSpPr>
        <p:spPr>
          <a:xfrm>
            <a:off x="4638109" y="4172587"/>
            <a:ext cx="960120" cy="164592"/>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8" name="Right Arrow 17"/>
          <p:cNvSpPr/>
          <p:nvPr/>
        </p:nvSpPr>
        <p:spPr>
          <a:xfrm>
            <a:off x="4638109" y="4717069"/>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Right Arrow 18"/>
          <p:cNvSpPr/>
          <p:nvPr/>
        </p:nvSpPr>
        <p:spPr>
          <a:xfrm flipH="1">
            <a:off x="2379517" y="4555140"/>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Right Arrow 19"/>
          <p:cNvSpPr/>
          <p:nvPr/>
        </p:nvSpPr>
        <p:spPr>
          <a:xfrm flipH="1">
            <a:off x="4611338" y="4367458"/>
            <a:ext cx="960120" cy="167528"/>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1" name="Right Arrow 20"/>
          <p:cNvSpPr/>
          <p:nvPr/>
        </p:nvSpPr>
        <p:spPr>
          <a:xfrm flipH="1">
            <a:off x="4638109" y="4886778"/>
            <a:ext cx="9601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2" name="Rectangle 21"/>
          <p:cNvSpPr/>
          <p:nvPr/>
        </p:nvSpPr>
        <p:spPr>
          <a:xfrm>
            <a:off x="5805234" y="3946629"/>
            <a:ext cx="1011517" cy="1233239"/>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Configure </a:t>
            </a:r>
            <a:r>
              <a:rPr kumimoji="0" lang="en-US" sz="1050" b="0" i="1" u="none" strike="noStrike" kern="0" cap="none" spc="0" normalizeH="0" baseline="0" noProof="0" dirty="0" err="1">
                <a:ln>
                  <a:noFill/>
                </a:ln>
                <a:solidFill>
                  <a:sysClr val="windowText" lastClr="000000"/>
                </a:solidFill>
                <a:effectLst/>
                <a:uLnTx/>
                <a:uFillTx/>
                <a:latin typeface="Calibri" panose="020F0502020204030204"/>
                <a:ea typeface="+mn-ea"/>
                <a:cs typeface="+mn-cs"/>
              </a:rPr>
              <a:t>macLinkTable</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23" name="Can 22"/>
          <p:cNvSpPr/>
          <p:nvPr/>
        </p:nvSpPr>
        <p:spPr>
          <a:xfrm>
            <a:off x="7222358" y="4410751"/>
            <a:ext cx="623455" cy="426368"/>
          </a:xfrm>
          <a:prstGeom prst="can">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sp>
        <p:nvSpPr>
          <p:cNvPr id="24" name="Right Arrow 23"/>
          <p:cNvSpPr/>
          <p:nvPr/>
        </p:nvSpPr>
        <p:spPr>
          <a:xfrm>
            <a:off x="6868707" y="4448135"/>
            <a:ext cx="2743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5" name="Right Arrow 24"/>
          <p:cNvSpPr/>
          <p:nvPr/>
        </p:nvSpPr>
        <p:spPr>
          <a:xfrm flipH="1">
            <a:off x="6868707" y="4617844"/>
            <a:ext cx="274320" cy="186326"/>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7" name="Rectangle 26"/>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2598890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1" lang="en-US" dirty="0"/>
              <a:t>TSCH </a:t>
            </a:r>
            <a:r>
              <a:rPr kumimoji="1" lang="en-US" dirty="0" err="1"/>
              <a:t>slotframe</a:t>
            </a:r>
            <a:r>
              <a:rPr kumimoji="1" lang="en-US" dirty="0"/>
              <a:t> setup by 6TOP</a:t>
            </a:r>
            <a:endParaRPr lang="en-US" dirty="0"/>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11</a:t>
            </a:fld>
            <a:endParaRPr lang="en-US"/>
          </a:p>
        </p:txBody>
      </p:sp>
      <p:pic>
        <p:nvPicPr>
          <p:cNvPr id="8" name="Picture 7"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909" y="1782045"/>
            <a:ext cx="5829300" cy="4181475"/>
          </a:xfrm>
          <a:prstGeom prst="rect">
            <a:avLst/>
          </a:prstGeom>
        </p:spPr>
      </p:pic>
      <p:sp>
        <p:nvSpPr>
          <p:cNvPr id="9" name="Rounded Rectangle 8"/>
          <p:cNvSpPr/>
          <p:nvPr/>
        </p:nvSpPr>
        <p:spPr>
          <a:xfrm>
            <a:off x="4345480" y="3738847"/>
            <a:ext cx="1316009" cy="151091"/>
          </a:xfrm>
          <a:prstGeom prst="roundRect">
            <a:avLst>
              <a:gd name="adj" fmla="val 50000"/>
            </a:avLst>
          </a:prstGeom>
          <a:solidFill>
            <a:sysClr val="window" lastClr="FFFFFF">
              <a:lumMod val="50000"/>
            </a:sysClr>
          </a:solidFill>
          <a:ln w="19050" cap="flat" cmpd="sng" algn="ctr">
            <a:solidFill>
              <a:sysClr val="window" lastClr="FFFFFF"/>
            </a:solidFill>
            <a:prstDash val="solid"/>
            <a:miter lim="800000"/>
          </a:ln>
          <a:effectLst/>
        </p:spPr>
        <p:txBody>
          <a:bodyPr wrap="none"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825" b="0" i="0" u="none" strike="noStrike" kern="0" cap="none" spc="0" normalizeH="0" baseline="0" noProof="0" dirty="0">
                <a:ln>
                  <a:noFill/>
                </a:ln>
                <a:solidFill>
                  <a:sysClr val="windowText" lastClr="000000"/>
                </a:solidFill>
                <a:effectLst/>
                <a:uLnTx/>
                <a:uFillTx/>
                <a:latin typeface="Calibri" panose="020F0502020204030204"/>
                <a:ea typeface="+mn-ea"/>
                <a:cs typeface="+mn-cs"/>
              </a:rPr>
              <a:t>e.g., MLME-SET-SLOTFRAME</a:t>
            </a:r>
          </a:p>
        </p:txBody>
      </p:sp>
      <p:sp>
        <p:nvSpPr>
          <p:cNvPr id="10" name="Flowchart: Magnetic Disk 9"/>
          <p:cNvSpPr/>
          <p:nvPr/>
        </p:nvSpPr>
        <p:spPr>
          <a:xfrm>
            <a:off x="6463229" y="4149775"/>
            <a:ext cx="437606" cy="215537"/>
          </a:xfrm>
          <a:prstGeom prst="flowChartMagneticDisk">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cxnSp>
        <p:nvCxnSpPr>
          <p:cNvPr id="11" name="Straight Arrow Connector 10"/>
          <p:cNvCxnSpPr/>
          <p:nvPr/>
        </p:nvCxnSpPr>
        <p:spPr>
          <a:xfrm>
            <a:off x="4543556" y="4503650"/>
            <a:ext cx="212598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12" name="Straight Connector 11"/>
          <p:cNvCxnSpPr/>
          <p:nvPr/>
        </p:nvCxnSpPr>
        <p:spPr>
          <a:xfrm>
            <a:off x="6361425" y="2122610"/>
            <a:ext cx="0" cy="685800"/>
          </a:xfrm>
          <a:prstGeom prst="line">
            <a:avLst/>
          </a:prstGeom>
          <a:noFill/>
          <a:ln w="38100" cap="flat" cmpd="sng" algn="ctr">
            <a:solidFill>
              <a:srgbClr val="5B9BD5"/>
            </a:solidFill>
            <a:prstDash val="solid"/>
            <a:miter lim="800000"/>
            <a:headEnd type="triangle" w="med" len="med"/>
            <a:tailEnd type="none" w="med" len="med"/>
          </a:ln>
          <a:effectLst/>
        </p:spPr>
      </p:cxnSp>
      <p:cxnSp>
        <p:nvCxnSpPr>
          <p:cNvPr id="13" name="Straight Connector 12"/>
          <p:cNvCxnSpPr/>
          <p:nvPr/>
        </p:nvCxnSpPr>
        <p:spPr>
          <a:xfrm flipH="1">
            <a:off x="3436657" y="2817566"/>
            <a:ext cx="1234440" cy="0"/>
          </a:xfrm>
          <a:prstGeom prst="line">
            <a:avLst/>
          </a:prstGeom>
          <a:noFill/>
          <a:ln w="38100" cap="flat" cmpd="sng" algn="ctr">
            <a:solidFill>
              <a:srgbClr val="5B9BD5"/>
            </a:solidFill>
            <a:prstDash val="solid"/>
            <a:miter lim="800000"/>
          </a:ln>
          <a:effectLst/>
        </p:spPr>
      </p:cxnSp>
      <p:cxnSp>
        <p:nvCxnSpPr>
          <p:cNvPr id="14" name="Straight Connector 13"/>
          <p:cNvCxnSpPr/>
          <p:nvPr/>
        </p:nvCxnSpPr>
        <p:spPr>
          <a:xfrm>
            <a:off x="4852665" y="2817566"/>
            <a:ext cx="0" cy="34290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15" name="Straight Connector 14"/>
          <p:cNvCxnSpPr/>
          <p:nvPr/>
        </p:nvCxnSpPr>
        <p:spPr>
          <a:xfrm>
            <a:off x="4546156" y="4015169"/>
            <a:ext cx="0" cy="205740"/>
          </a:xfrm>
          <a:prstGeom prst="line">
            <a:avLst/>
          </a:prstGeom>
          <a:noFill/>
          <a:ln w="38100" cap="flat" cmpd="sng" algn="ctr">
            <a:solidFill>
              <a:srgbClr val="7030A0"/>
            </a:solidFill>
            <a:prstDash val="solid"/>
            <a:miter lim="800000"/>
            <a:headEnd type="none" w="med" len="med"/>
            <a:tailEnd type="triangle" w="med" len="med"/>
          </a:ln>
          <a:effectLst/>
        </p:spPr>
      </p:cxnSp>
      <p:cxnSp>
        <p:nvCxnSpPr>
          <p:cNvPr id="16" name="Straight Connector 15"/>
          <p:cNvCxnSpPr/>
          <p:nvPr/>
        </p:nvCxnSpPr>
        <p:spPr>
          <a:xfrm>
            <a:off x="5207769" y="3871277"/>
            <a:ext cx="0" cy="137160"/>
          </a:xfrm>
          <a:prstGeom prst="line">
            <a:avLst/>
          </a:prstGeom>
          <a:noFill/>
          <a:ln w="38100" cap="flat" cmpd="sng" algn="ctr">
            <a:solidFill>
              <a:srgbClr val="7030A0"/>
            </a:solidFill>
            <a:prstDash val="solid"/>
            <a:miter lim="800000"/>
            <a:headEnd type="triangle" w="med" len="med"/>
            <a:tailEnd type="none" w="med" len="med"/>
          </a:ln>
          <a:effectLst/>
        </p:spPr>
      </p:cxnSp>
      <p:sp>
        <p:nvSpPr>
          <p:cNvPr id="17" name="TextBox 16"/>
          <p:cNvSpPr txBox="1"/>
          <p:nvPr/>
        </p:nvSpPr>
        <p:spPr>
          <a:xfrm>
            <a:off x="5817044" y="1924436"/>
            <a:ext cx="61747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ysClr val="windowText" lastClr="000000"/>
                </a:solidFill>
                <a:effectLst/>
                <a:uLnTx/>
                <a:uFillTx/>
              </a:rPr>
              <a:t>(6TOP)</a:t>
            </a:r>
          </a:p>
        </p:txBody>
      </p:sp>
      <p:cxnSp>
        <p:nvCxnSpPr>
          <p:cNvPr id="18" name="Straight Arrow Connector 17"/>
          <p:cNvCxnSpPr/>
          <p:nvPr/>
        </p:nvCxnSpPr>
        <p:spPr>
          <a:xfrm>
            <a:off x="4555919" y="4363955"/>
            <a:ext cx="0" cy="137160"/>
          </a:xfrm>
          <a:prstGeom prst="straightConnector1">
            <a:avLst/>
          </a:prstGeom>
          <a:noFill/>
          <a:ln w="38100" cap="flat" cmpd="sng" algn="ctr">
            <a:solidFill>
              <a:srgbClr val="7030A0"/>
            </a:solidFill>
            <a:prstDash val="solid"/>
            <a:miter lim="800000"/>
            <a:headEnd type="triangle" w="med" len="med"/>
            <a:tailEnd type="none" w="med" len="med"/>
          </a:ln>
          <a:effectLst/>
        </p:spPr>
      </p:cxnSp>
      <p:cxnSp>
        <p:nvCxnSpPr>
          <p:cNvPr id="19" name="Straight Arrow Connector 18"/>
          <p:cNvCxnSpPr/>
          <p:nvPr/>
        </p:nvCxnSpPr>
        <p:spPr>
          <a:xfrm flipV="1">
            <a:off x="6651570" y="4363142"/>
            <a:ext cx="1697" cy="137160"/>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20" name="Straight Arrow Connector 19"/>
          <p:cNvCxnSpPr/>
          <p:nvPr/>
        </p:nvCxnSpPr>
        <p:spPr>
          <a:xfrm>
            <a:off x="4537517" y="4015169"/>
            <a:ext cx="68580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21" name="Straight Connector 20"/>
          <p:cNvCxnSpPr/>
          <p:nvPr/>
        </p:nvCxnSpPr>
        <p:spPr>
          <a:xfrm flipH="1">
            <a:off x="3430125" y="3677996"/>
            <a:ext cx="1714500" cy="0"/>
          </a:xfrm>
          <a:prstGeom prst="line">
            <a:avLst/>
          </a:prstGeom>
          <a:noFill/>
          <a:ln w="38100" cap="flat" cmpd="sng" algn="ctr">
            <a:solidFill>
              <a:srgbClr val="5B9BD5"/>
            </a:solidFill>
            <a:prstDash val="solid"/>
            <a:miter lim="800000"/>
          </a:ln>
          <a:effectLst/>
        </p:spPr>
      </p:cxnSp>
      <p:cxnSp>
        <p:nvCxnSpPr>
          <p:cNvPr id="22" name="Straight Connector 21"/>
          <p:cNvCxnSpPr/>
          <p:nvPr/>
        </p:nvCxnSpPr>
        <p:spPr>
          <a:xfrm>
            <a:off x="5162864" y="3666201"/>
            <a:ext cx="0" cy="13716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23" name="Straight Connector 22"/>
          <p:cNvCxnSpPr/>
          <p:nvPr/>
        </p:nvCxnSpPr>
        <p:spPr>
          <a:xfrm flipH="1">
            <a:off x="4852665" y="2817566"/>
            <a:ext cx="1508760" cy="0"/>
          </a:xfrm>
          <a:prstGeom prst="line">
            <a:avLst/>
          </a:prstGeom>
          <a:noFill/>
          <a:ln w="38100" cap="flat" cmpd="sng" algn="ctr">
            <a:solidFill>
              <a:srgbClr val="5B9BD5"/>
            </a:solidFill>
            <a:prstDash val="solid"/>
            <a:miter lim="800000"/>
          </a:ln>
          <a:effectLst/>
        </p:spPr>
      </p:cxnSp>
      <p:cxnSp>
        <p:nvCxnSpPr>
          <p:cNvPr id="24" name="Straight Connector 23"/>
          <p:cNvCxnSpPr/>
          <p:nvPr/>
        </p:nvCxnSpPr>
        <p:spPr>
          <a:xfrm>
            <a:off x="4652145" y="2800403"/>
            <a:ext cx="0" cy="342900"/>
          </a:xfrm>
          <a:prstGeom prst="line">
            <a:avLst/>
          </a:prstGeom>
          <a:noFill/>
          <a:ln w="38100" cap="flat" cmpd="sng" algn="ctr">
            <a:solidFill>
              <a:srgbClr val="5B9BD5"/>
            </a:solidFill>
            <a:prstDash val="solid"/>
            <a:miter lim="800000"/>
            <a:headEnd type="none" w="med" len="med"/>
            <a:tailEnd type="triangle" w="med" len="med"/>
          </a:ln>
          <a:effectLst/>
        </p:spPr>
      </p:cxnSp>
      <p:cxnSp>
        <p:nvCxnSpPr>
          <p:cNvPr id="25" name="Straight Connector 24"/>
          <p:cNvCxnSpPr/>
          <p:nvPr/>
        </p:nvCxnSpPr>
        <p:spPr>
          <a:xfrm>
            <a:off x="3439644" y="2800403"/>
            <a:ext cx="0" cy="891540"/>
          </a:xfrm>
          <a:prstGeom prst="line">
            <a:avLst/>
          </a:prstGeom>
          <a:noFill/>
          <a:ln w="38100" cap="flat" cmpd="sng" algn="ctr">
            <a:solidFill>
              <a:srgbClr val="5B9BD5"/>
            </a:solidFill>
            <a:prstDash val="solid"/>
            <a:miter lim="800000"/>
            <a:headEnd type="none" w="med" len="med"/>
            <a:tailEnd type="none" w="med" len="med"/>
          </a:ln>
          <a:effectLst/>
        </p:spPr>
      </p:cxnSp>
      <p:sp>
        <p:nvSpPr>
          <p:cNvPr id="27" name="Rectangle 26"/>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235714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TSCH </a:t>
            </a:r>
            <a:r>
              <a:rPr kumimoji="1" lang="en-US" dirty="0" err="1"/>
              <a:t>slotframe</a:t>
            </a:r>
            <a:r>
              <a:rPr kumimoji="1" lang="en-US" dirty="0"/>
              <a:t> setup by 6TOP</a:t>
            </a:r>
            <a:endParaRPr lang="en-US" dirty="0"/>
          </a:p>
        </p:txBody>
      </p:sp>
      <p:sp>
        <p:nvSpPr>
          <p:cNvPr id="3" name="Date Placeholder 2"/>
          <p:cNvSpPr>
            <a:spLocks noGrp="1"/>
          </p:cNvSpPr>
          <p:nvPr>
            <p:ph type="dt" sz="half" idx="10"/>
          </p:nvPr>
        </p:nvSpPr>
        <p:spPr/>
        <p:txBody>
          <a:bodyPr/>
          <a:lstStyle/>
          <a:p>
            <a:r>
              <a:rPr lang="en-US"/>
              <a:t>&lt;Jan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12</a:t>
            </a:fld>
            <a:endParaRPr lang="en-US"/>
          </a:p>
        </p:txBody>
      </p:sp>
      <p:cxnSp>
        <p:nvCxnSpPr>
          <p:cNvPr id="71" name="Straight Arrow Connector 70"/>
          <p:cNvCxnSpPr/>
          <p:nvPr/>
        </p:nvCxnSpPr>
        <p:spPr>
          <a:xfrm>
            <a:off x="2143204" y="3360673"/>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72" name="TextBox 71"/>
          <p:cNvSpPr txBox="1"/>
          <p:nvPr/>
        </p:nvSpPr>
        <p:spPr>
          <a:xfrm>
            <a:off x="2123429" y="2968351"/>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73" name="TextBox 72"/>
          <p:cNvSpPr txBox="1"/>
          <p:nvPr/>
        </p:nvSpPr>
        <p:spPr>
          <a:xfrm>
            <a:off x="2698908" y="2289774"/>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74" name="TextBox 73"/>
          <p:cNvSpPr txBox="1"/>
          <p:nvPr/>
        </p:nvSpPr>
        <p:spPr>
          <a:xfrm>
            <a:off x="178513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75" name="Group 74"/>
          <p:cNvGrpSpPr/>
          <p:nvPr/>
        </p:nvGrpSpPr>
        <p:grpSpPr>
          <a:xfrm>
            <a:off x="230829" y="2701816"/>
            <a:ext cx="767729" cy="2823199"/>
            <a:chOff x="291630" y="2459421"/>
            <a:chExt cx="1130501" cy="3764265"/>
          </a:xfrm>
        </p:grpSpPr>
        <p:sp>
          <p:nvSpPr>
            <p:cNvPr id="76" name="Rectangle 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77" name="Straight Connector 76"/>
            <p:cNvCxnSpPr>
              <a:stCxn id="76" idx="2"/>
              <a:endCxn id="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78" name="Rectangle 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79" name="TextBox 78"/>
          <p:cNvSpPr txBox="1"/>
          <p:nvPr/>
        </p:nvSpPr>
        <p:spPr>
          <a:xfrm>
            <a:off x="90893" y="2174691"/>
            <a:ext cx="1159292"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 </a:t>
            </a:r>
            <a:r>
              <a:rPr kumimoji="1" lang="en-US" sz="1050" b="0" i="0" u="none" strike="noStrike" kern="0" cap="none" spc="0" normalizeH="0" baseline="0" noProof="0" dirty="0">
                <a:ln>
                  <a:noFill/>
                </a:ln>
                <a:solidFill>
                  <a:sysClr val="windowText" lastClr="000000"/>
                </a:solidFill>
                <a:effectLst/>
                <a:uLnTx/>
                <a:uFillTx/>
              </a:rPr>
              <a:t>higher </a:t>
            </a:r>
            <a:br>
              <a:rPr kumimoji="1" lang="en-US" sz="1050" b="0" i="0" u="none" strike="noStrike" kern="0" cap="none" spc="0" normalizeH="0" baseline="0" noProof="0" dirty="0">
                <a:ln>
                  <a:noFill/>
                </a:ln>
                <a:solidFill>
                  <a:sysClr val="windowText" lastClr="000000"/>
                </a:solidFill>
                <a:effectLst/>
                <a:uLnTx/>
                <a:uFillTx/>
              </a:rPr>
            </a:br>
            <a:r>
              <a:rPr kumimoji="1" lang="en-US" sz="1050" b="0" i="0" u="none" strike="noStrike" kern="0" cap="none" spc="0" normalizeH="0" baseline="0" noProof="0" dirty="0">
                <a:ln>
                  <a:noFill/>
                </a:ln>
                <a:solidFill>
                  <a:sysClr val="windowText" lastClr="000000"/>
                </a:solidFill>
                <a:effectLst/>
                <a:uLnTx/>
                <a:uFillTx/>
              </a:rPr>
              <a:t>layer (e.g., 6TOP)</a:t>
            </a:r>
          </a:p>
        </p:txBody>
      </p:sp>
      <p:cxnSp>
        <p:nvCxnSpPr>
          <p:cNvPr id="80" name="Straight Arrow Connector 79"/>
          <p:cNvCxnSpPr/>
          <p:nvPr/>
        </p:nvCxnSpPr>
        <p:spPr>
          <a:xfrm>
            <a:off x="618143" y="3163352"/>
            <a:ext cx="1543050" cy="0"/>
          </a:xfrm>
          <a:prstGeom prst="straightConnector1">
            <a:avLst/>
          </a:prstGeom>
          <a:noFill/>
          <a:ln w="19050" cap="flat" cmpd="sng" algn="ctr">
            <a:solidFill>
              <a:sysClr val="windowText" lastClr="000000"/>
            </a:solidFill>
            <a:prstDash val="solid"/>
            <a:miter lim="800000"/>
            <a:tailEnd type="triangle"/>
          </a:ln>
          <a:effectLst/>
        </p:spPr>
      </p:cxnSp>
      <p:sp>
        <p:nvSpPr>
          <p:cNvPr id="81" name="TextBox 80"/>
          <p:cNvSpPr txBox="1"/>
          <p:nvPr/>
        </p:nvSpPr>
        <p:spPr>
          <a:xfrm>
            <a:off x="562050" y="2952524"/>
            <a:ext cx="189346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82" name="Straight Arrow Connector 81"/>
          <p:cNvCxnSpPr/>
          <p:nvPr/>
        </p:nvCxnSpPr>
        <p:spPr>
          <a:xfrm>
            <a:off x="5689434" y="3692353"/>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83" name="TextBox 82"/>
          <p:cNvSpPr txBox="1"/>
          <p:nvPr/>
        </p:nvSpPr>
        <p:spPr>
          <a:xfrm>
            <a:off x="5637830" y="3428126"/>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84" name="Group 83"/>
          <p:cNvGrpSpPr/>
          <p:nvPr/>
        </p:nvGrpSpPr>
        <p:grpSpPr>
          <a:xfrm>
            <a:off x="2944823" y="2705376"/>
            <a:ext cx="767729" cy="2823199"/>
            <a:chOff x="291630" y="2459421"/>
            <a:chExt cx="1130501" cy="3764265"/>
          </a:xfrm>
        </p:grpSpPr>
        <p:sp>
          <p:nvSpPr>
            <p:cNvPr id="85" name="Rectangle 84"/>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86" name="Straight Connector 85"/>
            <p:cNvCxnSpPr>
              <a:stCxn id="85" idx="2"/>
              <a:endCxn id="87"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87" name="Rectangle 86"/>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88" name="Group 87"/>
          <p:cNvGrpSpPr/>
          <p:nvPr/>
        </p:nvGrpSpPr>
        <p:grpSpPr>
          <a:xfrm>
            <a:off x="7826638" y="2701815"/>
            <a:ext cx="767729" cy="2823199"/>
            <a:chOff x="291630" y="2459421"/>
            <a:chExt cx="1130501" cy="3764265"/>
          </a:xfrm>
        </p:grpSpPr>
        <p:sp>
          <p:nvSpPr>
            <p:cNvPr id="89" name="Rectangle 88"/>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90" name="Straight Connector 89"/>
            <p:cNvCxnSpPr>
              <a:stCxn id="89" idx="2"/>
              <a:endCxn id="91"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91" name="Rectangle 90"/>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92" name="Rounded Rectangle 91"/>
          <p:cNvSpPr/>
          <p:nvPr/>
        </p:nvSpPr>
        <p:spPr>
          <a:xfrm>
            <a:off x="8440327" y="3936173"/>
            <a:ext cx="572689"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93" name="Left-Right Arrow 92"/>
          <p:cNvSpPr/>
          <p:nvPr/>
        </p:nvSpPr>
        <p:spPr>
          <a:xfrm>
            <a:off x="8197892" y="4107419"/>
            <a:ext cx="208228" cy="162012"/>
          </a:xfrm>
          <a:prstGeom prst="leftRightArrow">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0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94" name="TextBox 93"/>
          <p:cNvSpPr txBox="1"/>
          <p:nvPr/>
        </p:nvSpPr>
        <p:spPr>
          <a:xfrm>
            <a:off x="7927155"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95" name="Group 94"/>
          <p:cNvGrpSpPr/>
          <p:nvPr/>
        </p:nvGrpSpPr>
        <p:grpSpPr>
          <a:xfrm>
            <a:off x="6485621" y="2701815"/>
            <a:ext cx="767729" cy="2823199"/>
            <a:chOff x="291630" y="2459421"/>
            <a:chExt cx="1130501" cy="3764265"/>
          </a:xfrm>
        </p:grpSpPr>
        <p:sp>
          <p:nvSpPr>
            <p:cNvPr id="96" name="Rectangle 9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97" name="Straight Connector 96"/>
            <p:cNvCxnSpPr>
              <a:stCxn id="96" idx="2"/>
              <a:endCxn id="9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98" name="Rectangle 9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99" name="TextBox 98"/>
          <p:cNvSpPr txBox="1"/>
          <p:nvPr/>
        </p:nvSpPr>
        <p:spPr>
          <a:xfrm>
            <a:off x="6822936" y="3569091"/>
            <a:ext cx="1620957"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MLME-SET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SLOTFRAME.request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00" name="Group 99"/>
          <p:cNvGrpSpPr/>
          <p:nvPr/>
        </p:nvGrpSpPr>
        <p:grpSpPr>
          <a:xfrm>
            <a:off x="1764557" y="2701816"/>
            <a:ext cx="767729" cy="2823199"/>
            <a:chOff x="291630" y="2459421"/>
            <a:chExt cx="1130501" cy="3764265"/>
          </a:xfrm>
        </p:grpSpPr>
        <p:sp>
          <p:nvSpPr>
            <p:cNvPr id="101" name="Rectangle 100"/>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02" name="Straight Connector 101"/>
            <p:cNvCxnSpPr>
              <a:stCxn id="101" idx="2"/>
              <a:endCxn id="103"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03" name="Rectangle 102"/>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04" name="Straight Arrow Connector 103"/>
          <p:cNvCxnSpPr/>
          <p:nvPr/>
        </p:nvCxnSpPr>
        <p:spPr>
          <a:xfrm>
            <a:off x="6859244" y="3970484"/>
            <a:ext cx="1371600" cy="0"/>
          </a:xfrm>
          <a:prstGeom prst="straightConnector1">
            <a:avLst/>
          </a:prstGeom>
          <a:noFill/>
          <a:ln w="19050" cap="flat" cmpd="sng" algn="ctr">
            <a:solidFill>
              <a:sysClr val="windowText" lastClr="000000"/>
            </a:solidFill>
            <a:prstDash val="solid"/>
            <a:miter lim="800000"/>
            <a:tailEnd type="triangle"/>
          </a:ln>
          <a:effectLst/>
        </p:spPr>
      </p:cxnSp>
      <p:sp>
        <p:nvSpPr>
          <p:cNvPr id="105" name="TextBox 104"/>
          <p:cNvSpPr txBox="1"/>
          <p:nvPr/>
        </p:nvSpPr>
        <p:spPr>
          <a:xfrm>
            <a:off x="6542434" y="2311302"/>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06" name="Straight Arrow Connector 105"/>
          <p:cNvCxnSpPr/>
          <p:nvPr/>
        </p:nvCxnSpPr>
        <p:spPr>
          <a:xfrm>
            <a:off x="3335972" y="4907237"/>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7" name="TextBox 106"/>
          <p:cNvSpPr txBox="1"/>
          <p:nvPr/>
        </p:nvSpPr>
        <p:spPr>
          <a:xfrm>
            <a:off x="2105097" y="4604839"/>
            <a:ext cx="1436612"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br>
              <a:rPr kumimoji="1" lang="en-US" sz="1050" b="0" i="0" u="none" strike="noStrike" kern="0" cap="none" spc="0" normalizeH="0" baseline="0" noProof="0" dirty="0">
                <a:ln>
                  <a:noFill/>
                </a:ln>
                <a:solidFill>
                  <a:sysClr val="windowText" lastClr="000000"/>
                </a:solidFill>
                <a:effectLst/>
                <a:uLnTx/>
                <a:uFillTx/>
              </a:rPr>
            </a:br>
            <a:r>
              <a:rPr kumimoji="1" lang="en-US" sz="1050" b="0" i="0" u="none" strike="noStrike" kern="0" cap="none" spc="0" normalizeH="0" baseline="0" noProof="0" dirty="0">
                <a:ln>
                  <a:noFill/>
                </a:ln>
                <a:solidFill>
                  <a:sysClr val="windowText" lastClr="000000"/>
                </a:solidFill>
                <a:effectLst/>
                <a:uLnTx/>
                <a:uFillTx/>
              </a:rPr>
              <a:t>     -PROFILE. confirm</a:t>
            </a:r>
          </a:p>
        </p:txBody>
      </p:sp>
      <p:cxnSp>
        <p:nvCxnSpPr>
          <p:cNvPr id="108" name="Straight Arrow Connector 107"/>
          <p:cNvCxnSpPr/>
          <p:nvPr/>
        </p:nvCxnSpPr>
        <p:spPr>
          <a:xfrm>
            <a:off x="610996" y="5166815"/>
            <a:ext cx="154305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09" name="TextBox 108"/>
          <p:cNvSpPr txBox="1"/>
          <p:nvPr/>
        </p:nvSpPr>
        <p:spPr>
          <a:xfrm>
            <a:off x="562665" y="4959540"/>
            <a:ext cx="193033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0" name="Straight Arrow Connector 109"/>
          <p:cNvCxnSpPr/>
          <p:nvPr/>
        </p:nvCxnSpPr>
        <p:spPr>
          <a:xfrm>
            <a:off x="5684957" y="4655738"/>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11" name="TextBox 110"/>
          <p:cNvSpPr txBox="1"/>
          <p:nvPr/>
        </p:nvSpPr>
        <p:spPr>
          <a:xfrm>
            <a:off x="4456559" y="4386742"/>
            <a:ext cx="1436612"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6tH-EXEC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-PROFILE. confirm</a:t>
            </a:r>
          </a:p>
        </p:txBody>
      </p:sp>
      <p:sp>
        <p:nvSpPr>
          <p:cNvPr id="112" name="TextBox 111"/>
          <p:cNvSpPr txBox="1"/>
          <p:nvPr/>
        </p:nvSpPr>
        <p:spPr>
          <a:xfrm>
            <a:off x="6810448" y="4065886"/>
            <a:ext cx="1691489"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MLME-SET</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-SLOTFRAME. confirm</a:t>
            </a:r>
          </a:p>
        </p:txBody>
      </p:sp>
      <p:cxnSp>
        <p:nvCxnSpPr>
          <p:cNvPr id="113" name="Straight Arrow Connector 112"/>
          <p:cNvCxnSpPr/>
          <p:nvPr/>
        </p:nvCxnSpPr>
        <p:spPr>
          <a:xfrm>
            <a:off x="6846826" y="4430133"/>
            <a:ext cx="13716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14" name="TextBox 113"/>
          <p:cNvSpPr txBox="1"/>
          <p:nvPr/>
        </p:nvSpPr>
        <p:spPr>
          <a:xfrm>
            <a:off x="3963383"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115" name="Left Bracket 114"/>
          <p:cNvSpPr/>
          <p:nvPr/>
        </p:nvSpPr>
        <p:spPr>
          <a:xfrm rot="5400000">
            <a:off x="4469005" y="-328115"/>
            <a:ext cx="137160" cy="53492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16" name="TextBox 115"/>
          <p:cNvSpPr txBox="1"/>
          <p:nvPr/>
        </p:nvSpPr>
        <p:spPr>
          <a:xfrm>
            <a:off x="7732235" y="2070544"/>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117" name="TextBox 116"/>
          <p:cNvSpPr txBox="1"/>
          <p:nvPr/>
        </p:nvSpPr>
        <p:spPr>
          <a:xfrm>
            <a:off x="113495" y="2511211"/>
            <a:ext cx="121058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(6P ADD Request)</a:t>
            </a:r>
          </a:p>
        </p:txBody>
      </p:sp>
      <p:sp>
        <p:nvSpPr>
          <p:cNvPr id="118" name="TextBox 117"/>
          <p:cNvSpPr txBox="1"/>
          <p:nvPr/>
        </p:nvSpPr>
        <p:spPr>
          <a:xfrm>
            <a:off x="5424042" y="2297079"/>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6TOP</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sublayer</a:t>
            </a:r>
          </a:p>
        </p:txBody>
      </p:sp>
      <p:grpSp>
        <p:nvGrpSpPr>
          <p:cNvPr id="119" name="Group 118"/>
          <p:cNvGrpSpPr/>
          <p:nvPr/>
        </p:nvGrpSpPr>
        <p:grpSpPr>
          <a:xfrm>
            <a:off x="5305355" y="2705373"/>
            <a:ext cx="767729" cy="2823199"/>
            <a:chOff x="291630" y="2459421"/>
            <a:chExt cx="1130501" cy="3764265"/>
          </a:xfrm>
        </p:grpSpPr>
        <p:sp>
          <p:nvSpPr>
            <p:cNvPr id="120" name="Rectangle 119"/>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1" name="Straight Connector 120"/>
            <p:cNvCxnSpPr>
              <a:stCxn id="120" idx="2"/>
              <a:endCxn id="122"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2" name="Rectangle 121"/>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23" name="TextBox 122"/>
          <p:cNvSpPr txBox="1"/>
          <p:nvPr/>
        </p:nvSpPr>
        <p:spPr>
          <a:xfrm>
            <a:off x="3291422" y="3085500"/>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24" name="TextBox 123"/>
          <p:cNvSpPr txBox="1"/>
          <p:nvPr/>
        </p:nvSpPr>
        <p:spPr>
          <a:xfrm>
            <a:off x="4196639" y="2304691"/>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25" name="Group 124"/>
          <p:cNvGrpSpPr/>
          <p:nvPr/>
        </p:nvGrpSpPr>
        <p:grpSpPr>
          <a:xfrm>
            <a:off x="4125089" y="2701816"/>
            <a:ext cx="767729" cy="2823199"/>
            <a:chOff x="291630" y="2459421"/>
            <a:chExt cx="1130501" cy="3764265"/>
          </a:xfrm>
        </p:grpSpPr>
        <p:sp>
          <p:nvSpPr>
            <p:cNvPr id="126" name="Rectangle 12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7" name="Straight Connector 126"/>
            <p:cNvCxnSpPr>
              <a:stCxn id="126" idx="2"/>
              <a:endCxn id="12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8" name="Rectangle 12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29" name="TextBox 128"/>
          <p:cNvSpPr txBox="1"/>
          <p:nvPr/>
        </p:nvSpPr>
        <p:spPr>
          <a:xfrm>
            <a:off x="4460380" y="3213580"/>
            <a:ext cx="1366080"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6tH-EXEC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-PROFILE.request</a:t>
            </a:r>
          </a:p>
        </p:txBody>
      </p:sp>
      <p:cxnSp>
        <p:nvCxnSpPr>
          <p:cNvPr id="130" name="Straight Arrow Connector 129"/>
          <p:cNvCxnSpPr/>
          <p:nvPr/>
        </p:nvCxnSpPr>
        <p:spPr>
          <a:xfrm>
            <a:off x="3343354" y="3496404"/>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131" name="Straight Arrow Connector 130"/>
          <p:cNvCxnSpPr/>
          <p:nvPr/>
        </p:nvCxnSpPr>
        <p:spPr>
          <a:xfrm>
            <a:off x="4529216" y="3610704"/>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132" name="TextBox 131"/>
          <p:cNvSpPr txBox="1"/>
          <p:nvPr/>
        </p:nvSpPr>
        <p:spPr>
          <a:xfrm>
            <a:off x="5630506" y="4417994"/>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33" name="Straight Arrow Connector 132"/>
          <p:cNvCxnSpPr/>
          <p:nvPr/>
        </p:nvCxnSpPr>
        <p:spPr>
          <a:xfrm>
            <a:off x="4507143" y="4757726"/>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34" name="TextBox 133"/>
          <p:cNvSpPr txBox="1"/>
          <p:nvPr/>
        </p:nvSpPr>
        <p:spPr>
          <a:xfrm>
            <a:off x="3291422" y="4517913"/>
            <a:ext cx="1402948" cy="415498"/>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p>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     -</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35" name="Straight Arrow Connector 134"/>
          <p:cNvCxnSpPr/>
          <p:nvPr/>
        </p:nvCxnSpPr>
        <p:spPr>
          <a:xfrm>
            <a:off x="2149246" y="4992962"/>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36" name="Rectangle 135"/>
          <p:cNvSpPr/>
          <p:nvPr/>
        </p:nvSpPr>
        <p:spPr>
          <a:xfrm>
            <a:off x="0" y="0"/>
            <a:ext cx="1062681" cy="32745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3</a:t>
            </a:r>
          </a:p>
        </p:txBody>
      </p:sp>
    </p:spTree>
    <p:extLst>
      <p:ext uri="{BB962C8B-B14F-4D97-AF65-F5344CB8AC3E}">
        <p14:creationId xmlns:p14="http://schemas.microsoft.com/office/powerpoint/2010/main" val="2735259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ULI “Profile” for Protocol Management</a:t>
            </a:r>
          </a:p>
        </p:txBody>
      </p:sp>
      <p:sp>
        <p:nvSpPr>
          <p:cNvPr id="6" name="Content Placeholder 5"/>
          <p:cNvSpPr>
            <a:spLocks noGrp="1"/>
          </p:cNvSpPr>
          <p:nvPr>
            <p:ph idx="1"/>
          </p:nvPr>
        </p:nvSpPr>
        <p:spPr/>
        <p:txBody>
          <a:bodyPr>
            <a:normAutofit fontScale="62500" lnSpcReduction="20000"/>
          </a:bodyPr>
          <a:lstStyle/>
          <a:p>
            <a:r>
              <a:rPr lang="en-US" dirty="0"/>
              <a:t>Values of ULI</a:t>
            </a:r>
          </a:p>
          <a:p>
            <a:pPr lvl="1"/>
            <a:r>
              <a:rPr lang="en-US" dirty="0"/>
              <a:t>Simpler interface to the MAC that reduces the number of API calls by combining existing MLME  into something easier to use</a:t>
            </a:r>
          </a:p>
          <a:p>
            <a:pPr lvl="1"/>
            <a:r>
              <a:rPr lang="en-US" dirty="0"/>
              <a:t> Common interface to other IEEE802 families (LLC-like function)</a:t>
            </a:r>
          </a:p>
          <a:p>
            <a:r>
              <a:rPr lang="en-US" dirty="0"/>
              <a:t>Challenge</a:t>
            </a:r>
          </a:p>
          <a:p>
            <a:pPr lvl="1"/>
            <a:r>
              <a:rPr lang="en-US" dirty="0"/>
              <a:t>Mapping between layers or different 802 specs is not so simple…</a:t>
            </a:r>
          </a:p>
          <a:p>
            <a:r>
              <a:rPr lang="en-US" dirty="0"/>
              <a:t>Proposal</a:t>
            </a:r>
          </a:p>
          <a:p>
            <a:pPr lvl="1"/>
            <a:r>
              <a:rPr lang="en-US" dirty="0"/>
              <a:t>Define a “ULI Profile”, which is a set of parameters or commands to simply access</a:t>
            </a:r>
          </a:p>
          <a:p>
            <a:pPr lvl="1"/>
            <a:r>
              <a:rPr lang="en-US" dirty="0"/>
              <a:t>Yang modeling can be used for this</a:t>
            </a:r>
          </a:p>
          <a:p>
            <a:r>
              <a:rPr lang="en-US" dirty="0"/>
              <a:t>Use cases for ULI Profile </a:t>
            </a:r>
          </a:p>
          <a:p>
            <a:pPr lvl="1"/>
            <a:r>
              <a:rPr lang="en-US" dirty="0"/>
              <a:t>Use case 1: one-shot MAC/PHY configuration </a:t>
            </a:r>
          </a:p>
          <a:p>
            <a:pPr lvl="1"/>
            <a:r>
              <a:rPr lang="en-US" dirty="0"/>
              <a:t>Use case 2: 802.x &lt;-&gt; 802.y protocol translation</a:t>
            </a:r>
          </a:p>
          <a:p>
            <a:pPr lvl="1"/>
            <a:r>
              <a:rPr lang="en-US" dirty="0"/>
              <a:t>Use case 3: MAC/PHY configuration by higher layer applications </a:t>
            </a:r>
          </a:p>
          <a:p>
            <a:endParaRPr lang="en-US" dirty="0"/>
          </a:p>
          <a:p>
            <a:pPr marL="0" indent="0">
              <a:buNone/>
            </a:pPr>
            <a:endParaRPr lang="en-US" dirty="0"/>
          </a:p>
        </p:txBody>
      </p:sp>
      <p:sp>
        <p:nvSpPr>
          <p:cNvPr id="2" name="Date Placeholder 1"/>
          <p:cNvSpPr>
            <a:spLocks noGrp="1"/>
          </p:cNvSpPr>
          <p:nvPr>
            <p:ph type="dt" sz="half" idx="10"/>
          </p:nvPr>
        </p:nvSpPr>
        <p:spPr/>
        <p:txBody>
          <a:bodyPr/>
          <a:lstStyle/>
          <a:p>
            <a:r>
              <a:rPr lang="en-US"/>
              <a:t>&lt;Jan 2017&gt;</a:t>
            </a:r>
          </a:p>
        </p:txBody>
      </p:sp>
      <p:sp>
        <p:nvSpPr>
          <p:cNvPr id="3" name="Footer Placeholder 2"/>
          <p:cNvSpPr>
            <a:spLocks noGrp="1"/>
          </p:cNvSpPr>
          <p:nvPr>
            <p:ph type="ftr" sz="quarter" idx="11"/>
          </p:nvPr>
        </p:nvSpPr>
        <p:spPr/>
        <p:txBody>
          <a:bodyPr/>
          <a:lstStyle/>
          <a:p>
            <a:r>
              <a:rPr lang="en-US"/>
              <a:t>&lt;Hidetoshi Yokota&gt;, &lt;Landis+Gyr&gt;</a:t>
            </a:r>
          </a:p>
        </p:txBody>
      </p:sp>
      <p:sp>
        <p:nvSpPr>
          <p:cNvPr id="4" name="Slide Number Placeholder 3"/>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Tree>
    <p:extLst>
      <p:ext uri="{BB962C8B-B14F-4D97-AF65-F5344CB8AC3E}">
        <p14:creationId xmlns:p14="http://schemas.microsoft.com/office/powerpoint/2010/main" val="138002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Profile identification and operation primitives</a:t>
            </a:r>
          </a:p>
        </p:txBody>
      </p:sp>
      <p:sp>
        <p:nvSpPr>
          <p:cNvPr id="3" name="Content Placeholder 2"/>
          <p:cNvSpPr>
            <a:spLocks noGrp="1"/>
          </p:cNvSpPr>
          <p:nvPr>
            <p:ph idx="1"/>
          </p:nvPr>
        </p:nvSpPr>
        <p:spPr/>
        <p:txBody>
          <a:bodyPr>
            <a:normAutofit fontScale="92500" lnSpcReduction="10000"/>
          </a:bodyPr>
          <a:lstStyle/>
          <a:p>
            <a:r>
              <a:rPr lang="en-US" dirty="0"/>
              <a:t>Scope of profile ID</a:t>
            </a:r>
          </a:p>
          <a:p>
            <a:pPr lvl="1"/>
            <a:r>
              <a:rPr lang="en-US" dirty="0"/>
              <a:t>Local ID</a:t>
            </a:r>
          </a:p>
          <a:p>
            <a:pPr lvl="1"/>
            <a:r>
              <a:rPr lang="en-US" dirty="0"/>
              <a:t>global ID (standardized)</a:t>
            </a:r>
          </a:p>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3</a:t>
            </a:fld>
            <a:endParaRPr lang="en-US"/>
          </a:p>
        </p:txBody>
      </p:sp>
    </p:spTree>
    <p:extLst>
      <p:ext uri="{BB962C8B-B14F-4D97-AF65-F5344CB8AC3E}">
        <p14:creationId xmlns:p14="http://schemas.microsoft.com/office/powerpoint/2010/main" val="427556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Use case 1: one-shot MAC/PHY configuration </a:t>
            </a:r>
          </a:p>
        </p:txBody>
      </p:sp>
      <p:sp>
        <p:nvSpPr>
          <p:cNvPr id="15" name="Content Placeholder 14"/>
          <p:cNvSpPr>
            <a:spLocks noGrp="1"/>
          </p:cNvSpPr>
          <p:nvPr>
            <p:ph idx="1"/>
          </p:nvPr>
        </p:nvSpPr>
        <p:spPr>
          <a:xfrm>
            <a:off x="685800" y="1828801"/>
            <a:ext cx="7772400" cy="533364"/>
          </a:xfrm>
        </p:spPr>
        <p:txBody>
          <a:bodyPr/>
          <a:lstStyle/>
          <a:p>
            <a:r>
              <a:rPr lang="en-US" sz="2800" dirty="0"/>
              <a:t>Simplifies parameter settings</a:t>
            </a:r>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sp>
        <p:nvSpPr>
          <p:cNvPr id="9" name="Rectangle 8"/>
          <p:cNvSpPr/>
          <p:nvPr/>
        </p:nvSpPr>
        <p:spPr>
          <a:xfrm>
            <a:off x="4119" y="0"/>
            <a:ext cx="1062681" cy="32745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1</a:t>
            </a:r>
          </a:p>
        </p:txBody>
      </p:sp>
      <p:sp>
        <p:nvSpPr>
          <p:cNvPr id="20" name="TextBox 19"/>
          <p:cNvSpPr txBox="1"/>
          <p:nvPr/>
        </p:nvSpPr>
        <p:spPr>
          <a:xfrm>
            <a:off x="1852852" y="2518440"/>
            <a:ext cx="2031325"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ID=0x01</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“Configuration profile #1”</a:t>
            </a:r>
          </a:p>
        </p:txBody>
      </p:sp>
      <p:graphicFrame>
        <p:nvGraphicFramePr>
          <p:cNvPr id="21" name="Table 20"/>
          <p:cNvGraphicFramePr>
            <a:graphicFrameLocks noGrp="1"/>
          </p:cNvGraphicFramePr>
          <p:nvPr>
            <p:extLst>
              <p:ext uri="{D42A27DB-BD31-4B8C-83A1-F6EECF244321}">
                <p14:modId xmlns:p14="http://schemas.microsoft.com/office/powerpoint/2010/main" val="4286311059"/>
              </p:ext>
            </p:extLst>
          </p:nvPr>
        </p:nvGraphicFramePr>
        <p:xfrm>
          <a:off x="1436469" y="2960370"/>
          <a:ext cx="2955328" cy="305943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Device</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FFD</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PAN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discovery</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11297479"/>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Operation mode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TSCH</a:t>
                      </a:r>
                      <a:r>
                        <a:rPr lang="en-US" sz="1000" baseline="0" dirty="0"/>
                        <a:t>-BE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1749448"/>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Channel</a:t>
                      </a:r>
                      <a:r>
                        <a:rPr lang="en-US" sz="1000" baseline="0" dirty="0"/>
                        <a:t> Hopping</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529742664"/>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PHY</a:t>
                      </a:r>
                      <a:r>
                        <a:rPr lang="en-US" sz="1000" b="1" baseline="0" dirty="0"/>
                        <a:t> Parameters</a:t>
                      </a:r>
                      <a:endParaRPr lang="en-US" sz="1000" b="1"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4292479135"/>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Modulation</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FSK</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7151657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FCS</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77110410"/>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Data rate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100</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12177232"/>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Transmit</a:t>
                      </a:r>
                      <a:r>
                        <a:rPr lang="en-US" sz="1000" baseline="0" dirty="0"/>
                        <a:t> power</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20mW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456641247"/>
                  </a:ext>
                </a:extLst>
              </a:tr>
            </a:tbl>
          </a:graphicData>
        </a:graphic>
      </p:graphicFrame>
      <p:sp>
        <p:nvSpPr>
          <p:cNvPr id="22" name="TextBox 21"/>
          <p:cNvSpPr txBox="1"/>
          <p:nvPr/>
        </p:nvSpPr>
        <p:spPr>
          <a:xfrm>
            <a:off x="5309655" y="2518440"/>
            <a:ext cx="2031325"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ID=0x02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“Configuration profile #2”</a:t>
            </a:r>
          </a:p>
        </p:txBody>
      </p:sp>
      <p:graphicFrame>
        <p:nvGraphicFramePr>
          <p:cNvPr id="23" name="Table 22"/>
          <p:cNvGraphicFramePr>
            <a:graphicFrameLocks noGrp="1"/>
          </p:cNvGraphicFramePr>
          <p:nvPr>
            <p:extLst>
              <p:ext uri="{D42A27DB-BD31-4B8C-83A1-F6EECF244321}">
                <p14:modId xmlns:p14="http://schemas.microsoft.com/office/powerpoint/2010/main" val="3779970723"/>
              </p:ext>
            </p:extLst>
          </p:nvPr>
        </p:nvGraphicFramePr>
        <p:xfrm>
          <a:off x="4893272" y="2960370"/>
          <a:ext cx="2955328" cy="305943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Device</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FFD</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PAN</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Set-up</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11297479"/>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Operation mode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Generic-BE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1749448"/>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529742664"/>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PHY</a:t>
                      </a:r>
                      <a:r>
                        <a:rPr lang="en-US" sz="1000" b="1" baseline="0" dirty="0"/>
                        <a:t> Parameters</a:t>
                      </a:r>
                      <a:endParaRPr lang="en-US" sz="1000" b="1" dirty="0"/>
                    </a:p>
                  </a:txBody>
                  <a:tcPr marL="68580" marR="68580" marT="34290" marB="3429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4292479135"/>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Modulation</a:t>
                      </a:r>
                      <a:r>
                        <a:rPr lang="en-US" sz="1000" baseline="0" dirty="0"/>
                        <a:t> type</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OFDM</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7151657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FCS</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4</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77110410"/>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Data rate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800</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12177232"/>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Transmit</a:t>
                      </a:r>
                      <a:r>
                        <a:rPr lang="en-US" sz="1000" baseline="0" dirty="0"/>
                        <a:t> Power</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600mW</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456641247"/>
                  </a:ext>
                </a:extLst>
              </a:tr>
            </a:tbl>
          </a:graphicData>
        </a:graphic>
      </p:graphicFrame>
    </p:spTree>
    <p:extLst>
      <p:ext uri="{BB962C8B-B14F-4D97-AF65-F5344CB8AC3E}">
        <p14:creationId xmlns:p14="http://schemas.microsoft.com/office/powerpoint/2010/main" val="302899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kumimoji="1" lang="en-US" dirty="0"/>
              <a:t>Configuring a set of parameters using a profile</a:t>
            </a:r>
            <a:endParaRPr lang="en-US" dirty="0"/>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5</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3" y="1782045"/>
            <a:ext cx="5829300" cy="4181475"/>
          </a:xfrm>
          <a:prstGeom prst="rect">
            <a:avLst/>
          </a:prstGeom>
        </p:spPr>
      </p:pic>
      <p:sp>
        <p:nvSpPr>
          <p:cNvPr id="11" name="Rounded Rectangle 10"/>
          <p:cNvSpPr/>
          <p:nvPr/>
        </p:nvSpPr>
        <p:spPr>
          <a:xfrm>
            <a:off x="4734255" y="3738850"/>
            <a:ext cx="833715"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6369709" y="414977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5191254" y="402792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6337003" y="2083703"/>
            <a:ext cx="0" cy="48006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4692716" y="2556312"/>
            <a:ext cx="164592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4693148" y="254852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5092182" y="387990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sp>
        <p:nvSpPr>
          <p:cNvPr id="18" name="TextBox 17"/>
          <p:cNvSpPr txBox="1"/>
          <p:nvPr/>
        </p:nvSpPr>
        <p:spPr>
          <a:xfrm>
            <a:off x="5096442" y="1924439"/>
            <a:ext cx="1824538" cy="253916"/>
          </a:xfrm>
          <a:prstGeom prst="rect">
            <a:avLst/>
          </a:prstGeom>
          <a:noFill/>
        </p:spPr>
        <p:txBody>
          <a:bodyPr wrap="none" rtlCol="0">
            <a:spAutoFit/>
          </a:bodyPr>
          <a:lstStyle/>
          <a:p>
            <a:pPr defTabSz="685800" eaLnBrk="1" fontAlgn="auto" hangingPunct="1">
              <a:spcBef>
                <a:spcPts val="0"/>
              </a:spcBef>
              <a:spcAft>
                <a:spcPts val="0"/>
              </a:spcAft>
            </a:pPr>
            <a:r>
              <a:rPr lang="en-US" sz="1050" b="1" kern="0" dirty="0">
                <a:solidFill>
                  <a:sysClr val="windowText" lastClr="000000"/>
                </a:solidFill>
              </a:rPr>
              <a:t>(performance measurement)</a:t>
            </a:r>
          </a:p>
        </p:txBody>
      </p:sp>
      <p:cxnSp>
        <p:nvCxnSpPr>
          <p:cNvPr id="19" name="Straight Arrow Connector 18"/>
          <p:cNvCxnSpPr/>
          <p:nvPr/>
        </p:nvCxnSpPr>
        <p:spPr>
          <a:xfrm>
            <a:off x="5203827" y="387892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6551152" y="401974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4768484" y="366791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5210958" y="366034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3572383" y="509091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3585754" y="509091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916910" y="402676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911193" y="401475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5008284" y="386903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4781039" y="338672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4604827" y="338602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4695314" y="338602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4687791" y="372495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5087133" y="373178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4594551" y="380078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sp>
        <p:nvSpPr>
          <p:cNvPr id="35" name="Rectangle 34"/>
          <p:cNvSpPr/>
          <p:nvPr/>
        </p:nvSpPr>
        <p:spPr>
          <a:xfrm>
            <a:off x="0" y="0"/>
            <a:ext cx="1062681" cy="32745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1</a:t>
            </a:r>
          </a:p>
        </p:txBody>
      </p:sp>
    </p:spTree>
    <p:extLst>
      <p:ext uri="{BB962C8B-B14F-4D97-AF65-F5344CB8AC3E}">
        <p14:creationId xmlns:p14="http://schemas.microsoft.com/office/powerpoint/2010/main" val="3307800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Configuring a set of parameters using a profile</a:t>
            </a:r>
            <a:endParaRPr lang="en-US" dirty="0"/>
          </a:p>
        </p:txBody>
      </p:sp>
      <p:sp>
        <p:nvSpPr>
          <p:cNvPr id="3" name="Date Placeholder 2"/>
          <p:cNvSpPr>
            <a:spLocks noGrp="1"/>
          </p:cNvSpPr>
          <p:nvPr>
            <p:ph type="dt" sz="half" idx="10"/>
          </p:nvPr>
        </p:nvSpPr>
        <p:spPr/>
        <p:txBody>
          <a:bodyPr/>
          <a:lstStyle/>
          <a:p>
            <a:r>
              <a:rPr lang="en-US"/>
              <a:t>&lt;Jan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6</a:t>
            </a:fld>
            <a:endParaRPr lang="en-US"/>
          </a:p>
        </p:txBody>
      </p:sp>
      <p:pic>
        <p:nvPicPr>
          <p:cNvPr id="57" name="Picture 56"/>
          <p:cNvPicPr>
            <a:picLocks noChangeAspect="1"/>
          </p:cNvPicPr>
          <p:nvPr/>
        </p:nvPicPr>
        <p:blipFill>
          <a:blip r:embed="rId2"/>
          <a:stretch>
            <a:fillRect/>
          </a:stretch>
        </p:blipFill>
        <p:spPr>
          <a:xfrm>
            <a:off x="0" y="0"/>
            <a:ext cx="1072989" cy="377985"/>
          </a:xfrm>
          <a:prstGeom prst="rect">
            <a:avLst/>
          </a:prstGeom>
        </p:spPr>
      </p:pic>
      <p:cxnSp>
        <p:nvCxnSpPr>
          <p:cNvPr id="158" name="Straight Arrow Connector 157"/>
          <p:cNvCxnSpPr/>
          <p:nvPr/>
        </p:nvCxnSpPr>
        <p:spPr>
          <a:xfrm>
            <a:off x="2699219" y="3322631"/>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59" name="TextBox 158"/>
          <p:cNvSpPr txBox="1"/>
          <p:nvPr/>
        </p:nvSpPr>
        <p:spPr>
          <a:xfrm>
            <a:off x="2621017" y="3107399"/>
            <a:ext cx="188705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60" name="TextBox 159"/>
          <p:cNvSpPr txBox="1"/>
          <p:nvPr/>
        </p:nvSpPr>
        <p:spPr>
          <a:xfrm>
            <a:off x="3666639"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161" name="TextBox 160"/>
          <p:cNvSpPr txBox="1"/>
          <p:nvPr/>
        </p:nvSpPr>
        <p:spPr>
          <a:xfrm>
            <a:off x="239054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62" name="Group 161"/>
          <p:cNvGrpSpPr/>
          <p:nvPr/>
        </p:nvGrpSpPr>
        <p:grpSpPr>
          <a:xfrm>
            <a:off x="613581" y="2701816"/>
            <a:ext cx="767729" cy="2823199"/>
            <a:chOff x="291630" y="2459421"/>
            <a:chExt cx="1130501" cy="3764265"/>
          </a:xfrm>
        </p:grpSpPr>
        <p:sp>
          <p:nvSpPr>
            <p:cNvPr id="163" name="Rectangle 162"/>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64" name="Straight Connector 163"/>
            <p:cNvCxnSpPr>
              <a:stCxn id="163" idx="2"/>
              <a:endCxn id="165"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65" name="Rectangle 164"/>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66" name="TextBox 165"/>
          <p:cNvSpPr txBox="1"/>
          <p:nvPr/>
        </p:nvSpPr>
        <p:spPr>
          <a:xfrm>
            <a:off x="613941"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67" name="Straight Arrow Connector 166"/>
          <p:cNvCxnSpPr/>
          <p:nvPr/>
        </p:nvCxnSpPr>
        <p:spPr>
          <a:xfrm>
            <a:off x="985244" y="3225700"/>
            <a:ext cx="1714500" cy="0"/>
          </a:xfrm>
          <a:prstGeom prst="straightConnector1">
            <a:avLst/>
          </a:prstGeom>
          <a:noFill/>
          <a:ln w="19050" cap="flat" cmpd="sng" algn="ctr">
            <a:solidFill>
              <a:sysClr val="windowText" lastClr="000000"/>
            </a:solidFill>
            <a:prstDash val="solid"/>
            <a:miter lim="800000"/>
            <a:tailEnd type="triangle"/>
          </a:ln>
          <a:effectLst/>
        </p:spPr>
      </p:cxnSp>
      <p:sp>
        <p:nvSpPr>
          <p:cNvPr id="168" name="TextBox 167"/>
          <p:cNvSpPr txBox="1"/>
          <p:nvPr/>
        </p:nvSpPr>
        <p:spPr>
          <a:xfrm>
            <a:off x="1022694" y="2992721"/>
            <a:ext cx="189346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69" name="Straight Arrow Connector 168"/>
          <p:cNvCxnSpPr/>
          <p:nvPr/>
        </p:nvCxnSpPr>
        <p:spPr>
          <a:xfrm>
            <a:off x="4247182" y="3477188"/>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70" name="TextBox 169"/>
          <p:cNvSpPr txBox="1"/>
          <p:nvPr/>
        </p:nvSpPr>
        <p:spPr>
          <a:xfrm>
            <a:off x="4246774" y="3249530"/>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71" name="Group 170"/>
          <p:cNvGrpSpPr/>
          <p:nvPr/>
        </p:nvGrpSpPr>
        <p:grpSpPr>
          <a:xfrm>
            <a:off x="3865129" y="2694985"/>
            <a:ext cx="767729" cy="2823199"/>
            <a:chOff x="291630" y="2459421"/>
            <a:chExt cx="1130501" cy="3764265"/>
          </a:xfrm>
        </p:grpSpPr>
        <p:sp>
          <p:nvSpPr>
            <p:cNvPr id="172" name="Rectangle 17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3" name="Straight Connector 172"/>
            <p:cNvCxnSpPr>
              <a:stCxn id="172" idx="2"/>
              <a:endCxn id="17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4" name="Rectangle 17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75" name="Group 174"/>
          <p:cNvGrpSpPr/>
          <p:nvPr/>
        </p:nvGrpSpPr>
        <p:grpSpPr>
          <a:xfrm>
            <a:off x="6409413" y="2694985"/>
            <a:ext cx="767729" cy="2823199"/>
            <a:chOff x="291630" y="2459421"/>
            <a:chExt cx="1130501" cy="3764265"/>
          </a:xfrm>
        </p:grpSpPr>
        <p:sp>
          <p:nvSpPr>
            <p:cNvPr id="176" name="Rectangle 1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7" name="Straight Connector 176"/>
            <p:cNvCxnSpPr>
              <a:stCxn id="176" idx="2"/>
              <a:endCxn id="1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8" name="Rectangle 1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79" name="Rounded Rectangle 178"/>
          <p:cNvSpPr/>
          <p:nvPr/>
        </p:nvSpPr>
        <p:spPr>
          <a:xfrm>
            <a:off x="7956882" y="3893021"/>
            <a:ext cx="566908"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80" name="TextBox 179"/>
          <p:cNvSpPr txBox="1"/>
          <p:nvPr/>
        </p:nvSpPr>
        <p:spPr>
          <a:xfrm>
            <a:off x="6468050"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1" name="Group 180"/>
          <p:cNvGrpSpPr/>
          <p:nvPr/>
        </p:nvGrpSpPr>
        <p:grpSpPr>
          <a:xfrm>
            <a:off x="5116342" y="2678481"/>
            <a:ext cx="767729" cy="2823199"/>
            <a:chOff x="291630" y="2459421"/>
            <a:chExt cx="1130501" cy="3764265"/>
          </a:xfrm>
        </p:grpSpPr>
        <p:sp>
          <p:nvSpPr>
            <p:cNvPr id="182" name="Rectangle 18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3" name="Straight Connector 182"/>
            <p:cNvCxnSpPr>
              <a:stCxn id="182" idx="2"/>
              <a:endCxn id="18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4" name="Rectangle 18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85" name="TextBox 184"/>
          <p:cNvSpPr txBox="1"/>
          <p:nvPr/>
        </p:nvSpPr>
        <p:spPr>
          <a:xfrm>
            <a:off x="5552477" y="3452826"/>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6" name="Group 185"/>
          <p:cNvGrpSpPr/>
          <p:nvPr/>
        </p:nvGrpSpPr>
        <p:grpSpPr>
          <a:xfrm>
            <a:off x="2304933" y="2701816"/>
            <a:ext cx="767729" cy="2823199"/>
            <a:chOff x="291630" y="2459421"/>
            <a:chExt cx="1130501" cy="3764265"/>
          </a:xfrm>
        </p:grpSpPr>
        <p:sp>
          <p:nvSpPr>
            <p:cNvPr id="187" name="Rectangle 186"/>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8" name="Straight Connector 187"/>
            <p:cNvCxnSpPr>
              <a:stCxn id="187" idx="2"/>
              <a:endCxn id="189"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9" name="Rectangle 188"/>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90" name="Straight Arrow Connector 189"/>
          <p:cNvCxnSpPr/>
          <p:nvPr/>
        </p:nvCxnSpPr>
        <p:spPr>
          <a:xfrm>
            <a:off x="5497550" y="3653835"/>
            <a:ext cx="1303020" cy="0"/>
          </a:xfrm>
          <a:prstGeom prst="straightConnector1">
            <a:avLst/>
          </a:prstGeom>
          <a:noFill/>
          <a:ln w="19050" cap="flat" cmpd="sng" algn="ctr">
            <a:solidFill>
              <a:sysClr val="windowText" lastClr="000000"/>
            </a:solidFill>
            <a:prstDash val="solid"/>
            <a:miter lim="800000"/>
            <a:tailEnd type="triangle"/>
          </a:ln>
          <a:effectLst/>
        </p:spPr>
      </p:cxnSp>
      <p:sp>
        <p:nvSpPr>
          <p:cNvPr id="191" name="TextBox 190"/>
          <p:cNvSpPr txBox="1"/>
          <p:nvPr/>
        </p:nvSpPr>
        <p:spPr>
          <a:xfrm>
            <a:off x="5206661"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92" name="Straight Arrow Connector 191"/>
          <p:cNvCxnSpPr/>
          <p:nvPr/>
        </p:nvCxnSpPr>
        <p:spPr>
          <a:xfrm>
            <a:off x="2699216" y="4943612"/>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3" name="TextBox 192"/>
          <p:cNvSpPr txBox="1"/>
          <p:nvPr/>
        </p:nvSpPr>
        <p:spPr>
          <a:xfrm>
            <a:off x="2693749" y="4717988"/>
            <a:ext cx="192392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4" name="Straight Arrow Connector 193"/>
          <p:cNvCxnSpPr/>
          <p:nvPr/>
        </p:nvCxnSpPr>
        <p:spPr>
          <a:xfrm>
            <a:off x="985241" y="5064893"/>
            <a:ext cx="17145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5" name="TextBox 194"/>
          <p:cNvSpPr txBox="1"/>
          <p:nvPr/>
        </p:nvSpPr>
        <p:spPr>
          <a:xfrm>
            <a:off x="1012299" y="4821523"/>
            <a:ext cx="193033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ULM-EXEC-</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6" name="Straight Arrow Connector 195"/>
          <p:cNvCxnSpPr/>
          <p:nvPr/>
        </p:nvCxnSpPr>
        <p:spPr>
          <a:xfrm>
            <a:off x="4247178" y="4796827"/>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7" name="TextBox 196"/>
          <p:cNvSpPr txBox="1"/>
          <p:nvPr/>
        </p:nvSpPr>
        <p:spPr>
          <a:xfrm>
            <a:off x="4236379" y="4610735"/>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98" name="TextBox 197"/>
          <p:cNvSpPr txBox="1"/>
          <p:nvPr/>
        </p:nvSpPr>
        <p:spPr>
          <a:xfrm>
            <a:off x="5562864" y="4398389"/>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9" name="Straight Arrow Connector 198"/>
          <p:cNvCxnSpPr/>
          <p:nvPr/>
        </p:nvCxnSpPr>
        <p:spPr>
          <a:xfrm>
            <a:off x="5497547" y="4630572"/>
            <a:ext cx="130302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0" name="TextBox 199"/>
          <p:cNvSpPr txBox="1"/>
          <p:nvPr/>
        </p:nvSpPr>
        <p:spPr>
          <a:xfrm>
            <a:off x="3528332"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201" name="Left Bracket 200"/>
          <p:cNvSpPr/>
          <p:nvPr/>
        </p:nvSpPr>
        <p:spPr>
          <a:xfrm rot="5400000">
            <a:off x="3995995" y="553130"/>
            <a:ext cx="116567" cy="356616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2" name="TextBox 201"/>
          <p:cNvSpPr txBox="1"/>
          <p:nvPr/>
        </p:nvSpPr>
        <p:spPr>
          <a:xfrm>
            <a:off x="6757541" y="3721025"/>
            <a:ext cx="129394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203" name="TextBox 202"/>
          <p:cNvSpPr txBox="1"/>
          <p:nvPr/>
        </p:nvSpPr>
        <p:spPr>
          <a:xfrm>
            <a:off x="6751577" y="4115822"/>
            <a:ext cx="133081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204" name="Straight Arrow Connector 203"/>
          <p:cNvCxnSpPr/>
          <p:nvPr/>
        </p:nvCxnSpPr>
        <p:spPr>
          <a:xfrm>
            <a:off x="6791467" y="3962187"/>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205" name="Straight Arrow Connector 204"/>
          <p:cNvCxnSpPr/>
          <p:nvPr/>
        </p:nvCxnSpPr>
        <p:spPr>
          <a:xfrm>
            <a:off x="6791466" y="4339633"/>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6" name="TextBox 205"/>
          <p:cNvSpPr txBox="1"/>
          <p:nvPr/>
        </p:nvSpPr>
        <p:spPr>
          <a:xfrm>
            <a:off x="6986796"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207" name="Left Bracket 206"/>
          <p:cNvSpPr/>
          <p:nvPr/>
        </p:nvSpPr>
        <p:spPr>
          <a:xfrm rot="5400000">
            <a:off x="7333936"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41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2: 802.x &lt;-&gt; 802.y protocol translation</a:t>
            </a:r>
          </a:p>
        </p:txBody>
      </p:sp>
      <p:sp>
        <p:nvSpPr>
          <p:cNvPr id="24" name="Content Placeholder 23"/>
          <p:cNvSpPr>
            <a:spLocks noGrp="1"/>
          </p:cNvSpPr>
          <p:nvPr>
            <p:ph idx="1"/>
          </p:nvPr>
        </p:nvSpPr>
        <p:spPr>
          <a:xfrm>
            <a:off x="685800" y="1981200"/>
            <a:ext cx="7772400" cy="572744"/>
          </a:xfrm>
        </p:spPr>
        <p:txBody>
          <a:bodyPr/>
          <a:lstStyle/>
          <a:p>
            <a:r>
              <a:rPr lang="en-US" sz="2000" dirty="0"/>
              <a:t>Performance measurement between 802.11 and 802.15</a:t>
            </a:r>
          </a:p>
        </p:txBody>
      </p:sp>
      <p:sp>
        <p:nvSpPr>
          <p:cNvPr id="3" name="Date Placeholder 2"/>
          <p:cNvSpPr>
            <a:spLocks noGrp="1"/>
          </p:cNvSpPr>
          <p:nvPr>
            <p:ph type="dt" sz="half" idx="10"/>
          </p:nvPr>
        </p:nvSpPr>
        <p:spPr/>
        <p:txBody>
          <a:bodyPr/>
          <a:lstStyle/>
          <a:p>
            <a:r>
              <a:rPr lang="en-US"/>
              <a:t>&lt;Jan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7</a:t>
            </a:fld>
            <a:endParaRPr lang="en-US"/>
          </a:p>
        </p:txBody>
      </p:sp>
      <p:sp>
        <p:nvSpPr>
          <p:cNvPr id="6" name="TextBox 5"/>
          <p:cNvSpPr txBox="1"/>
          <p:nvPr/>
        </p:nvSpPr>
        <p:spPr>
          <a:xfrm>
            <a:off x="3401594" y="2726135"/>
            <a:ext cx="1648208" cy="50783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ULI profile ID=0x81</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rPr>
              <a:t>“SRM profile #1”</a:t>
            </a:r>
          </a:p>
        </p:txBody>
      </p:sp>
      <p:graphicFrame>
        <p:nvGraphicFramePr>
          <p:cNvPr id="7" name="Table 6"/>
          <p:cNvGraphicFramePr>
            <a:graphicFrameLocks noGrp="1"/>
          </p:cNvGraphicFramePr>
          <p:nvPr>
            <p:extLst>
              <p:ext uri="{D42A27DB-BD31-4B8C-83A1-F6EECF244321}">
                <p14:modId xmlns:p14="http://schemas.microsoft.com/office/powerpoint/2010/main" val="891381108"/>
              </p:ext>
            </p:extLst>
          </p:nvPr>
        </p:nvGraphicFramePr>
        <p:xfrm>
          <a:off x="2849258" y="3168065"/>
          <a:ext cx="2955328" cy="1112520"/>
        </p:xfrm>
        <a:graphic>
          <a:graphicData uri="http://schemas.openxmlformats.org/drawingml/2006/table">
            <a:tbl>
              <a:tblPr firstRow="1"/>
              <a:tblGrid>
                <a:gridCol w="1477664">
                  <a:extLst>
                    <a:ext uri="{9D8B030D-6E8A-4147-A177-3AD203B41FA5}">
                      <a16:colId xmlns:a16="http://schemas.microsoft.com/office/drawing/2014/main" val="2712359029"/>
                    </a:ext>
                  </a:extLst>
                </a:gridCol>
                <a:gridCol w="1477664">
                  <a:extLst>
                    <a:ext uri="{9D8B030D-6E8A-4147-A177-3AD203B41FA5}">
                      <a16:colId xmlns:a16="http://schemas.microsoft.com/office/drawing/2014/main" val="93927268"/>
                    </a:ext>
                  </a:extLst>
                </a:gridCol>
              </a:tblGrid>
              <a:tr h="278130">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Parameter </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457200" rtl="0" eaLnBrk="1" latinLnBrk="0" hangingPunct="1">
                        <a:defRPr sz="1800" b="1" kern="1200">
                          <a:solidFill>
                            <a:schemeClr val="lt1"/>
                          </a:solidFill>
                          <a:latin typeface="Calibri" panose="020F0502020204030204"/>
                        </a:defRPr>
                      </a:lvl1pPr>
                      <a:lvl2pPr marL="457200" algn="l" defTabSz="457200" rtl="0" eaLnBrk="1" latinLnBrk="0" hangingPunct="1">
                        <a:defRPr sz="1800" b="1" kern="1200">
                          <a:solidFill>
                            <a:schemeClr val="lt1"/>
                          </a:solidFill>
                          <a:latin typeface="Calibri" panose="020F0502020204030204"/>
                        </a:defRPr>
                      </a:lvl2pPr>
                      <a:lvl3pPr marL="914400" algn="l" defTabSz="457200" rtl="0" eaLnBrk="1" latinLnBrk="0" hangingPunct="1">
                        <a:defRPr sz="1800" b="1" kern="1200">
                          <a:solidFill>
                            <a:schemeClr val="lt1"/>
                          </a:solidFill>
                          <a:latin typeface="Calibri" panose="020F0502020204030204"/>
                        </a:defRPr>
                      </a:lvl3pPr>
                      <a:lvl4pPr marL="1371600" algn="l" defTabSz="457200" rtl="0" eaLnBrk="1" latinLnBrk="0" hangingPunct="1">
                        <a:defRPr sz="1800" b="1" kern="1200">
                          <a:solidFill>
                            <a:schemeClr val="lt1"/>
                          </a:solidFill>
                          <a:latin typeface="Calibri" panose="020F0502020204030204"/>
                        </a:defRPr>
                      </a:lvl4pPr>
                      <a:lvl5pPr marL="1828800" algn="l" defTabSz="457200" rtl="0" eaLnBrk="1" latinLnBrk="0" hangingPunct="1">
                        <a:defRPr sz="1800" b="1" kern="1200">
                          <a:solidFill>
                            <a:schemeClr val="lt1"/>
                          </a:solidFill>
                          <a:latin typeface="Calibri" panose="020F0502020204030204"/>
                        </a:defRPr>
                      </a:lvl5pPr>
                      <a:lvl6pPr marL="2286000" algn="l" defTabSz="457200" rtl="0" eaLnBrk="1" latinLnBrk="0" hangingPunct="1">
                        <a:defRPr sz="1800" b="1" kern="1200">
                          <a:solidFill>
                            <a:schemeClr val="lt1"/>
                          </a:solidFill>
                          <a:latin typeface="Calibri" panose="020F0502020204030204"/>
                        </a:defRPr>
                      </a:lvl6pPr>
                      <a:lvl7pPr marL="2743200" algn="l" defTabSz="457200" rtl="0" eaLnBrk="1" latinLnBrk="0" hangingPunct="1">
                        <a:defRPr sz="1800" b="1" kern="1200">
                          <a:solidFill>
                            <a:schemeClr val="lt1"/>
                          </a:solidFill>
                          <a:latin typeface="Calibri" panose="020F0502020204030204"/>
                        </a:defRPr>
                      </a:lvl7pPr>
                      <a:lvl8pPr marL="3200400" algn="l" defTabSz="457200" rtl="0" eaLnBrk="1" latinLnBrk="0" hangingPunct="1">
                        <a:defRPr sz="1800" b="1" kern="1200">
                          <a:solidFill>
                            <a:schemeClr val="lt1"/>
                          </a:solidFill>
                          <a:latin typeface="Calibri" panose="020F0502020204030204"/>
                        </a:defRPr>
                      </a:lvl8pPr>
                      <a:lvl9pPr marL="3657600" algn="l" defTabSz="457200" rtl="0" eaLnBrk="1" latinLnBrk="0" hangingPunct="1">
                        <a:defRPr sz="1800" b="1" kern="1200">
                          <a:solidFill>
                            <a:schemeClr val="lt1"/>
                          </a:solidFill>
                          <a:latin typeface="Calibri" panose="020F0502020204030204"/>
                        </a:defRPr>
                      </a:lvl9pPr>
                    </a:lstStyle>
                    <a:p>
                      <a:pPr algn="ctr"/>
                      <a:r>
                        <a:rPr lang="en-US" sz="1000" dirty="0"/>
                        <a:t>Value</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552787332"/>
                  </a:ext>
                </a:extLst>
              </a:tr>
              <a:tr h="278130">
                <a:tc gridSpan="2">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pPr algn="ctr"/>
                      <a:r>
                        <a:rPr lang="en-US" sz="1000" b="1" dirty="0"/>
                        <a:t>MAC Parameters</a:t>
                      </a:r>
                    </a:p>
                  </a:txBody>
                  <a:tcPr marL="68580" marR="68580" marT="34290" marB="3429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hMerge="1">
                  <a:txBody>
                    <a:bodyPr/>
                    <a:lstStyle/>
                    <a:p>
                      <a:endParaRPr lang="en-US" dirty="0"/>
                    </a:p>
                  </a:txBody>
                  <a:tcPr/>
                </a:tc>
                <a:extLst>
                  <a:ext uri="{0D108BD9-81ED-4DB2-BD59-A6C34878D82A}">
                    <a16:rowId xmlns:a16="http://schemas.microsoft.com/office/drawing/2014/main" val="526632673"/>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RCPI</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xxx</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69360604"/>
                  </a:ext>
                </a:extLst>
              </a:tr>
              <a:tr h="278130">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a:t>RSNI</a:t>
                      </a:r>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457200" rtl="0" eaLnBrk="1" latinLnBrk="0" hangingPunct="1">
                        <a:defRPr sz="1800" kern="1200">
                          <a:solidFill>
                            <a:schemeClr val="dk1"/>
                          </a:solidFill>
                          <a:latin typeface="Calibri" panose="020F0502020204030204"/>
                        </a:defRPr>
                      </a:lvl1pPr>
                      <a:lvl2pPr marL="457200" algn="l" defTabSz="457200" rtl="0" eaLnBrk="1" latinLnBrk="0" hangingPunct="1">
                        <a:defRPr sz="1800" kern="1200">
                          <a:solidFill>
                            <a:schemeClr val="dk1"/>
                          </a:solidFill>
                          <a:latin typeface="Calibri" panose="020F0502020204030204"/>
                        </a:defRPr>
                      </a:lvl2pPr>
                      <a:lvl3pPr marL="914400" algn="l" defTabSz="457200" rtl="0" eaLnBrk="1" latinLnBrk="0" hangingPunct="1">
                        <a:defRPr sz="1800" kern="1200">
                          <a:solidFill>
                            <a:schemeClr val="dk1"/>
                          </a:solidFill>
                          <a:latin typeface="Calibri" panose="020F0502020204030204"/>
                        </a:defRPr>
                      </a:lvl3pPr>
                      <a:lvl4pPr marL="1371600" algn="l" defTabSz="457200" rtl="0" eaLnBrk="1" latinLnBrk="0" hangingPunct="1">
                        <a:defRPr sz="1800" kern="1200">
                          <a:solidFill>
                            <a:schemeClr val="dk1"/>
                          </a:solidFill>
                          <a:latin typeface="Calibri" panose="020F0502020204030204"/>
                        </a:defRPr>
                      </a:lvl4pPr>
                      <a:lvl5pPr marL="1828800" algn="l" defTabSz="457200" rtl="0" eaLnBrk="1" latinLnBrk="0" hangingPunct="1">
                        <a:defRPr sz="1800" kern="1200">
                          <a:solidFill>
                            <a:schemeClr val="dk1"/>
                          </a:solidFill>
                          <a:latin typeface="Calibri" panose="020F0502020204030204"/>
                        </a:defRPr>
                      </a:lvl5pPr>
                      <a:lvl6pPr marL="2286000" algn="l" defTabSz="457200" rtl="0" eaLnBrk="1" latinLnBrk="0" hangingPunct="1">
                        <a:defRPr sz="1800" kern="1200">
                          <a:solidFill>
                            <a:schemeClr val="dk1"/>
                          </a:solidFill>
                          <a:latin typeface="Calibri" panose="020F0502020204030204"/>
                        </a:defRPr>
                      </a:lvl6pPr>
                      <a:lvl7pPr marL="2743200" algn="l" defTabSz="457200" rtl="0" eaLnBrk="1" latinLnBrk="0" hangingPunct="1">
                        <a:defRPr sz="1800" kern="1200">
                          <a:solidFill>
                            <a:schemeClr val="dk1"/>
                          </a:solidFill>
                          <a:latin typeface="Calibri" panose="020F0502020204030204"/>
                        </a:defRPr>
                      </a:lvl7pPr>
                      <a:lvl8pPr marL="3200400" algn="l" defTabSz="457200" rtl="0" eaLnBrk="1" latinLnBrk="0" hangingPunct="1">
                        <a:defRPr sz="1800" kern="1200">
                          <a:solidFill>
                            <a:schemeClr val="dk1"/>
                          </a:solidFill>
                          <a:latin typeface="Calibri" panose="020F0502020204030204"/>
                        </a:defRPr>
                      </a:lvl8pPr>
                      <a:lvl9pPr marL="3657600" algn="l" defTabSz="457200" rtl="0" eaLnBrk="1" latinLnBrk="0" hangingPunct="1">
                        <a:defRPr sz="1800" kern="1200">
                          <a:solidFill>
                            <a:schemeClr val="dk1"/>
                          </a:solidFill>
                          <a:latin typeface="Calibri" panose="020F0502020204030204"/>
                        </a:defRPr>
                      </a:lvl9pPr>
                    </a:lstStyle>
                    <a:p>
                      <a:r>
                        <a:rPr lang="en-US" sz="1000" dirty="0" err="1"/>
                        <a:t>yyy</a:t>
                      </a:r>
                      <a:endParaRPr lang="en-US" sz="1000" dirty="0"/>
                    </a:p>
                  </a:txBody>
                  <a:tcPr marL="68580" marR="68580" marT="34290" marB="3429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978042408"/>
                  </a:ext>
                </a:extLst>
              </a:tr>
            </a:tbl>
          </a:graphicData>
        </a:graphic>
      </p:graphicFrame>
      <p:sp>
        <p:nvSpPr>
          <p:cNvPr id="8" name="Rectangle 7"/>
          <p:cNvSpPr/>
          <p:nvPr/>
        </p:nvSpPr>
        <p:spPr>
          <a:xfrm>
            <a:off x="1308207" y="4866377"/>
            <a:ext cx="2038865"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Category: Radio Measurement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Action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 Measurement Request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9" name="TextBox 8"/>
          <p:cNvSpPr txBox="1"/>
          <p:nvPr/>
        </p:nvSpPr>
        <p:spPr>
          <a:xfrm>
            <a:off x="1357354" y="4334860"/>
            <a:ext cx="1803700"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802.11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Radio Resource Measurement</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“Action frame” </a:t>
            </a:r>
          </a:p>
        </p:txBody>
      </p:sp>
      <p:sp>
        <p:nvSpPr>
          <p:cNvPr id="10" name="Rectangle 9"/>
          <p:cNvSpPr/>
          <p:nvPr/>
        </p:nvSpPr>
        <p:spPr>
          <a:xfrm>
            <a:off x="6566236" y="4837659"/>
            <a:ext cx="1340708" cy="475646"/>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MLME-SRM-Request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RCPI, RSNI</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1" name="TextBox 10"/>
          <p:cNvSpPr txBox="1"/>
          <p:nvPr/>
        </p:nvSpPr>
        <p:spPr>
          <a:xfrm>
            <a:off x="6442924" y="4312407"/>
            <a:ext cx="1266693" cy="577081"/>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802.15.4s</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Spectrum Resource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Management </a:t>
            </a:r>
          </a:p>
        </p:txBody>
      </p:sp>
      <p:sp>
        <p:nvSpPr>
          <p:cNvPr id="12" name="Right Arrow 11"/>
          <p:cNvSpPr/>
          <p:nvPr/>
        </p:nvSpPr>
        <p:spPr>
          <a:xfrm>
            <a:off x="4921328" y="4961181"/>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3" name="Rectangle 12"/>
          <p:cNvSpPr/>
          <p:nvPr/>
        </p:nvSpPr>
        <p:spPr>
          <a:xfrm>
            <a:off x="5321201" y="4837657"/>
            <a:ext cx="857044" cy="1105943"/>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SRM profile #1</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4" name="TextBox 13"/>
          <p:cNvSpPr txBox="1"/>
          <p:nvPr/>
        </p:nvSpPr>
        <p:spPr>
          <a:xfrm>
            <a:off x="5416318" y="4382898"/>
            <a:ext cx="723276"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802.15.12</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ULI </a:t>
            </a:r>
          </a:p>
        </p:txBody>
      </p:sp>
      <p:sp>
        <p:nvSpPr>
          <p:cNvPr id="15" name="Right Arrow 14"/>
          <p:cNvSpPr/>
          <p:nvPr/>
        </p:nvSpPr>
        <p:spPr>
          <a:xfrm>
            <a:off x="6222013" y="4973582"/>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6" name="Rectangle 15"/>
          <p:cNvSpPr/>
          <p:nvPr/>
        </p:nvSpPr>
        <p:spPr>
          <a:xfrm>
            <a:off x="6566236" y="5428610"/>
            <a:ext cx="1340708"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MLME-SRM-Response</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RCPI=xxx, RSNI=</a:t>
            </a:r>
            <a:r>
              <a:rPr kumimoji="0" lang="en-US" sz="1050" b="0" i="0" u="none" strike="noStrike" kern="0" cap="none" spc="0" normalizeH="0" baseline="0" noProof="0" dirty="0" err="1">
                <a:ln>
                  <a:noFill/>
                </a:ln>
                <a:solidFill>
                  <a:sysClr val="windowText" lastClr="000000"/>
                </a:solidFill>
                <a:effectLst/>
                <a:uLnTx/>
                <a:uFillTx/>
                <a:latin typeface="Calibri" panose="020F0502020204030204"/>
                <a:ea typeface="+mn-ea"/>
                <a:cs typeface="+mn-cs"/>
                <a:sym typeface="Wingdings" panose="05000000000000000000" pitchFamily="2" charset="2"/>
              </a:rPr>
              <a:t>yyy</a:t>
            </a:r>
            <a:endPar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17" name="Rectangle 16"/>
          <p:cNvSpPr/>
          <p:nvPr/>
        </p:nvSpPr>
        <p:spPr>
          <a:xfrm>
            <a:off x="1308207" y="5432527"/>
            <a:ext cx="2038865" cy="450845"/>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Category: Radio Measurement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Action</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 </a:t>
            </a: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Link Measurement Report</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18" name="Left Arrow 17"/>
          <p:cNvSpPr/>
          <p:nvPr/>
        </p:nvSpPr>
        <p:spPr>
          <a:xfrm>
            <a:off x="4921328" y="5499762"/>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9" name="Left Arrow 18"/>
          <p:cNvSpPr/>
          <p:nvPr/>
        </p:nvSpPr>
        <p:spPr>
          <a:xfrm>
            <a:off x="6222012" y="5499762"/>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 name="Rectangle 19"/>
          <p:cNvSpPr/>
          <p:nvPr/>
        </p:nvSpPr>
        <p:spPr>
          <a:xfrm>
            <a:off x="3954132" y="4837657"/>
            <a:ext cx="912693" cy="1105943"/>
          </a:xfrm>
          <a:prstGeom prst="rect">
            <a:avLst/>
          </a:prstGeom>
          <a:solidFill>
            <a:sysClr val="window" lastClr="FFFFFF"/>
          </a:solidFill>
          <a:ln w="12700" cap="flat" cmpd="sng" algn="ctr">
            <a:solidFill>
              <a:sysClr val="windowText" lastClr="000000"/>
            </a:solidFill>
            <a:prstDash val="solid"/>
            <a:miter lim="800000"/>
          </a:ln>
          <a:effectLst/>
        </p:spPr>
        <p:txBody>
          <a:bodyPr rtlCol="0" anchor="t"/>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ULI profile ID =0x81</a:t>
            </a:r>
          </a:p>
          <a:p>
            <a:pPr marL="0" marR="0" lvl="0" indent="0"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    </a:t>
            </a:r>
          </a:p>
        </p:txBody>
      </p:sp>
      <p:sp>
        <p:nvSpPr>
          <p:cNvPr id="21" name="TextBox 20"/>
          <p:cNvSpPr txBox="1"/>
          <p:nvPr/>
        </p:nvSpPr>
        <p:spPr>
          <a:xfrm>
            <a:off x="3604903" y="4341333"/>
            <a:ext cx="161935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Higher layer</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Performance measurement</a:t>
            </a:r>
          </a:p>
        </p:txBody>
      </p:sp>
      <p:sp>
        <p:nvSpPr>
          <p:cNvPr id="22" name="Right Arrow 21"/>
          <p:cNvSpPr/>
          <p:nvPr/>
        </p:nvSpPr>
        <p:spPr>
          <a:xfrm>
            <a:off x="3505997" y="4967448"/>
            <a:ext cx="302758" cy="228600"/>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3" name="Left Arrow 22"/>
          <p:cNvSpPr/>
          <p:nvPr/>
        </p:nvSpPr>
        <p:spPr>
          <a:xfrm>
            <a:off x="3505997" y="5506029"/>
            <a:ext cx="302758" cy="237824"/>
          </a:xfrm>
          <a:prstGeom prst="lef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6" name="Rectangle 25"/>
          <p:cNvSpPr/>
          <p:nvPr/>
        </p:nvSpPr>
        <p:spPr>
          <a:xfrm>
            <a:off x="0" y="0"/>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2216742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kumimoji="1" lang="en-US" dirty="0"/>
              <a:t>Retrieving measurement metrics</a:t>
            </a:r>
            <a:endParaRPr lang="en-US" dirty="0"/>
          </a:p>
        </p:txBody>
      </p:sp>
      <p:sp>
        <p:nvSpPr>
          <p:cNvPr id="4" name="Date Placeholder 3"/>
          <p:cNvSpPr>
            <a:spLocks noGrp="1"/>
          </p:cNvSpPr>
          <p:nvPr>
            <p:ph type="dt" sz="half" idx="10"/>
          </p:nvPr>
        </p:nvSpPr>
        <p:spPr/>
        <p:txBody>
          <a:bodyPr/>
          <a:lstStyle/>
          <a:p>
            <a:r>
              <a:rPr lang="en-US"/>
              <a:t>&lt;Jan 2017&gt;</a:t>
            </a:r>
          </a:p>
        </p:txBody>
      </p:sp>
      <p:sp>
        <p:nvSpPr>
          <p:cNvPr id="5" name="Footer Placeholder 4"/>
          <p:cNvSpPr>
            <a:spLocks noGrp="1"/>
          </p:cNvSpPr>
          <p:nvPr>
            <p:ph type="ftr" sz="quarter" idx="11"/>
          </p:nvPr>
        </p:nvSpPr>
        <p:spPr/>
        <p:txBody>
          <a:bodyPr/>
          <a:lstStyle/>
          <a:p>
            <a:r>
              <a:rPr lang="en-US"/>
              <a:t>&lt;Hidetoshi Yokota&gt;, &lt;Landis+Gyr&gt;</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8</a:t>
            </a:fld>
            <a:endParaRPr lang="en-US"/>
          </a:p>
        </p:txBody>
      </p:sp>
      <p:pic>
        <p:nvPicPr>
          <p:cNvPr id="23" name="Picture 22"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3" y="1782045"/>
            <a:ext cx="5829300" cy="4181475"/>
          </a:xfrm>
          <a:prstGeom prst="rect">
            <a:avLst/>
          </a:prstGeom>
        </p:spPr>
      </p:pic>
      <p:sp>
        <p:nvSpPr>
          <p:cNvPr id="24" name="Rounded Rectangle 23"/>
          <p:cNvSpPr/>
          <p:nvPr/>
        </p:nvSpPr>
        <p:spPr>
          <a:xfrm>
            <a:off x="4734255" y="3738850"/>
            <a:ext cx="833715" cy="151091"/>
          </a:xfrm>
          <a:prstGeom prst="roundRect">
            <a:avLst>
              <a:gd name="adj" fmla="val 50000"/>
            </a:avLst>
          </a:prstGeom>
          <a:solidFill>
            <a:sysClr val="window" lastClr="FFFFFF">
              <a:lumMod val="50000"/>
            </a:sysClr>
          </a:solidFill>
          <a:ln w="28575" cap="flat" cmpd="sng" algn="ctr">
            <a:solidFill>
              <a:sysClr val="window" lastClr="FFFFFF"/>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Calibri" panose="020F0502020204030204"/>
                <a:ea typeface="+mn-ea"/>
                <a:cs typeface="+mn-cs"/>
              </a:rPr>
              <a:t>MLME-SRM-*</a:t>
            </a:r>
          </a:p>
        </p:txBody>
      </p:sp>
      <p:sp>
        <p:nvSpPr>
          <p:cNvPr id="25" name="Flowchart: Magnetic Disk 24"/>
          <p:cNvSpPr/>
          <p:nvPr/>
        </p:nvSpPr>
        <p:spPr>
          <a:xfrm>
            <a:off x="6369709" y="4149778"/>
            <a:ext cx="437606" cy="215537"/>
          </a:xfrm>
          <a:prstGeom prst="flowChartMagneticDisk">
            <a:avLst/>
          </a:prstGeom>
          <a:gradFill rotWithShape="1">
            <a:gsLst>
              <a:gs pos="0">
                <a:srgbClr val="FFC000">
                  <a:lumMod val="110000"/>
                  <a:satMod val="105000"/>
                  <a:tint val="67000"/>
                </a:srgbClr>
              </a:gs>
              <a:gs pos="50000">
                <a:srgbClr val="FFC000">
                  <a:lumMod val="105000"/>
                  <a:satMod val="103000"/>
                  <a:tint val="73000"/>
                </a:srgbClr>
              </a:gs>
              <a:gs pos="100000">
                <a:srgbClr val="FFC000">
                  <a:lumMod val="105000"/>
                  <a:satMod val="109000"/>
                  <a:tint val="81000"/>
                </a:srgbClr>
              </a:gs>
            </a:gsLst>
            <a:lin ang="5400000" scaled="0"/>
          </a:gradFill>
          <a:ln w="6350" cap="flat" cmpd="sng" algn="ctr">
            <a:solidFill>
              <a:srgbClr val="FFC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panose="020F0502020204030204"/>
                <a:ea typeface="+mn-ea"/>
                <a:cs typeface="+mn-cs"/>
              </a:rPr>
              <a:t>PIB</a:t>
            </a:r>
          </a:p>
        </p:txBody>
      </p:sp>
      <p:cxnSp>
        <p:nvCxnSpPr>
          <p:cNvPr id="26" name="Straight Arrow Connector 25"/>
          <p:cNvCxnSpPr/>
          <p:nvPr/>
        </p:nvCxnSpPr>
        <p:spPr>
          <a:xfrm>
            <a:off x="5141803" y="4515579"/>
            <a:ext cx="1440180" cy="339"/>
          </a:xfrm>
          <a:prstGeom prst="straightConnector1">
            <a:avLst/>
          </a:prstGeom>
          <a:noFill/>
          <a:ln w="38100" cap="flat" cmpd="sng" algn="ctr">
            <a:solidFill>
              <a:srgbClr val="7030A0"/>
            </a:solidFill>
            <a:prstDash val="solid"/>
            <a:miter lim="800000"/>
            <a:headEnd type="none" w="med" len="med"/>
            <a:tailEnd type="none" w="med" len="med"/>
          </a:ln>
          <a:effectLst/>
        </p:spPr>
      </p:cxnSp>
      <p:cxnSp>
        <p:nvCxnSpPr>
          <p:cNvPr id="27" name="Straight Connector 26"/>
          <p:cNvCxnSpPr/>
          <p:nvPr/>
        </p:nvCxnSpPr>
        <p:spPr>
          <a:xfrm>
            <a:off x="6291281" y="2083703"/>
            <a:ext cx="0" cy="480060"/>
          </a:xfrm>
          <a:prstGeom prst="line">
            <a:avLst/>
          </a:prstGeom>
          <a:noFill/>
          <a:ln w="38100" cap="flat" cmpd="sng" algn="ctr">
            <a:solidFill>
              <a:srgbClr val="FF0000"/>
            </a:solidFill>
            <a:prstDash val="solid"/>
            <a:miter lim="800000"/>
            <a:headEnd type="triangle" w="med" len="med"/>
            <a:tailEnd type="none" w="med" len="med"/>
          </a:ln>
          <a:effectLst/>
        </p:spPr>
      </p:cxnSp>
      <p:cxnSp>
        <p:nvCxnSpPr>
          <p:cNvPr id="28" name="Straight Connector 27"/>
          <p:cNvCxnSpPr/>
          <p:nvPr/>
        </p:nvCxnSpPr>
        <p:spPr>
          <a:xfrm flipH="1">
            <a:off x="4777628" y="2556312"/>
            <a:ext cx="1508760" cy="0"/>
          </a:xfrm>
          <a:prstGeom prst="line">
            <a:avLst/>
          </a:prstGeom>
          <a:noFill/>
          <a:ln w="38100" cap="flat" cmpd="sng" algn="ctr">
            <a:solidFill>
              <a:srgbClr val="FF0000"/>
            </a:solidFill>
            <a:prstDash val="solid"/>
            <a:miter lim="800000"/>
          </a:ln>
          <a:effectLst/>
        </p:spPr>
      </p:cxnSp>
      <p:cxnSp>
        <p:nvCxnSpPr>
          <p:cNvPr id="29" name="Straight Connector 28"/>
          <p:cNvCxnSpPr/>
          <p:nvPr/>
        </p:nvCxnSpPr>
        <p:spPr>
          <a:xfrm>
            <a:off x="4776277" y="2548520"/>
            <a:ext cx="0" cy="1131570"/>
          </a:xfrm>
          <a:prstGeom prst="line">
            <a:avLst/>
          </a:prstGeom>
          <a:noFill/>
          <a:ln w="38100" cap="flat" cmpd="sng" algn="ctr">
            <a:solidFill>
              <a:srgbClr val="FF0000"/>
            </a:solidFill>
            <a:prstDash val="solid"/>
            <a:miter lim="800000"/>
            <a:headEnd type="none" w="med" len="med"/>
            <a:tailEnd type="none" w="med" len="med"/>
          </a:ln>
          <a:effectLst/>
        </p:spPr>
      </p:cxnSp>
      <p:cxnSp>
        <p:nvCxnSpPr>
          <p:cNvPr id="30" name="Straight Connector 29"/>
          <p:cNvCxnSpPr/>
          <p:nvPr/>
        </p:nvCxnSpPr>
        <p:spPr>
          <a:xfrm>
            <a:off x="5078802" y="3889940"/>
            <a:ext cx="0" cy="754380"/>
          </a:xfrm>
          <a:prstGeom prst="line">
            <a:avLst/>
          </a:prstGeom>
          <a:noFill/>
          <a:ln w="38100" cap="flat" cmpd="sng" algn="ctr">
            <a:solidFill>
              <a:srgbClr val="7030A0"/>
            </a:solidFill>
            <a:prstDash val="solid"/>
            <a:miter lim="800000"/>
            <a:headEnd type="triangle" w="med" len="med"/>
            <a:tailEnd type="triangle" w="med" len="med"/>
          </a:ln>
          <a:effectLst/>
        </p:spPr>
      </p:cxnSp>
      <p:cxnSp>
        <p:nvCxnSpPr>
          <p:cNvPr id="31" name="Straight Connector 30"/>
          <p:cNvCxnSpPr/>
          <p:nvPr/>
        </p:nvCxnSpPr>
        <p:spPr>
          <a:xfrm>
            <a:off x="5084717" y="4806545"/>
            <a:ext cx="0" cy="205740"/>
          </a:xfrm>
          <a:prstGeom prst="line">
            <a:avLst/>
          </a:prstGeom>
          <a:noFill/>
          <a:ln w="38100" cap="flat" cmpd="sng" algn="ctr">
            <a:solidFill>
              <a:srgbClr val="7030A0"/>
            </a:solidFill>
            <a:prstDash val="solid"/>
            <a:miter lim="800000"/>
            <a:headEnd type="triangle" w="med" len="med"/>
            <a:tailEnd type="triangle" w="med" len="med"/>
          </a:ln>
          <a:effectLst/>
        </p:spPr>
      </p:cxnSp>
      <p:sp>
        <p:nvSpPr>
          <p:cNvPr id="32" name="TextBox 31"/>
          <p:cNvSpPr txBox="1"/>
          <p:nvPr/>
        </p:nvSpPr>
        <p:spPr>
          <a:xfrm>
            <a:off x="5096442" y="1924439"/>
            <a:ext cx="182453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a:ln>
                  <a:noFill/>
                </a:ln>
                <a:solidFill>
                  <a:sysClr val="windowText" lastClr="000000"/>
                </a:solidFill>
                <a:effectLst/>
                <a:uLnTx/>
                <a:uFillTx/>
              </a:rPr>
              <a:t>(performance measurement)</a:t>
            </a:r>
          </a:p>
        </p:txBody>
      </p:sp>
      <p:cxnSp>
        <p:nvCxnSpPr>
          <p:cNvPr id="33" name="Straight Arrow Connector 32"/>
          <p:cNvCxnSpPr/>
          <p:nvPr/>
        </p:nvCxnSpPr>
        <p:spPr>
          <a:xfrm>
            <a:off x="5154161" y="4519005"/>
            <a:ext cx="0" cy="137160"/>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34" name="Straight Arrow Connector 33"/>
          <p:cNvCxnSpPr/>
          <p:nvPr/>
        </p:nvCxnSpPr>
        <p:spPr>
          <a:xfrm flipV="1">
            <a:off x="6569977" y="4333330"/>
            <a:ext cx="1697" cy="203885"/>
          </a:xfrm>
          <a:prstGeom prst="straightConnector1">
            <a:avLst/>
          </a:prstGeom>
          <a:noFill/>
          <a:ln w="38100" cap="flat" cmpd="sng" algn="ctr">
            <a:solidFill>
              <a:srgbClr val="7030A0"/>
            </a:solidFill>
            <a:prstDash val="solid"/>
            <a:miter lim="800000"/>
            <a:headEnd type="none" w="med" len="med"/>
            <a:tailEnd type="triangle" w="med" len="med"/>
          </a:ln>
          <a:effectLst/>
        </p:spPr>
      </p:cxnSp>
      <p:cxnSp>
        <p:nvCxnSpPr>
          <p:cNvPr id="35" name="Straight Connector 34"/>
          <p:cNvCxnSpPr/>
          <p:nvPr/>
        </p:nvCxnSpPr>
        <p:spPr>
          <a:xfrm flipH="1">
            <a:off x="4768484" y="3667916"/>
            <a:ext cx="274320" cy="0"/>
          </a:xfrm>
          <a:prstGeom prst="line">
            <a:avLst/>
          </a:prstGeom>
          <a:noFill/>
          <a:ln w="38100" cap="flat" cmpd="sng" algn="ctr">
            <a:solidFill>
              <a:srgbClr val="FF0000"/>
            </a:solidFill>
            <a:prstDash val="solid"/>
            <a:miter lim="800000"/>
          </a:ln>
          <a:effectLst/>
        </p:spPr>
      </p:cxnSp>
      <p:cxnSp>
        <p:nvCxnSpPr>
          <p:cNvPr id="36" name="Straight Connector 35"/>
          <p:cNvCxnSpPr/>
          <p:nvPr/>
        </p:nvCxnSpPr>
        <p:spPr>
          <a:xfrm>
            <a:off x="5034746" y="3660347"/>
            <a:ext cx="0" cy="137160"/>
          </a:xfrm>
          <a:prstGeom prst="line">
            <a:avLst/>
          </a:prstGeom>
          <a:noFill/>
          <a:ln w="38100" cap="flat" cmpd="sng" algn="ctr">
            <a:solidFill>
              <a:srgbClr val="FF0000"/>
            </a:solidFill>
            <a:prstDash val="solid"/>
            <a:miter lim="800000"/>
            <a:headEnd type="none" w="med" len="med"/>
            <a:tailEnd type="triangle" w="med" len="med"/>
          </a:ln>
          <a:effectLst/>
        </p:spPr>
      </p:cxnSp>
      <p:sp>
        <p:nvSpPr>
          <p:cNvPr id="38" name="Rectangle 37"/>
          <p:cNvSpPr/>
          <p:nvPr/>
        </p:nvSpPr>
        <p:spPr>
          <a:xfrm>
            <a:off x="0" y="18289"/>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8654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Retrieving measurement metrics</a:t>
            </a:r>
            <a:endParaRPr lang="en-US" dirty="0"/>
          </a:p>
        </p:txBody>
      </p:sp>
      <p:sp>
        <p:nvSpPr>
          <p:cNvPr id="3" name="Date Placeholder 2"/>
          <p:cNvSpPr>
            <a:spLocks noGrp="1"/>
          </p:cNvSpPr>
          <p:nvPr>
            <p:ph type="dt" sz="half" idx="10"/>
          </p:nvPr>
        </p:nvSpPr>
        <p:spPr/>
        <p:txBody>
          <a:bodyPr/>
          <a:lstStyle/>
          <a:p>
            <a:r>
              <a:rPr lang="en-US"/>
              <a:t>&lt;Jan 2017&gt;</a:t>
            </a:r>
          </a:p>
        </p:txBody>
      </p:sp>
      <p:sp>
        <p:nvSpPr>
          <p:cNvPr id="4" name="Footer Placeholder 3"/>
          <p:cNvSpPr>
            <a:spLocks noGrp="1"/>
          </p:cNvSpPr>
          <p:nvPr>
            <p:ph type="ftr" sz="quarter" idx="11"/>
          </p:nvPr>
        </p:nvSpPr>
        <p:spPr/>
        <p:txBody>
          <a:bodyPr/>
          <a:lstStyle/>
          <a:p>
            <a:r>
              <a:rPr lang="en-US"/>
              <a:t>&lt;Hidetoshi Yokota&gt;, &lt;Landis+Gyr&gt;</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9</a:t>
            </a:fld>
            <a:endParaRPr lang="en-US"/>
          </a:p>
        </p:txBody>
      </p:sp>
      <p:cxnSp>
        <p:nvCxnSpPr>
          <p:cNvPr id="106" name="Straight Arrow Connector 105"/>
          <p:cNvCxnSpPr/>
          <p:nvPr/>
        </p:nvCxnSpPr>
        <p:spPr>
          <a:xfrm>
            <a:off x="2325149" y="3364193"/>
            <a:ext cx="1714500" cy="0"/>
          </a:xfrm>
          <a:prstGeom prst="straightConnector1">
            <a:avLst/>
          </a:prstGeom>
          <a:noFill/>
          <a:ln w="19050" cap="flat" cmpd="sng" algn="ctr">
            <a:solidFill>
              <a:sysClr val="windowText" lastClr="000000"/>
            </a:solidFill>
            <a:prstDash val="solid"/>
            <a:miter lim="800000"/>
            <a:tailEnd type="triangle"/>
          </a:ln>
          <a:effectLst/>
        </p:spPr>
      </p:cxnSp>
      <p:sp>
        <p:nvSpPr>
          <p:cNvPr id="107" name="TextBox 106"/>
          <p:cNvSpPr txBox="1"/>
          <p:nvPr/>
        </p:nvSpPr>
        <p:spPr>
          <a:xfrm>
            <a:off x="2371639" y="3148961"/>
            <a:ext cx="179728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MPH-GET-</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08" name="TextBox 107"/>
          <p:cNvSpPr txBox="1"/>
          <p:nvPr/>
        </p:nvSpPr>
        <p:spPr>
          <a:xfrm>
            <a:off x="3438037"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Protocols sublayer</a:t>
            </a:r>
            <a:endParaRPr kumimoji="1" lang="en-US" sz="1050" b="0" i="0" u="none" strike="noStrike" kern="0" cap="none" spc="0" normalizeH="0" baseline="0" noProof="0" dirty="0">
              <a:ln>
                <a:noFill/>
              </a:ln>
              <a:solidFill>
                <a:srgbClr val="FF0000"/>
              </a:solidFill>
              <a:effectLst/>
              <a:uLnTx/>
              <a:uFillTx/>
            </a:endParaRPr>
          </a:p>
        </p:txBody>
      </p:sp>
      <p:sp>
        <p:nvSpPr>
          <p:cNvPr id="109" name="TextBox 108"/>
          <p:cNvSpPr txBox="1"/>
          <p:nvPr/>
        </p:nvSpPr>
        <p:spPr>
          <a:xfrm>
            <a:off x="2016477"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grpSp>
        <p:nvGrpSpPr>
          <p:cNvPr id="110" name="Group 109"/>
          <p:cNvGrpSpPr/>
          <p:nvPr/>
        </p:nvGrpSpPr>
        <p:grpSpPr>
          <a:xfrm>
            <a:off x="364204" y="2701816"/>
            <a:ext cx="767729" cy="2823199"/>
            <a:chOff x="291630" y="2459421"/>
            <a:chExt cx="1130501" cy="3764265"/>
          </a:xfrm>
        </p:grpSpPr>
        <p:sp>
          <p:nvSpPr>
            <p:cNvPr id="111" name="Rectangle 110"/>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12" name="Straight Connector 111"/>
            <p:cNvCxnSpPr>
              <a:stCxn id="111" idx="2"/>
              <a:endCxn id="113"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13" name="Rectangle 112"/>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14" name="TextBox 113"/>
          <p:cNvSpPr txBox="1"/>
          <p:nvPr/>
        </p:nvSpPr>
        <p:spPr>
          <a:xfrm>
            <a:off x="364564"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15" name="Straight Arrow Connector 114"/>
          <p:cNvCxnSpPr/>
          <p:nvPr/>
        </p:nvCxnSpPr>
        <p:spPr>
          <a:xfrm>
            <a:off x="767033" y="3267262"/>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16" name="TextBox 115"/>
          <p:cNvSpPr txBox="1"/>
          <p:nvPr/>
        </p:nvSpPr>
        <p:spPr>
          <a:xfrm>
            <a:off x="773317" y="3034283"/>
            <a:ext cx="180369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ULM-GET-</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17" name="Straight Arrow Connector 116"/>
          <p:cNvCxnSpPr/>
          <p:nvPr/>
        </p:nvCxnSpPr>
        <p:spPr>
          <a:xfrm>
            <a:off x="4018580" y="3518750"/>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18" name="TextBox 117"/>
          <p:cNvSpPr txBox="1"/>
          <p:nvPr/>
        </p:nvSpPr>
        <p:spPr>
          <a:xfrm>
            <a:off x="4024704" y="3291092"/>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19" name="Group 118"/>
          <p:cNvGrpSpPr/>
          <p:nvPr/>
        </p:nvGrpSpPr>
        <p:grpSpPr>
          <a:xfrm>
            <a:off x="3636526" y="2694985"/>
            <a:ext cx="767729" cy="2823199"/>
            <a:chOff x="291630" y="2459421"/>
            <a:chExt cx="1130501" cy="3764265"/>
          </a:xfrm>
        </p:grpSpPr>
        <p:sp>
          <p:nvSpPr>
            <p:cNvPr id="120" name="Rectangle 119"/>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1" name="Straight Connector 120"/>
            <p:cNvCxnSpPr>
              <a:stCxn id="120" idx="2"/>
              <a:endCxn id="122"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2" name="Rectangle 121"/>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23" name="Group 122"/>
          <p:cNvGrpSpPr/>
          <p:nvPr/>
        </p:nvGrpSpPr>
        <p:grpSpPr>
          <a:xfrm>
            <a:off x="6336681" y="2694985"/>
            <a:ext cx="767729" cy="2823199"/>
            <a:chOff x="291630" y="2459421"/>
            <a:chExt cx="1130501" cy="3764265"/>
          </a:xfrm>
        </p:grpSpPr>
        <p:sp>
          <p:nvSpPr>
            <p:cNvPr id="124" name="Rectangle 123"/>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25" name="Straight Connector 124"/>
            <p:cNvCxnSpPr>
              <a:stCxn id="124" idx="2"/>
              <a:endCxn id="126"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26" name="Rectangle 125"/>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27" name="Straight Arrow Connector 126"/>
          <p:cNvCxnSpPr/>
          <p:nvPr/>
        </p:nvCxnSpPr>
        <p:spPr>
          <a:xfrm>
            <a:off x="6753219" y="4014650"/>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128" name="Straight Arrow Connector 127"/>
          <p:cNvCxnSpPr/>
          <p:nvPr/>
        </p:nvCxnSpPr>
        <p:spPr>
          <a:xfrm flipH="1">
            <a:off x="6735705" y="4299142"/>
            <a:ext cx="1165860" cy="0"/>
          </a:xfrm>
          <a:prstGeom prst="straightConnector1">
            <a:avLst/>
          </a:prstGeom>
          <a:noFill/>
          <a:ln w="19050" cap="flat" cmpd="sng" algn="ctr">
            <a:solidFill>
              <a:sysClr val="windowText" lastClr="000000"/>
            </a:solidFill>
            <a:prstDash val="solid"/>
            <a:miter lim="800000"/>
            <a:tailEnd type="triangle"/>
          </a:ln>
          <a:effectLst/>
        </p:spPr>
      </p:cxnSp>
      <p:sp>
        <p:nvSpPr>
          <p:cNvPr id="129" name="TextBox 128"/>
          <p:cNvSpPr txBox="1"/>
          <p:nvPr/>
        </p:nvSpPr>
        <p:spPr>
          <a:xfrm>
            <a:off x="6736767" y="3835319"/>
            <a:ext cx="131638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GET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30" name="Rounded Rectangle 129"/>
          <p:cNvSpPr/>
          <p:nvPr/>
        </p:nvSpPr>
        <p:spPr>
          <a:xfrm>
            <a:off x="7855710" y="3894331"/>
            <a:ext cx="602490"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31" name="TextBox 130"/>
          <p:cNvSpPr txBox="1"/>
          <p:nvPr/>
        </p:nvSpPr>
        <p:spPr>
          <a:xfrm>
            <a:off x="6730804" y="4126210"/>
            <a:ext cx="135325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GET</a:t>
            </a:r>
            <a:r>
              <a:rPr kumimoji="1" lang="en-US" sz="1050" b="0" i="0" u="none" strike="noStrike" kern="0" cap="none" spc="0" normalizeH="0" baseline="0" noProof="0" dirty="0" err="1">
                <a:ln>
                  <a:noFill/>
                </a:ln>
                <a:solidFill>
                  <a:sysClr val="windowText" lastClr="000000"/>
                </a:solidFill>
                <a:effectLst/>
                <a:uLnTx/>
                <a:uFillTx/>
              </a:rPr>
              <a: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32" name="TextBox 131"/>
          <p:cNvSpPr txBox="1"/>
          <p:nvPr/>
        </p:nvSpPr>
        <p:spPr>
          <a:xfrm>
            <a:off x="6395318"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33" name="Group 132"/>
          <p:cNvGrpSpPr/>
          <p:nvPr/>
        </p:nvGrpSpPr>
        <p:grpSpPr>
          <a:xfrm>
            <a:off x="4887740" y="2678481"/>
            <a:ext cx="767729" cy="2823199"/>
            <a:chOff x="291630" y="2459421"/>
            <a:chExt cx="1130501" cy="3764265"/>
          </a:xfrm>
        </p:grpSpPr>
        <p:sp>
          <p:nvSpPr>
            <p:cNvPr id="134" name="Rectangle 133"/>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35" name="Straight Connector 134"/>
            <p:cNvCxnSpPr>
              <a:stCxn id="134" idx="2"/>
              <a:endCxn id="136"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36" name="Rectangle 135"/>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37" name="TextBox 136"/>
          <p:cNvSpPr txBox="1"/>
          <p:nvPr/>
        </p:nvSpPr>
        <p:spPr>
          <a:xfrm>
            <a:off x="5313489" y="3494388"/>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38" name="Group 137"/>
          <p:cNvGrpSpPr/>
          <p:nvPr/>
        </p:nvGrpSpPr>
        <p:grpSpPr>
          <a:xfrm>
            <a:off x="1930862" y="2701816"/>
            <a:ext cx="767729" cy="2823199"/>
            <a:chOff x="291630" y="2459421"/>
            <a:chExt cx="1130501" cy="3764265"/>
          </a:xfrm>
        </p:grpSpPr>
        <p:sp>
          <p:nvSpPr>
            <p:cNvPr id="139" name="Rectangle 138"/>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40" name="Straight Connector 139"/>
            <p:cNvCxnSpPr>
              <a:stCxn id="139" idx="2"/>
              <a:endCxn id="141"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41" name="Rectangle 140"/>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42" name="Straight Arrow Connector 141"/>
          <p:cNvCxnSpPr/>
          <p:nvPr/>
        </p:nvCxnSpPr>
        <p:spPr>
          <a:xfrm>
            <a:off x="5279341" y="3695397"/>
            <a:ext cx="1428239" cy="0"/>
          </a:xfrm>
          <a:prstGeom prst="straightConnector1">
            <a:avLst/>
          </a:prstGeom>
          <a:noFill/>
          <a:ln w="19050" cap="flat" cmpd="sng" algn="ctr">
            <a:solidFill>
              <a:sysClr val="windowText" lastClr="000000"/>
            </a:solidFill>
            <a:prstDash val="solid"/>
            <a:miter lim="800000"/>
            <a:tailEnd type="triangle"/>
          </a:ln>
          <a:effectLst/>
        </p:spPr>
      </p:cxnSp>
      <p:sp>
        <p:nvSpPr>
          <p:cNvPr id="143" name="TextBox 142"/>
          <p:cNvSpPr txBox="1"/>
          <p:nvPr/>
        </p:nvSpPr>
        <p:spPr>
          <a:xfrm>
            <a:off x="4978059"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rgbClr val="FF0000"/>
                </a:solidFill>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FF0000"/>
                </a:solidFill>
                <a:effectLst/>
                <a:uLnTx/>
                <a:uFillTx/>
              </a:rPr>
              <a:t>sublayer</a:t>
            </a:r>
            <a:endParaRPr kumimoji="1" lang="en-US" sz="1050" b="0" i="0" u="none" strike="noStrike" kern="0" cap="none" spc="0" normalizeH="0" baseline="0" noProof="0" dirty="0">
              <a:ln>
                <a:noFill/>
              </a:ln>
              <a:solidFill>
                <a:srgbClr val="FF0000"/>
              </a:solidFill>
              <a:effectLst/>
              <a:uLnTx/>
              <a:uFillTx/>
            </a:endParaRPr>
          </a:p>
        </p:txBody>
      </p:sp>
      <p:cxnSp>
        <p:nvCxnSpPr>
          <p:cNvPr id="144" name="Straight Arrow Connector 143"/>
          <p:cNvCxnSpPr/>
          <p:nvPr/>
        </p:nvCxnSpPr>
        <p:spPr>
          <a:xfrm>
            <a:off x="2325145" y="4974780"/>
            <a:ext cx="171450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5" name="TextBox 144"/>
          <p:cNvSpPr txBox="1"/>
          <p:nvPr/>
        </p:nvSpPr>
        <p:spPr>
          <a:xfrm>
            <a:off x="2319678" y="4749157"/>
            <a:ext cx="1834156"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MPH-GET-</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6" name="Straight Arrow Connector 145"/>
          <p:cNvCxnSpPr/>
          <p:nvPr/>
        </p:nvCxnSpPr>
        <p:spPr>
          <a:xfrm>
            <a:off x="767028" y="5148018"/>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7" name="TextBox 146"/>
          <p:cNvSpPr txBox="1"/>
          <p:nvPr/>
        </p:nvSpPr>
        <p:spPr>
          <a:xfrm>
            <a:off x="742137" y="4904648"/>
            <a:ext cx="1840568"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ULM-GET-</a:t>
            </a:r>
            <a:r>
              <a:rPr kumimoji="1" lang="en-US" sz="1050" b="0" i="0" u="none" strike="noStrike" kern="0" cap="none" spc="0" normalizeH="0" baseline="0" noProof="0" dirty="0" err="1">
                <a:ln>
                  <a:noFill/>
                </a:ln>
                <a:solidFill>
                  <a:sysClr val="windowText" lastClr="000000"/>
                </a:solidFill>
                <a:effectLst/>
                <a:uLnTx/>
                <a:uFillTx/>
              </a:rPr>
              <a:t>PROFILE.confirm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48" name="Straight Arrow Connector 147"/>
          <p:cNvCxnSpPr/>
          <p:nvPr/>
        </p:nvCxnSpPr>
        <p:spPr>
          <a:xfrm>
            <a:off x="4018576" y="4807213"/>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49" name="TextBox 148"/>
          <p:cNvSpPr txBox="1"/>
          <p:nvPr/>
        </p:nvSpPr>
        <p:spPr>
          <a:xfrm>
            <a:off x="4014309" y="4621121"/>
            <a:ext cx="139333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MGMT.confirm</a:t>
            </a:r>
            <a:endParaRPr kumimoji="1" lang="en-US" sz="1050" b="0" i="0" u="none" strike="noStrike" kern="0" cap="none" spc="0" normalizeH="0" baseline="0" noProof="0" dirty="0">
              <a:ln>
                <a:noFill/>
              </a:ln>
              <a:solidFill>
                <a:sysClr val="windowText" lastClr="000000"/>
              </a:solidFill>
              <a:effectLst/>
              <a:uLnTx/>
              <a:uFillTx/>
            </a:endParaRPr>
          </a:p>
        </p:txBody>
      </p:sp>
      <p:sp>
        <p:nvSpPr>
          <p:cNvPr id="150" name="TextBox 149"/>
          <p:cNvSpPr txBox="1"/>
          <p:nvPr/>
        </p:nvSpPr>
        <p:spPr>
          <a:xfrm>
            <a:off x="5323877" y="4377602"/>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SRM.confirm</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51" name="Straight Arrow Connector 150"/>
          <p:cNvCxnSpPr/>
          <p:nvPr/>
        </p:nvCxnSpPr>
        <p:spPr>
          <a:xfrm>
            <a:off x="5279337" y="4609784"/>
            <a:ext cx="1428239"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52" name="TextBox 151"/>
          <p:cNvSpPr txBox="1"/>
          <p:nvPr/>
        </p:nvSpPr>
        <p:spPr>
          <a:xfrm>
            <a:off x="3289338"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153" name="Left Bracket 152"/>
          <p:cNvSpPr/>
          <p:nvPr/>
        </p:nvSpPr>
        <p:spPr>
          <a:xfrm rot="5400000">
            <a:off x="3713362" y="415970"/>
            <a:ext cx="116567" cy="384048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154" name="TextBox 153"/>
          <p:cNvSpPr txBox="1"/>
          <p:nvPr/>
        </p:nvSpPr>
        <p:spPr>
          <a:xfrm>
            <a:off x="6997185"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155" name="Left Bracket 154"/>
          <p:cNvSpPr/>
          <p:nvPr/>
        </p:nvSpPr>
        <p:spPr>
          <a:xfrm rot="5400000">
            <a:off x="7333935"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6" name="Rectangle 205"/>
          <p:cNvSpPr/>
          <p:nvPr/>
        </p:nvSpPr>
        <p:spPr>
          <a:xfrm>
            <a:off x="-7960" y="18289"/>
            <a:ext cx="1062681" cy="32745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a:ln>
                  <a:noFill/>
                </a:ln>
                <a:solidFill>
                  <a:sysClr val="windowText" lastClr="000000"/>
                </a:solidFill>
                <a:effectLst/>
                <a:uLnTx/>
                <a:uFillTx/>
                <a:latin typeface="Calibri" panose="020F0502020204030204"/>
                <a:ea typeface="+mn-ea"/>
                <a:cs typeface="+mn-cs"/>
              </a:rPr>
              <a:t>Use case 2</a:t>
            </a:r>
          </a:p>
        </p:txBody>
      </p:sp>
    </p:spTree>
    <p:extLst>
      <p:ext uri="{BB962C8B-B14F-4D97-AF65-F5344CB8AC3E}">
        <p14:creationId xmlns:p14="http://schemas.microsoft.com/office/powerpoint/2010/main" val="34994351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85</TotalTime>
  <Words>713</Words>
  <Application>Microsoft Office PowerPoint</Application>
  <PresentationFormat>On-screen Show (4:3)</PresentationFormat>
  <Paragraphs>290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Times New Roman</vt:lpstr>
      <vt:lpstr>Wingdings</vt:lpstr>
      <vt:lpstr>IEEE-P802_15</vt:lpstr>
      <vt:lpstr>PowerPoint Presentation</vt:lpstr>
      <vt:lpstr>ULI “Profile” for Protocol Management</vt:lpstr>
      <vt:lpstr>ULI Profile identification and operation primitives</vt:lpstr>
      <vt:lpstr>Use case 1: one-shot MAC/PHY configuration </vt:lpstr>
      <vt:lpstr>Configuring a set of parameters using a profile</vt:lpstr>
      <vt:lpstr>Configuring a set of parameters using a profile</vt:lpstr>
      <vt:lpstr>Use case 2: 802.x &lt;-&gt; 802.y protocol translation</vt:lpstr>
      <vt:lpstr>Retrieving measurement metrics</vt:lpstr>
      <vt:lpstr>Retrieving measurement metrics</vt:lpstr>
      <vt:lpstr>Use case 3: MAC/PHY configuration  by upper-layer application</vt:lpstr>
      <vt:lpstr>TSCH slotframe setup by 6TOP</vt:lpstr>
      <vt:lpstr>TSCH slotframe setup by 6TOP</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Yokota, Hidetoshi</cp:lastModifiedBy>
  <cp:revision>18</cp:revision>
  <cp:lastPrinted>1998-02-10T13:28:06Z</cp:lastPrinted>
  <dcterms:created xsi:type="dcterms:W3CDTF">1999-11-08T18:59:45Z</dcterms:created>
  <dcterms:modified xsi:type="dcterms:W3CDTF">2017-01-17T21:43:25Z</dcterms:modified>
</cp:coreProperties>
</file>