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2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a:xfrm>
            <a:off x="2933700" y="8985250"/>
            <a:ext cx="801688" cy="184666"/>
          </a:xfrm>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3428551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a:xfrm>
            <a:off x="2933700" y="8985250"/>
            <a:ext cx="801688" cy="184666"/>
          </a:xfrm>
        </p:spPr>
        <p:txBody>
          <a:bodyPr/>
          <a:lstStyle/>
          <a:p>
            <a:fld id="{765A8416-AB74-4152-AE57-B4D5C14426B8}" type="slidenum">
              <a:rPr kumimoji="1" lang="en-US" smtClean="0"/>
              <a:t>9</a:t>
            </a:fld>
            <a:endParaRPr kumimoji="1" lang="en-US"/>
          </a:p>
        </p:txBody>
      </p:sp>
    </p:spTree>
    <p:extLst>
      <p:ext uri="{BB962C8B-B14F-4D97-AF65-F5344CB8AC3E}">
        <p14:creationId xmlns:p14="http://schemas.microsoft.com/office/powerpoint/2010/main" val="753272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a:xfrm>
            <a:off x="2933700" y="8985250"/>
            <a:ext cx="801688" cy="184666"/>
          </a:xfrm>
        </p:spPr>
        <p:txBody>
          <a:bodyPr/>
          <a:lstStyle/>
          <a:p>
            <a:fld id="{765A8416-AB74-4152-AE57-B4D5C14426B8}" type="slidenum">
              <a:rPr kumimoji="1" lang="en-US" smtClean="0"/>
              <a:t>12</a:t>
            </a:fld>
            <a:endParaRPr kumimoji="1" lang="en-US"/>
          </a:p>
        </p:txBody>
      </p:sp>
    </p:spTree>
    <p:extLst>
      <p:ext uri="{BB962C8B-B14F-4D97-AF65-F5344CB8AC3E}">
        <p14:creationId xmlns:p14="http://schemas.microsoft.com/office/powerpoint/2010/main" val="384110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&lt;Hidetoshi Yokota&gt;, &lt;Landis+Gyr&gt;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&lt;Hidetoshi Yokota&gt;, &lt;Landis+Gyr&gt;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a:t>
            </a:r>
            <a:r>
              <a:rPr lang="en-US" sz="1400" b="1" dirty="0" smtClean="0"/>
              <a:t>&lt;15-17-0050-00-0012&gt;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 2017&gt;</a:t>
            </a:r>
            <a:endParaRPr lang="en-US"/>
          </a:p>
        </p:txBody>
      </p:sp>
      <p:sp>
        <p:nvSpPr>
          <p:cNvPr id="5" name="Footer Placeholder 2"/>
          <p:cNvSpPr>
            <a:spLocks noGrp="1"/>
          </p:cNvSpPr>
          <p:nvPr>
            <p:ph type="ftr" sz="quarter" idx="11"/>
          </p:nvPr>
        </p:nvSpPr>
        <p:spPr/>
        <p:txBody>
          <a:bodyPr/>
          <a:lstStyle/>
          <a:p>
            <a:r>
              <a:rPr lang="en-US" smtClean="0"/>
              <a:t>&lt;Hidetoshi Yokota&gt;, &lt;Landis+Gyr&gt;</a:t>
            </a:r>
            <a:endParaRPr lang="en-US"/>
          </a:p>
        </p:txBody>
      </p:sp>
      <p:sp>
        <p:nvSpPr>
          <p:cNvPr id="6" name="Slide Number Placeholder 3"/>
          <p:cNvSpPr>
            <a:spLocks noGrp="1"/>
          </p:cNvSpPr>
          <p:nvPr>
            <p:ph type="sldNum" sz="quarter" idx="12"/>
          </p:nvPr>
        </p:nvSpPr>
        <p:spPr/>
        <p:txBody>
          <a:bodyPr/>
          <a:lstStyle/>
          <a:p>
            <a:r>
              <a:rPr lang="en-US"/>
              <a:t>Slide </a:t>
            </a:r>
            <a:fld id="{E18AF0EF-3AAD-3342-B480-0D382DF7D562}"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ULI “Profile” for Protocol Management</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JAN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H Yokota</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Landis + Gyr</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a:solidFill>
                  <a:srgbClr val="FF0000"/>
                </a:solidFill>
              </a:rPr>
              <a:t>Add address Street, City, PC, Province/State, Country</a:t>
            </a:r>
            <a:r>
              <a:rPr lang="en-US" sz="1600" dirty="0">
                <a:solidFill>
                  <a:schemeClr val="tx2"/>
                </a:solidFill>
              </a:rPr>
              <a:t>]</a:t>
            </a: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Add e-mail address</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document contents.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Description of what the author wants P802.15 to do with the information in the document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case 3: MAC/PHY configuration  by upper-layer application</a:t>
            </a:r>
          </a:p>
        </p:txBody>
      </p:sp>
      <p:sp>
        <p:nvSpPr>
          <p:cNvPr id="2" name="Content Placeholder 1"/>
          <p:cNvSpPr>
            <a:spLocks noGrp="1"/>
          </p:cNvSpPr>
          <p:nvPr>
            <p:ph idx="1"/>
          </p:nvPr>
        </p:nvSpPr>
        <p:spPr>
          <a:xfrm>
            <a:off x="628650" y="1825626"/>
            <a:ext cx="7886700" cy="2610421"/>
          </a:xfrm>
        </p:spPr>
        <p:txBody>
          <a:bodyPr/>
          <a:lstStyle/>
          <a:p>
            <a:r>
              <a:rPr lang="en-US" dirty="0"/>
              <a:t>Provides an API to MAC/PHY layers</a:t>
            </a:r>
          </a:p>
          <a:p>
            <a:r>
              <a:rPr lang="en-US" dirty="0"/>
              <a:t>Management Protocol is always involved to authorize the service</a:t>
            </a:r>
          </a:p>
        </p:txBody>
      </p:sp>
      <p:sp>
        <p:nvSpPr>
          <p:cNvPr id="16" name="TextBox 15"/>
          <p:cNvSpPr txBox="1"/>
          <p:nvPr/>
        </p:nvSpPr>
        <p:spPr>
          <a:xfrm>
            <a:off x="5819889" y="3458929"/>
            <a:ext cx="813043" cy="523220"/>
          </a:xfrm>
          <a:prstGeom prst="rect">
            <a:avLst/>
          </a:prstGeom>
          <a:noFill/>
        </p:spPr>
        <p:txBody>
          <a:bodyPr wrap="none" rtlCol="0">
            <a:spAutoFit/>
          </a:bodyPr>
          <a:lstStyle/>
          <a:p>
            <a:pPr algn="ctr"/>
            <a:r>
              <a:rPr lang="en-US" sz="1400" dirty="0"/>
              <a:t>802.15.4</a:t>
            </a:r>
          </a:p>
          <a:p>
            <a:pPr algn="ctr"/>
            <a:r>
              <a:rPr lang="en-US" sz="1400" dirty="0"/>
              <a:t>TSCH</a:t>
            </a:r>
          </a:p>
        </p:txBody>
      </p:sp>
      <p:sp>
        <p:nvSpPr>
          <p:cNvPr id="17" name="Right Arrow 16"/>
          <p:cNvSpPr/>
          <p:nvPr/>
        </p:nvSpPr>
        <p:spPr>
          <a:xfrm>
            <a:off x="2379517" y="4642942"/>
            <a:ext cx="9601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471356" y="3456259"/>
            <a:ext cx="902811" cy="738664"/>
          </a:xfrm>
          <a:prstGeom prst="rect">
            <a:avLst/>
          </a:prstGeom>
          <a:noFill/>
        </p:spPr>
        <p:txBody>
          <a:bodyPr wrap="none" rtlCol="0">
            <a:spAutoFit/>
          </a:bodyPr>
          <a:lstStyle/>
          <a:p>
            <a:pPr algn="ctr"/>
            <a:r>
              <a:rPr lang="en-US" sz="1400" dirty="0"/>
              <a:t>802.15.12</a:t>
            </a:r>
          </a:p>
          <a:p>
            <a:pPr algn="ctr"/>
            <a:r>
              <a:rPr lang="en-US" sz="1400" dirty="0"/>
              <a:t>ULI </a:t>
            </a:r>
          </a:p>
          <a:p>
            <a:pPr algn="ctr"/>
            <a:r>
              <a:rPr lang="en-US" sz="1400" dirty="0"/>
              <a:t>(6TOP)</a:t>
            </a:r>
          </a:p>
        </p:txBody>
      </p:sp>
      <p:sp>
        <p:nvSpPr>
          <p:cNvPr id="23" name="Rectangle 22"/>
          <p:cNvSpPr/>
          <p:nvPr/>
        </p:nvSpPr>
        <p:spPr>
          <a:xfrm>
            <a:off x="1197101" y="4145734"/>
            <a:ext cx="1097550" cy="164431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6P ADD Request</a:t>
            </a:r>
          </a:p>
          <a:p>
            <a:endParaRPr lang="en-US" sz="1400" dirty="0"/>
          </a:p>
          <a:p>
            <a:r>
              <a:rPr lang="en-US" sz="1400" dirty="0"/>
              <a:t>ULI profile #3</a:t>
            </a:r>
          </a:p>
          <a:p>
            <a:r>
              <a:rPr lang="en-US" sz="1400" dirty="0"/>
              <a:t>Cell = AAA</a:t>
            </a:r>
          </a:p>
          <a:p>
            <a:r>
              <a:rPr lang="en-US" sz="1400" dirty="0"/>
              <a:t>  </a:t>
            </a:r>
            <a:r>
              <a:rPr lang="en-US" sz="1400" dirty="0" err="1"/>
              <a:t>celloption</a:t>
            </a:r>
            <a:r>
              <a:rPr lang="en-US" sz="1400" dirty="0"/>
              <a:t>=</a:t>
            </a:r>
            <a:r>
              <a:rPr lang="en-US" sz="1400" dirty="0" err="1"/>
              <a:t>aaa</a:t>
            </a:r>
            <a:endParaRPr lang="en-US" sz="1400" dirty="0"/>
          </a:p>
          <a:p>
            <a:r>
              <a:rPr lang="en-US" sz="1400" dirty="0"/>
              <a:t>Cell = BBB</a:t>
            </a:r>
          </a:p>
          <a:p>
            <a:r>
              <a:rPr lang="en-US" sz="1400" dirty="0"/>
              <a:t>  </a:t>
            </a:r>
            <a:r>
              <a:rPr lang="en-US" sz="1400" dirty="0" err="1"/>
              <a:t>Celloption</a:t>
            </a:r>
            <a:r>
              <a:rPr lang="en-US" sz="1400" dirty="0"/>
              <a:t>=</a:t>
            </a:r>
            <a:r>
              <a:rPr lang="en-US" sz="1400" dirty="0" err="1"/>
              <a:t>bbb</a:t>
            </a:r>
            <a:endParaRPr lang="en-US" sz="1400" dirty="0"/>
          </a:p>
          <a:p>
            <a:r>
              <a:rPr lang="en-US" sz="1400" dirty="0"/>
              <a:t>    </a:t>
            </a:r>
          </a:p>
        </p:txBody>
      </p:sp>
      <p:sp>
        <p:nvSpPr>
          <p:cNvPr id="26" name="TextBox 25"/>
          <p:cNvSpPr txBox="1"/>
          <p:nvPr/>
        </p:nvSpPr>
        <p:spPr>
          <a:xfrm>
            <a:off x="1258680" y="3439394"/>
            <a:ext cx="1095172" cy="738664"/>
          </a:xfrm>
          <a:prstGeom prst="rect">
            <a:avLst/>
          </a:prstGeom>
          <a:noFill/>
        </p:spPr>
        <p:txBody>
          <a:bodyPr wrap="none" rtlCol="0">
            <a:spAutoFit/>
          </a:bodyPr>
          <a:lstStyle/>
          <a:p>
            <a:pPr algn="ctr"/>
            <a:r>
              <a:rPr lang="en-US" sz="1400" dirty="0"/>
              <a:t>Higher layer</a:t>
            </a:r>
          </a:p>
          <a:p>
            <a:pPr algn="ctr"/>
            <a:r>
              <a:rPr lang="en-US" sz="1400" dirty="0"/>
              <a:t>application</a:t>
            </a:r>
          </a:p>
          <a:p>
            <a:pPr algn="ctr"/>
            <a:r>
              <a:rPr lang="en-US" sz="1400" dirty="0"/>
              <a:t>(6TOP)</a:t>
            </a:r>
          </a:p>
        </p:txBody>
      </p:sp>
      <p:cxnSp>
        <p:nvCxnSpPr>
          <p:cNvPr id="3" name="Straight Connector 2"/>
          <p:cNvCxnSpPr/>
          <p:nvPr/>
        </p:nvCxnSpPr>
        <p:spPr>
          <a:xfrm>
            <a:off x="5118169" y="5620325"/>
            <a:ext cx="0" cy="408145"/>
          </a:xfrm>
          <a:prstGeom prst="line">
            <a:avLst/>
          </a:prstGeom>
          <a:ln w="76200">
            <a:prstDash val="sysDot"/>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0" y="0"/>
            <a:ext cx="1062681" cy="43660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Use case 3</a:t>
            </a:r>
          </a:p>
        </p:txBody>
      </p:sp>
      <p:sp>
        <p:nvSpPr>
          <p:cNvPr id="21" name="Rectangle 20"/>
          <p:cNvSpPr/>
          <p:nvPr/>
        </p:nvSpPr>
        <p:spPr>
          <a:xfrm>
            <a:off x="3384400" y="4145734"/>
            <a:ext cx="1011517" cy="164431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ULI profile #3</a:t>
            </a:r>
          </a:p>
          <a:p>
            <a:endParaRPr lang="en-US" sz="1400" dirty="0"/>
          </a:p>
          <a:p>
            <a:r>
              <a:rPr lang="en-US" sz="1400" dirty="0" err="1"/>
              <a:t>slotframe</a:t>
            </a:r>
            <a:r>
              <a:rPr lang="en-US" sz="1400" dirty="0"/>
              <a:t>=xxx</a:t>
            </a:r>
          </a:p>
          <a:p>
            <a:r>
              <a:rPr lang="en-US" sz="1400" dirty="0"/>
              <a:t>Link=</a:t>
            </a:r>
            <a:r>
              <a:rPr lang="en-US" sz="1400" dirty="0" err="1"/>
              <a:t>yyy</a:t>
            </a:r>
            <a:endParaRPr lang="en-US" sz="1400" dirty="0"/>
          </a:p>
          <a:p>
            <a:r>
              <a:rPr lang="en-US" sz="1400" dirty="0"/>
              <a:t>Link=</a:t>
            </a:r>
            <a:r>
              <a:rPr lang="en-US" sz="1400" dirty="0" err="1"/>
              <a:t>yyy</a:t>
            </a:r>
            <a:endParaRPr lang="en-US" sz="1400" dirty="0"/>
          </a:p>
          <a:p>
            <a:r>
              <a:rPr lang="en-US" sz="1400" dirty="0"/>
              <a:t>    </a:t>
            </a:r>
          </a:p>
        </p:txBody>
      </p:sp>
      <p:sp>
        <p:nvSpPr>
          <p:cNvPr id="5" name="Rectangle 4"/>
          <p:cNvSpPr/>
          <p:nvPr/>
        </p:nvSpPr>
        <p:spPr>
          <a:xfrm>
            <a:off x="4595642" y="4900620"/>
            <a:ext cx="1574319" cy="307777"/>
          </a:xfrm>
          <a:prstGeom prst="rect">
            <a:avLst/>
          </a:prstGeom>
        </p:spPr>
        <p:txBody>
          <a:bodyPr wrap="none">
            <a:spAutoFit/>
          </a:bodyPr>
          <a:lstStyle/>
          <a:p>
            <a:r>
              <a:rPr lang="en-US" sz="1400" dirty="0"/>
              <a:t>MLME-SET-LINK</a:t>
            </a:r>
          </a:p>
        </p:txBody>
      </p:sp>
      <p:sp>
        <p:nvSpPr>
          <p:cNvPr id="6" name="Rectangle 5"/>
          <p:cNvSpPr/>
          <p:nvPr/>
        </p:nvSpPr>
        <p:spPr>
          <a:xfrm>
            <a:off x="4377295" y="4168316"/>
            <a:ext cx="2212953" cy="307777"/>
          </a:xfrm>
          <a:prstGeom prst="rect">
            <a:avLst/>
          </a:prstGeom>
        </p:spPr>
        <p:txBody>
          <a:bodyPr wrap="none">
            <a:spAutoFit/>
          </a:bodyPr>
          <a:lstStyle/>
          <a:p>
            <a:r>
              <a:rPr lang="en-US" sz="1400" dirty="0"/>
              <a:t>MLME-SET-SLOTFRAME</a:t>
            </a:r>
          </a:p>
        </p:txBody>
      </p:sp>
      <p:sp>
        <p:nvSpPr>
          <p:cNvPr id="32" name="Rectangle 31"/>
          <p:cNvSpPr/>
          <p:nvPr/>
        </p:nvSpPr>
        <p:spPr>
          <a:xfrm>
            <a:off x="2264209" y="4356730"/>
            <a:ext cx="1900167" cy="307777"/>
          </a:xfrm>
          <a:prstGeom prst="rect">
            <a:avLst/>
          </a:prstGeom>
        </p:spPr>
        <p:txBody>
          <a:bodyPr wrap="none">
            <a:spAutoFit/>
          </a:bodyPr>
          <a:lstStyle/>
          <a:p>
            <a:r>
              <a:rPr lang="en-US" sz="1400" dirty="0"/>
              <a:t>ULM-EXEC-PROFILE</a:t>
            </a:r>
          </a:p>
        </p:txBody>
      </p:sp>
      <p:sp>
        <p:nvSpPr>
          <p:cNvPr id="33" name="Right Arrow 32"/>
          <p:cNvSpPr/>
          <p:nvPr/>
        </p:nvSpPr>
        <p:spPr>
          <a:xfrm>
            <a:off x="4638109" y="4420449"/>
            <a:ext cx="960120" cy="219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p:cNvSpPr/>
          <p:nvPr/>
        </p:nvSpPr>
        <p:spPr>
          <a:xfrm>
            <a:off x="4638109" y="5146426"/>
            <a:ext cx="9601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flipH="1">
            <a:off x="2379517" y="4930520"/>
            <a:ext cx="9601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flipH="1">
            <a:off x="4611338" y="4680277"/>
            <a:ext cx="960120" cy="2233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flipH="1">
            <a:off x="4638109" y="5372704"/>
            <a:ext cx="9601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805234" y="4119172"/>
            <a:ext cx="1011517" cy="164431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Configure </a:t>
            </a:r>
            <a:r>
              <a:rPr lang="en-US" sz="1400" i="1" dirty="0" err="1"/>
              <a:t>macLinkTable</a:t>
            </a:r>
            <a:r>
              <a:rPr lang="en-US" sz="1400" dirty="0"/>
              <a:t>    </a:t>
            </a:r>
          </a:p>
        </p:txBody>
      </p:sp>
      <p:sp>
        <p:nvSpPr>
          <p:cNvPr id="7" name="Can 6"/>
          <p:cNvSpPr/>
          <p:nvPr/>
        </p:nvSpPr>
        <p:spPr>
          <a:xfrm>
            <a:off x="7222358" y="4738001"/>
            <a:ext cx="623455" cy="568491"/>
          </a:xfrm>
          <a:prstGeom prst="ca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PIB</a:t>
            </a:r>
          </a:p>
        </p:txBody>
      </p:sp>
      <p:sp>
        <p:nvSpPr>
          <p:cNvPr id="39" name="Right Arrow 38"/>
          <p:cNvSpPr/>
          <p:nvPr/>
        </p:nvSpPr>
        <p:spPr>
          <a:xfrm>
            <a:off x="6868707" y="4787847"/>
            <a:ext cx="2743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Arrow 39"/>
          <p:cNvSpPr/>
          <p:nvPr/>
        </p:nvSpPr>
        <p:spPr>
          <a:xfrm flipH="1">
            <a:off x="6868707" y="5014125"/>
            <a:ext cx="274320" cy="248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r>
              <a:rPr lang="en-US" smtClean="0"/>
              <a:t>&lt;Jan 2017&gt;</a:t>
            </a:r>
            <a:endParaRPr lang="en-US"/>
          </a:p>
        </p:txBody>
      </p:sp>
      <p:sp>
        <p:nvSpPr>
          <p:cNvPr id="9" name="Footer Placeholder 8"/>
          <p:cNvSpPr>
            <a:spLocks noGrp="1"/>
          </p:cNvSpPr>
          <p:nvPr>
            <p:ph type="ftr" sz="quarter" idx="11"/>
          </p:nvPr>
        </p:nvSpPr>
        <p:spPr/>
        <p:txBody>
          <a:bodyPr/>
          <a:lstStyle/>
          <a:p>
            <a:r>
              <a:rPr lang="en-US" smtClean="0"/>
              <a:t>&lt;Hidetoshi Yokota&gt;, &lt;Landis+Gyr&gt;</a:t>
            </a:r>
            <a:endParaRPr lang="en-US"/>
          </a:p>
        </p:txBody>
      </p:sp>
      <p:sp>
        <p:nvSpPr>
          <p:cNvPr id="10" name="Slide Number Placeholder 9"/>
          <p:cNvSpPr>
            <a:spLocks noGrp="1"/>
          </p:cNvSpPr>
          <p:nvPr>
            <p:ph type="sldNum" sz="quarter" idx="12"/>
          </p:nvPr>
        </p:nvSpPr>
        <p:spPr/>
        <p:txBody>
          <a:bodyPr/>
          <a:lstStyle/>
          <a:p>
            <a:r>
              <a:rPr lang="en-US" smtClean="0"/>
              <a:t>Slide </a:t>
            </a:r>
            <a:fld id="{C68A915F-B456-5149-A807-E92E2E55320D}" type="slidenum">
              <a:rPr lang="en-US" smtClean="0"/>
              <a:pPr/>
              <a:t>10</a:t>
            </a:fld>
            <a:endParaRPr lang="en-US"/>
          </a:p>
        </p:txBody>
      </p:sp>
    </p:spTree>
    <p:extLst>
      <p:ext uri="{BB962C8B-B14F-4D97-AF65-F5344CB8AC3E}">
        <p14:creationId xmlns:p14="http://schemas.microsoft.com/office/powerpoint/2010/main" val="36235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909" y="1233060"/>
            <a:ext cx="5829300" cy="5575300"/>
          </a:xfrm>
          <a:prstGeom prst="rect">
            <a:avLst/>
          </a:prstGeom>
        </p:spPr>
      </p:pic>
      <p:sp>
        <p:nvSpPr>
          <p:cNvPr id="4" name="Rounded Rectangle 3"/>
          <p:cNvSpPr/>
          <p:nvPr/>
        </p:nvSpPr>
        <p:spPr>
          <a:xfrm>
            <a:off x="4345480" y="3842129"/>
            <a:ext cx="1316009" cy="201454"/>
          </a:xfrm>
          <a:prstGeom prst="roundRect">
            <a:avLst>
              <a:gd name="adj" fmla="val 50000"/>
            </a:avLst>
          </a:prstGeom>
          <a:solidFill>
            <a:schemeClr val="bg1">
              <a:lumMod val="50000"/>
            </a:schemeClr>
          </a:solidFill>
          <a:ln w="19050"/>
        </p:spPr>
        <p:style>
          <a:lnRef idx="3">
            <a:schemeClr val="lt1"/>
          </a:lnRef>
          <a:fillRef idx="1">
            <a:schemeClr val="accent4"/>
          </a:fillRef>
          <a:effectRef idx="1">
            <a:schemeClr val="accent4"/>
          </a:effectRef>
          <a:fontRef idx="minor">
            <a:schemeClr val="lt1"/>
          </a:fontRef>
        </p:style>
        <p:txBody>
          <a:bodyPr wrap="none" rtlCol="0" anchor="ctr"/>
          <a:lstStyle/>
          <a:p>
            <a:pPr algn="ctr"/>
            <a:r>
              <a:rPr lang="en-US" sz="1100" dirty="0"/>
              <a:t>e.g., MLME-SET-SLOTFRAME</a:t>
            </a:r>
          </a:p>
        </p:txBody>
      </p:sp>
      <p:sp>
        <p:nvSpPr>
          <p:cNvPr id="6" name="Flowchart: Magnetic Disk 5"/>
          <p:cNvSpPr/>
          <p:nvPr/>
        </p:nvSpPr>
        <p:spPr>
          <a:xfrm>
            <a:off x="6463229" y="4390033"/>
            <a:ext cx="437606" cy="287383"/>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PIB</a:t>
            </a:r>
          </a:p>
        </p:txBody>
      </p:sp>
      <p:cxnSp>
        <p:nvCxnSpPr>
          <p:cNvPr id="8" name="Straight Arrow Connector 7"/>
          <p:cNvCxnSpPr/>
          <p:nvPr/>
        </p:nvCxnSpPr>
        <p:spPr>
          <a:xfrm>
            <a:off x="4543556" y="4861866"/>
            <a:ext cx="212598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a:off x="6361425" y="1687147"/>
            <a:ext cx="0" cy="914400"/>
          </a:xfrm>
          <a:prstGeom prst="line">
            <a:avLst/>
          </a:prstGeom>
          <a:ln w="38100">
            <a:solidFill>
              <a:schemeClr val="accent1"/>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flipH="1">
            <a:off x="3436657" y="2613755"/>
            <a:ext cx="1234440" cy="0"/>
          </a:xfrm>
          <a:prstGeom prst="line">
            <a:avLst/>
          </a:prstGeom>
          <a:ln w="38100">
            <a:solidFill>
              <a:schemeClr val="accent1"/>
            </a:solidFill>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a:off x="4852665" y="2613755"/>
            <a:ext cx="0" cy="457200"/>
          </a:xfrm>
          <a:prstGeom prst="line">
            <a:avLst/>
          </a:prstGeom>
          <a:ln w="38100">
            <a:solidFill>
              <a:schemeClr val="accent1"/>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4546156" y="4210558"/>
            <a:ext cx="0" cy="27432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5207769" y="4018703"/>
            <a:ext cx="0" cy="182880"/>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37" name="TextBox 36"/>
          <p:cNvSpPr txBox="1"/>
          <p:nvPr/>
        </p:nvSpPr>
        <p:spPr>
          <a:xfrm>
            <a:off x="5817044" y="1422916"/>
            <a:ext cx="759831" cy="307777"/>
          </a:xfrm>
          <a:prstGeom prst="rect">
            <a:avLst/>
          </a:prstGeom>
          <a:noFill/>
        </p:spPr>
        <p:txBody>
          <a:bodyPr wrap="none" rtlCol="0">
            <a:spAutoFit/>
          </a:bodyPr>
          <a:lstStyle/>
          <a:p>
            <a:r>
              <a:rPr lang="en-US" sz="1400" b="1" dirty="0"/>
              <a:t>(6TOP)</a:t>
            </a:r>
          </a:p>
        </p:txBody>
      </p:sp>
      <p:cxnSp>
        <p:nvCxnSpPr>
          <p:cNvPr id="39" name="Straight Arrow Connector 38"/>
          <p:cNvCxnSpPr/>
          <p:nvPr/>
        </p:nvCxnSpPr>
        <p:spPr>
          <a:xfrm>
            <a:off x="4555919" y="4675606"/>
            <a:ext cx="0" cy="182880"/>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45" name="Straight Arrow Connector 44"/>
          <p:cNvCxnSpPr/>
          <p:nvPr/>
        </p:nvCxnSpPr>
        <p:spPr>
          <a:xfrm flipV="1">
            <a:off x="6651570" y="4674523"/>
            <a:ext cx="1697" cy="182880"/>
          </a:xfrm>
          <a:prstGeom prst="straightConnector1">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a:off x="4537517" y="4210558"/>
            <a:ext cx="68580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8" name="Straight Connector 17"/>
          <p:cNvCxnSpPr/>
          <p:nvPr/>
        </p:nvCxnSpPr>
        <p:spPr>
          <a:xfrm flipH="1">
            <a:off x="3430125" y="3760994"/>
            <a:ext cx="1714500" cy="0"/>
          </a:xfrm>
          <a:prstGeom prst="line">
            <a:avLst/>
          </a:prstGeom>
          <a:ln w="38100">
            <a:solidFill>
              <a:schemeClr val="accent1"/>
            </a:solidFill>
          </a:ln>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5162864" y="3745268"/>
            <a:ext cx="0" cy="182880"/>
          </a:xfrm>
          <a:prstGeom prst="line">
            <a:avLst/>
          </a:prstGeom>
          <a:ln w="38100">
            <a:solidFill>
              <a:schemeClr val="accent1"/>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3" name="Title 12"/>
          <p:cNvSpPr>
            <a:spLocks noGrp="1"/>
          </p:cNvSpPr>
          <p:nvPr>
            <p:ph type="title"/>
          </p:nvPr>
        </p:nvSpPr>
        <p:spPr>
          <a:xfrm>
            <a:off x="628650" y="101887"/>
            <a:ext cx="7886700" cy="1325563"/>
          </a:xfrm>
        </p:spPr>
        <p:txBody>
          <a:bodyPr/>
          <a:lstStyle/>
          <a:p>
            <a:r>
              <a:rPr kumimoji="1" lang="en-US" dirty="0"/>
              <a:t>TSCH </a:t>
            </a:r>
            <a:r>
              <a:rPr kumimoji="1" lang="en-US" dirty="0" err="1"/>
              <a:t>slotframe</a:t>
            </a:r>
            <a:r>
              <a:rPr kumimoji="1" lang="en-US" dirty="0"/>
              <a:t> setup by 6TOP</a:t>
            </a:r>
            <a:endParaRPr lang="en-US" dirty="0"/>
          </a:p>
        </p:txBody>
      </p:sp>
      <p:sp>
        <p:nvSpPr>
          <p:cNvPr id="20" name="Rectangle 19"/>
          <p:cNvSpPr/>
          <p:nvPr/>
        </p:nvSpPr>
        <p:spPr>
          <a:xfrm>
            <a:off x="0" y="8238"/>
            <a:ext cx="1062681" cy="43660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Use case 3</a:t>
            </a:r>
          </a:p>
        </p:txBody>
      </p:sp>
      <p:cxnSp>
        <p:nvCxnSpPr>
          <p:cNvPr id="22" name="Straight Connector 21"/>
          <p:cNvCxnSpPr/>
          <p:nvPr/>
        </p:nvCxnSpPr>
        <p:spPr>
          <a:xfrm flipH="1">
            <a:off x="4852665" y="2613755"/>
            <a:ext cx="1508760" cy="0"/>
          </a:xfrm>
          <a:prstGeom prst="line">
            <a:avLst/>
          </a:prstGeom>
          <a:ln w="38100">
            <a:solidFill>
              <a:schemeClr val="accent1"/>
            </a:solidFill>
          </a:ln>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a:off x="4652145" y="2590870"/>
            <a:ext cx="0" cy="457200"/>
          </a:xfrm>
          <a:prstGeom prst="line">
            <a:avLst/>
          </a:prstGeom>
          <a:ln w="38100">
            <a:solidFill>
              <a:schemeClr val="accent1"/>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5" name="Straight Connector 24"/>
          <p:cNvCxnSpPr/>
          <p:nvPr/>
        </p:nvCxnSpPr>
        <p:spPr>
          <a:xfrm>
            <a:off x="3439644" y="2590870"/>
            <a:ext cx="0" cy="1188720"/>
          </a:xfrm>
          <a:prstGeom prst="line">
            <a:avLst/>
          </a:prstGeom>
          <a:ln w="38100">
            <a:solidFill>
              <a:schemeClr val="accent1"/>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Date Placeholder 1"/>
          <p:cNvSpPr>
            <a:spLocks noGrp="1"/>
          </p:cNvSpPr>
          <p:nvPr>
            <p:ph type="dt" sz="half" idx="10"/>
          </p:nvPr>
        </p:nvSpPr>
        <p:spPr/>
        <p:txBody>
          <a:bodyPr/>
          <a:lstStyle/>
          <a:p>
            <a:r>
              <a:rPr lang="en-US" smtClean="0"/>
              <a:t>&lt;Jan 2017&gt;</a:t>
            </a:r>
            <a:endParaRPr lang="en-US"/>
          </a:p>
        </p:txBody>
      </p:sp>
      <p:sp>
        <p:nvSpPr>
          <p:cNvPr id="3" name="Footer Placeholder 2"/>
          <p:cNvSpPr>
            <a:spLocks noGrp="1"/>
          </p:cNvSpPr>
          <p:nvPr>
            <p:ph type="ftr" sz="quarter" idx="11"/>
          </p:nvPr>
        </p:nvSpPr>
        <p:spPr/>
        <p:txBody>
          <a:bodyPr/>
          <a:lstStyle/>
          <a:p>
            <a:r>
              <a:rPr lang="en-US" smtClean="0"/>
              <a:t>&lt;Hidetoshi Yokota&gt;, &lt;Landis+Gyr&gt;</a:t>
            </a:r>
            <a:endParaRPr lang="en-US"/>
          </a:p>
        </p:txBody>
      </p:sp>
      <p:sp>
        <p:nvSpPr>
          <p:cNvPr id="5" name="Slide Number Placeholder 4"/>
          <p:cNvSpPr>
            <a:spLocks noGrp="1"/>
          </p:cNvSpPr>
          <p:nvPr>
            <p:ph type="sldNum" sz="quarter" idx="12"/>
          </p:nvPr>
        </p:nvSpPr>
        <p:spPr/>
        <p:txBody>
          <a:bodyPr/>
          <a:lstStyle/>
          <a:p>
            <a:r>
              <a:rPr lang="en-US" smtClean="0"/>
              <a:t>Slide </a:t>
            </a:r>
            <a:fld id="{8761FD8D-6E16-6948-8228-37F606CBBE8D}" type="slidenum">
              <a:rPr lang="en-US" smtClean="0"/>
              <a:pPr/>
              <a:t>11</a:t>
            </a:fld>
            <a:endParaRPr lang="en-US"/>
          </a:p>
        </p:txBody>
      </p:sp>
    </p:spTree>
    <p:extLst>
      <p:ext uri="{BB962C8B-B14F-4D97-AF65-F5344CB8AC3E}">
        <p14:creationId xmlns:p14="http://schemas.microsoft.com/office/powerpoint/2010/main" val="399231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a:t>TSCH </a:t>
            </a:r>
            <a:r>
              <a:rPr kumimoji="1" lang="en-US" dirty="0" err="1"/>
              <a:t>slotframe</a:t>
            </a:r>
            <a:r>
              <a:rPr kumimoji="1" lang="en-US" dirty="0"/>
              <a:t> setup by 6TOP</a:t>
            </a:r>
          </a:p>
        </p:txBody>
      </p:sp>
      <p:sp>
        <p:nvSpPr>
          <p:cNvPr id="2" name="Slide Number Placeholder 1"/>
          <p:cNvSpPr>
            <a:spLocks noGrp="1"/>
          </p:cNvSpPr>
          <p:nvPr>
            <p:ph type="sldNum" sz="quarter" idx="12"/>
          </p:nvPr>
        </p:nvSpPr>
        <p:spPr>
          <a:xfrm>
            <a:off x="7828204" y="6356351"/>
            <a:ext cx="148178" cy="184666"/>
          </a:xfrm>
        </p:spPr>
        <p:txBody>
          <a:bodyPr/>
          <a:lstStyle/>
          <a:p>
            <a:fld id="{FFEEDC99-CBC9-4B9F-A4C3-6E136FA167D4}" type="slidenum">
              <a:rPr kumimoji="1" lang="en-US" smtClean="0"/>
              <a:t>12</a:t>
            </a:fld>
            <a:endParaRPr kumimoji="1" lang="en-US" dirty="0"/>
          </a:p>
        </p:txBody>
      </p:sp>
      <p:cxnSp>
        <p:nvCxnSpPr>
          <p:cNvPr id="23" name="Straight Arrow Connector 22"/>
          <p:cNvCxnSpPr/>
          <p:nvPr/>
        </p:nvCxnSpPr>
        <p:spPr>
          <a:xfrm>
            <a:off x="2143204" y="3337897"/>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2123428" y="2814802"/>
            <a:ext cx="1762021" cy="523220"/>
          </a:xfrm>
          <a:prstGeom prst="rect">
            <a:avLst/>
          </a:prstGeom>
          <a:noFill/>
        </p:spPr>
        <p:txBody>
          <a:bodyPr wrap="none" rtlCol="0">
            <a:spAutoFit/>
          </a:bodyPr>
          <a:lstStyle/>
          <a:p>
            <a:r>
              <a:rPr kumimoji="1" lang="en-US" sz="1400" dirty="0"/>
              <a:t>MPH-EXEC</a:t>
            </a:r>
          </a:p>
          <a:p>
            <a:r>
              <a:rPr kumimoji="1" lang="en-US" sz="1400" dirty="0"/>
              <a:t>     -</a:t>
            </a:r>
            <a:r>
              <a:rPr kumimoji="1" lang="en-US" sz="1400" dirty="0" err="1"/>
              <a:t>PROFILE.request</a:t>
            </a:r>
            <a:endParaRPr kumimoji="1" lang="en-US" sz="1400" dirty="0"/>
          </a:p>
        </p:txBody>
      </p:sp>
      <p:sp>
        <p:nvSpPr>
          <p:cNvPr id="50" name="TextBox 49"/>
          <p:cNvSpPr txBox="1"/>
          <p:nvPr/>
        </p:nvSpPr>
        <p:spPr>
          <a:xfrm>
            <a:off x="2530594" y="1910032"/>
            <a:ext cx="1518364" cy="523220"/>
          </a:xfrm>
          <a:prstGeom prst="rect">
            <a:avLst/>
          </a:prstGeom>
          <a:noFill/>
        </p:spPr>
        <p:txBody>
          <a:bodyPr wrap="none" rtlCol="0">
            <a:spAutoFit/>
          </a:bodyPr>
          <a:lstStyle/>
          <a:p>
            <a:pPr algn="ctr"/>
            <a:r>
              <a:rPr kumimoji="1" lang="en-US" sz="1400" dirty="0">
                <a:solidFill>
                  <a:srgbClr val="FF0000"/>
                </a:solidFill>
              </a:rPr>
              <a:t>Management </a:t>
            </a:r>
          </a:p>
          <a:p>
            <a:pPr algn="ctr"/>
            <a:r>
              <a:rPr lang="en-US" sz="1400" dirty="0">
                <a:solidFill>
                  <a:srgbClr val="FF0000"/>
                </a:solidFill>
              </a:rPr>
              <a:t>Protocols sublayer</a:t>
            </a:r>
            <a:endParaRPr kumimoji="1" lang="en-US" sz="1400" dirty="0">
              <a:solidFill>
                <a:srgbClr val="FF0000"/>
              </a:solidFill>
            </a:endParaRPr>
          </a:p>
        </p:txBody>
      </p:sp>
      <p:sp>
        <p:nvSpPr>
          <p:cNvPr id="51" name="TextBox 50"/>
          <p:cNvSpPr txBox="1"/>
          <p:nvPr/>
        </p:nvSpPr>
        <p:spPr>
          <a:xfrm>
            <a:off x="1704989" y="1900967"/>
            <a:ext cx="800219" cy="523220"/>
          </a:xfrm>
          <a:prstGeom prst="rect">
            <a:avLst/>
          </a:prstGeom>
          <a:noFill/>
        </p:spPr>
        <p:txBody>
          <a:bodyPr wrap="none" rtlCol="0">
            <a:spAutoFit/>
          </a:bodyPr>
          <a:lstStyle/>
          <a:p>
            <a:pPr algn="ctr"/>
            <a:r>
              <a:rPr lang="en-US" sz="1400" dirty="0">
                <a:solidFill>
                  <a:srgbClr val="FF0000"/>
                </a:solidFill>
              </a:rPr>
              <a:t>PDE</a:t>
            </a:r>
          </a:p>
          <a:p>
            <a:pPr algn="ctr"/>
            <a:r>
              <a:rPr lang="en-US" sz="1400" dirty="0">
                <a:solidFill>
                  <a:srgbClr val="FF0000"/>
                </a:solidFill>
              </a:rPr>
              <a:t>sublayer</a:t>
            </a:r>
            <a:endParaRPr kumimoji="1" lang="en-US" sz="1400" dirty="0">
              <a:solidFill>
                <a:srgbClr val="FF0000"/>
              </a:solidFill>
            </a:endParaRPr>
          </a:p>
        </p:txBody>
      </p:sp>
      <p:grpSp>
        <p:nvGrpSpPr>
          <p:cNvPr id="35" name="Group 34"/>
          <p:cNvGrpSpPr/>
          <p:nvPr/>
        </p:nvGrpSpPr>
        <p:grpSpPr>
          <a:xfrm>
            <a:off x="230829" y="2459422"/>
            <a:ext cx="767729" cy="3764265"/>
            <a:chOff x="291630" y="2459421"/>
            <a:chExt cx="1130501" cy="3764265"/>
          </a:xfrm>
        </p:grpSpPr>
        <p:sp>
          <p:nvSpPr>
            <p:cNvPr id="52" name="Rectangle 5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53" name="Straight Connector 52"/>
            <p:cNvCxnSpPr>
              <a:stCxn id="52" idx="2"/>
              <a:endCxn id="5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54" name="Rectangle 5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55" name="TextBox 54"/>
          <p:cNvSpPr txBox="1"/>
          <p:nvPr/>
        </p:nvSpPr>
        <p:spPr>
          <a:xfrm>
            <a:off x="-70772" y="1756588"/>
            <a:ext cx="1482622" cy="523220"/>
          </a:xfrm>
          <a:prstGeom prst="rect">
            <a:avLst/>
          </a:prstGeom>
          <a:noFill/>
        </p:spPr>
        <p:txBody>
          <a:bodyPr wrap="none" rtlCol="0">
            <a:spAutoFit/>
          </a:bodyPr>
          <a:lstStyle/>
          <a:p>
            <a:pPr algn="ctr"/>
            <a:r>
              <a:rPr lang="en-US" sz="1400" dirty="0"/>
              <a:t>Next </a:t>
            </a:r>
            <a:r>
              <a:rPr kumimoji="1" lang="en-US" sz="1400" dirty="0"/>
              <a:t>higher </a:t>
            </a:r>
            <a:br>
              <a:rPr kumimoji="1" lang="en-US" sz="1400" dirty="0"/>
            </a:br>
            <a:r>
              <a:rPr kumimoji="1" lang="en-US" sz="1400" dirty="0"/>
              <a:t>layer (e.g., 6TOP)</a:t>
            </a:r>
          </a:p>
        </p:txBody>
      </p:sp>
      <p:cxnSp>
        <p:nvCxnSpPr>
          <p:cNvPr id="56" name="Straight Arrow Connector 55"/>
          <p:cNvCxnSpPr/>
          <p:nvPr/>
        </p:nvCxnSpPr>
        <p:spPr>
          <a:xfrm>
            <a:off x="618143" y="3074803"/>
            <a:ext cx="154305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7" name="TextBox 56"/>
          <p:cNvSpPr txBox="1"/>
          <p:nvPr/>
        </p:nvSpPr>
        <p:spPr>
          <a:xfrm>
            <a:off x="562049" y="2793700"/>
            <a:ext cx="2467342" cy="307777"/>
          </a:xfrm>
          <a:prstGeom prst="rect">
            <a:avLst/>
          </a:prstGeom>
          <a:noFill/>
        </p:spPr>
        <p:txBody>
          <a:bodyPr wrap="none" rtlCol="0">
            <a:spAutoFit/>
          </a:bodyPr>
          <a:lstStyle/>
          <a:p>
            <a:r>
              <a:rPr kumimoji="1" lang="en-US" sz="1400" dirty="0"/>
              <a:t>ULM-EXEC-</a:t>
            </a:r>
            <a:r>
              <a:rPr kumimoji="1" lang="en-US" sz="1400" dirty="0" err="1"/>
              <a:t>PROFILE.request</a:t>
            </a:r>
            <a:endParaRPr kumimoji="1" lang="en-US" sz="1400" dirty="0"/>
          </a:p>
        </p:txBody>
      </p:sp>
      <p:cxnSp>
        <p:nvCxnSpPr>
          <p:cNvPr id="59" name="Straight Arrow Connector 58"/>
          <p:cNvCxnSpPr/>
          <p:nvPr/>
        </p:nvCxnSpPr>
        <p:spPr>
          <a:xfrm>
            <a:off x="5689434" y="3780137"/>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0" name="TextBox 59"/>
          <p:cNvSpPr txBox="1"/>
          <p:nvPr/>
        </p:nvSpPr>
        <p:spPr>
          <a:xfrm>
            <a:off x="5637831" y="3427835"/>
            <a:ext cx="1736373" cy="307777"/>
          </a:xfrm>
          <a:prstGeom prst="rect">
            <a:avLst/>
          </a:prstGeom>
          <a:noFill/>
        </p:spPr>
        <p:txBody>
          <a:bodyPr wrap="none" rtlCol="0">
            <a:spAutoFit/>
          </a:bodyPr>
          <a:lstStyle/>
          <a:p>
            <a:r>
              <a:rPr kumimoji="1" lang="en-US" sz="1400" dirty="0"/>
              <a:t>MMI-</a:t>
            </a:r>
            <a:r>
              <a:rPr kumimoji="1" lang="en-US" sz="1400" dirty="0" err="1"/>
              <a:t>MGMT.request</a:t>
            </a:r>
            <a:endParaRPr kumimoji="1" lang="en-US" sz="1400" dirty="0"/>
          </a:p>
        </p:txBody>
      </p:sp>
      <p:grpSp>
        <p:nvGrpSpPr>
          <p:cNvPr id="61" name="Group 60"/>
          <p:cNvGrpSpPr/>
          <p:nvPr/>
        </p:nvGrpSpPr>
        <p:grpSpPr>
          <a:xfrm>
            <a:off x="2944823" y="2464169"/>
            <a:ext cx="767729" cy="3764265"/>
            <a:chOff x="291630" y="2459421"/>
            <a:chExt cx="1130501" cy="3764265"/>
          </a:xfrm>
        </p:grpSpPr>
        <p:sp>
          <p:nvSpPr>
            <p:cNvPr id="62" name="Rectangle 6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3" name="Straight Connector 62"/>
            <p:cNvCxnSpPr>
              <a:stCxn id="62" idx="2"/>
              <a:endCxn id="6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4" name="Rectangle 6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grpSp>
        <p:nvGrpSpPr>
          <p:cNvPr id="66" name="Group 65"/>
          <p:cNvGrpSpPr/>
          <p:nvPr/>
        </p:nvGrpSpPr>
        <p:grpSpPr>
          <a:xfrm>
            <a:off x="7826638" y="2459420"/>
            <a:ext cx="767729" cy="3764265"/>
            <a:chOff x="291630" y="2459421"/>
            <a:chExt cx="1130501" cy="3764265"/>
          </a:xfrm>
        </p:grpSpPr>
        <p:sp>
          <p:nvSpPr>
            <p:cNvPr id="67" name="Rectangle 66"/>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8" name="Straight Connector 67"/>
            <p:cNvCxnSpPr>
              <a:stCxn id="67" idx="2"/>
              <a:endCxn id="69"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9" name="Rectangle 68"/>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88" name="Rounded Rectangle 87"/>
          <p:cNvSpPr/>
          <p:nvPr/>
        </p:nvSpPr>
        <p:spPr>
          <a:xfrm>
            <a:off x="8440328" y="4105231"/>
            <a:ext cx="487706" cy="66571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sz="1400" dirty="0"/>
              <a:t>MAC PIB</a:t>
            </a:r>
          </a:p>
        </p:txBody>
      </p:sp>
      <p:sp>
        <p:nvSpPr>
          <p:cNvPr id="91" name="Left-Right Arrow 90"/>
          <p:cNvSpPr/>
          <p:nvPr/>
        </p:nvSpPr>
        <p:spPr>
          <a:xfrm>
            <a:off x="8197892" y="4333558"/>
            <a:ext cx="208228" cy="216016"/>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1400"/>
          </a:p>
        </p:txBody>
      </p:sp>
      <p:sp>
        <p:nvSpPr>
          <p:cNvPr id="101" name="TextBox 100"/>
          <p:cNvSpPr txBox="1"/>
          <p:nvPr/>
        </p:nvSpPr>
        <p:spPr>
          <a:xfrm>
            <a:off x="7862928" y="1955031"/>
            <a:ext cx="693031" cy="523220"/>
          </a:xfrm>
          <a:prstGeom prst="rect">
            <a:avLst/>
          </a:prstGeom>
          <a:noFill/>
        </p:spPr>
        <p:txBody>
          <a:bodyPr wrap="none" rtlCol="0">
            <a:spAutoFit/>
          </a:bodyPr>
          <a:lstStyle/>
          <a:p>
            <a:pPr algn="ctr"/>
            <a:r>
              <a:rPr kumimoji="1" lang="en-US" sz="1400" dirty="0"/>
              <a:t>Device</a:t>
            </a:r>
          </a:p>
          <a:p>
            <a:pPr algn="ctr"/>
            <a:r>
              <a:rPr lang="en-US" sz="1400" dirty="0"/>
              <a:t>MAC</a:t>
            </a:r>
            <a:endParaRPr kumimoji="1" lang="en-US" sz="1400" dirty="0"/>
          </a:p>
        </p:txBody>
      </p:sp>
      <p:grpSp>
        <p:nvGrpSpPr>
          <p:cNvPr id="102" name="Group 101"/>
          <p:cNvGrpSpPr/>
          <p:nvPr/>
        </p:nvGrpSpPr>
        <p:grpSpPr>
          <a:xfrm>
            <a:off x="6485621" y="2459421"/>
            <a:ext cx="767729" cy="3764265"/>
            <a:chOff x="291630" y="2459421"/>
            <a:chExt cx="1130501" cy="3764265"/>
          </a:xfrm>
        </p:grpSpPr>
        <p:sp>
          <p:nvSpPr>
            <p:cNvPr id="103" name="Rectangle 102"/>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4" name="Straight Connector 103"/>
            <p:cNvCxnSpPr>
              <a:stCxn id="103" idx="2"/>
              <a:endCxn id="105"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05" name="Rectangle 104"/>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106" name="TextBox 105"/>
          <p:cNvSpPr txBox="1"/>
          <p:nvPr/>
        </p:nvSpPr>
        <p:spPr>
          <a:xfrm>
            <a:off x="6822936" y="3615788"/>
            <a:ext cx="2099603" cy="523220"/>
          </a:xfrm>
          <a:prstGeom prst="rect">
            <a:avLst/>
          </a:prstGeom>
          <a:noFill/>
        </p:spPr>
        <p:txBody>
          <a:bodyPr wrap="none" rtlCol="0">
            <a:spAutoFit/>
          </a:bodyPr>
          <a:lstStyle/>
          <a:p>
            <a:r>
              <a:rPr kumimoji="1" lang="en-US" sz="1400" dirty="0"/>
              <a:t>MLME-SET</a:t>
            </a:r>
          </a:p>
          <a:p>
            <a:r>
              <a:rPr kumimoji="1" lang="en-US" sz="1400" dirty="0"/>
              <a:t>     -</a:t>
            </a:r>
            <a:r>
              <a:rPr kumimoji="1" lang="en-US" sz="1400" dirty="0" err="1"/>
              <a:t>SLOTFRAME.request</a:t>
            </a:r>
            <a:endParaRPr kumimoji="1" lang="en-US" sz="1400" dirty="0"/>
          </a:p>
        </p:txBody>
      </p:sp>
      <p:grpSp>
        <p:nvGrpSpPr>
          <p:cNvPr id="107" name="Group 106"/>
          <p:cNvGrpSpPr/>
          <p:nvPr/>
        </p:nvGrpSpPr>
        <p:grpSpPr>
          <a:xfrm>
            <a:off x="1764557" y="2459422"/>
            <a:ext cx="767729" cy="3764265"/>
            <a:chOff x="291630" y="2459421"/>
            <a:chExt cx="1130501" cy="3764265"/>
          </a:xfrm>
        </p:grpSpPr>
        <p:sp>
          <p:nvSpPr>
            <p:cNvPr id="108" name="Rectangle 107"/>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9" name="Straight Connector 108"/>
            <p:cNvCxnSpPr>
              <a:stCxn id="108" idx="2"/>
              <a:endCxn id="110"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10" name="Rectangle 109"/>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cxnSp>
        <p:nvCxnSpPr>
          <p:cNvPr id="111" name="Straight Arrow Connector 110"/>
          <p:cNvCxnSpPr/>
          <p:nvPr/>
        </p:nvCxnSpPr>
        <p:spPr>
          <a:xfrm>
            <a:off x="6859244" y="4150978"/>
            <a:ext cx="13716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2" name="TextBox 111"/>
          <p:cNvSpPr txBox="1"/>
          <p:nvPr/>
        </p:nvSpPr>
        <p:spPr>
          <a:xfrm>
            <a:off x="6462285" y="1938736"/>
            <a:ext cx="800219" cy="523220"/>
          </a:xfrm>
          <a:prstGeom prst="rect">
            <a:avLst/>
          </a:prstGeom>
          <a:noFill/>
        </p:spPr>
        <p:txBody>
          <a:bodyPr wrap="none" rtlCol="0">
            <a:spAutoFit/>
          </a:bodyPr>
          <a:lstStyle/>
          <a:p>
            <a:pPr algn="ctr"/>
            <a:r>
              <a:rPr kumimoji="1" lang="en-US" sz="1400" dirty="0">
                <a:solidFill>
                  <a:srgbClr val="FF0000"/>
                </a:solidFill>
              </a:rPr>
              <a:t>MMI</a:t>
            </a:r>
          </a:p>
          <a:p>
            <a:pPr algn="ctr"/>
            <a:r>
              <a:rPr lang="en-US" sz="1400" dirty="0">
                <a:solidFill>
                  <a:srgbClr val="FF0000"/>
                </a:solidFill>
              </a:rPr>
              <a:t>sublayer</a:t>
            </a:r>
            <a:endParaRPr kumimoji="1" lang="en-US" sz="1400" dirty="0">
              <a:solidFill>
                <a:srgbClr val="FF0000"/>
              </a:solidFill>
            </a:endParaRPr>
          </a:p>
        </p:txBody>
      </p:sp>
      <p:cxnSp>
        <p:nvCxnSpPr>
          <p:cNvPr id="118" name="Straight Arrow Connector 117"/>
          <p:cNvCxnSpPr/>
          <p:nvPr/>
        </p:nvCxnSpPr>
        <p:spPr>
          <a:xfrm>
            <a:off x="3335972" y="5399982"/>
            <a:ext cx="116586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19" name="TextBox 118"/>
          <p:cNvSpPr txBox="1"/>
          <p:nvPr/>
        </p:nvSpPr>
        <p:spPr>
          <a:xfrm>
            <a:off x="2105097" y="4996786"/>
            <a:ext cx="1855195" cy="523220"/>
          </a:xfrm>
          <a:prstGeom prst="rect">
            <a:avLst/>
          </a:prstGeom>
          <a:noFill/>
        </p:spPr>
        <p:txBody>
          <a:bodyPr wrap="none" rtlCol="0">
            <a:spAutoFit/>
          </a:bodyPr>
          <a:lstStyle/>
          <a:p>
            <a:r>
              <a:rPr kumimoji="1" lang="en-US" sz="1400" dirty="0"/>
              <a:t>MPH-EXEC</a:t>
            </a:r>
            <a:br>
              <a:rPr kumimoji="1" lang="en-US" sz="1400" dirty="0"/>
            </a:br>
            <a:r>
              <a:rPr kumimoji="1" lang="en-US" sz="1400" dirty="0"/>
              <a:t>     -PROFILE. confirm</a:t>
            </a:r>
          </a:p>
        </p:txBody>
      </p:sp>
      <p:cxnSp>
        <p:nvCxnSpPr>
          <p:cNvPr id="120" name="Straight Arrow Connector 119"/>
          <p:cNvCxnSpPr/>
          <p:nvPr/>
        </p:nvCxnSpPr>
        <p:spPr>
          <a:xfrm>
            <a:off x="610996" y="5746086"/>
            <a:ext cx="154305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1" name="TextBox 120"/>
          <p:cNvSpPr txBox="1"/>
          <p:nvPr/>
        </p:nvSpPr>
        <p:spPr>
          <a:xfrm>
            <a:off x="562664" y="5469721"/>
            <a:ext cx="2518638" cy="307777"/>
          </a:xfrm>
          <a:prstGeom prst="rect">
            <a:avLst/>
          </a:prstGeom>
          <a:noFill/>
        </p:spPr>
        <p:txBody>
          <a:bodyPr wrap="none" rtlCol="0">
            <a:spAutoFit/>
          </a:bodyPr>
          <a:lstStyle/>
          <a:p>
            <a:r>
              <a:rPr kumimoji="1" lang="en-US" sz="1400" dirty="0"/>
              <a:t>ULM-EXEC-</a:t>
            </a:r>
            <a:r>
              <a:rPr kumimoji="1" lang="en-US" sz="1400" dirty="0" err="1"/>
              <a:t>PROFILE.confirm</a:t>
            </a:r>
            <a:endParaRPr kumimoji="1" lang="en-US" sz="1400" dirty="0"/>
          </a:p>
        </p:txBody>
      </p:sp>
      <p:cxnSp>
        <p:nvCxnSpPr>
          <p:cNvPr id="122" name="Straight Arrow Connector 121"/>
          <p:cNvCxnSpPr/>
          <p:nvPr/>
        </p:nvCxnSpPr>
        <p:spPr>
          <a:xfrm>
            <a:off x="5684957" y="5064651"/>
            <a:ext cx="116586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3" name="TextBox 122"/>
          <p:cNvSpPr txBox="1"/>
          <p:nvPr/>
        </p:nvSpPr>
        <p:spPr>
          <a:xfrm>
            <a:off x="4456558" y="4705989"/>
            <a:ext cx="1855195" cy="523220"/>
          </a:xfrm>
          <a:prstGeom prst="rect">
            <a:avLst/>
          </a:prstGeom>
          <a:noFill/>
        </p:spPr>
        <p:txBody>
          <a:bodyPr wrap="none" rtlCol="0">
            <a:spAutoFit/>
          </a:bodyPr>
          <a:lstStyle/>
          <a:p>
            <a:r>
              <a:rPr kumimoji="1" lang="en-US" sz="1400" dirty="0"/>
              <a:t>6tH-EXEC</a:t>
            </a:r>
          </a:p>
          <a:p>
            <a:r>
              <a:rPr kumimoji="1" lang="en-US" sz="1400" dirty="0"/>
              <a:t>     -PROFILE. confirm</a:t>
            </a:r>
          </a:p>
        </p:txBody>
      </p:sp>
      <p:sp>
        <p:nvSpPr>
          <p:cNvPr id="124" name="TextBox 123"/>
          <p:cNvSpPr txBox="1"/>
          <p:nvPr/>
        </p:nvSpPr>
        <p:spPr>
          <a:xfrm>
            <a:off x="6810448" y="4278181"/>
            <a:ext cx="2198038" cy="523220"/>
          </a:xfrm>
          <a:prstGeom prst="rect">
            <a:avLst/>
          </a:prstGeom>
          <a:noFill/>
        </p:spPr>
        <p:txBody>
          <a:bodyPr wrap="none" rtlCol="0">
            <a:spAutoFit/>
          </a:bodyPr>
          <a:lstStyle/>
          <a:p>
            <a:r>
              <a:rPr kumimoji="1" lang="en-US" sz="1400" dirty="0"/>
              <a:t>MLME-SET</a:t>
            </a:r>
          </a:p>
          <a:p>
            <a:r>
              <a:rPr kumimoji="1" lang="en-US" sz="1400" dirty="0"/>
              <a:t>     -SLOTFRAME. confirm</a:t>
            </a:r>
          </a:p>
        </p:txBody>
      </p:sp>
      <p:cxnSp>
        <p:nvCxnSpPr>
          <p:cNvPr id="125" name="Straight Arrow Connector 124"/>
          <p:cNvCxnSpPr/>
          <p:nvPr/>
        </p:nvCxnSpPr>
        <p:spPr>
          <a:xfrm>
            <a:off x="6846826" y="4763844"/>
            <a:ext cx="137160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32" name="TextBox 131"/>
          <p:cNvSpPr txBox="1"/>
          <p:nvPr/>
        </p:nvSpPr>
        <p:spPr>
          <a:xfrm>
            <a:off x="3824292" y="1585088"/>
            <a:ext cx="1291602" cy="307777"/>
          </a:xfrm>
          <a:prstGeom prst="rect">
            <a:avLst/>
          </a:prstGeom>
          <a:noFill/>
        </p:spPr>
        <p:txBody>
          <a:bodyPr wrap="none" rtlCol="0">
            <a:spAutoFit/>
          </a:bodyPr>
          <a:lstStyle/>
          <a:p>
            <a:pPr algn="ctr"/>
            <a:r>
              <a:rPr kumimoji="1" lang="en-US" sz="1400" dirty="0"/>
              <a:t>IEEE802.15.12</a:t>
            </a:r>
          </a:p>
        </p:txBody>
      </p:sp>
      <p:sp>
        <p:nvSpPr>
          <p:cNvPr id="133" name="Left Bracket 132"/>
          <p:cNvSpPr/>
          <p:nvPr/>
        </p:nvSpPr>
        <p:spPr>
          <a:xfrm rot="5400000">
            <a:off x="4446145" y="-688946"/>
            <a:ext cx="182880" cy="5349240"/>
          </a:xfrm>
          <a:prstGeom prst="leftBracket">
            <a:avLst>
              <a:gd name="adj" fmla="val 463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4" name="TextBox 83"/>
          <p:cNvSpPr txBox="1"/>
          <p:nvPr/>
        </p:nvSpPr>
        <p:spPr>
          <a:xfrm>
            <a:off x="7604366" y="1617726"/>
            <a:ext cx="1201834" cy="307777"/>
          </a:xfrm>
          <a:prstGeom prst="rect">
            <a:avLst/>
          </a:prstGeom>
          <a:noFill/>
        </p:spPr>
        <p:txBody>
          <a:bodyPr wrap="none" rtlCol="0">
            <a:spAutoFit/>
          </a:bodyPr>
          <a:lstStyle/>
          <a:p>
            <a:pPr algn="ctr"/>
            <a:r>
              <a:rPr kumimoji="1" lang="en-US" sz="1400" dirty="0"/>
              <a:t>IEEE802.15.4</a:t>
            </a:r>
          </a:p>
        </p:txBody>
      </p:sp>
      <p:sp>
        <p:nvSpPr>
          <p:cNvPr id="85" name="TextBox 84"/>
          <p:cNvSpPr txBox="1"/>
          <p:nvPr/>
        </p:nvSpPr>
        <p:spPr>
          <a:xfrm>
            <a:off x="113494" y="2205282"/>
            <a:ext cx="1534432" cy="307777"/>
          </a:xfrm>
          <a:prstGeom prst="rect">
            <a:avLst/>
          </a:prstGeom>
          <a:noFill/>
        </p:spPr>
        <p:txBody>
          <a:bodyPr wrap="none" rtlCol="0">
            <a:spAutoFit/>
          </a:bodyPr>
          <a:lstStyle/>
          <a:p>
            <a:r>
              <a:rPr kumimoji="1" lang="en-US" sz="1400" dirty="0"/>
              <a:t>(6P ADD Request)</a:t>
            </a:r>
          </a:p>
        </p:txBody>
      </p:sp>
      <p:sp>
        <p:nvSpPr>
          <p:cNvPr id="58" name="Rectangle 57"/>
          <p:cNvSpPr/>
          <p:nvPr/>
        </p:nvSpPr>
        <p:spPr>
          <a:xfrm>
            <a:off x="0" y="-9650"/>
            <a:ext cx="1062681" cy="43660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Use case 3</a:t>
            </a:r>
          </a:p>
        </p:txBody>
      </p:sp>
      <p:sp>
        <p:nvSpPr>
          <p:cNvPr id="65" name="TextBox 64"/>
          <p:cNvSpPr txBox="1"/>
          <p:nvPr/>
        </p:nvSpPr>
        <p:spPr>
          <a:xfrm>
            <a:off x="5343892" y="1919772"/>
            <a:ext cx="800219" cy="523220"/>
          </a:xfrm>
          <a:prstGeom prst="rect">
            <a:avLst/>
          </a:prstGeom>
          <a:noFill/>
        </p:spPr>
        <p:txBody>
          <a:bodyPr wrap="none" rtlCol="0">
            <a:spAutoFit/>
          </a:bodyPr>
          <a:lstStyle/>
          <a:p>
            <a:pPr algn="ctr"/>
            <a:r>
              <a:rPr kumimoji="1" lang="en-US" sz="1400" dirty="0">
                <a:solidFill>
                  <a:srgbClr val="FF0000"/>
                </a:solidFill>
              </a:rPr>
              <a:t>6TOP</a:t>
            </a:r>
          </a:p>
          <a:p>
            <a:pPr algn="ctr"/>
            <a:r>
              <a:rPr kumimoji="1" lang="en-US" sz="1400" dirty="0">
                <a:solidFill>
                  <a:srgbClr val="FF0000"/>
                </a:solidFill>
              </a:rPr>
              <a:t>sublayer</a:t>
            </a:r>
          </a:p>
        </p:txBody>
      </p:sp>
      <p:grpSp>
        <p:nvGrpSpPr>
          <p:cNvPr id="70" name="Group 69"/>
          <p:cNvGrpSpPr/>
          <p:nvPr/>
        </p:nvGrpSpPr>
        <p:grpSpPr>
          <a:xfrm>
            <a:off x="5305355" y="2464164"/>
            <a:ext cx="767729" cy="3764265"/>
            <a:chOff x="291630" y="2459421"/>
            <a:chExt cx="1130501" cy="3764265"/>
          </a:xfrm>
        </p:grpSpPr>
        <p:sp>
          <p:nvSpPr>
            <p:cNvPr id="71" name="Rectangle 70"/>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72" name="Straight Connector 71"/>
            <p:cNvCxnSpPr>
              <a:stCxn id="71" idx="2"/>
              <a:endCxn id="73"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73" name="Rectangle 72"/>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74" name="TextBox 73"/>
          <p:cNvSpPr txBox="1"/>
          <p:nvPr/>
        </p:nvSpPr>
        <p:spPr>
          <a:xfrm>
            <a:off x="3291422" y="2971000"/>
            <a:ext cx="1762021" cy="523220"/>
          </a:xfrm>
          <a:prstGeom prst="rect">
            <a:avLst/>
          </a:prstGeom>
          <a:noFill/>
        </p:spPr>
        <p:txBody>
          <a:bodyPr wrap="none" rtlCol="0">
            <a:spAutoFit/>
          </a:bodyPr>
          <a:lstStyle/>
          <a:p>
            <a:r>
              <a:rPr kumimoji="1" lang="en-US" sz="1400" dirty="0"/>
              <a:t>MPH-EXEC</a:t>
            </a:r>
          </a:p>
          <a:p>
            <a:r>
              <a:rPr kumimoji="1" lang="en-US" sz="1400" dirty="0"/>
              <a:t>     -</a:t>
            </a:r>
            <a:r>
              <a:rPr kumimoji="1" lang="en-US" sz="1400" dirty="0" err="1"/>
              <a:t>PROFILE.request</a:t>
            </a:r>
            <a:endParaRPr kumimoji="1" lang="en-US" sz="1400" dirty="0"/>
          </a:p>
        </p:txBody>
      </p:sp>
      <p:sp>
        <p:nvSpPr>
          <p:cNvPr id="75" name="TextBox 74"/>
          <p:cNvSpPr txBox="1"/>
          <p:nvPr/>
        </p:nvSpPr>
        <p:spPr>
          <a:xfrm>
            <a:off x="4116489" y="1929922"/>
            <a:ext cx="800219" cy="523220"/>
          </a:xfrm>
          <a:prstGeom prst="rect">
            <a:avLst/>
          </a:prstGeom>
          <a:noFill/>
        </p:spPr>
        <p:txBody>
          <a:bodyPr wrap="none" rtlCol="0">
            <a:spAutoFit/>
          </a:bodyPr>
          <a:lstStyle/>
          <a:p>
            <a:pPr algn="ctr"/>
            <a:r>
              <a:rPr lang="en-US" sz="1400" dirty="0">
                <a:solidFill>
                  <a:srgbClr val="FF0000"/>
                </a:solidFill>
              </a:rPr>
              <a:t>PDE</a:t>
            </a:r>
          </a:p>
          <a:p>
            <a:pPr algn="ctr"/>
            <a:r>
              <a:rPr lang="en-US" sz="1400" dirty="0">
                <a:solidFill>
                  <a:srgbClr val="FF0000"/>
                </a:solidFill>
              </a:rPr>
              <a:t>sublayer</a:t>
            </a:r>
            <a:endParaRPr kumimoji="1" lang="en-US" sz="1400" dirty="0">
              <a:solidFill>
                <a:srgbClr val="FF0000"/>
              </a:solidFill>
            </a:endParaRPr>
          </a:p>
        </p:txBody>
      </p:sp>
      <p:grpSp>
        <p:nvGrpSpPr>
          <p:cNvPr id="76" name="Group 75"/>
          <p:cNvGrpSpPr/>
          <p:nvPr/>
        </p:nvGrpSpPr>
        <p:grpSpPr>
          <a:xfrm>
            <a:off x="4125089" y="2459422"/>
            <a:ext cx="767729" cy="3764265"/>
            <a:chOff x="291630" y="2459421"/>
            <a:chExt cx="1130501" cy="3764265"/>
          </a:xfrm>
        </p:grpSpPr>
        <p:sp>
          <p:nvSpPr>
            <p:cNvPr id="77" name="Rectangle 76"/>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78" name="Straight Connector 77"/>
            <p:cNvCxnSpPr>
              <a:stCxn id="77" idx="2"/>
              <a:endCxn id="79"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79" name="Rectangle 78"/>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80" name="TextBox 79"/>
          <p:cNvSpPr txBox="1"/>
          <p:nvPr/>
        </p:nvSpPr>
        <p:spPr>
          <a:xfrm>
            <a:off x="4460380" y="3141773"/>
            <a:ext cx="1762021" cy="523220"/>
          </a:xfrm>
          <a:prstGeom prst="rect">
            <a:avLst/>
          </a:prstGeom>
          <a:noFill/>
        </p:spPr>
        <p:txBody>
          <a:bodyPr wrap="none" rtlCol="0">
            <a:spAutoFit/>
          </a:bodyPr>
          <a:lstStyle/>
          <a:p>
            <a:r>
              <a:rPr kumimoji="1" lang="en-US" sz="1400" dirty="0"/>
              <a:t>6tH-EXEC</a:t>
            </a:r>
          </a:p>
          <a:p>
            <a:r>
              <a:rPr kumimoji="1" lang="en-US" sz="1400" dirty="0"/>
              <a:t>     -PROFILE.request</a:t>
            </a:r>
          </a:p>
        </p:txBody>
      </p:sp>
      <p:cxnSp>
        <p:nvCxnSpPr>
          <p:cNvPr id="81" name="Straight Arrow Connector 80"/>
          <p:cNvCxnSpPr/>
          <p:nvPr/>
        </p:nvCxnSpPr>
        <p:spPr>
          <a:xfrm>
            <a:off x="3343354" y="3518872"/>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82" name="Straight Arrow Connector 81"/>
          <p:cNvCxnSpPr/>
          <p:nvPr/>
        </p:nvCxnSpPr>
        <p:spPr>
          <a:xfrm>
            <a:off x="4529216" y="3671272"/>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3" name="TextBox 82"/>
          <p:cNvSpPr txBox="1"/>
          <p:nvPr/>
        </p:nvSpPr>
        <p:spPr>
          <a:xfrm>
            <a:off x="5630506" y="4747659"/>
            <a:ext cx="1787669" cy="307777"/>
          </a:xfrm>
          <a:prstGeom prst="rect">
            <a:avLst/>
          </a:prstGeom>
          <a:noFill/>
        </p:spPr>
        <p:txBody>
          <a:bodyPr wrap="none" rtlCol="0">
            <a:spAutoFit/>
          </a:bodyPr>
          <a:lstStyle/>
          <a:p>
            <a:r>
              <a:rPr kumimoji="1" lang="en-US" sz="1400" dirty="0"/>
              <a:t>MMI-</a:t>
            </a:r>
            <a:r>
              <a:rPr kumimoji="1" lang="en-US" sz="1400" dirty="0" err="1"/>
              <a:t>MGMT.confirm</a:t>
            </a:r>
            <a:endParaRPr kumimoji="1" lang="en-US" sz="1400" dirty="0"/>
          </a:p>
        </p:txBody>
      </p:sp>
      <p:cxnSp>
        <p:nvCxnSpPr>
          <p:cNvPr id="86" name="Straight Arrow Connector 85"/>
          <p:cNvCxnSpPr/>
          <p:nvPr/>
        </p:nvCxnSpPr>
        <p:spPr>
          <a:xfrm>
            <a:off x="4507143" y="5200634"/>
            <a:ext cx="116586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87" name="TextBox 86"/>
          <p:cNvSpPr txBox="1"/>
          <p:nvPr/>
        </p:nvSpPr>
        <p:spPr>
          <a:xfrm>
            <a:off x="3291423" y="4880884"/>
            <a:ext cx="1813317" cy="523220"/>
          </a:xfrm>
          <a:prstGeom prst="rect">
            <a:avLst/>
          </a:prstGeom>
          <a:noFill/>
        </p:spPr>
        <p:txBody>
          <a:bodyPr wrap="none" rtlCol="0">
            <a:spAutoFit/>
          </a:bodyPr>
          <a:lstStyle/>
          <a:p>
            <a:r>
              <a:rPr kumimoji="1" lang="en-US" sz="1400" dirty="0"/>
              <a:t>MPH-EXEC</a:t>
            </a:r>
          </a:p>
          <a:p>
            <a:r>
              <a:rPr kumimoji="1" lang="en-US" sz="1400" dirty="0"/>
              <a:t>     -</a:t>
            </a:r>
            <a:r>
              <a:rPr kumimoji="1" lang="en-US" sz="1400" dirty="0" err="1"/>
              <a:t>PROFILE.confirm</a:t>
            </a:r>
            <a:endParaRPr kumimoji="1" lang="en-US" sz="1400" dirty="0"/>
          </a:p>
        </p:txBody>
      </p:sp>
      <p:cxnSp>
        <p:nvCxnSpPr>
          <p:cNvPr id="89" name="Straight Arrow Connector 88"/>
          <p:cNvCxnSpPr/>
          <p:nvPr/>
        </p:nvCxnSpPr>
        <p:spPr>
          <a:xfrm>
            <a:off x="2149246" y="5514282"/>
            <a:ext cx="116586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3" name="Date Placeholder 2"/>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Tree>
    <p:extLst>
      <p:ext uri="{BB962C8B-B14F-4D97-AF65-F5344CB8AC3E}">
        <p14:creationId xmlns:p14="http://schemas.microsoft.com/office/powerpoint/2010/main" val="107000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ULI “Profile” for Protocol Management</a:t>
            </a:r>
          </a:p>
        </p:txBody>
      </p:sp>
      <p:sp>
        <p:nvSpPr>
          <p:cNvPr id="4" name="Content Placeholder 3"/>
          <p:cNvSpPr>
            <a:spLocks noGrp="1"/>
          </p:cNvSpPr>
          <p:nvPr>
            <p:ph idx="1"/>
          </p:nvPr>
        </p:nvSpPr>
        <p:spPr/>
        <p:txBody>
          <a:bodyPr>
            <a:normAutofit fontScale="62500" lnSpcReduction="20000"/>
          </a:bodyPr>
          <a:lstStyle/>
          <a:p>
            <a:r>
              <a:rPr lang="en-US" dirty="0"/>
              <a:t>Values of ULI</a:t>
            </a:r>
          </a:p>
          <a:p>
            <a:pPr lvl="1"/>
            <a:r>
              <a:rPr lang="en-US" dirty="0"/>
              <a:t>Simpler interface to the MAC that reduces the number of API calls by combining existing MLME  into something easier to use</a:t>
            </a:r>
          </a:p>
          <a:p>
            <a:pPr lvl="1"/>
            <a:r>
              <a:rPr lang="en-US" dirty="0"/>
              <a:t> Common interface to other IEEE802 families (LLC-like function)</a:t>
            </a:r>
          </a:p>
          <a:p>
            <a:pPr lvl="1"/>
            <a:r>
              <a:rPr lang="en-US" dirty="0"/>
              <a:t>Yang modeling can be used for this</a:t>
            </a:r>
          </a:p>
          <a:p>
            <a:r>
              <a:rPr lang="en-US" dirty="0"/>
              <a:t>Challenge</a:t>
            </a:r>
          </a:p>
          <a:p>
            <a:pPr lvl="1"/>
            <a:r>
              <a:rPr lang="en-US" dirty="0"/>
              <a:t>Mapping between layers or different 802 specs is not so simple…</a:t>
            </a:r>
          </a:p>
          <a:p>
            <a:r>
              <a:rPr lang="en-US" dirty="0"/>
              <a:t>Proposal</a:t>
            </a:r>
          </a:p>
          <a:p>
            <a:pPr lvl="1"/>
            <a:r>
              <a:rPr lang="en-US" dirty="0"/>
              <a:t>Define a “ULI Profile”, which is a set of parameters or commands to simply access</a:t>
            </a:r>
          </a:p>
          <a:p>
            <a:r>
              <a:rPr lang="en-US" dirty="0"/>
              <a:t>Use cases for ULI Profile </a:t>
            </a:r>
          </a:p>
          <a:p>
            <a:pPr lvl="1"/>
            <a:r>
              <a:rPr lang="en-US" dirty="0"/>
              <a:t>Use case 1: one-shot MAC/PHY configuration </a:t>
            </a:r>
          </a:p>
          <a:p>
            <a:pPr lvl="1"/>
            <a:r>
              <a:rPr lang="en-US" dirty="0"/>
              <a:t>Use case 2: 802.x &lt;-&gt; 802.y protocol translation</a:t>
            </a:r>
          </a:p>
          <a:p>
            <a:pPr lvl="1"/>
            <a:r>
              <a:rPr lang="en-US" dirty="0"/>
              <a:t>Use case 3: MAC/PHY configuration by higher layer applications </a:t>
            </a:r>
          </a:p>
          <a:p>
            <a:endParaRPr lang="en-US" dirty="0"/>
          </a:p>
        </p:txBody>
      </p:sp>
      <p:sp>
        <p:nvSpPr>
          <p:cNvPr id="2" name="Date Placeholder 1"/>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p>
            <a:r>
              <a:rPr lang="en-US" smtClean="0"/>
              <a:t>Slide </a:t>
            </a:r>
            <a:fld id="{C68A915F-B456-5149-A807-E92E2E55320D}" type="slidenum">
              <a:rPr lang="en-US" smtClean="0"/>
              <a:pPr/>
              <a:t>2</a:t>
            </a:fld>
            <a:endParaRPr lang="en-US"/>
          </a:p>
        </p:txBody>
      </p:sp>
    </p:spTree>
    <p:extLst>
      <p:ext uri="{BB962C8B-B14F-4D97-AF65-F5344CB8AC3E}">
        <p14:creationId xmlns:p14="http://schemas.microsoft.com/office/powerpoint/2010/main" val="283239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ULI Profile identification and operation primitives</a:t>
            </a:r>
          </a:p>
        </p:txBody>
      </p:sp>
      <p:sp>
        <p:nvSpPr>
          <p:cNvPr id="2" name="Content Placeholder 1"/>
          <p:cNvSpPr>
            <a:spLocks noGrp="1"/>
          </p:cNvSpPr>
          <p:nvPr>
            <p:ph idx="1"/>
          </p:nvPr>
        </p:nvSpPr>
        <p:spPr/>
        <p:txBody>
          <a:bodyPr/>
          <a:lstStyle/>
          <a:p>
            <a:r>
              <a:rPr lang="en-US" dirty="0"/>
              <a:t>Scope of profile ID</a:t>
            </a:r>
          </a:p>
          <a:p>
            <a:pPr lvl="1"/>
            <a:r>
              <a:rPr lang="en-US" dirty="0"/>
              <a:t>Local ID</a:t>
            </a:r>
          </a:p>
          <a:p>
            <a:pPr lvl="1"/>
            <a:r>
              <a:rPr lang="en-US" dirty="0"/>
              <a:t>global ID (standardized)</a:t>
            </a:r>
          </a:p>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3" name="Date Placeholder 2"/>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p>
            <a:r>
              <a:rPr lang="en-US" smtClean="0"/>
              <a:t>Slide </a:t>
            </a:r>
            <a:fld id="{C68A915F-B456-5149-A807-E92E2E55320D}" type="slidenum">
              <a:rPr lang="en-US" smtClean="0"/>
              <a:pPr/>
              <a:t>3</a:t>
            </a:fld>
            <a:endParaRPr lang="en-US"/>
          </a:p>
        </p:txBody>
      </p:sp>
    </p:spTree>
    <p:extLst>
      <p:ext uri="{BB962C8B-B14F-4D97-AF65-F5344CB8AC3E}">
        <p14:creationId xmlns:p14="http://schemas.microsoft.com/office/powerpoint/2010/main" val="3547652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533400"/>
            <a:ext cx="8915400" cy="1066800"/>
          </a:xfrm>
        </p:spPr>
        <p:txBody>
          <a:bodyPr/>
          <a:lstStyle/>
          <a:p>
            <a:r>
              <a:rPr lang="en-US" dirty="0"/>
              <a:t>Use case 1: one-shot MAC/PHY configuration </a:t>
            </a:r>
          </a:p>
        </p:txBody>
      </p:sp>
      <p:sp>
        <p:nvSpPr>
          <p:cNvPr id="2" name="Content Placeholder 1"/>
          <p:cNvSpPr>
            <a:spLocks noGrp="1"/>
          </p:cNvSpPr>
          <p:nvPr>
            <p:ph idx="1"/>
          </p:nvPr>
        </p:nvSpPr>
        <p:spPr>
          <a:xfrm>
            <a:off x="609600" y="1371600"/>
            <a:ext cx="7886700" cy="644352"/>
          </a:xfrm>
        </p:spPr>
        <p:txBody>
          <a:bodyPr/>
          <a:lstStyle/>
          <a:p>
            <a:r>
              <a:rPr lang="en-US" dirty="0"/>
              <a:t>Simplifies parameter settings</a:t>
            </a:r>
          </a:p>
        </p:txBody>
      </p:sp>
      <p:sp>
        <p:nvSpPr>
          <p:cNvPr id="5" name="TextBox 4"/>
          <p:cNvSpPr txBox="1"/>
          <p:nvPr/>
        </p:nvSpPr>
        <p:spPr>
          <a:xfrm>
            <a:off x="1676400" y="1905000"/>
            <a:ext cx="1826141" cy="461665"/>
          </a:xfrm>
          <a:prstGeom prst="rect">
            <a:avLst/>
          </a:prstGeom>
          <a:noFill/>
        </p:spPr>
        <p:txBody>
          <a:bodyPr wrap="none" rtlCol="0">
            <a:spAutoFit/>
          </a:bodyPr>
          <a:lstStyle/>
          <a:p>
            <a:pPr algn="ctr"/>
            <a:r>
              <a:rPr lang="en-US" dirty="0"/>
              <a:t>ULI profile ID=0x01</a:t>
            </a:r>
          </a:p>
          <a:p>
            <a:pPr algn="ctr"/>
            <a:r>
              <a:rPr lang="en-US" dirty="0"/>
              <a:t>“Configuration profile #1”</a:t>
            </a:r>
          </a:p>
        </p:txBody>
      </p:sp>
      <p:graphicFrame>
        <p:nvGraphicFramePr>
          <p:cNvPr id="7" name="Table 6"/>
          <p:cNvGraphicFramePr>
            <a:graphicFrameLocks noGrp="1"/>
          </p:cNvGraphicFramePr>
          <p:nvPr>
            <p:extLst>
              <p:ext uri="{D42A27DB-BD31-4B8C-83A1-F6EECF244321}">
                <p14:modId xmlns:p14="http://schemas.microsoft.com/office/powerpoint/2010/main" val="1630595485"/>
              </p:ext>
            </p:extLst>
          </p:nvPr>
        </p:nvGraphicFramePr>
        <p:xfrm>
          <a:off x="381000" y="2362200"/>
          <a:ext cx="4267200" cy="4079240"/>
        </p:xfrm>
        <a:graphic>
          <a:graphicData uri="http://schemas.openxmlformats.org/drawingml/2006/table">
            <a:tbl>
              <a:tblPr firstRow="1">
                <a:tableStyleId>{F5AB1C69-6EDB-4FF4-983F-18BD219EF322}</a:tableStyleId>
              </a:tblPr>
              <a:tblGrid>
                <a:gridCol w="2133600">
                  <a:extLst>
                    <a:ext uri="{9D8B030D-6E8A-4147-A177-3AD203B41FA5}">
                      <a16:colId xmlns:a16="http://schemas.microsoft.com/office/drawing/2014/main" xmlns="" val="2712359029"/>
                    </a:ext>
                  </a:extLst>
                </a:gridCol>
                <a:gridCol w="2133600">
                  <a:extLst>
                    <a:ext uri="{9D8B030D-6E8A-4147-A177-3AD203B41FA5}">
                      <a16:colId xmlns:a16="http://schemas.microsoft.com/office/drawing/2014/main" xmlns="" val="93927268"/>
                    </a:ext>
                  </a:extLst>
                </a:gridCol>
              </a:tblGrid>
              <a:tr h="370840">
                <a:tc>
                  <a:txBody>
                    <a:bodyPr/>
                    <a:lstStyle/>
                    <a:p>
                      <a:pPr algn="ctr"/>
                      <a:r>
                        <a:rPr lang="en-US" dirty="0"/>
                        <a:t>Parameter </a:t>
                      </a:r>
                    </a:p>
                  </a:txBody>
                  <a:tcPr marL="68580" marR="68580"/>
                </a:tc>
                <a:tc>
                  <a:txBody>
                    <a:bodyPr/>
                    <a:lstStyle/>
                    <a:p>
                      <a:pPr algn="ctr"/>
                      <a:r>
                        <a:rPr lang="en-US" dirty="0"/>
                        <a:t>Value</a:t>
                      </a:r>
                    </a:p>
                  </a:txBody>
                  <a:tcPr marL="68580" marR="68580"/>
                </a:tc>
                <a:extLst>
                  <a:ext uri="{0D108BD9-81ED-4DB2-BD59-A6C34878D82A}">
                    <a16:rowId xmlns:a16="http://schemas.microsoft.com/office/drawing/2014/main" xmlns="" val="552787332"/>
                  </a:ext>
                </a:extLst>
              </a:tr>
              <a:tr h="370840">
                <a:tc gridSpan="2">
                  <a:txBody>
                    <a:bodyPr/>
                    <a:lstStyle/>
                    <a:p>
                      <a:pPr algn="ctr"/>
                      <a:r>
                        <a:rPr lang="en-US" b="1" dirty="0"/>
                        <a:t>MAC Parameters</a:t>
                      </a:r>
                    </a:p>
                  </a:txBody>
                  <a:tcPr marL="68580" marR="68580"/>
                </a:tc>
                <a:tc hMerge="1">
                  <a:txBody>
                    <a:bodyPr/>
                    <a:lstStyle/>
                    <a:p>
                      <a:endParaRPr lang="en-US" dirty="0"/>
                    </a:p>
                  </a:txBody>
                  <a:tcPr/>
                </a:tc>
                <a:extLst>
                  <a:ext uri="{0D108BD9-81ED-4DB2-BD59-A6C34878D82A}">
                    <a16:rowId xmlns:a16="http://schemas.microsoft.com/office/drawing/2014/main" xmlns="" val="526632673"/>
                  </a:ext>
                </a:extLst>
              </a:tr>
              <a:tr h="370840">
                <a:tc>
                  <a:txBody>
                    <a:bodyPr/>
                    <a:lstStyle/>
                    <a:p>
                      <a:r>
                        <a:rPr lang="en-US" dirty="0"/>
                        <a:t>Device</a:t>
                      </a:r>
                      <a:r>
                        <a:rPr lang="en-US" baseline="0" dirty="0"/>
                        <a:t> Type</a:t>
                      </a:r>
                      <a:endParaRPr lang="en-US" dirty="0"/>
                    </a:p>
                  </a:txBody>
                  <a:tcPr marL="68580" marR="68580"/>
                </a:tc>
                <a:tc>
                  <a:txBody>
                    <a:bodyPr/>
                    <a:lstStyle/>
                    <a:p>
                      <a:r>
                        <a:rPr lang="en-US" dirty="0"/>
                        <a:t>FFD</a:t>
                      </a:r>
                    </a:p>
                  </a:txBody>
                  <a:tcPr marL="68580" marR="68580"/>
                </a:tc>
                <a:extLst>
                  <a:ext uri="{0D108BD9-81ED-4DB2-BD59-A6C34878D82A}">
                    <a16:rowId xmlns:a16="http://schemas.microsoft.com/office/drawing/2014/main" xmlns="" val="2969360604"/>
                  </a:ext>
                </a:extLst>
              </a:tr>
              <a:tr h="370840">
                <a:tc>
                  <a:txBody>
                    <a:bodyPr/>
                    <a:lstStyle/>
                    <a:p>
                      <a:r>
                        <a:rPr lang="en-US" dirty="0"/>
                        <a:t>PAN</a:t>
                      </a:r>
                    </a:p>
                  </a:txBody>
                  <a:tcPr marL="68580" marR="68580"/>
                </a:tc>
                <a:tc>
                  <a:txBody>
                    <a:bodyPr/>
                    <a:lstStyle/>
                    <a:p>
                      <a:r>
                        <a:rPr lang="en-US" dirty="0"/>
                        <a:t>discovery</a:t>
                      </a:r>
                    </a:p>
                  </a:txBody>
                  <a:tcPr marL="68580" marR="68580"/>
                </a:tc>
                <a:extLst>
                  <a:ext uri="{0D108BD9-81ED-4DB2-BD59-A6C34878D82A}">
                    <a16:rowId xmlns:a16="http://schemas.microsoft.com/office/drawing/2014/main" xmlns="" val="2011297479"/>
                  </a:ext>
                </a:extLst>
              </a:tr>
              <a:tr h="370840">
                <a:tc>
                  <a:txBody>
                    <a:bodyPr/>
                    <a:lstStyle/>
                    <a:p>
                      <a:r>
                        <a:rPr lang="en-US" dirty="0"/>
                        <a:t>Operation mode</a:t>
                      </a:r>
                    </a:p>
                  </a:txBody>
                  <a:tcPr marL="68580" marR="68580"/>
                </a:tc>
                <a:tc>
                  <a:txBody>
                    <a:bodyPr/>
                    <a:lstStyle/>
                    <a:p>
                      <a:r>
                        <a:rPr lang="en-US" dirty="0"/>
                        <a:t>TSCH</a:t>
                      </a:r>
                      <a:r>
                        <a:rPr lang="en-US" baseline="0" dirty="0"/>
                        <a:t>-BE</a:t>
                      </a:r>
                      <a:endParaRPr lang="en-US" dirty="0"/>
                    </a:p>
                  </a:txBody>
                  <a:tcPr marL="68580" marR="68580"/>
                </a:tc>
                <a:extLst>
                  <a:ext uri="{0D108BD9-81ED-4DB2-BD59-A6C34878D82A}">
                    <a16:rowId xmlns:a16="http://schemas.microsoft.com/office/drawing/2014/main" xmlns="" val="2751749448"/>
                  </a:ext>
                </a:extLst>
              </a:tr>
              <a:tr h="370840">
                <a:tc>
                  <a:txBody>
                    <a:bodyPr/>
                    <a:lstStyle/>
                    <a:p>
                      <a:r>
                        <a:rPr lang="en-US" dirty="0"/>
                        <a:t>Channel</a:t>
                      </a:r>
                      <a:r>
                        <a:rPr lang="en-US" baseline="0" dirty="0"/>
                        <a:t> Hopping</a:t>
                      </a:r>
                      <a:endParaRPr lang="en-US" dirty="0"/>
                    </a:p>
                  </a:txBody>
                  <a:tcPr marL="68580" marR="68580"/>
                </a:tc>
                <a:tc>
                  <a:txBody>
                    <a:bodyPr/>
                    <a:lstStyle/>
                    <a:p>
                      <a:endParaRPr lang="en-US" dirty="0"/>
                    </a:p>
                  </a:txBody>
                  <a:tcPr marL="68580" marR="68580"/>
                </a:tc>
                <a:extLst>
                  <a:ext uri="{0D108BD9-81ED-4DB2-BD59-A6C34878D82A}">
                    <a16:rowId xmlns:a16="http://schemas.microsoft.com/office/drawing/2014/main" xmlns="" val="3529742664"/>
                  </a:ext>
                </a:extLst>
              </a:tr>
              <a:tr h="370840">
                <a:tc gridSpan="2">
                  <a:txBody>
                    <a:bodyPr/>
                    <a:lstStyle/>
                    <a:p>
                      <a:pPr algn="ctr"/>
                      <a:r>
                        <a:rPr lang="en-US" b="1" dirty="0"/>
                        <a:t>PHY</a:t>
                      </a:r>
                      <a:r>
                        <a:rPr lang="en-US" b="1" baseline="0" dirty="0"/>
                        <a:t> Parameters</a:t>
                      </a:r>
                      <a:endParaRPr lang="en-US" b="1" dirty="0"/>
                    </a:p>
                  </a:txBody>
                  <a:tcPr marL="68580" marR="68580" anchor="ctr"/>
                </a:tc>
                <a:tc hMerge="1">
                  <a:txBody>
                    <a:bodyPr/>
                    <a:lstStyle/>
                    <a:p>
                      <a:endParaRPr lang="en-US" dirty="0"/>
                    </a:p>
                  </a:txBody>
                  <a:tcPr/>
                </a:tc>
                <a:extLst>
                  <a:ext uri="{0D108BD9-81ED-4DB2-BD59-A6C34878D82A}">
                    <a16:rowId xmlns:a16="http://schemas.microsoft.com/office/drawing/2014/main" xmlns="" val="4292479135"/>
                  </a:ext>
                </a:extLst>
              </a:tr>
              <a:tr h="370840">
                <a:tc>
                  <a:txBody>
                    <a:bodyPr/>
                    <a:lstStyle/>
                    <a:p>
                      <a:r>
                        <a:rPr lang="en-US" dirty="0"/>
                        <a:t>Modulation</a:t>
                      </a:r>
                      <a:r>
                        <a:rPr lang="en-US" baseline="0" dirty="0"/>
                        <a:t> type</a:t>
                      </a:r>
                      <a:endParaRPr lang="en-US" dirty="0"/>
                    </a:p>
                  </a:txBody>
                  <a:tcPr marL="68580" marR="68580"/>
                </a:tc>
                <a:tc>
                  <a:txBody>
                    <a:bodyPr/>
                    <a:lstStyle/>
                    <a:p>
                      <a:r>
                        <a:rPr lang="en-US" dirty="0"/>
                        <a:t>FSK</a:t>
                      </a:r>
                    </a:p>
                  </a:txBody>
                  <a:tcPr marL="68580" marR="68580"/>
                </a:tc>
                <a:extLst>
                  <a:ext uri="{0D108BD9-81ED-4DB2-BD59-A6C34878D82A}">
                    <a16:rowId xmlns:a16="http://schemas.microsoft.com/office/drawing/2014/main" xmlns="" val="3971516574"/>
                  </a:ext>
                </a:extLst>
              </a:tr>
              <a:tr h="370840">
                <a:tc>
                  <a:txBody>
                    <a:bodyPr/>
                    <a:lstStyle/>
                    <a:p>
                      <a:r>
                        <a:rPr lang="en-US" dirty="0"/>
                        <a:t>FCS</a:t>
                      </a:r>
                    </a:p>
                  </a:txBody>
                  <a:tcPr marL="68580" marR="68580"/>
                </a:tc>
                <a:tc>
                  <a:txBody>
                    <a:bodyPr/>
                    <a:lstStyle/>
                    <a:p>
                      <a:r>
                        <a:rPr lang="en-US" dirty="0"/>
                        <a:t>4</a:t>
                      </a:r>
                    </a:p>
                  </a:txBody>
                  <a:tcPr marL="68580" marR="68580"/>
                </a:tc>
                <a:extLst>
                  <a:ext uri="{0D108BD9-81ED-4DB2-BD59-A6C34878D82A}">
                    <a16:rowId xmlns:a16="http://schemas.microsoft.com/office/drawing/2014/main" xmlns="" val="2677110410"/>
                  </a:ext>
                </a:extLst>
              </a:tr>
              <a:tr h="370840">
                <a:tc>
                  <a:txBody>
                    <a:bodyPr/>
                    <a:lstStyle/>
                    <a:p>
                      <a:r>
                        <a:rPr lang="en-US" dirty="0"/>
                        <a:t>Data rate</a:t>
                      </a:r>
                    </a:p>
                  </a:txBody>
                  <a:tcPr marL="68580" marR="68580"/>
                </a:tc>
                <a:tc>
                  <a:txBody>
                    <a:bodyPr/>
                    <a:lstStyle/>
                    <a:p>
                      <a:r>
                        <a:rPr lang="en-US" dirty="0"/>
                        <a:t>100</a:t>
                      </a:r>
                    </a:p>
                  </a:txBody>
                  <a:tcPr marL="68580" marR="68580"/>
                </a:tc>
                <a:extLst>
                  <a:ext uri="{0D108BD9-81ED-4DB2-BD59-A6C34878D82A}">
                    <a16:rowId xmlns:a16="http://schemas.microsoft.com/office/drawing/2014/main" xmlns="" val="912177232"/>
                  </a:ext>
                </a:extLst>
              </a:tr>
              <a:tr h="370840">
                <a:tc>
                  <a:txBody>
                    <a:bodyPr/>
                    <a:lstStyle/>
                    <a:p>
                      <a:r>
                        <a:rPr lang="en-US" dirty="0"/>
                        <a:t>Transmit</a:t>
                      </a:r>
                      <a:r>
                        <a:rPr lang="en-US" baseline="0" dirty="0"/>
                        <a:t> power</a:t>
                      </a:r>
                      <a:endParaRPr lang="en-US" dirty="0"/>
                    </a:p>
                  </a:txBody>
                  <a:tcPr marL="68580" marR="68580"/>
                </a:tc>
                <a:tc>
                  <a:txBody>
                    <a:bodyPr/>
                    <a:lstStyle/>
                    <a:p>
                      <a:r>
                        <a:rPr lang="en-US" dirty="0"/>
                        <a:t>20mW</a:t>
                      </a:r>
                    </a:p>
                  </a:txBody>
                  <a:tcPr marL="68580" marR="68580"/>
                </a:tc>
                <a:extLst>
                  <a:ext uri="{0D108BD9-81ED-4DB2-BD59-A6C34878D82A}">
                    <a16:rowId xmlns:a16="http://schemas.microsoft.com/office/drawing/2014/main" xmlns="" val="3456641247"/>
                  </a:ext>
                </a:extLst>
              </a:tr>
            </a:tbl>
          </a:graphicData>
        </a:graphic>
      </p:graphicFrame>
      <p:sp>
        <p:nvSpPr>
          <p:cNvPr id="26" name="TextBox 25"/>
          <p:cNvSpPr txBox="1"/>
          <p:nvPr/>
        </p:nvSpPr>
        <p:spPr>
          <a:xfrm>
            <a:off x="5105400" y="1905000"/>
            <a:ext cx="1826141" cy="461665"/>
          </a:xfrm>
          <a:prstGeom prst="rect">
            <a:avLst/>
          </a:prstGeom>
          <a:noFill/>
        </p:spPr>
        <p:txBody>
          <a:bodyPr wrap="none" rtlCol="0">
            <a:spAutoFit/>
          </a:bodyPr>
          <a:lstStyle/>
          <a:p>
            <a:pPr algn="ctr"/>
            <a:r>
              <a:rPr lang="en-US" dirty="0"/>
              <a:t>ULI profile ID=0x02 </a:t>
            </a:r>
          </a:p>
          <a:p>
            <a:pPr algn="ctr"/>
            <a:r>
              <a:rPr lang="en-US" dirty="0"/>
              <a:t>“Configuration profile #2”</a:t>
            </a:r>
          </a:p>
        </p:txBody>
      </p:sp>
      <p:graphicFrame>
        <p:nvGraphicFramePr>
          <p:cNvPr id="27" name="Table 26"/>
          <p:cNvGraphicFramePr>
            <a:graphicFrameLocks noGrp="1"/>
          </p:cNvGraphicFramePr>
          <p:nvPr>
            <p:extLst>
              <p:ext uri="{D42A27DB-BD31-4B8C-83A1-F6EECF244321}">
                <p14:modId xmlns:p14="http://schemas.microsoft.com/office/powerpoint/2010/main" val="276270030"/>
              </p:ext>
            </p:extLst>
          </p:nvPr>
        </p:nvGraphicFramePr>
        <p:xfrm>
          <a:off x="4419600" y="2362200"/>
          <a:ext cx="4400040" cy="4079240"/>
        </p:xfrm>
        <a:graphic>
          <a:graphicData uri="http://schemas.openxmlformats.org/drawingml/2006/table">
            <a:tbl>
              <a:tblPr firstRow="1">
                <a:tableStyleId>{F5AB1C69-6EDB-4FF4-983F-18BD219EF322}</a:tableStyleId>
              </a:tblPr>
              <a:tblGrid>
                <a:gridCol w="2200020">
                  <a:extLst>
                    <a:ext uri="{9D8B030D-6E8A-4147-A177-3AD203B41FA5}">
                      <a16:colId xmlns:a16="http://schemas.microsoft.com/office/drawing/2014/main" xmlns="" val="2712359029"/>
                    </a:ext>
                  </a:extLst>
                </a:gridCol>
                <a:gridCol w="2200020">
                  <a:extLst>
                    <a:ext uri="{9D8B030D-6E8A-4147-A177-3AD203B41FA5}">
                      <a16:colId xmlns:a16="http://schemas.microsoft.com/office/drawing/2014/main" xmlns="" val="93927268"/>
                    </a:ext>
                  </a:extLst>
                </a:gridCol>
              </a:tblGrid>
              <a:tr h="370840">
                <a:tc>
                  <a:txBody>
                    <a:bodyPr/>
                    <a:lstStyle/>
                    <a:p>
                      <a:pPr algn="ctr"/>
                      <a:r>
                        <a:rPr lang="en-US" dirty="0"/>
                        <a:t>Parameter </a:t>
                      </a:r>
                    </a:p>
                  </a:txBody>
                  <a:tcPr marL="68580" marR="68580"/>
                </a:tc>
                <a:tc>
                  <a:txBody>
                    <a:bodyPr/>
                    <a:lstStyle/>
                    <a:p>
                      <a:pPr algn="ctr"/>
                      <a:r>
                        <a:rPr lang="en-US" dirty="0"/>
                        <a:t>Value</a:t>
                      </a:r>
                    </a:p>
                  </a:txBody>
                  <a:tcPr marL="68580" marR="68580"/>
                </a:tc>
                <a:extLst>
                  <a:ext uri="{0D108BD9-81ED-4DB2-BD59-A6C34878D82A}">
                    <a16:rowId xmlns:a16="http://schemas.microsoft.com/office/drawing/2014/main" xmlns="" val="552787332"/>
                  </a:ext>
                </a:extLst>
              </a:tr>
              <a:tr h="370840">
                <a:tc gridSpan="2">
                  <a:txBody>
                    <a:bodyPr/>
                    <a:lstStyle/>
                    <a:p>
                      <a:pPr algn="ctr"/>
                      <a:r>
                        <a:rPr lang="en-US" b="1" dirty="0"/>
                        <a:t>MAC Parameters</a:t>
                      </a:r>
                    </a:p>
                  </a:txBody>
                  <a:tcPr marL="68580" marR="68580"/>
                </a:tc>
                <a:tc hMerge="1">
                  <a:txBody>
                    <a:bodyPr/>
                    <a:lstStyle/>
                    <a:p>
                      <a:endParaRPr lang="en-US" dirty="0"/>
                    </a:p>
                  </a:txBody>
                  <a:tcPr/>
                </a:tc>
                <a:extLst>
                  <a:ext uri="{0D108BD9-81ED-4DB2-BD59-A6C34878D82A}">
                    <a16:rowId xmlns:a16="http://schemas.microsoft.com/office/drawing/2014/main" xmlns="" val="526632673"/>
                  </a:ext>
                </a:extLst>
              </a:tr>
              <a:tr h="370840">
                <a:tc>
                  <a:txBody>
                    <a:bodyPr/>
                    <a:lstStyle/>
                    <a:p>
                      <a:r>
                        <a:rPr lang="en-US" dirty="0"/>
                        <a:t>Device</a:t>
                      </a:r>
                      <a:r>
                        <a:rPr lang="en-US" baseline="0" dirty="0"/>
                        <a:t> Type</a:t>
                      </a:r>
                      <a:endParaRPr lang="en-US" dirty="0"/>
                    </a:p>
                  </a:txBody>
                  <a:tcPr marL="68580" marR="68580"/>
                </a:tc>
                <a:tc>
                  <a:txBody>
                    <a:bodyPr/>
                    <a:lstStyle/>
                    <a:p>
                      <a:r>
                        <a:rPr lang="en-US" dirty="0"/>
                        <a:t>FFD</a:t>
                      </a:r>
                    </a:p>
                  </a:txBody>
                  <a:tcPr marL="68580" marR="68580"/>
                </a:tc>
                <a:extLst>
                  <a:ext uri="{0D108BD9-81ED-4DB2-BD59-A6C34878D82A}">
                    <a16:rowId xmlns:a16="http://schemas.microsoft.com/office/drawing/2014/main" xmlns="" val="2969360604"/>
                  </a:ext>
                </a:extLst>
              </a:tr>
              <a:tr h="370840">
                <a:tc>
                  <a:txBody>
                    <a:bodyPr/>
                    <a:lstStyle/>
                    <a:p>
                      <a:r>
                        <a:rPr lang="en-US" dirty="0"/>
                        <a:t>PAN</a:t>
                      </a:r>
                    </a:p>
                  </a:txBody>
                  <a:tcPr marL="68580" marR="68580"/>
                </a:tc>
                <a:tc>
                  <a:txBody>
                    <a:bodyPr/>
                    <a:lstStyle/>
                    <a:p>
                      <a:r>
                        <a:rPr lang="en-US" dirty="0"/>
                        <a:t>Set-up</a:t>
                      </a:r>
                    </a:p>
                  </a:txBody>
                  <a:tcPr marL="68580" marR="68580"/>
                </a:tc>
                <a:extLst>
                  <a:ext uri="{0D108BD9-81ED-4DB2-BD59-A6C34878D82A}">
                    <a16:rowId xmlns:a16="http://schemas.microsoft.com/office/drawing/2014/main" xmlns="" val="2011297479"/>
                  </a:ext>
                </a:extLst>
              </a:tr>
              <a:tr h="370840">
                <a:tc>
                  <a:txBody>
                    <a:bodyPr/>
                    <a:lstStyle/>
                    <a:p>
                      <a:r>
                        <a:rPr lang="en-US" dirty="0"/>
                        <a:t>Operation mode</a:t>
                      </a:r>
                    </a:p>
                  </a:txBody>
                  <a:tcPr marL="68580" marR="68580"/>
                </a:tc>
                <a:tc>
                  <a:txBody>
                    <a:bodyPr/>
                    <a:lstStyle/>
                    <a:p>
                      <a:r>
                        <a:rPr lang="en-US" dirty="0"/>
                        <a:t>Generic-BE</a:t>
                      </a:r>
                    </a:p>
                  </a:txBody>
                  <a:tcPr marL="68580" marR="68580"/>
                </a:tc>
                <a:extLst>
                  <a:ext uri="{0D108BD9-81ED-4DB2-BD59-A6C34878D82A}">
                    <a16:rowId xmlns:a16="http://schemas.microsoft.com/office/drawing/2014/main" xmlns="" val="2751749448"/>
                  </a:ext>
                </a:extLst>
              </a:tr>
              <a:tr h="370840">
                <a:tc>
                  <a:txBody>
                    <a:bodyPr/>
                    <a:lstStyle/>
                    <a:p>
                      <a:endParaRPr lang="en-US" dirty="0"/>
                    </a:p>
                  </a:txBody>
                  <a:tcPr marL="68580" marR="68580"/>
                </a:tc>
                <a:tc>
                  <a:txBody>
                    <a:bodyPr/>
                    <a:lstStyle/>
                    <a:p>
                      <a:endParaRPr lang="en-US" dirty="0"/>
                    </a:p>
                  </a:txBody>
                  <a:tcPr marL="68580" marR="68580"/>
                </a:tc>
                <a:extLst>
                  <a:ext uri="{0D108BD9-81ED-4DB2-BD59-A6C34878D82A}">
                    <a16:rowId xmlns:a16="http://schemas.microsoft.com/office/drawing/2014/main" xmlns="" val="3529742664"/>
                  </a:ext>
                </a:extLst>
              </a:tr>
              <a:tr h="370840">
                <a:tc gridSpan="2">
                  <a:txBody>
                    <a:bodyPr/>
                    <a:lstStyle/>
                    <a:p>
                      <a:pPr algn="ctr"/>
                      <a:r>
                        <a:rPr lang="en-US" b="1" dirty="0"/>
                        <a:t>PHY</a:t>
                      </a:r>
                      <a:r>
                        <a:rPr lang="en-US" b="1" baseline="0" dirty="0"/>
                        <a:t> Parameters</a:t>
                      </a:r>
                      <a:endParaRPr lang="en-US" b="1" dirty="0"/>
                    </a:p>
                  </a:txBody>
                  <a:tcPr marL="68580" marR="68580" anchor="ctr"/>
                </a:tc>
                <a:tc hMerge="1">
                  <a:txBody>
                    <a:bodyPr/>
                    <a:lstStyle/>
                    <a:p>
                      <a:endParaRPr lang="en-US" dirty="0"/>
                    </a:p>
                  </a:txBody>
                  <a:tcPr/>
                </a:tc>
                <a:extLst>
                  <a:ext uri="{0D108BD9-81ED-4DB2-BD59-A6C34878D82A}">
                    <a16:rowId xmlns:a16="http://schemas.microsoft.com/office/drawing/2014/main" xmlns="" val="4292479135"/>
                  </a:ext>
                </a:extLst>
              </a:tr>
              <a:tr h="370840">
                <a:tc>
                  <a:txBody>
                    <a:bodyPr/>
                    <a:lstStyle/>
                    <a:p>
                      <a:r>
                        <a:rPr lang="en-US" dirty="0"/>
                        <a:t>Modulation</a:t>
                      </a:r>
                      <a:r>
                        <a:rPr lang="en-US" baseline="0" dirty="0"/>
                        <a:t> type</a:t>
                      </a:r>
                      <a:endParaRPr lang="en-US" dirty="0"/>
                    </a:p>
                  </a:txBody>
                  <a:tcPr marL="68580" marR="68580"/>
                </a:tc>
                <a:tc>
                  <a:txBody>
                    <a:bodyPr/>
                    <a:lstStyle/>
                    <a:p>
                      <a:r>
                        <a:rPr lang="en-US" dirty="0"/>
                        <a:t>OFDM</a:t>
                      </a:r>
                    </a:p>
                  </a:txBody>
                  <a:tcPr marL="68580" marR="68580"/>
                </a:tc>
                <a:extLst>
                  <a:ext uri="{0D108BD9-81ED-4DB2-BD59-A6C34878D82A}">
                    <a16:rowId xmlns:a16="http://schemas.microsoft.com/office/drawing/2014/main" xmlns="" val="3971516574"/>
                  </a:ext>
                </a:extLst>
              </a:tr>
              <a:tr h="370840">
                <a:tc>
                  <a:txBody>
                    <a:bodyPr/>
                    <a:lstStyle/>
                    <a:p>
                      <a:r>
                        <a:rPr lang="en-US" dirty="0"/>
                        <a:t>FCS</a:t>
                      </a:r>
                    </a:p>
                  </a:txBody>
                  <a:tcPr marL="68580" marR="68580"/>
                </a:tc>
                <a:tc>
                  <a:txBody>
                    <a:bodyPr/>
                    <a:lstStyle/>
                    <a:p>
                      <a:r>
                        <a:rPr lang="en-US" dirty="0"/>
                        <a:t>4</a:t>
                      </a:r>
                    </a:p>
                  </a:txBody>
                  <a:tcPr marL="68580" marR="68580"/>
                </a:tc>
                <a:extLst>
                  <a:ext uri="{0D108BD9-81ED-4DB2-BD59-A6C34878D82A}">
                    <a16:rowId xmlns:a16="http://schemas.microsoft.com/office/drawing/2014/main" xmlns="" val="2677110410"/>
                  </a:ext>
                </a:extLst>
              </a:tr>
              <a:tr h="370840">
                <a:tc>
                  <a:txBody>
                    <a:bodyPr/>
                    <a:lstStyle/>
                    <a:p>
                      <a:r>
                        <a:rPr lang="en-US" dirty="0"/>
                        <a:t>Data rate</a:t>
                      </a:r>
                    </a:p>
                  </a:txBody>
                  <a:tcPr marL="68580" marR="68580"/>
                </a:tc>
                <a:tc>
                  <a:txBody>
                    <a:bodyPr/>
                    <a:lstStyle/>
                    <a:p>
                      <a:r>
                        <a:rPr lang="en-US" dirty="0"/>
                        <a:t>800</a:t>
                      </a:r>
                    </a:p>
                  </a:txBody>
                  <a:tcPr marL="68580" marR="68580"/>
                </a:tc>
                <a:extLst>
                  <a:ext uri="{0D108BD9-81ED-4DB2-BD59-A6C34878D82A}">
                    <a16:rowId xmlns:a16="http://schemas.microsoft.com/office/drawing/2014/main" xmlns="" val="912177232"/>
                  </a:ext>
                </a:extLst>
              </a:tr>
              <a:tr h="370840">
                <a:tc>
                  <a:txBody>
                    <a:bodyPr/>
                    <a:lstStyle/>
                    <a:p>
                      <a:r>
                        <a:rPr lang="en-US" dirty="0"/>
                        <a:t>Transmit</a:t>
                      </a:r>
                      <a:r>
                        <a:rPr lang="en-US" baseline="0" dirty="0"/>
                        <a:t> Power</a:t>
                      </a:r>
                      <a:endParaRPr lang="en-US" dirty="0"/>
                    </a:p>
                  </a:txBody>
                  <a:tcPr marL="68580" marR="68580"/>
                </a:tc>
                <a:tc>
                  <a:txBody>
                    <a:bodyPr/>
                    <a:lstStyle/>
                    <a:p>
                      <a:r>
                        <a:rPr lang="en-US" dirty="0"/>
                        <a:t>600mW</a:t>
                      </a:r>
                    </a:p>
                  </a:txBody>
                  <a:tcPr marL="68580" marR="68580"/>
                </a:tc>
                <a:extLst>
                  <a:ext uri="{0D108BD9-81ED-4DB2-BD59-A6C34878D82A}">
                    <a16:rowId xmlns:a16="http://schemas.microsoft.com/office/drawing/2014/main" xmlns="" val="3456641247"/>
                  </a:ext>
                </a:extLst>
              </a:tr>
            </a:tbl>
          </a:graphicData>
        </a:graphic>
      </p:graphicFrame>
      <p:sp>
        <p:nvSpPr>
          <p:cNvPr id="28" name="Rectangle 27"/>
          <p:cNvSpPr/>
          <p:nvPr/>
        </p:nvSpPr>
        <p:spPr>
          <a:xfrm>
            <a:off x="0" y="0"/>
            <a:ext cx="1062681" cy="43660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Use case 1</a:t>
            </a:r>
          </a:p>
        </p:txBody>
      </p:sp>
      <p:sp>
        <p:nvSpPr>
          <p:cNvPr id="3" name="Date Placeholder 2"/>
          <p:cNvSpPr>
            <a:spLocks noGrp="1"/>
          </p:cNvSpPr>
          <p:nvPr>
            <p:ph type="dt" sz="half" idx="10"/>
          </p:nvPr>
        </p:nvSpPr>
        <p:spPr/>
        <p:txBody>
          <a:bodyPr/>
          <a:lstStyle/>
          <a:p>
            <a:r>
              <a:rPr lang="en-US" smtClean="0"/>
              <a:t>&lt;Jan 2017&gt;</a:t>
            </a:r>
            <a:endParaRPr lang="en-US"/>
          </a:p>
        </p:txBody>
      </p:sp>
      <p:sp>
        <p:nvSpPr>
          <p:cNvPr id="6" name="Footer Placeholder 5"/>
          <p:cNvSpPr>
            <a:spLocks noGrp="1"/>
          </p:cNvSpPr>
          <p:nvPr>
            <p:ph type="ftr" sz="quarter" idx="11"/>
          </p:nvPr>
        </p:nvSpPr>
        <p:spPr/>
        <p:txBody>
          <a:bodyPr/>
          <a:lstStyle/>
          <a:p>
            <a:r>
              <a:rPr lang="en-US" smtClean="0"/>
              <a:t>&lt;Hidetoshi Yokota&gt;, &lt;Landis+Gyr&gt;</a:t>
            </a:r>
            <a:endParaRPr lang="en-US"/>
          </a:p>
        </p:txBody>
      </p:sp>
      <p:sp>
        <p:nvSpPr>
          <p:cNvPr id="8" name="Slide Number Placeholder 7"/>
          <p:cNvSpPr>
            <a:spLocks noGrp="1"/>
          </p:cNvSpPr>
          <p:nvPr>
            <p:ph type="sldNum" sz="quarter" idx="12"/>
          </p:nvPr>
        </p:nvSpPr>
        <p:spPr/>
        <p:txBody>
          <a:bodyPr/>
          <a:lstStyle/>
          <a:p>
            <a:r>
              <a:rPr lang="en-US" smtClean="0"/>
              <a:t>Slide </a:t>
            </a:r>
            <a:fld id="{C68A915F-B456-5149-A807-E92E2E55320D}" type="slidenum">
              <a:rPr lang="en-US" smtClean="0"/>
              <a:pPr/>
              <a:t>4</a:t>
            </a:fld>
            <a:endParaRPr lang="en-US"/>
          </a:p>
        </p:txBody>
      </p:sp>
    </p:spTree>
    <p:extLst>
      <p:ext uri="{BB962C8B-B14F-4D97-AF65-F5344CB8AC3E}">
        <p14:creationId xmlns:p14="http://schemas.microsoft.com/office/powerpoint/2010/main" val="1556363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066800"/>
            <a:ext cx="5829300" cy="5575300"/>
          </a:xfrm>
          <a:prstGeom prst="rect">
            <a:avLst/>
          </a:prstGeom>
        </p:spPr>
      </p:pic>
      <p:sp>
        <p:nvSpPr>
          <p:cNvPr id="4" name="Rounded Rectangle 3"/>
          <p:cNvSpPr/>
          <p:nvPr/>
        </p:nvSpPr>
        <p:spPr>
          <a:xfrm>
            <a:off x="4734255" y="3842133"/>
            <a:ext cx="833715" cy="201454"/>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a:r>
              <a:rPr lang="en-US" sz="1200" dirty="0"/>
              <a:t>MLME-SET-*</a:t>
            </a:r>
          </a:p>
        </p:txBody>
      </p:sp>
      <p:sp>
        <p:nvSpPr>
          <p:cNvPr id="6" name="Flowchart: Magnetic Disk 5"/>
          <p:cNvSpPr/>
          <p:nvPr/>
        </p:nvSpPr>
        <p:spPr>
          <a:xfrm>
            <a:off x="6369709" y="4390037"/>
            <a:ext cx="437606" cy="287383"/>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PIB</a:t>
            </a:r>
          </a:p>
        </p:txBody>
      </p:sp>
      <p:cxnSp>
        <p:nvCxnSpPr>
          <p:cNvPr id="8" name="Straight Arrow Connector 7"/>
          <p:cNvCxnSpPr/>
          <p:nvPr/>
        </p:nvCxnSpPr>
        <p:spPr>
          <a:xfrm>
            <a:off x="5191254" y="4227572"/>
            <a:ext cx="137160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a:off x="6337003" y="1635270"/>
            <a:ext cx="0" cy="6400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flipH="1">
            <a:off x="4692716" y="2265416"/>
            <a:ext cx="164592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a:off x="4693148" y="2255026"/>
            <a:ext cx="0" cy="73152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5092182" y="4030206"/>
            <a:ext cx="0" cy="1636776"/>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37" name="TextBox 36"/>
          <p:cNvSpPr txBox="1"/>
          <p:nvPr/>
        </p:nvSpPr>
        <p:spPr>
          <a:xfrm>
            <a:off x="5096442" y="1422920"/>
            <a:ext cx="2369872" cy="307777"/>
          </a:xfrm>
          <a:prstGeom prst="rect">
            <a:avLst/>
          </a:prstGeom>
          <a:noFill/>
        </p:spPr>
        <p:txBody>
          <a:bodyPr wrap="none" rtlCol="0">
            <a:spAutoFit/>
          </a:bodyPr>
          <a:lstStyle/>
          <a:p>
            <a:r>
              <a:rPr lang="en-US" sz="1400" b="1" dirty="0"/>
              <a:t>(performance measurement)</a:t>
            </a:r>
          </a:p>
        </p:txBody>
      </p:sp>
      <p:cxnSp>
        <p:nvCxnSpPr>
          <p:cNvPr id="39" name="Straight Arrow Connector 38"/>
          <p:cNvCxnSpPr/>
          <p:nvPr/>
        </p:nvCxnSpPr>
        <p:spPr>
          <a:xfrm>
            <a:off x="5203827" y="4028900"/>
            <a:ext cx="0" cy="210312"/>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45" name="Straight Arrow Connector 44"/>
          <p:cNvCxnSpPr/>
          <p:nvPr/>
        </p:nvCxnSpPr>
        <p:spPr>
          <a:xfrm flipV="1">
            <a:off x="6551152" y="4216653"/>
            <a:ext cx="1697" cy="271847"/>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3" name="Title 2"/>
          <p:cNvSpPr>
            <a:spLocks noGrp="1"/>
          </p:cNvSpPr>
          <p:nvPr>
            <p:ph type="title"/>
          </p:nvPr>
        </p:nvSpPr>
        <p:spPr>
          <a:xfrm>
            <a:off x="76200" y="50621"/>
            <a:ext cx="8873181" cy="1325563"/>
          </a:xfrm>
        </p:spPr>
        <p:txBody>
          <a:bodyPr/>
          <a:lstStyle/>
          <a:p>
            <a:r>
              <a:rPr kumimoji="1" lang="en-US" dirty="0"/>
              <a:t>Configuring a set of parameters using a profile</a:t>
            </a:r>
            <a:endParaRPr lang="en-US" dirty="0"/>
          </a:p>
        </p:txBody>
      </p:sp>
      <p:cxnSp>
        <p:nvCxnSpPr>
          <p:cNvPr id="20" name="Straight Connector 19"/>
          <p:cNvCxnSpPr/>
          <p:nvPr/>
        </p:nvCxnSpPr>
        <p:spPr>
          <a:xfrm flipH="1">
            <a:off x="4768484" y="3747555"/>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5210958" y="3737463"/>
            <a:ext cx="0" cy="27432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9" name="Rectangle 18"/>
          <p:cNvSpPr/>
          <p:nvPr/>
        </p:nvSpPr>
        <p:spPr>
          <a:xfrm>
            <a:off x="0" y="0"/>
            <a:ext cx="1062681" cy="43660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Use case 1</a:t>
            </a:r>
          </a:p>
        </p:txBody>
      </p:sp>
      <p:cxnSp>
        <p:nvCxnSpPr>
          <p:cNvPr id="23" name="Straight Arrow Connector 22"/>
          <p:cNvCxnSpPr/>
          <p:nvPr/>
        </p:nvCxnSpPr>
        <p:spPr>
          <a:xfrm>
            <a:off x="3572383" y="5644883"/>
            <a:ext cx="150876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5" name="Straight Connector 24"/>
          <p:cNvCxnSpPr/>
          <p:nvPr/>
        </p:nvCxnSpPr>
        <p:spPr>
          <a:xfrm>
            <a:off x="3585754" y="5644883"/>
            <a:ext cx="0" cy="27432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a:off x="3916910" y="4226023"/>
            <a:ext cx="109728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flipV="1">
            <a:off x="3911193" y="4210012"/>
            <a:ext cx="1697" cy="271847"/>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Arrow Connector 27"/>
          <p:cNvCxnSpPr/>
          <p:nvPr/>
        </p:nvCxnSpPr>
        <p:spPr>
          <a:xfrm>
            <a:off x="5008284" y="4015711"/>
            <a:ext cx="0" cy="210312"/>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a:off x="4781039" y="3372626"/>
            <a:ext cx="0" cy="36576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4604827" y="3371703"/>
            <a:ext cx="0" cy="54864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a:off x="4695314" y="3371703"/>
            <a:ext cx="0" cy="4572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4" name="Straight Connector 33"/>
          <p:cNvCxnSpPr/>
          <p:nvPr/>
        </p:nvCxnSpPr>
        <p:spPr>
          <a:xfrm flipH="1">
            <a:off x="4687791" y="3823608"/>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5" name="Straight Connector 34"/>
          <p:cNvCxnSpPr/>
          <p:nvPr/>
        </p:nvCxnSpPr>
        <p:spPr>
          <a:xfrm>
            <a:off x="5087133" y="3832713"/>
            <a:ext cx="0" cy="18288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6" name="Straight Connector 35"/>
          <p:cNvCxnSpPr/>
          <p:nvPr/>
        </p:nvCxnSpPr>
        <p:spPr>
          <a:xfrm flipH="1">
            <a:off x="4594551" y="3924718"/>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Date Placeholder 1"/>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
        <p:nvSpPr>
          <p:cNvPr id="7" name="Slide Number Placeholder 6"/>
          <p:cNvSpPr>
            <a:spLocks noGrp="1"/>
          </p:cNvSpPr>
          <p:nvPr>
            <p:ph type="sldNum" sz="quarter" idx="12"/>
          </p:nvPr>
        </p:nvSpPr>
        <p:spPr/>
        <p:txBody>
          <a:bodyPr/>
          <a:lstStyle/>
          <a:p>
            <a:r>
              <a:rPr lang="en-US" smtClean="0"/>
              <a:t>Slide </a:t>
            </a:r>
            <a:fld id="{8761FD8D-6E16-6948-8228-37F606CBBE8D}" type="slidenum">
              <a:rPr lang="en-US" smtClean="0"/>
              <a:pPr/>
              <a:t>5</a:t>
            </a:fld>
            <a:endParaRPr lang="en-US"/>
          </a:p>
        </p:txBody>
      </p:sp>
    </p:spTree>
    <p:extLst>
      <p:ext uri="{BB962C8B-B14F-4D97-AF65-F5344CB8AC3E}">
        <p14:creationId xmlns:p14="http://schemas.microsoft.com/office/powerpoint/2010/main" val="57599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a:t>Configuring a set of parameters using a profile</a:t>
            </a:r>
          </a:p>
        </p:txBody>
      </p:sp>
      <p:sp>
        <p:nvSpPr>
          <p:cNvPr id="2" name="Slide Number Placeholder 1"/>
          <p:cNvSpPr>
            <a:spLocks noGrp="1"/>
          </p:cNvSpPr>
          <p:nvPr>
            <p:ph type="sldNum" sz="quarter" idx="12"/>
          </p:nvPr>
        </p:nvSpPr>
        <p:spPr>
          <a:xfrm>
            <a:off x="7863821" y="6356351"/>
            <a:ext cx="76944" cy="184666"/>
          </a:xfrm>
        </p:spPr>
        <p:txBody>
          <a:bodyPr/>
          <a:lstStyle/>
          <a:p>
            <a:fld id="{FFEEDC99-CBC9-4B9F-A4C3-6E136FA167D4}" type="slidenum">
              <a:rPr kumimoji="1" lang="en-US" smtClean="0"/>
              <a:t>6</a:t>
            </a:fld>
            <a:endParaRPr kumimoji="1" lang="en-US"/>
          </a:p>
        </p:txBody>
      </p:sp>
      <p:cxnSp>
        <p:nvCxnSpPr>
          <p:cNvPr id="23" name="Straight Arrow Connector 22"/>
          <p:cNvCxnSpPr/>
          <p:nvPr/>
        </p:nvCxnSpPr>
        <p:spPr>
          <a:xfrm>
            <a:off x="2699219" y="3287174"/>
            <a:ext cx="157734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2621016" y="3000199"/>
            <a:ext cx="2454518" cy="307777"/>
          </a:xfrm>
          <a:prstGeom prst="rect">
            <a:avLst/>
          </a:prstGeom>
          <a:noFill/>
        </p:spPr>
        <p:txBody>
          <a:bodyPr wrap="none" rtlCol="0">
            <a:spAutoFit/>
          </a:bodyPr>
          <a:lstStyle/>
          <a:p>
            <a:r>
              <a:rPr kumimoji="1" lang="en-US" sz="1400" dirty="0"/>
              <a:t>MPH-EXEC-</a:t>
            </a:r>
            <a:r>
              <a:rPr kumimoji="1" lang="en-US" sz="1400" dirty="0" err="1"/>
              <a:t>PROFILE.request</a:t>
            </a:r>
            <a:endParaRPr kumimoji="1" lang="en-US" sz="1400" dirty="0"/>
          </a:p>
        </p:txBody>
      </p:sp>
      <p:sp>
        <p:nvSpPr>
          <p:cNvPr id="50" name="TextBox 49"/>
          <p:cNvSpPr txBox="1"/>
          <p:nvPr/>
        </p:nvSpPr>
        <p:spPr>
          <a:xfrm>
            <a:off x="3498325" y="1896177"/>
            <a:ext cx="1518364" cy="523220"/>
          </a:xfrm>
          <a:prstGeom prst="rect">
            <a:avLst/>
          </a:prstGeom>
          <a:noFill/>
        </p:spPr>
        <p:txBody>
          <a:bodyPr wrap="none" rtlCol="0">
            <a:spAutoFit/>
          </a:bodyPr>
          <a:lstStyle/>
          <a:p>
            <a:pPr algn="ctr"/>
            <a:r>
              <a:rPr kumimoji="1" lang="en-US" sz="1400" dirty="0">
                <a:solidFill>
                  <a:srgbClr val="FF0000"/>
                </a:solidFill>
              </a:rPr>
              <a:t>Management </a:t>
            </a:r>
          </a:p>
          <a:p>
            <a:pPr algn="ctr"/>
            <a:r>
              <a:rPr lang="en-US" sz="1400" dirty="0">
                <a:solidFill>
                  <a:srgbClr val="FF0000"/>
                </a:solidFill>
              </a:rPr>
              <a:t>Protocols sublayer</a:t>
            </a:r>
            <a:endParaRPr kumimoji="1" lang="en-US" sz="1400" dirty="0">
              <a:solidFill>
                <a:srgbClr val="FF0000"/>
              </a:solidFill>
            </a:endParaRPr>
          </a:p>
        </p:txBody>
      </p:sp>
      <p:sp>
        <p:nvSpPr>
          <p:cNvPr id="51" name="TextBox 50"/>
          <p:cNvSpPr txBox="1"/>
          <p:nvPr/>
        </p:nvSpPr>
        <p:spPr>
          <a:xfrm>
            <a:off x="2310399" y="1900967"/>
            <a:ext cx="800219" cy="523220"/>
          </a:xfrm>
          <a:prstGeom prst="rect">
            <a:avLst/>
          </a:prstGeom>
          <a:noFill/>
        </p:spPr>
        <p:txBody>
          <a:bodyPr wrap="none" rtlCol="0">
            <a:spAutoFit/>
          </a:bodyPr>
          <a:lstStyle/>
          <a:p>
            <a:pPr algn="ctr"/>
            <a:r>
              <a:rPr lang="en-US" sz="1400" dirty="0">
                <a:solidFill>
                  <a:srgbClr val="FF0000"/>
                </a:solidFill>
              </a:rPr>
              <a:t>PDE</a:t>
            </a:r>
          </a:p>
          <a:p>
            <a:pPr algn="ctr"/>
            <a:r>
              <a:rPr lang="en-US" sz="1400" dirty="0">
                <a:solidFill>
                  <a:srgbClr val="FF0000"/>
                </a:solidFill>
              </a:rPr>
              <a:t>sublayer</a:t>
            </a:r>
            <a:endParaRPr kumimoji="1" lang="en-US" sz="1400" dirty="0">
              <a:solidFill>
                <a:srgbClr val="FF0000"/>
              </a:solidFill>
            </a:endParaRPr>
          </a:p>
        </p:txBody>
      </p:sp>
      <p:grpSp>
        <p:nvGrpSpPr>
          <p:cNvPr id="35" name="Group 34"/>
          <p:cNvGrpSpPr/>
          <p:nvPr/>
        </p:nvGrpSpPr>
        <p:grpSpPr>
          <a:xfrm>
            <a:off x="613581" y="2459422"/>
            <a:ext cx="767729" cy="3764265"/>
            <a:chOff x="291630" y="2459421"/>
            <a:chExt cx="1130501" cy="3764265"/>
          </a:xfrm>
        </p:grpSpPr>
        <p:sp>
          <p:nvSpPr>
            <p:cNvPr id="52" name="Rectangle 5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53" name="Straight Connector 52"/>
            <p:cNvCxnSpPr>
              <a:stCxn id="52" idx="2"/>
              <a:endCxn id="5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54" name="Rectangle 5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55" name="TextBox 54"/>
          <p:cNvSpPr txBox="1"/>
          <p:nvPr/>
        </p:nvSpPr>
        <p:spPr>
          <a:xfrm>
            <a:off x="500128" y="1900968"/>
            <a:ext cx="1056700" cy="523220"/>
          </a:xfrm>
          <a:prstGeom prst="rect">
            <a:avLst/>
          </a:prstGeom>
          <a:noFill/>
        </p:spPr>
        <p:txBody>
          <a:bodyPr wrap="none" rtlCol="0">
            <a:spAutoFit/>
          </a:bodyPr>
          <a:lstStyle/>
          <a:p>
            <a:pPr algn="ctr"/>
            <a:r>
              <a:rPr lang="en-US" sz="1400" dirty="0"/>
              <a:t>Next</a:t>
            </a:r>
          </a:p>
          <a:p>
            <a:pPr algn="ctr"/>
            <a:r>
              <a:rPr kumimoji="1" lang="en-US" sz="1400" dirty="0"/>
              <a:t>higher layer</a:t>
            </a:r>
          </a:p>
        </p:txBody>
      </p:sp>
      <p:cxnSp>
        <p:nvCxnSpPr>
          <p:cNvPr id="56" name="Straight Arrow Connector 55"/>
          <p:cNvCxnSpPr/>
          <p:nvPr/>
        </p:nvCxnSpPr>
        <p:spPr>
          <a:xfrm>
            <a:off x="985244" y="3157933"/>
            <a:ext cx="17145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7" name="TextBox 56"/>
          <p:cNvSpPr txBox="1"/>
          <p:nvPr/>
        </p:nvSpPr>
        <p:spPr>
          <a:xfrm>
            <a:off x="1022693" y="2847295"/>
            <a:ext cx="2467342" cy="307777"/>
          </a:xfrm>
          <a:prstGeom prst="rect">
            <a:avLst/>
          </a:prstGeom>
          <a:noFill/>
        </p:spPr>
        <p:txBody>
          <a:bodyPr wrap="none" rtlCol="0">
            <a:spAutoFit/>
          </a:bodyPr>
          <a:lstStyle/>
          <a:p>
            <a:r>
              <a:rPr kumimoji="1" lang="en-US" sz="1400" dirty="0"/>
              <a:t>ULM-EXEC-</a:t>
            </a:r>
            <a:r>
              <a:rPr kumimoji="1" lang="en-US" sz="1400" dirty="0" err="1"/>
              <a:t>PROFILE.request</a:t>
            </a:r>
            <a:endParaRPr kumimoji="1" lang="en-US" sz="1400" dirty="0"/>
          </a:p>
        </p:txBody>
      </p:sp>
      <p:cxnSp>
        <p:nvCxnSpPr>
          <p:cNvPr id="59" name="Straight Arrow Connector 58"/>
          <p:cNvCxnSpPr/>
          <p:nvPr/>
        </p:nvCxnSpPr>
        <p:spPr>
          <a:xfrm>
            <a:off x="4247182" y="3493250"/>
            <a:ext cx="124194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0" name="TextBox 59"/>
          <p:cNvSpPr txBox="1"/>
          <p:nvPr/>
        </p:nvSpPr>
        <p:spPr>
          <a:xfrm>
            <a:off x="4246775" y="3189708"/>
            <a:ext cx="1736373" cy="307777"/>
          </a:xfrm>
          <a:prstGeom prst="rect">
            <a:avLst/>
          </a:prstGeom>
          <a:noFill/>
        </p:spPr>
        <p:txBody>
          <a:bodyPr wrap="none" rtlCol="0">
            <a:spAutoFit/>
          </a:bodyPr>
          <a:lstStyle/>
          <a:p>
            <a:r>
              <a:rPr kumimoji="1" lang="en-US" sz="1400" dirty="0"/>
              <a:t>MMI-</a:t>
            </a:r>
            <a:r>
              <a:rPr kumimoji="1" lang="en-US" sz="1400" dirty="0" err="1"/>
              <a:t>MGMT.request</a:t>
            </a:r>
            <a:endParaRPr kumimoji="1" lang="en-US" sz="1400" dirty="0"/>
          </a:p>
        </p:txBody>
      </p:sp>
      <p:grpSp>
        <p:nvGrpSpPr>
          <p:cNvPr id="61" name="Group 60"/>
          <p:cNvGrpSpPr/>
          <p:nvPr/>
        </p:nvGrpSpPr>
        <p:grpSpPr>
          <a:xfrm>
            <a:off x="3865129" y="2450314"/>
            <a:ext cx="767729" cy="3764265"/>
            <a:chOff x="291630" y="2459421"/>
            <a:chExt cx="1130501" cy="3764265"/>
          </a:xfrm>
        </p:grpSpPr>
        <p:sp>
          <p:nvSpPr>
            <p:cNvPr id="62" name="Rectangle 6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3" name="Straight Connector 62"/>
            <p:cNvCxnSpPr>
              <a:stCxn id="62" idx="2"/>
              <a:endCxn id="6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4" name="Rectangle 6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grpSp>
        <p:nvGrpSpPr>
          <p:cNvPr id="66" name="Group 65"/>
          <p:cNvGrpSpPr/>
          <p:nvPr/>
        </p:nvGrpSpPr>
        <p:grpSpPr>
          <a:xfrm>
            <a:off x="6409413" y="2450314"/>
            <a:ext cx="767729" cy="3764265"/>
            <a:chOff x="291630" y="2459421"/>
            <a:chExt cx="1130501" cy="3764265"/>
          </a:xfrm>
        </p:grpSpPr>
        <p:sp>
          <p:nvSpPr>
            <p:cNvPr id="67" name="Rectangle 66"/>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8" name="Straight Connector 67"/>
            <p:cNvCxnSpPr>
              <a:stCxn id="67" idx="2"/>
              <a:endCxn id="69"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9" name="Rectangle 68"/>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88" name="Rounded Rectangle 87"/>
          <p:cNvSpPr/>
          <p:nvPr/>
        </p:nvSpPr>
        <p:spPr>
          <a:xfrm>
            <a:off x="7956882" y="4047695"/>
            <a:ext cx="487706" cy="66571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sz="1400" dirty="0"/>
              <a:t>MAC PIB</a:t>
            </a:r>
          </a:p>
        </p:txBody>
      </p:sp>
      <p:sp>
        <p:nvSpPr>
          <p:cNvPr id="101" name="TextBox 100"/>
          <p:cNvSpPr txBox="1"/>
          <p:nvPr/>
        </p:nvSpPr>
        <p:spPr>
          <a:xfrm>
            <a:off x="6403823" y="1955031"/>
            <a:ext cx="693031" cy="523220"/>
          </a:xfrm>
          <a:prstGeom prst="rect">
            <a:avLst/>
          </a:prstGeom>
          <a:noFill/>
        </p:spPr>
        <p:txBody>
          <a:bodyPr wrap="none" rtlCol="0">
            <a:spAutoFit/>
          </a:bodyPr>
          <a:lstStyle/>
          <a:p>
            <a:pPr algn="ctr"/>
            <a:r>
              <a:rPr kumimoji="1" lang="en-US" sz="1400" dirty="0"/>
              <a:t>Device</a:t>
            </a:r>
          </a:p>
          <a:p>
            <a:pPr algn="ctr"/>
            <a:r>
              <a:rPr lang="en-US" sz="1400" dirty="0"/>
              <a:t>MAC</a:t>
            </a:r>
            <a:endParaRPr kumimoji="1" lang="en-US" sz="1400" dirty="0"/>
          </a:p>
        </p:txBody>
      </p:sp>
      <p:grpSp>
        <p:nvGrpSpPr>
          <p:cNvPr id="102" name="Group 101"/>
          <p:cNvGrpSpPr/>
          <p:nvPr/>
        </p:nvGrpSpPr>
        <p:grpSpPr>
          <a:xfrm>
            <a:off x="5116342" y="2428308"/>
            <a:ext cx="767729" cy="3764265"/>
            <a:chOff x="291630" y="2459421"/>
            <a:chExt cx="1130501" cy="3764265"/>
          </a:xfrm>
        </p:grpSpPr>
        <p:sp>
          <p:nvSpPr>
            <p:cNvPr id="103" name="Rectangle 102"/>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4" name="Straight Connector 103"/>
            <p:cNvCxnSpPr>
              <a:stCxn id="103" idx="2"/>
              <a:endCxn id="105"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05" name="Rectangle 104"/>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106" name="TextBox 105"/>
          <p:cNvSpPr txBox="1"/>
          <p:nvPr/>
        </p:nvSpPr>
        <p:spPr>
          <a:xfrm>
            <a:off x="5552477" y="3460769"/>
            <a:ext cx="1725628" cy="307777"/>
          </a:xfrm>
          <a:prstGeom prst="rect">
            <a:avLst/>
          </a:prstGeom>
          <a:noFill/>
        </p:spPr>
        <p:txBody>
          <a:bodyPr wrap="none" rtlCol="0">
            <a:spAutoFit/>
          </a:bodyPr>
          <a:lstStyle/>
          <a:p>
            <a:r>
              <a:rPr kumimoji="1" lang="en-US" sz="1400" dirty="0"/>
              <a:t>MLME-</a:t>
            </a:r>
            <a:r>
              <a:rPr kumimoji="1" lang="en-US" sz="1400" dirty="0" err="1"/>
              <a:t>SRM.request</a:t>
            </a:r>
            <a:endParaRPr kumimoji="1" lang="en-US" sz="1400" dirty="0"/>
          </a:p>
        </p:txBody>
      </p:sp>
      <p:grpSp>
        <p:nvGrpSpPr>
          <p:cNvPr id="107" name="Group 106"/>
          <p:cNvGrpSpPr/>
          <p:nvPr/>
        </p:nvGrpSpPr>
        <p:grpSpPr>
          <a:xfrm>
            <a:off x="2304933" y="2459422"/>
            <a:ext cx="767729" cy="3764265"/>
            <a:chOff x="291630" y="2459421"/>
            <a:chExt cx="1130501" cy="3764265"/>
          </a:xfrm>
        </p:grpSpPr>
        <p:sp>
          <p:nvSpPr>
            <p:cNvPr id="108" name="Rectangle 107"/>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9" name="Straight Connector 108"/>
            <p:cNvCxnSpPr>
              <a:stCxn id="108" idx="2"/>
              <a:endCxn id="110"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10" name="Rectangle 109"/>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cxnSp>
        <p:nvCxnSpPr>
          <p:cNvPr id="111" name="Straight Arrow Connector 110"/>
          <p:cNvCxnSpPr/>
          <p:nvPr/>
        </p:nvCxnSpPr>
        <p:spPr>
          <a:xfrm>
            <a:off x="5497550" y="3728780"/>
            <a:ext cx="130302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2" name="TextBox 111"/>
          <p:cNvSpPr txBox="1"/>
          <p:nvPr/>
        </p:nvSpPr>
        <p:spPr>
          <a:xfrm>
            <a:off x="5126511" y="1909236"/>
            <a:ext cx="800219" cy="523220"/>
          </a:xfrm>
          <a:prstGeom prst="rect">
            <a:avLst/>
          </a:prstGeom>
          <a:noFill/>
        </p:spPr>
        <p:txBody>
          <a:bodyPr wrap="none" rtlCol="0">
            <a:spAutoFit/>
          </a:bodyPr>
          <a:lstStyle/>
          <a:p>
            <a:pPr algn="ctr"/>
            <a:r>
              <a:rPr kumimoji="1" lang="en-US" sz="1400" dirty="0">
                <a:solidFill>
                  <a:srgbClr val="FF0000"/>
                </a:solidFill>
              </a:rPr>
              <a:t>MMI</a:t>
            </a:r>
          </a:p>
          <a:p>
            <a:pPr algn="ctr"/>
            <a:r>
              <a:rPr lang="en-US" sz="1400" dirty="0">
                <a:solidFill>
                  <a:srgbClr val="FF0000"/>
                </a:solidFill>
              </a:rPr>
              <a:t>sublayer</a:t>
            </a:r>
            <a:endParaRPr kumimoji="1" lang="en-US" sz="1400" dirty="0">
              <a:solidFill>
                <a:srgbClr val="FF0000"/>
              </a:solidFill>
            </a:endParaRPr>
          </a:p>
        </p:txBody>
      </p:sp>
      <p:cxnSp>
        <p:nvCxnSpPr>
          <p:cNvPr id="118" name="Straight Arrow Connector 117"/>
          <p:cNvCxnSpPr/>
          <p:nvPr/>
        </p:nvCxnSpPr>
        <p:spPr>
          <a:xfrm>
            <a:off x="2699215" y="5448482"/>
            <a:ext cx="157734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19" name="TextBox 118"/>
          <p:cNvSpPr txBox="1"/>
          <p:nvPr/>
        </p:nvSpPr>
        <p:spPr>
          <a:xfrm>
            <a:off x="2693749" y="5147652"/>
            <a:ext cx="2505814" cy="307777"/>
          </a:xfrm>
          <a:prstGeom prst="rect">
            <a:avLst/>
          </a:prstGeom>
          <a:noFill/>
        </p:spPr>
        <p:txBody>
          <a:bodyPr wrap="none" rtlCol="0">
            <a:spAutoFit/>
          </a:bodyPr>
          <a:lstStyle/>
          <a:p>
            <a:r>
              <a:rPr kumimoji="1" lang="en-US" sz="1400" dirty="0"/>
              <a:t>MPH-EXEC-</a:t>
            </a:r>
            <a:r>
              <a:rPr kumimoji="1" lang="en-US" sz="1400" dirty="0" err="1"/>
              <a:t>PROFILE.confirm</a:t>
            </a:r>
            <a:endParaRPr kumimoji="1" lang="en-US" sz="1400" dirty="0"/>
          </a:p>
        </p:txBody>
      </p:sp>
      <p:cxnSp>
        <p:nvCxnSpPr>
          <p:cNvPr id="120" name="Straight Arrow Connector 119"/>
          <p:cNvCxnSpPr/>
          <p:nvPr/>
        </p:nvCxnSpPr>
        <p:spPr>
          <a:xfrm>
            <a:off x="985241" y="5610191"/>
            <a:ext cx="171450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1" name="TextBox 120"/>
          <p:cNvSpPr txBox="1"/>
          <p:nvPr/>
        </p:nvSpPr>
        <p:spPr>
          <a:xfrm>
            <a:off x="1012299" y="5285698"/>
            <a:ext cx="2518638" cy="307777"/>
          </a:xfrm>
          <a:prstGeom prst="rect">
            <a:avLst/>
          </a:prstGeom>
          <a:noFill/>
        </p:spPr>
        <p:txBody>
          <a:bodyPr wrap="none" rtlCol="0">
            <a:spAutoFit/>
          </a:bodyPr>
          <a:lstStyle/>
          <a:p>
            <a:r>
              <a:rPr kumimoji="1" lang="en-US" sz="1400" dirty="0"/>
              <a:t>ULM-EXEC-</a:t>
            </a:r>
            <a:r>
              <a:rPr kumimoji="1" lang="en-US" sz="1400" dirty="0" err="1"/>
              <a:t>PROFILE.confirm</a:t>
            </a:r>
            <a:endParaRPr kumimoji="1" lang="en-US" sz="1400" dirty="0"/>
          </a:p>
        </p:txBody>
      </p:sp>
      <p:cxnSp>
        <p:nvCxnSpPr>
          <p:cNvPr id="122" name="Straight Arrow Connector 121"/>
          <p:cNvCxnSpPr/>
          <p:nvPr/>
        </p:nvCxnSpPr>
        <p:spPr>
          <a:xfrm>
            <a:off x="4247178" y="5252769"/>
            <a:ext cx="1241947"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3" name="TextBox 122"/>
          <p:cNvSpPr txBox="1"/>
          <p:nvPr/>
        </p:nvSpPr>
        <p:spPr>
          <a:xfrm>
            <a:off x="4236379" y="5004647"/>
            <a:ext cx="1787669" cy="307777"/>
          </a:xfrm>
          <a:prstGeom prst="rect">
            <a:avLst/>
          </a:prstGeom>
          <a:noFill/>
        </p:spPr>
        <p:txBody>
          <a:bodyPr wrap="none" rtlCol="0">
            <a:spAutoFit/>
          </a:bodyPr>
          <a:lstStyle/>
          <a:p>
            <a:r>
              <a:rPr kumimoji="1" lang="en-US" sz="1400" dirty="0"/>
              <a:t>MMI-</a:t>
            </a:r>
            <a:r>
              <a:rPr kumimoji="1" lang="en-US" sz="1400" dirty="0" err="1"/>
              <a:t>MGMT.confirm</a:t>
            </a:r>
            <a:endParaRPr kumimoji="1" lang="en-US" sz="1400" dirty="0"/>
          </a:p>
        </p:txBody>
      </p:sp>
      <p:sp>
        <p:nvSpPr>
          <p:cNvPr id="124" name="TextBox 123"/>
          <p:cNvSpPr txBox="1"/>
          <p:nvPr/>
        </p:nvSpPr>
        <p:spPr>
          <a:xfrm>
            <a:off x="5562864" y="4721520"/>
            <a:ext cx="1775509" cy="307777"/>
          </a:xfrm>
          <a:prstGeom prst="rect">
            <a:avLst/>
          </a:prstGeom>
          <a:noFill/>
        </p:spPr>
        <p:txBody>
          <a:bodyPr wrap="none" rtlCol="0">
            <a:spAutoFit/>
          </a:bodyPr>
          <a:lstStyle/>
          <a:p>
            <a:r>
              <a:rPr kumimoji="1" lang="en-US" sz="1400" dirty="0"/>
              <a:t>MLME-</a:t>
            </a:r>
            <a:r>
              <a:rPr kumimoji="1" lang="en-US" sz="1400" dirty="0" err="1"/>
              <a:t>SRM.confirm</a:t>
            </a:r>
            <a:endParaRPr kumimoji="1" lang="en-US" sz="1400" dirty="0"/>
          </a:p>
        </p:txBody>
      </p:sp>
      <p:cxnSp>
        <p:nvCxnSpPr>
          <p:cNvPr id="125" name="Straight Arrow Connector 124"/>
          <p:cNvCxnSpPr/>
          <p:nvPr/>
        </p:nvCxnSpPr>
        <p:spPr>
          <a:xfrm>
            <a:off x="5497547" y="5031096"/>
            <a:ext cx="130302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32" name="TextBox 131"/>
          <p:cNvSpPr txBox="1"/>
          <p:nvPr/>
        </p:nvSpPr>
        <p:spPr>
          <a:xfrm>
            <a:off x="3389241" y="1585088"/>
            <a:ext cx="1291602" cy="307777"/>
          </a:xfrm>
          <a:prstGeom prst="rect">
            <a:avLst/>
          </a:prstGeom>
          <a:noFill/>
        </p:spPr>
        <p:txBody>
          <a:bodyPr wrap="none" rtlCol="0">
            <a:spAutoFit/>
          </a:bodyPr>
          <a:lstStyle/>
          <a:p>
            <a:pPr algn="ctr"/>
            <a:r>
              <a:rPr kumimoji="1" lang="en-US" sz="1400" dirty="0"/>
              <a:t>IEEE802.15.12</a:t>
            </a:r>
          </a:p>
        </p:txBody>
      </p:sp>
      <p:sp>
        <p:nvSpPr>
          <p:cNvPr id="133" name="Left Bracket 132"/>
          <p:cNvSpPr/>
          <p:nvPr/>
        </p:nvSpPr>
        <p:spPr>
          <a:xfrm rot="5400000">
            <a:off x="3976567" y="188866"/>
            <a:ext cx="155423" cy="3566160"/>
          </a:xfrm>
          <a:prstGeom prst="leftBracket">
            <a:avLst>
              <a:gd name="adj" fmla="val 463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5" name="Rectangle 84"/>
          <p:cNvSpPr/>
          <p:nvPr/>
        </p:nvSpPr>
        <p:spPr>
          <a:xfrm>
            <a:off x="0" y="0"/>
            <a:ext cx="1062681" cy="43660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Use case 1</a:t>
            </a:r>
          </a:p>
        </p:txBody>
      </p:sp>
      <p:sp>
        <p:nvSpPr>
          <p:cNvPr id="84" name="TextBox 83"/>
          <p:cNvSpPr txBox="1"/>
          <p:nvPr/>
        </p:nvSpPr>
        <p:spPr>
          <a:xfrm>
            <a:off x="6757541" y="3818368"/>
            <a:ext cx="1659429" cy="307777"/>
          </a:xfrm>
          <a:prstGeom prst="rect">
            <a:avLst/>
          </a:prstGeom>
          <a:noFill/>
        </p:spPr>
        <p:txBody>
          <a:bodyPr wrap="none" rtlCol="0">
            <a:spAutoFit/>
          </a:bodyPr>
          <a:lstStyle/>
          <a:p>
            <a:r>
              <a:rPr kumimoji="1" lang="en-US" sz="1400" dirty="0"/>
              <a:t>MLME-</a:t>
            </a:r>
            <a:r>
              <a:rPr lang="en-US" sz="1400" dirty="0" err="1"/>
              <a:t>SET</a:t>
            </a:r>
            <a:r>
              <a:rPr kumimoji="1" lang="en-US" sz="1400" dirty="0" err="1"/>
              <a:t>.request</a:t>
            </a:r>
            <a:endParaRPr kumimoji="1" lang="en-US" sz="1400" dirty="0"/>
          </a:p>
        </p:txBody>
      </p:sp>
      <p:sp>
        <p:nvSpPr>
          <p:cNvPr id="92" name="TextBox 91"/>
          <p:cNvSpPr txBox="1"/>
          <p:nvPr/>
        </p:nvSpPr>
        <p:spPr>
          <a:xfrm>
            <a:off x="6751578" y="4344763"/>
            <a:ext cx="1702134" cy="307777"/>
          </a:xfrm>
          <a:prstGeom prst="rect">
            <a:avLst/>
          </a:prstGeom>
          <a:noFill/>
        </p:spPr>
        <p:txBody>
          <a:bodyPr wrap="none" rtlCol="0">
            <a:spAutoFit/>
          </a:bodyPr>
          <a:lstStyle/>
          <a:p>
            <a:r>
              <a:rPr kumimoji="1" lang="en-US" sz="1400" dirty="0"/>
              <a:t>MLME-</a:t>
            </a:r>
            <a:r>
              <a:rPr lang="en-US" sz="1400" dirty="0" err="1"/>
              <a:t>SET</a:t>
            </a:r>
            <a:r>
              <a:rPr kumimoji="1" lang="en-US" sz="1400" dirty="0" err="1"/>
              <a:t>.confirm</a:t>
            </a:r>
            <a:endParaRPr kumimoji="1" lang="en-US" sz="1400" dirty="0"/>
          </a:p>
        </p:txBody>
      </p:sp>
      <p:cxnSp>
        <p:nvCxnSpPr>
          <p:cNvPr id="134" name="Straight Arrow Connector 133"/>
          <p:cNvCxnSpPr/>
          <p:nvPr/>
        </p:nvCxnSpPr>
        <p:spPr>
          <a:xfrm>
            <a:off x="6791467" y="4139916"/>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5" name="Straight Arrow Connector 134"/>
          <p:cNvCxnSpPr/>
          <p:nvPr/>
        </p:nvCxnSpPr>
        <p:spPr>
          <a:xfrm>
            <a:off x="6791466" y="4643177"/>
            <a:ext cx="116586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36" name="TextBox 135"/>
          <p:cNvSpPr txBox="1"/>
          <p:nvPr/>
        </p:nvSpPr>
        <p:spPr>
          <a:xfrm>
            <a:off x="6858926" y="1585088"/>
            <a:ext cx="1201834" cy="307777"/>
          </a:xfrm>
          <a:prstGeom prst="rect">
            <a:avLst/>
          </a:prstGeom>
          <a:noFill/>
        </p:spPr>
        <p:txBody>
          <a:bodyPr wrap="none" rtlCol="0">
            <a:spAutoFit/>
          </a:bodyPr>
          <a:lstStyle/>
          <a:p>
            <a:pPr algn="ctr"/>
            <a:r>
              <a:rPr kumimoji="1" lang="en-US" sz="1400" dirty="0"/>
              <a:t>IEEE802.15.4</a:t>
            </a:r>
          </a:p>
        </p:txBody>
      </p:sp>
      <p:sp>
        <p:nvSpPr>
          <p:cNvPr id="137" name="Left Bracket 136"/>
          <p:cNvSpPr/>
          <p:nvPr/>
        </p:nvSpPr>
        <p:spPr>
          <a:xfrm rot="5400000">
            <a:off x="7314508" y="854609"/>
            <a:ext cx="155423" cy="2263140"/>
          </a:xfrm>
          <a:prstGeom prst="leftBracket">
            <a:avLst>
              <a:gd name="adj" fmla="val 463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Date Placeholder 2"/>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Tree>
    <p:extLst>
      <p:ext uri="{BB962C8B-B14F-4D97-AF65-F5344CB8AC3E}">
        <p14:creationId xmlns:p14="http://schemas.microsoft.com/office/powerpoint/2010/main" val="183678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8214014" cy="1325563"/>
          </a:xfrm>
        </p:spPr>
        <p:txBody>
          <a:bodyPr/>
          <a:lstStyle/>
          <a:p>
            <a:r>
              <a:rPr lang="en-US" dirty="0"/>
              <a:t>Use case 2: 802.x &lt;-&gt; 802.y protocol translation</a:t>
            </a:r>
          </a:p>
        </p:txBody>
      </p:sp>
      <p:sp>
        <p:nvSpPr>
          <p:cNvPr id="2" name="Content Placeholder 1"/>
          <p:cNvSpPr>
            <a:spLocks noGrp="1"/>
          </p:cNvSpPr>
          <p:nvPr>
            <p:ph idx="1"/>
          </p:nvPr>
        </p:nvSpPr>
        <p:spPr>
          <a:xfrm>
            <a:off x="628650" y="1534676"/>
            <a:ext cx="7886700" cy="743122"/>
          </a:xfrm>
        </p:spPr>
        <p:txBody>
          <a:bodyPr/>
          <a:lstStyle/>
          <a:p>
            <a:r>
              <a:rPr lang="en-US" dirty="0"/>
              <a:t>Performance measurement between 802.11 and 802.15</a:t>
            </a:r>
          </a:p>
        </p:txBody>
      </p:sp>
      <p:sp>
        <p:nvSpPr>
          <p:cNvPr id="8" name="TextBox 7"/>
          <p:cNvSpPr txBox="1"/>
          <p:nvPr/>
        </p:nvSpPr>
        <p:spPr>
          <a:xfrm>
            <a:off x="3581932" y="2069792"/>
            <a:ext cx="1287532" cy="461665"/>
          </a:xfrm>
          <a:prstGeom prst="rect">
            <a:avLst/>
          </a:prstGeom>
          <a:noFill/>
        </p:spPr>
        <p:txBody>
          <a:bodyPr wrap="none" rtlCol="0">
            <a:spAutoFit/>
          </a:bodyPr>
          <a:lstStyle/>
          <a:p>
            <a:pPr algn="ctr"/>
            <a:r>
              <a:rPr lang="en-US" dirty="0"/>
              <a:t>ULI profile=0x81</a:t>
            </a:r>
          </a:p>
          <a:p>
            <a:pPr algn="ctr"/>
            <a:r>
              <a:rPr lang="en-US" dirty="0"/>
              <a:t>“SRM profile #1”</a:t>
            </a:r>
          </a:p>
        </p:txBody>
      </p:sp>
      <p:graphicFrame>
        <p:nvGraphicFramePr>
          <p:cNvPr id="9" name="Table 8"/>
          <p:cNvGraphicFramePr>
            <a:graphicFrameLocks noGrp="1"/>
          </p:cNvGraphicFramePr>
          <p:nvPr>
            <p:extLst>
              <p:ext uri="{D42A27DB-BD31-4B8C-83A1-F6EECF244321}">
                <p14:modId xmlns:p14="http://schemas.microsoft.com/office/powerpoint/2010/main" val="3275031953"/>
              </p:ext>
            </p:extLst>
          </p:nvPr>
        </p:nvGraphicFramePr>
        <p:xfrm>
          <a:off x="2849258" y="2659032"/>
          <a:ext cx="2955328" cy="1483360"/>
        </p:xfrm>
        <a:graphic>
          <a:graphicData uri="http://schemas.openxmlformats.org/drawingml/2006/table">
            <a:tbl>
              <a:tblPr firstRow="1">
                <a:tableStyleId>{F5AB1C69-6EDB-4FF4-983F-18BD219EF322}</a:tableStyleId>
              </a:tblPr>
              <a:tblGrid>
                <a:gridCol w="1477664">
                  <a:extLst>
                    <a:ext uri="{9D8B030D-6E8A-4147-A177-3AD203B41FA5}">
                      <a16:colId xmlns:a16="http://schemas.microsoft.com/office/drawing/2014/main" xmlns="" val="2712359029"/>
                    </a:ext>
                  </a:extLst>
                </a:gridCol>
                <a:gridCol w="1477664">
                  <a:extLst>
                    <a:ext uri="{9D8B030D-6E8A-4147-A177-3AD203B41FA5}">
                      <a16:colId xmlns:a16="http://schemas.microsoft.com/office/drawing/2014/main" xmlns="" val="93927268"/>
                    </a:ext>
                  </a:extLst>
                </a:gridCol>
              </a:tblGrid>
              <a:tr h="370840">
                <a:tc>
                  <a:txBody>
                    <a:bodyPr/>
                    <a:lstStyle/>
                    <a:p>
                      <a:pPr algn="ctr"/>
                      <a:r>
                        <a:rPr lang="en-US" dirty="0"/>
                        <a:t>Parameter </a:t>
                      </a:r>
                    </a:p>
                  </a:txBody>
                  <a:tcPr marL="68580" marR="68580"/>
                </a:tc>
                <a:tc>
                  <a:txBody>
                    <a:bodyPr/>
                    <a:lstStyle/>
                    <a:p>
                      <a:pPr algn="ctr"/>
                      <a:r>
                        <a:rPr lang="en-US" dirty="0"/>
                        <a:t>Value</a:t>
                      </a:r>
                    </a:p>
                  </a:txBody>
                  <a:tcPr marL="68580" marR="68580"/>
                </a:tc>
                <a:extLst>
                  <a:ext uri="{0D108BD9-81ED-4DB2-BD59-A6C34878D82A}">
                    <a16:rowId xmlns:a16="http://schemas.microsoft.com/office/drawing/2014/main" xmlns="" val="552787332"/>
                  </a:ext>
                </a:extLst>
              </a:tr>
              <a:tr h="370840">
                <a:tc gridSpan="2">
                  <a:txBody>
                    <a:bodyPr/>
                    <a:lstStyle/>
                    <a:p>
                      <a:pPr algn="ctr"/>
                      <a:r>
                        <a:rPr lang="en-US" b="1" dirty="0"/>
                        <a:t>MAC Parameters</a:t>
                      </a:r>
                    </a:p>
                  </a:txBody>
                  <a:tcPr marL="68580" marR="68580"/>
                </a:tc>
                <a:tc hMerge="1">
                  <a:txBody>
                    <a:bodyPr/>
                    <a:lstStyle/>
                    <a:p>
                      <a:endParaRPr lang="en-US" dirty="0"/>
                    </a:p>
                  </a:txBody>
                  <a:tcPr/>
                </a:tc>
                <a:extLst>
                  <a:ext uri="{0D108BD9-81ED-4DB2-BD59-A6C34878D82A}">
                    <a16:rowId xmlns:a16="http://schemas.microsoft.com/office/drawing/2014/main" xmlns="" val="526632673"/>
                  </a:ext>
                </a:extLst>
              </a:tr>
              <a:tr h="370840">
                <a:tc>
                  <a:txBody>
                    <a:bodyPr/>
                    <a:lstStyle/>
                    <a:p>
                      <a:r>
                        <a:rPr lang="en-US" dirty="0"/>
                        <a:t>RCPI</a:t>
                      </a:r>
                    </a:p>
                  </a:txBody>
                  <a:tcPr marL="68580" marR="68580"/>
                </a:tc>
                <a:tc>
                  <a:txBody>
                    <a:bodyPr/>
                    <a:lstStyle/>
                    <a:p>
                      <a:r>
                        <a:rPr lang="en-US" dirty="0"/>
                        <a:t>xxx</a:t>
                      </a:r>
                    </a:p>
                  </a:txBody>
                  <a:tcPr marL="68580" marR="68580"/>
                </a:tc>
                <a:extLst>
                  <a:ext uri="{0D108BD9-81ED-4DB2-BD59-A6C34878D82A}">
                    <a16:rowId xmlns:a16="http://schemas.microsoft.com/office/drawing/2014/main" xmlns="" val="2969360604"/>
                  </a:ext>
                </a:extLst>
              </a:tr>
              <a:tr h="370840">
                <a:tc>
                  <a:txBody>
                    <a:bodyPr/>
                    <a:lstStyle/>
                    <a:p>
                      <a:r>
                        <a:rPr lang="en-US" dirty="0"/>
                        <a:t>RSNI</a:t>
                      </a:r>
                    </a:p>
                  </a:txBody>
                  <a:tcPr marL="68580" marR="68580"/>
                </a:tc>
                <a:tc>
                  <a:txBody>
                    <a:bodyPr/>
                    <a:lstStyle/>
                    <a:p>
                      <a:r>
                        <a:rPr lang="en-US" dirty="0" err="1"/>
                        <a:t>yyy</a:t>
                      </a:r>
                      <a:endParaRPr lang="en-US" dirty="0"/>
                    </a:p>
                  </a:txBody>
                  <a:tcPr marL="68580" marR="68580"/>
                </a:tc>
                <a:extLst>
                  <a:ext uri="{0D108BD9-81ED-4DB2-BD59-A6C34878D82A}">
                    <a16:rowId xmlns:a16="http://schemas.microsoft.com/office/drawing/2014/main" xmlns="" val="978042408"/>
                  </a:ext>
                </a:extLst>
              </a:tr>
            </a:tbl>
          </a:graphicData>
        </a:graphic>
      </p:graphicFrame>
      <p:sp>
        <p:nvSpPr>
          <p:cNvPr id="10" name="Rectangle 9"/>
          <p:cNvSpPr/>
          <p:nvPr/>
        </p:nvSpPr>
        <p:spPr>
          <a:xfrm>
            <a:off x="1308207" y="4923448"/>
            <a:ext cx="2038865" cy="60112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Category: Radio Measurement</a:t>
            </a:r>
          </a:p>
          <a:p>
            <a:r>
              <a:rPr lang="en-US" sz="1400" dirty="0"/>
              <a:t>Action</a:t>
            </a:r>
            <a:r>
              <a:rPr lang="en-US" sz="1400" dirty="0">
                <a:sym typeface="Wingdings" panose="05000000000000000000" pitchFamily="2" charset="2"/>
              </a:rPr>
              <a:t>: </a:t>
            </a:r>
            <a:r>
              <a:rPr lang="en-US" sz="1400" dirty="0"/>
              <a:t>Link Measurement Request</a:t>
            </a:r>
          </a:p>
          <a:p>
            <a:r>
              <a:rPr lang="en-US" sz="1400" dirty="0"/>
              <a:t>    </a:t>
            </a:r>
          </a:p>
        </p:txBody>
      </p:sp>
      <p:sp>
        <p:nvSpPr>
          <p:cNvPr id="11" name="TextBox 10"/>
          <p:cNvSpPr txBox="1"/>
          <p:nvPr/>
        </p:nvSpPr>
        <p:spPr>
          <a:xfrm>
            <a:off x="1083241" y="4214758"/>
            <a:ext cx="2351926" cy="738664"/>
          </a:xfrm>
          <a:prstGeom prst="rect">
            <a:avLst/>
          </a:prstGeom>
          <a:noFill/>
        </p:spPr>
        <p:txBody>
          <a:bodyPr wrap="none" rtlCol="0">
            <a:spAutoFit/>
          </a:bodyPr>
          <a:lstStyle/>
          <a:p>
            <a:pPr algn="ctr"/>
            <a:r>
              <a:rPr lang="en-US" sz="1400" dirty="0"/>
              <a:t>802.11 </a:t>
            </a:r>
          </a:p>
          <a:p>
            <a:pPr algn="ctr"/>
            <a:r>
              <a:rPr lang="en-US" sz="1400" dirty="0"/>
              <a:t>Radio Resource Measurement</a:t>
            </a:r>
          </a:p>
          <a:p>
            <a:pPr algn="ctr"/>
            <a:r>
              <a:rPr lang="en-US" sz="1400" dirty="0"/>
              <a:t>“Action frame” </a:t>
            </a:r>
          </a:p>
        </p:txBody>
      </p:sp>
      <p:sp>
        <p:nvSpPr>
          <p:cNvPr id="15" name="Rectangle 14"/>
          <p:cNvSpPr/>
          <p:nvPr/>
        </p:nvSpPr>
        <p:spPr>
          <a:xfrm>
            <a:off x="6566236" y="4885157"/>
            <a:ext cx="1340708" cy="63419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MLME-SRM-Request</a:t>
            </a:r>
          </a:p>
          <a:p>
            <a:r>
              <a:rPr lang="en-US" sz="1400" dirty="0"/>
              <a:t>  </a:t>
            </a:r>
            <a:r>
              <a:rPr lang="en-US" sz="1400" dirty="0">
                <a:sym typeface="Wingdings" panose="05000000000000000000" pitchFamily="2" charset="2"/>
              </a:rPr>
              <a:t> RCPI, RSNI</a:t>
            </a:r>
            <a:endParaRPr lang="en-US" sz="1400" dirty="0"/>
          </a:p>
          <a:p>
            <a:r>
              <a:rPr lang="en-US" sz="1400" dirty="0"/>
              <a:t>    </a:t>
            </a:r>
          </a:p>
        </p:txBody>
      </p:sp>
      <p:sp>
        <p:nvSpPr>
          <p:cNvPr id="16" name="TextBox 15"/>
          <p:cNvSpPr txBox="1"/>
          <p:nvPr/>
        </p:nvSpPr>
        <p:spPr>
          <a:xfrm>
            <a:off x="6283456" y="4184821"/>
            <a:ext cx="1585628" cy="738664"/>
          </a:xfrm>
          <a:prstGeom prst="rect">
            <a:avLst/>
          </a:prstGeom>
          <a:noFill/>
        </p:spPr>
        <p:txBody>
          <a:bodyPr wrap="none" rtlCol="0">
            <a:spAutoFit/>
          </a:bodyPr>
          <a:lstStyle/>
          <a:p>
            <a:pPr algn="ctr"/>
            <a:r>
              <a:rPr lang="en-US" sz="1400" dirty="0"/>
              <a:t>802.15.4s</a:t>
            </a:r>
          </a:p>
          <a:p>
            <a:pPr algn="ctr"/>
            <a:r>
              <a:rPr lang="en-US" sz="1400" dirty="0"/>
              <a:t>Spectrum Resource </a:t>
            </a:r>
          </a:p>
          <a:p>
            <a:pPr algn="ctr"/>
            <a:r>
              <a:rPr lang="en-US" sz="1400" dirty="0"/>
              <a:t>Management </a:t>
            </a:r>
          </a:p>
        </p:txBody>
      </p:sp>
      <p:sp>
        <p:nvSpPr>
          <p:cNvPr id="17" name="Right Arrow 16"/>
          <p:cNvSpPr/>
          <p:nvPr/>
        </p:nvSpPr>
        <p:spPr>
          <a:xfrm>
            <a:off x="4921328" y="5049853"/>
            <a:ext cx="30275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321201" y="4885155"/>
            <a:ext cx="857044" cy="147459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SRM profile #1</a:t>
            </a:r>
          </a:p>
          <a:p>
            <a:r>
              <a:rPr lang="en-US" sz="1400" dirty="0"/>
              <a:t>    </a:t>
            </a:r>
          </a:p>
        </p:txBody>
      </p:sp>
      <p:sp>
        <p:nvSpPr>
          <p:cNvPr id="19" name="TextBox 18"/>
          <p:cNvSpPr txBox="1"/>
          <p:nvPr/>
        </p:nvSpPr>
        <p:spPr>
          <a:xfrm>
            <a:off x="5326551" y="4278810"/>
            <a:ext cx="902811" cy="523220"/>
          </a:xfrm>
          <a:prstGeom prst="rect">
            <a:avLst/>
          </a:prstGeom>
          <a:noFill/>
        </p:spPr>
        <p:txBody>
          <a:bodyPr wrap="none" rtlCol="0">
            <a:spAutoFit/>
          </a:bodyPr>
          <a:lstStyle/>
          <a:p>
            <a:pPr algn="ctr"/>
            <a:r>
              <a:rPr lang="en-US" sz="1400" dirty="0"/>
              <a:t>802.15.12</a:t>
            </a:r>
          </a:p>
          <a:p>
            <a:pPr algn="ctr"/>
            <a:r>
              <a:rPr lang="en-US" sz="1400" dirty="0"/>
              <a:t>ULI </a:t>
            </a:r>
          </a:p>
        </p:txBody>
      </p:sp>
      <p:sp>
        <p:nvSpPr>
          <p:cNvPr id="20" name="Right Arrow 19"/>
          <p:cNvSpPr/>
          <p:nvPr/>
        </p:nvSpPr>
        <p:spPr>
          <a:xfrm>
            <a:off x="6222013" y="5066388"/>
            <a:ext cx="30275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566236" y="5673092"/>
            <a:ext cx="1340708" cy="60112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MLME-SRM-Response</a:t>
            </a:r>
          </a:p>
          <a:p>
            <a:r>
              <a:rPr lang="en-US" sz="1400" dirty="0"/>
              <a:t>  </a:t>
            </a:r>
            <a:r>
              <a:rPr lang="en-US" sz="1400" dirty="0">
                <a:sym typeface="Wingdings" panose="05000000000000000000" pitchFamily="2" charset="2"/>
              </a:rPr>
              <a:t> RCPI=xxx, RSNI=</a:t>
            </a:r>
            <a:r>
              <a:rPr lang="en-US" sz="1400" dirty="0" err="1">
                <a:sym typeface="Wingdings" panose="05000000000000000000" pitchFamily="2" charset="2"/>
              </a:rPr>
              <a:t>yyy</a:t>
            </a:r>
            <a:endParaRPr lang="en-US" sz="1400" dirty="0"/>
          </a:p>
        </p:txBody>
      </p:sp>
      <p:sp>
        <p:nvSpPr>
          <p:cNvPr id="22" name="Rectangle 21"/>
          <p:cNvSpPr/>
          <p:nvPr/>
        </p:nvSpPr>
        <p:spPr>
          <a:xfrm>
            <a:off x="1308207" y="5678315"/>
            <a:ext cx="2038865" cy="60112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Category: Radio Measurement</a:t>
            </a:r>
          </a:p>
          <a:p>
            <a:r>
              <a:rPr lang="en-US" sz="1400" dirty="0"/>
              <a:t>Action</a:t>
            </a:r>
            <a:r>
              <a:rPr lang="en-US" sz="1400" dirty="0">
                <a:sym typeface="Wingdings" panose="05000000000000000000" pitchFamily="2" charset="2"/>
              </a:rPr>
              <a:t>: </a:t>
            </a:r>
            <a:r>
              <a:rPr lang="en-US" sz="1400" dirty="0"/>
              <a:t>Link Measurement Report</a:t>
            </a:r>
          </a:p>
          <a:p>
            <a:r>
              <a:rPr lang="en-US" sz="1400" dirty="0"/>
              <a:t>    </a:t>
            </a:r>
          </a:p>
        </p:txBody>
      </p:sp>
      <p:sp>
        <p:nvSpPr>
          <p:cNvPr id="24" name="Left Arrow 23"/>
          <p:cNvSpPr/>
          <p:nvPr/>
        </p:nvSpPr>
        <p:spPr>
          <a:xfrm>
            <a:off x="4921328" y="5767961"/>
            <a:ext cx="302758" cy="3170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 Arrow 24"/>
          <p:cNvSpPr/>
          <p:nvPr/>
        </p:nvSpPr>
        <p:spPr>
          <a:xfrm>
            <a:off x="6222012" y="5767961"/>
            <a:ext cx="302758" cy="3170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954132" y="4885155"/>
            <a:ext cx="912693" cy="147459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sz="1400" dirty="0"/>
              <a:t>ULI profile ID =0x81</a:t>
            </a:r>
          </a:p>
          <a:p>
            <a:r>
              <a:rPr lang="en-US" sz="1400" dirty="0"/>
              <a:t>    </a:t>
            </a:r>
          </a:p>
        </p:txBody>
      </p:sp>
      <p:sp>
        <p:nvSpPr>
          <p:cNvPr id="26" name="TextBox 25"/>
          <p:cNvSpPr txBox="1"/>
          <p:nvPr/>
        </p:nvSpPr>
        <p:spPr>
          <a:xfrm>
            <a:off x="3360447" y="4223390"/>
            <a:ext cx="2108269" cy="523220"/>
          </a:xfrm>
          <a:prstGeom prst="rect">
            <a:avLst/>
          </a:prstGeom>
          <a:noFill/>
        </p:spPr>
        <p:txBody>
          <a:bodyPr wrap="none" rtlCol="0">
            <a:spAutoFit/>
          </a:bodyPr>
          <a:lstStyle/>
          <a:p>
            <a:pPr algn="ctr"/>
            <a:r>
              <a:rPr lang="en-US" sz="1400" dirty="0"/>
              <a:t>Higher layer</a:t>
            </a:r>
          </a:p>
          <a:p>
            <a:pPr algn="ctr"/>
            <a:r>
              <a:rPr lang="en-US" sz="1400" dirty="0"/>
              <a:t>Performance measurement</a:t>
            </a:r>
          </a:p>
        </p:txBody>
      </p:sp>
      <p:sp>
        <p:nvSpPr>
          <p:cNvPr id="27" name="Right Arrow 26"/>
          <p:cNvSpPr/>
          <p:nvPr/>
        </p:nvSpPr>
        <p:spPr>
          <a:xfrm>
            <a:off x="3505997" y="5058209"/>
            <a:ext cx="30275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ft Arrow 27"/>
          <p:cNvSpPr/>
          <p:nvPr/>
        </p:nvSpPr>
        <p:spPr>
          <a:xfrm>
            <a:off x="3505997" y="5776317"/>
            <a:ext cx="302758" cy="3170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0" y="0"/>
            <a:ext cx="1062681" cy="436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 case 2</a:t>
            </a:r>
          </a:p>
        </p:txBody>
      </p:sp>
      <p:sp>
        <p:nvSpPr>
          <p:cNvPr id="3" name="Date Placeholder 2"/>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
        <p:nvSpPr>
          <p:cNvPr id="6" name="Slide Number Placeholder 5"/>
          <p:cNvSpPr>
            <a:spLocks noGrp="1"/>
          </p:cNvSpPr>
          <p:nvPr>
            <p:ph type="sldNum" sz="quarter" idx="12"/>
          </p:nvPr>
        </p:nvSpPr>
        <p:spPr/>
        <p:txBody>
          <a:bodyPr/>
          <a:lstStyle/>
          <a:p>
            <a:r>
              <a:rPr lang="en-US" smtClean="0"/>
              <a:t>Slide </a:t>
            </a:r>
            <a:fld id="{C68A915F-B456-5149-A807-E92E2E55320D}" type="slidenum">
              <a:rPr lang="en-US" smtClean="0"/>
              <a:pPr/>
              <a:t>7</a:t>
            </a:fld>
            <a:endParaRPr lang="en-US"/>
          </a:p>
        </p:txBody>
      </p:sp>
    </p:spTree>
    <p:extLst>
      <p:ext uri="{BB962C8B-B14F-4D97-AF65-F5344CB8AC3E}">
        <p14:creationId xmlns:p14="http://schemas.microsoft.com/office/powerpoint/2010/main" val="1347916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3" y="1233060"/>
            <a:ext cx="5829300" cy="5575300"/>
          </a:xfrm>
          <a:prstGeom prst="rect">
            <a:avLst/>
          </a:prstGeom>
        </p:spPr>
      </p:pic>
      <p:sp>
        <p:nvSpPr>
          <p:cNvPr id="4" name="Rounded Rectangle 3"/>
          <p:cNvSpPr/>
          <p:nvPr/>
        </p:nvSpPr>
        <p:spPr>
          <a:xfrm>
            <a:off x="4734255" y="3842133"/>
            <a:ext cx="833715" cy="201454"/>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a:r>
              <a:rPr lang="en-US" sz="1200" dirty="0"/>
              <a:t>MLME-SRM-*</a:t>
            </a:r>
          </a:p>
        </p:txBody>
      </p:sp>
      <p:sp>
        <p:nvSpPr>
          <p:cNvPr id="6" name="Flowchart: Magnetic Disk 5"/>
          <p:cNvSpPr/>
          <p:nvPr/>
        </p:nvSpPr>
        <p:spPr>
          <a:xfrm>
            <a:off x="6369709" y="4390037"/>
            <a:ext cx="437606" cy="287383"/>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PIB</a:t>
            </a:r>
          </a:p>
        </p:txBody>
      </p:sp>
      <p:cxnSp>
        <p:nvCxnSpPr>
          <p:cNvPr id="8" name="Straight Arrow Connector 7"/>
          <p:cNvCxnSpPr/>
          <p:nvPr/>
        </p:nvCxnSpPr>
        <p:spPr>
          <a:xfrm>
            <a:off x="5141803" y="4877772"/>
            <a:ext cx="1440180" cy="452"/>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a:off x="6291281" y="1635270"/>
            <a:ext cx="0" cy="6400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flipH="1">
            <a:off x="4777628" y="2265416"/>
            <a:ext cx="150876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a:off x="4776277" y="2255026"/>
            <a:ext cx="0" cy="1508760"/>
          </a:xfrm>
          <a:prstGeom prst="line">
            <a:avLst/>
          </a:prstGeom>
          <a:ln w="38100">
            <a:solidFill>
              <a:srgbClr val="FF0000"/>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5078802" y="4043586"/>
            <a:ext cx="0" cy="1005840"/>
          </a:xfrm>
          <a:prstGeom prst="line">
            <a:avLst/>
          </a:prstGeom>
          <a:ln w="38100">
            <a:solidFill>
              <a:srgbClr val="7030A0"/>
            </a:solidFill>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5084717" y="5265726"/>
            <a:ext cx="0" cy="274320"/>
          </a:xfrm>
          <a:prstGeom prst="line">
            <a:avLst/>
          </a:prstGeom>
          <a:ln w="38100">
            <a:solidFill>
              <a:srgbClr val="7030A0"/>
            </a:solidFill>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sp>
        <p:nvSpPr>
          <p:cNvPr id="37" name="TextBox 36"/>
          <p:cNvSpPr txBox="1"/>
          <p:nvPr/>
        </p:nvSpPr>
        <p:spPr>
          <a:xfrm>
            <a:off x="5096442" y="1422920"/>
            <a:ext cx="2369872" cy="307777"/>
          </a:xfrm>
          <a:prstGeom prst="rect">
            <a:avLst/>
          </a:prstGeom>
          <a:noFill/>
        </p:spPr>
        <p:txBody>
          <a:bodyPr wrap="none" rtlCol="0">
            <a:spAutoFit/>
          </a:bodyPr>
          <a:lstStyle/>
          <a:p>
            <a:r>
              <a:rPr lang="en-US" sz="1400" b="1" dirty="0"/>
              <a:t>(performance measurement)</a:t>
            </a:r>
          </a:p>
        </p:txBody>
      </p:sp>
      <p:cxnSp>
        <p:nvCxnSpPr>
          <p:cNvPr id="39" name="Straight Arrow Connector 38"/>
          <p:cNvCxnSpPr/>
          <p:nvPr/>
        </p:nvCxnSpPr>
        <p:spPr>
          <a:xfrm>
            <a:off x="5154161" y="4882340"/>
            <a:ext cx="0" cy="182880"/>
          </a:xfrm>
          <a:prstGeom prst="straightConnector1">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45" name="Straight Arrow Connector 44"/>
          <p:cNvCxnSpPr/>
          <p:nvPr/>
        </p:nvCxnSpPr>
        <p:spPr>
          <a:xfrm flipV="1">
            <a:off x="6569977" y="4634773"/>
            <a:ext cx="1697" cy="271847"/>
          </a:xfrm>
          <a:prstGeom prst="straightConnector1">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sp>
        <p:nvSpPr>
          <p:cNvPr id="3" name="Title 2"/>
          <p:cNvSpPr>
            <a:spLocks noGrp="1"/>
          </p:cNvSpPr>
          <p:nvPr>
            <p:ph type="title"/>
          </p:nvPr>
        </p:nvSpPr>
        <p:spPr>
          <a:xfrm>
            <a:off x="1062681" y="50621"/>
            <a:ext cx="7886700" cy="1325563"/>
          </a:xfrm>
        </p:spPr>
        <p:txBody>
          <a:bodyPr/>
          <a:lstStyle/>
          <a:p>
            <a:r>
              <a:rPr kumimoji="1" lang="en-US" dirty="0"/>
              <a:t>Retrieving measurement metrics</a:t>
            </a:r>
            <a:endParaRPr lang="en-US" dirty="0"/>
          </a:p>
        </p:txBody>
      </p:sp>
      <p:sp>
        <p:nvSpPr>
          <p:cNvPr id="17" name="Rectangle 16"/>
          <p:cNvSpPr/>
          <p:nvPr/>
        </p:nvSpPr>
        <p:spPr>
          <a:xfrm>
            <a:off x="0" y="-1803"/>
            <a:ext cx="1062681" cy="436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 case 2</a:t>
            </a:r>
          </a:p>
        </p:txBody>
      </p:sp>
      <p:cxnSp>
        <p:nvCxnSpPr>
          <p:cNvPr id="20" name="Straight Connector 19"/>
          <p:cNvCxnSpPr/>
          <p:nvPr/>
        </p:nvCxnSpPr>
        <p:spPr>
          <a:xfrm flipH="1">
            <a:off x="4768484" y="3747555"/>
            <a:ext cx="27432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5034746" y="3737463"/>
            <a:ext cx="0" cy="18288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2" name="Date Placeholder 1"/>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
        <p:nvSpPr>
          <p:cNvPr id="7" name="Slide Number Placeholder 6"/>
          <p:cNvSpPr>
            <a:spLocks noGrp="1"/>
          </p:cNvSpPr>
          <p:nvPr>
            <p:ph type="sldNum" sz="quarter" idx="12"/>
          </p:nvPr>
        </p:nvSpPr>
        <p:spPr/>
        <p:txBody>
          <a:bodyPr/>
          <a:lstStyle/>
          <a:p>
            <a:r>
              <a:rPr lang="en-US" smtClean="0"/>
              <a:t>Slide </a:t>
            </a:r>
            <a:fld id="{8761FD8D-6E16-6948-8228-37F606CBBE8D}" type="slidenum">
              <a:rPr lang="en-US" smtClean="0"/>
              <a:pPr/>
              <a:t>8</a:t>
            </a:fld>
            <a:endParaRPr lang="en-US"/>
          </a:p>
        </p:txBody>
      </p:sp>
    </p:spTree>
    <p:extLst>
      <p:ext uri="{BB962C8B-B14F-4D97-AF65-F5344CB8AC3E}">
        <p14:creationId xmlns:p14="http://schemas.microsoft.com/office/powerpoint/2010/main" val="3000144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a:t>Retrieving measurement metrics</a:t>
            </a:r>
          </a:p>
        </p:txBody>
      </p:sp>
      <p:sp>
        <p:nvSpPr>
          <p:cNvPr id="2" name="Slide Number Placeholder 1"/>
          <p:cNvSpPr>
            <a:spLocks noGrp="1"/>
          </p:cNvSpPr>
          <p:nvPr>
            <p:ph type="sldNum" sz="quarter" idx="12"/>
          </p:nvPr>
        </p:nvSpPr>
        <p:spPr>
          <a:xfrm>
            <a:off x="7863821" y="6356351"/>
            <a:ext cx="76944" cy="184666"/>
          </a:xfrm>
        </p:spPr>
        <p:txBody>
          <a:bodyPr/>
          <a:lstStyle/>
          <a:p>
            <a:fld id="{FFEEDC99-CBC9-4B9F-A4C3-6E136FA167D4}" type="slidenum">
              <a:rPr kumimoji="1" lang="en-US" smtClean="0"/>
              <a:t>9</a:t>
            </a:fld>
            <a:endParaRPr kumimoji="1" lang="en-US"/>
          </a:p>
        </p:txBody>
      </p:sp>
      <p:cxnSp>
        <p:nvCxnSpPr>
          <p:cNvPr id="23" name="Straight Arrow Connector 22"/>
          <p:cNvCxnSpPr/>
          <p:nvPr/>
        </p:nvCxnSpPr>
        <p:spPr>
          <a:xfrm>
            <a:off x="2325149" y="3342590"/>
            <a:ext cx="17145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2371638" y="3055615"/>
            <a:ext cx="2317449" cy="307777"/>
          </a:xfrm>
          <a:prstGeom prst="rect">
            <a:avLst/>
          </a:prstGeom>
          <a:noFill/>
        </p:spPr>
        <p:txBody>
          <a:bodyPr wrap="none" rtlCol="0">
            <a:spAutoFit/>
          </a:bodyPr>
          <a:lstStyle/>
          <a:p>
            <a:r>
              <a:rPr kumimoji="1" lang="en-US" sz="1400" dirty="0"/>
              <a:t>MPH-GET-</a:t>
            </a:r>
            <a:r>
              <a:rPr kumimoji="1" lang="en-US" sz="1400" dirty="0" err="1"/>
              <a:t>PROFILE.request</a:t>
            </a:r>
            <a:endParaRPr kumimoji="1" lang="en-US" sz="1400" dirty="0"/>
          </a:p>
        </p:txBody>
      </p:sp>
      <p:sp>
        <p:nvSpPr>
          <p:cNvPr id="50" name="TextBox 49"/>
          <p:cNvSpPr txBox="1"/>
          <p:nvPr/>
        </p:nvSpPr>
        <p:spPr>
          <a:xfrm>
            <a:off x="3269723" y="1896177"/>
            <a:ext cx="1518364" cy="523220"/>
          </a:xfrm>
          <a:prstGeom prst="rect">
            <a:avLst/>
          </a:prstGeom>
          <a:noFill/>
        </p:spPr>
        <p:txBody>
          <a:bodyPr wrap="none" rtlCol="0">
            <a:spAutoFit/>
          </a:bodyPr>
          <a:lstStyle/>
          <a:p>
            <a:pPr algn="ctr"/>
            <a:r>
              <a:rPr kumimoji="1" lang="en-US" sz="1400" dirty="0">
                <a:solidFill>
                  <a:srgbClr val="FF0000"/>
                </a:solidFill>
              </a:rPr>
              <a:t>Management </a:t>
            </a:r>
          </a:p>
          <a:p>
            <a:pPr algn="ctr"/>
            <a:r>
              <a:rPr lang="en-US" sz="1400" dirty="0">
                <a:solidFill>
                  <a:srgbClr val="FF0000"/>
                </a:solidFill>
              </a:rPr>
              <a:t>Protocols sublayer</a:t>
            </a:r>
            <a:endParaRPr kumimoji="1" lang="en-US" sz="1400" dirty="0">
              <a:solidFill>
                <a:srgbClr val="FF0000"/>
              </a:solidFill>
            </a:endParaRPr>
          </a:p>
        </p:txBody>
      </p:sp>
      <p:sp>
        <p:nvSpPr>
          <p:cNvPr id="51" name="TextBox 50"/>
          <p:cNvSpPr txBox="1"/>
          <p:nvPr/>
        </p:nvSpPr>
        <p:spPr>
          <a:xfrm>
            <a:off x="1936328" y="1900967"/>
            <a:ext cx="800219" cy="523220"/>
          </a:xfrm>
          <a:prstGeom prst="rect">
            <a:avLst/>
          </a:prstGeom>
          <a:noFill/>
        </p:spPr>
        <p:txBody>
          <a:bodyPr wrap="none" rtlCol="0">
            <a:spAutoFit/>
          </a:bodyPr>
          <a:lstStyle/>
          <a:p>
            <a:pPr algn="ctr"/>
            <a:r>
              <a:rPr lang="en-US" sz="1400" dirty="0">
                <a:solidFill>
                  <a:srgbClr val="FF0000"/>
                </a:solidFill>
              </a:rPr>
              <a:t>PDE</a:t>
            </a:r>
          </a:p>
          <a:p>
            <a:pPr algn="ctr"/>
            <a:r>
              <a:rPr lang="en-US" sz="1400" dirty="0">
                <a:solidFill>
                  <a:srgbClr val="FF0000"/>
                </a:solidFill>
              </a:rPr>
              <a:t>sublayer</a:t>
            </a:r>
            <a:endParaRPr kumimoji="1" lang="en-US" sz="1400" dirty="0">
              <a:solidFill>
                <a:srgbClr val="FF0000"/>
              </a:solidFill>
            </a:endParaRPr>
          </a:p>
        </p:txBody>
      </p:sp>
      <p:grpSp>
        <p:nvGrpSpPr>
          <p:cNvPr id="35" name="Group 34"/>
          <p:cNvGrpSpPr/>
          <p:nvPr/>
        </p:nvGrpSpPr>
        <p:grpSpPr>
          <a:xfrm>
            <a:off x="364204" y="2459422"/>
            <a:ext cx="767729" cy="3764265"/>
            <a:chOff x="291630" y="2459421"/>
            <a:chExt cx="1130501" cy="3764265"/>
          </a:xfrm>
        </p:grpSpPr>
        <p:sp>
          <p:nvSpPr>
            <p:cNvPr id="52" name="Rectangle 5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53" name="Straight Connector 52"/>
            <p:cNvCxnSpPr>
              <a:stCxn id="52" idx="2"/>
              <a:endCxn id="5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54" name="Rectangle 5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55" name="TextBox 54"/>
          <p:cNvSpPr txBox="1"/>
          <p:nvPr/>
        </p:nvSpPr>
        <p:spPr>
          <a:xfrm>
            <a:off x="250751" y="1900968"/>
            <a:ext cx="1056700" cy="523220"/>
          </a:xfrm>
          <a:prstGeom prst="rect">
            <a:avLst/>
          </a:prstGeom>
          <a:noFill/>
        </p:spPr>
        <p:txBody>
          <a:bodyPr wrap="none" rtlCol="0">
            <a:spAutoFit/>
          </a:bodyPr>
          <a:lstStyle/>
          <a:p>
            <a:pPr algn="ctr"/>
            <a:r>
              <a:rPr lang="en-US" sz="1400" dirty="0"/>
              <a:t>Next</a:t>
            </a:r>
          </a:p>
          <a:p>
            <a:pPr algn="ctr"/>
            <a:r>
              <a:rPr kumimoji="1" lang="en-US" sz="1400" dirty="0"/>
              <a:t>higher layer</a:t>
            </a:r>
          </a:p>
        </p:txBody>
      </p:sp>
      <p:cxnSp>
        <p:nvCxnSpPr>
          <p:cNvPr id="56" name="Straight Arrow Connector 55"/>
          <p:cNvCxnSpPr/>
          <p:nvPr/>
        </p:nvCxnSpPr>
        <p:spPr>
          <a:xfrm>
            <a:off x="767033" y="3213349"/>
            <a:ext cx="157734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7" name="TextBox 56"/>
          <p:cNvSpPr txBox="1"/>
          <p:nvPr/>
        </p:nvSpPr>
        <p:spPr>
          <a:xfrm>
            <a:off x="773316" y="2902711"/>
            <a:ext cx="2327267" cy="307777"/>
          </a:xfrm>
          <a:prstGeom prst="rect">
            <a:avLst/>
          </a:prstGeom>
          <a:noFill/>
        </p:spPr>
        <p:txBody>
          <a:bodyPr wrap="none" rtlCol="0">
            <a:spAutoFit/>
          </a:bodyPr>
          <a:lstStyle/>
          <a:p>
            <a:r>
              <a:rPr kumimoji="1" lang="en-US" sz="1400" dirty="0"/>
              <a:t>ULM-GET-</a:t>
            </a:r>
            <a:r>
              <a:rPr kumimoji="1" lang="en-US" sz="1400" dirty="0" err="1"/>
              <a:t>PROFILE.request</a:t>
            </a:r>
            <a:endParaRPr kumimoji="1" lang="en-US" sz="1400" dirty="0"/>
          </a:p>
        </p:txBody>
      </p:sp>
      <p:cxnSp>
        <p:nvCxnSpPr>
          <p:cNvPr id="59" name="Straight Arrow Connector 58"/>
          <p:cNvCxnSpPr/>
          <p:nvPr/>
        </p:nvCxnSpPr>
        <p:spPr>
          <a:xfrm>
            <a:off x="4018580" y="3548666"/>
            <a:ext cx="124194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0" name="TextBox 59"/>
          <p:cNvSpPr txBox="1"/>
          <p:nvPr/>
        </p:nvSpPr>
        <p:spPr>
          <a:xfrm>
            <a:off x="4024704" y="3245124"/>
            <a:ext cx="1736373" cy="307777"/>
          </a:xfrm>
          <a:prstGeom prst="rect">
            <a:avLst/>
          </a:prstGeom>
          <a:noFill/>
        </p:spPr>
        <p:txBody>
          <a:bodyPr wrap="none" rtlCol="0">
            <a:spAutoFit/>
          </a:bodyPr>
          <a:lstStyle/>
          <a:p>
            <a:r>
              <a:rPr kumimoji="1" lang="en-US" sz="1400" dirty="0"/>
              <a:t>MMI-</a:t>
            </a:r>
            <a:r>
              <a:rPr kumimoji="1" lang="en-US" sz="1400" dirty="0" err="1"/>
              <a:t>MGMT.request</a:t>
            </a:r>
            <a:endParaRPr kumimoji="1" lang="en-US" sz="1400" dirty="0"/>
          </a:p>
        </p:txBody>
      </p:sp>
      <p:grpSp>
        <p:nvGrpSpPr>
          <p:cNvPr id="61" name="Group 60"/>
          <p:cNvGrpSpPr/>
          <p:nvPr/>
        </p:nvGrpSpPr>
        <p:grpSpPr>
          <a:xfrm>
            <a:off x="3636526" y="2450314"/>
            <a:ext cx="767729" cy="3764265"/>
            <a:chOff x="291630" y="2459421"/>
            <a:chExt cx="1130501" cy="3764265"/>
          </a:xfrm>
        </p:grpSpPr>
        <p:sp>
          <p:nvSpPr>
            <p:cNvPr id="62" name="Rectangle 61"/>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3" name="Straight Connector 62"/>
            <p:cNvCxnSpPr>
              <a:stCxn id="62" idx="2"/>
              <a:endCxn id="64"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4" name="Rectangle 63"/>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grpSp>
        <p:nvGrpSpPr>
          <p:cNvPr id="66" name="Group 65"/>
          <p:cNvGrpSpPr/>
          <p:nvPr/>
        </p:nvGrpSpPr>
        <p:grpSpPr>
          <a:xfrm>
            <a:off x="6336681" y="2450314"/>
            <a:ext cx="767729" cy="3764265"/>
            <a:chOff x="291630" y="2459421"/>
            <a:chExt cx="1130501" cy="3764265"/>
          </a:xfrm>
        </p:grpSpPr>
        <p:sp>
          <p:nvSpPr>
            <p:cNvPr id="67" name="Rectangle 66"/>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68" name="Straight Connector 67"/>
            <p:cNvCxnSpPr>
              <a:stCxn id="67" idx="2"/>
              <a:endCxn id="69"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69" name="Rectangle 68"/>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cxnSp>
        <p:nvCxnSpPr>
          <p:cNvPr id="76" name="Straight Arrow Connector 75"/>
          <p:cNvCxnSpPr/>
          <p:nvPr/>
        </p:nvCxnSpPr>
        <p:spPr>
          <a:xfrm>
            <a:off x="6753219" y="4209867"/>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9" name="Straight Arrow Connector 78"/>
          <p:cNvCxnSpPr/>
          <p:nvPr/>
        </p:nvCxnSpPr>
        <p:spPr>
          <a:xfrm flipH="1">
            <a:off x="6735705" y="4589189"/>
            <a:ext cx="11658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7" name="TextBox 86"/>
          <p:cNvSpPr txBox="1"/>
          <p:nvPr/>
        </p:nvSpPr>
        <p:spPr>
          <a:xfrm>
            <a:off x="6736768" y="3970759"/>
            <a:ext cx="1685077" cy="307777"/>
          </a:xfrm>
          <a:prstGeom prst="rect">
            <a:avLst/>
          </a:prstGeom>
          <a:noFill/>
        </p:spPr>
        <p:txBody>
          <a:bodyPr wrap="none" rtlCol="0">
            <a:spAutoFit/>
          </a:bodyPr>
          <a:lstStyle/>
          <a:p>
            <a:r>
              <a:rPr kumimoji="1" lang="en-US" sz="1400" dirty="0"/>
              <a:t>MLME-</a:t>
            </a:r>
            <a:r>
              <a:rPr lang="en-US" sz="1400" dirty="0" err="1"/>
              <a:t>GET</a:t>
            </a:r>
            <a:r>
              <a:rPr kumimoji="1" lang="en-US" sz="1400" dirty="0" err="1"/>
              <a:t>.request</a:t>
            </a:r>
            <a:endParaRPr kumimoji="1" lang="en-US" sz="1400" dirty="0"/>
          </a:p>
        </p:txBody>
      </p:sp>
      <p:sp>
        <p:nvSpPr>
          <p:cNvPr id="88" name="Rounded Rectangle 87"/>
          <p:cNvSpPr/>
          <p:nvPr/>
        </p:nvSpPr>
        <p:spPr>
          <a:xfrm>
            <a:off x="7855710" y="4049441"/>
            <a:ext cx="487706" cy="66571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sz="1400" dirty="0"/>
              <a:t>MAC PIB</a:t>
            </a:r>
          </a:p>
        </p:txBody>
      </p:sp>
      <p:sp>
        <p:nvSpPr>
          <p:cNvPr id="90" name="TextBox 89"/>
          <p:cNvSpPr txBox="1"/>
          <p:nvPr/>
        </p:nvSpPr>
        <p:spPr>
          <a:xfrm>
            <a:off x="6730804" y="4358614"/>
            <a:ext cx="1736373" cy="307777"/>
          </a:xfrm>
          <a:prstGeom prst="rect">
            <a:avLst/>
          </a:prstGeom>
          <a:noFill/>
        </p:spPr>
        <p:txBody>
          <a:bodyPr wrap="none" rtlCol="0">
            <a:spAutoFit/>
          </a:bodyPr>
          <a:lstStyle/>
          <a:p>
            <a:r>
              <a:rPr kumimoji="1" lang="en-US" sz="1400" dirty="0"/>
              <a:t>MLME-</a:t>
            </a:r>
            <a:r>
              <a:rPr lang="en-US" sz="1400" dirty="0" err="1"/>
              <a:t>GET</a:t>
            </a:r>
            <a:r>
              <a:rPr kumimoji="1" lang="en-US" sz="1400" dirty="0" err="1"/>
              <a:t>.confirm</a:t>
            </a:r>
            <a:endParaRPr kumimoji="1" lang="en-US" sz="1400" dirty="0"/>
          </a:p>
        </p:txBody>
      </p:sp>
      <p:sp>
        <p:nvSpPr>
          <p:cNvPr id="101" name="TextBox 100"/>
          <p:cNvSpPr txBox="1"/>
          <p:nvPr/>
        </p:nvSpPr>
        <p:spPr>
          <a:xfrm>
            <a:off x="6331091" y="1955031"/>
            <a:ext cx="693031" cy="523220"/>
          </a:xfrm>
          <a:prstGeom prst="rect">
            <a:avLst/>
          </a:prstGeom>
          <a:noFill/>
        </p:spPr>
        <p:txBody>
          <a:bodyPr wrap="none" rtlCol="0">
            <a:spAutoFit/>
          </a:bodyPr>
          <a:lstStyle/>
          <a:p>
            <a:pPr algn="ctr"/>
            <a:r>
              <a:rPr kumimoji="1" lang="en-US" sz="1400" dirty="0"/>
              <a:t>Device</a:t>
            </a:r>
          </a:p>
          <a:p>
            <a:pPr algn="ctr"/>
            <a:r>
              <a:rPr lang="en-US" sz="1400" dirty="0"/>
              <a:t>MAC</a:t>
            </a:r>
            <a:endParaRPr kumimoji="1" lang="en-US" sz="1400" dirty="0"/>
          </a:p>
        </p:txBody>
      </p:sp>
      <p:grpSp>
        <p:nvGrpSpPr>
          <p:cNvPr id="102" name="Group 101"/>
          <p:cNvGrpSpPr/>
          <p:nvPr/>
        </p:nvGrpSpPr>
        <p:grpSpPr>
          <a:xfrm>
            <a:off x="4887740" y="2428308"/>
            <a:ext cx="767729" cy="3764265"/>
            <a:chOff x="291630" y="2459421"/>
            <a:chExt cx="1130501" cy="3764265"/>
          </a:xfrm>
        </p:grpSpPr>
        <p:sp>
          <p:nvSpPr>
            <p:cNvPr id="103" name="Rectangle 102"/>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4" name="Straight Connector 103"/>
            <p:cNvCxnSpPr>
              <a:stCxn id="103" idx="2"/>
              <a:endCxn id="105"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05" name="Rectangle 104"/>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106" name="TextBox 105"/>
          <p:cNvSpPr txBox="1"/>
          <p:nvPr/>
        </p:nvSpPr>
        <p:spPr>
          <a:xfrm>
            <a:off x="5313489" y="3516185"/>
            <a:ext cx="1725628" cy="307777"/>
          </a:xfrm>
          <a:prstGeom prst="rect">
            <a:avLst/>
          </a:prstGeom>
          <a:noFill/>
        </p:spPr>
        <p:txBody>
          <a:bodyPr wrap="none" rtlCol="0">
            <a:spAutoFit/>
          </a:bodyPr>
          <a:lstStyle/>
          <a:p>
            <a:r>
              <a:rPr kumimoji="1" lang="en-US" sz="1400" dirty="0"/>
              <a:t>MLME-</a:t>
            </a:r>
            <a:r>
              <a:rPr kumimoji="1" lang="en-US" sz="1400" dirty="0" err="1"/>
              <a:t>SRM.request</a:t>
            </a:r>
            <a:endParaRPr kumimoji="1" lang="en-US" sz="1400" dirty="0"/>
          </a:p>
        </p:txBody>
      </p:sp>
      <p:grpSp>
        <p:nvGrpSpPr>
          <p:cNvPr id="107" name="Group 106"/>
          <p:cNvGrpSpPr/>
          <p:nvPr/>
        </p:nvGrpSpPr>
        <p:grpSpPr>
          <a:xfrm>
            <a:off x="1930862" y="2459422"/>
            <a:ext cx="767729" cy="3764265"/>
            <a:chOff x="291630" y="2459421"/>
            <a:chExt cx="1130501" cy="3764265"/>
          </a:xfrm>
        </p:grpSpPr>
        <p:sp>
          <p:nvSpPr>
            <p:cNvPr id="108" name="Rectangle 107"/>
            <p:cNvSpPr/>
            <p:nvPr/>
          </p:nvSpPr>
          <p:spPr>
            <a:xfrm>
              <a:off x="296964" y="2459421"/>
              <a:ext cx="1125167" cy="3497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09" name="Straight Connector 108"/>
            <p:cNvCxnSpPr>
              <a:stCxn id="108" idx="2"/>
              <a:endCxn id="110" idx="0"/>
            </p:cNvCxnSpPr>
            <p:nvPr/>
          </p:nvCxnSpPr>
          <p:spPr>
            <a:xfrm flipH="1">
              <a:off x="854214" y="2809211"/>
              <a:ext cx="0" cy="3064685"/>
            </a:xfrm>
            <a:prstGeom prst="line">
              <a:avLst/>
            </a:prstGeom>
          </p:spPr>
          <p:style>
            <a:lnRef idx="3">
              <a:schemeClr val="dk1"/>
            </a:lnRef>
            <a:fillRef idx="0">
              <a:schemeClr val="dk1"/>
            </a:fillRef>
            <a:effectRef idx="2">
              <a:schemeClr val="dk1"/>
            </a:effectRef>
            <a:fontRef idx="minor">
              <a:schemeClr val="tx1"/>
            </a:fontRef>
          </p:style>
        </p:cxnSp>
        <p:sp>
          <p:nvSpPr>
            <p:cNvPr id="110" name="Rectangle 109"/>
            <p:cNvSpPr/>
            <p:nvPr/>
          </p:nvSpPr>
          <p:spPr>
            <a:xfrm>
              <a:off x="291630" y="5873896"/>
              <a:ext cx="1125167" cy="349790"/>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cxnSp>
        <p:nvCxnSpPr>
          <p:cNvPr id="111" name="Straight Arrow Connector 110"/>
          <p:cNvCxnSpPr/>
          <p:nvPr/>
        </p:nvCxnSpPr>
        <p:spPr>
          <a:xfrm>
            <a:off x="5279341" y="3784196"/>
            <a:ext cx="142823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2" name="TextBox 111"/>
          <p:cNvSpPr txBox="1"/>
          <p:nvPr/>
        </p:nvSpPr>
        <p:spPr>
          <a:xfrm>
            <a:off x="4897909" y="1909236"/>
            <a:ext cx="800219" cy="523220"/>
          </a:xfrm>
          <a:prstGeom prst="rect">
            <a:avLst/>
          </a:prstGeom>
          <a:noFill/>
        </p:spPr>
        <p:txBody>
          <a:bodyPr wrap="none" rtlCol="0">
            <a:spAutoFit/>
          </a:bodyPr>
          <a:lstStyle/>
          <a:p>
            <a:pPr algn="ctr"/>
            <a:r>
              <a:rPr kumimoji="1" lang="en-US" sz="1400" dirty="0">
                <a:solidFill>
                  <a:srgbClr val="FF0000"/>
                </a:solidFill>
              </a:rPr>
              <a:t>MMI</a:t>
            </a:r>
          </a:p>
          <a:p>
            <a:pPr algn="ctr"/>
            <a:r>
              <a:rPr lang="en-US" sz="1400" dirty="0">
                <a:solidFill>
                  <a:srgbClr val="FF0000"/>
                </a:solidFill>
              </a:rPr>
              <a:t>sublayer</a:t>
            </a:r>
            <a:endParaRPr kumimoji="1" lang="en-US" sz="1400" dirty="0">
              <a:solidFill>
                <a:srgbClr val="FF0000"/>
              </a:solidFill>
            </a:endParaRPr>
          </a:p>
        </p:txBody>
      </p:sp>
      <p:cxnSp>
        <p:nvCxnSpPr>
          <p:cNvPr id="118" name="Straight Arrow Connector 117"/>
          <p:cNvCxnSpPr/>
          <p:nvPr/>
        </p:nvCxnSpPr>
        <p:spPr>
          <a:xfrm>
            <a:off x="2325145" y="5490040"/>
            <a:ext cx="171450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19" name="TextBox 118"/>
          <p:cNvSpPr txBox="1"/>
          <p:nvPr/>
        </p:nvSpPr>
        <p:spPr>
          <a:xfrm>
            <a:off x="2319678" y="5189210"/>
            <a:ext cx="2367330" cy="307777"/>
          </a:xfrm>
          <a:prstGeom prst="rect">
            <a:avLst/>
          </a:prstGeom>
          <a:noFill/>
        </p:spPr>
        <p:txBody>
          <a:bodyPr wrap="none" rtlCol="0">
            <a:spAutoFit/>
          </a:bodyPr>
          <a:lstStyle/>
          <a:p>
            <a:r>
              <a:rPr kumimoji="1" lang="en-US" sz="1400" dirty="0"/>
              <a:t>MPH-GET-</a:t>
            </a:r>
            <a:r>
              <a:rPr kumimoji="1" lang="en-US" sz="1400" dirty="0" err="1"/>
              <a:t>PROFILE.confirm</a:t>
            </a:r>
            <a:endParaRPr kumimoji="1" lang="en-US" sz="1400" dirty="0"/>
          </a:p>
        </p:txBody>
      </p:sp>
      <p:cxnSp>
        <p:nvCxnSpPr>
          <p:cNvPr id="120" name="Straight Arrow Connector 119"/>
          <p:cNvCxnSpPr/>
          <p:nvPr/>
        </p:nvCxnSpPr>
        <p:spPr>
          <a:xfrm>
            <a:off x="767028" y="5721024"/>
            <a:ext cx="1577340"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1" name="TextBox 120"/>
          <p:cNvSpPr txBox="1"/>
          <p:nvPr/>
        </p:nvSpPr>
        <p:spPr>
          <a:xfrm>
            <a:off x="742138" y="5396531"/>
            <a:ext cx="2377574" cy="307777"/>
          </a:xfrm>
          <a:prstGeom prst="rect">
            <a:avLst/>
          </a:prstGeom>
          <a:noFill/>
        </p:spPr>
        <p:txBody>
          <a:bodyPr wrap="none" rtlCol="0">
            <a:spAutoFit/>
          </a:bodyPr>
          <a:lstStyle/>
          <a:p>
            <a:r>
              <a:rPr kumimoji="1" lang="en-US" sz="1400" dirty="0"/>
              <a:t>ULM-GET-</a:t>
            </a:r>
            <a:r>
              <a:rPr kumimoji="1" lang="en-US" sz="1400" dirty="0" err="1"/>
              <a:t>PROFILE.confirm</a:t>
            </a:r>
            <a:endParaRPr kumimoji="1" lang="en-US" sz="1400" dirty="0"/>
          </a:p>
        </p:txBody>
      </p:sp>
      <p:cxnSp>
        <p:nvCxnSpPr>
          <p:cNvPr id="122" name="Straight Arrow Connector 121"/>
          <p:cNvCxnSpPr/>
          <p:nvPr/>
        </p:nvCxnSpPr>
        <p:spPr>
          <a:xfrm>
            <a:off x="4018576" y="5266617"/>
            <a:ext cx="1241947"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23" name="TextBox 122"/>
          <p:cNvSpPr txBox="1"/>
          <p:nvPr/>
        </p:nvSpPr>
        <p:spPr>
          <a:xfrm>
            <a:off x="4014309" y="5018495"/>
            <a:ext cx="1787669" cy="307777"/>
          </a:xfrm>
          <a:prstGeom prst="rect">
            <a:avLst/>
          </a:prstGeom>
          <a:noFill/>
        </p:spPr>
        <p:txBody>
          <a:bodyPr wrap="none" rtlCol="0">
            <a:spAutoFit/>
          </a:bodyPr>
          <a:lstStyle/>
          <a:p>
            <a:r>
              <a:rPr kumimoji="1" lang="en-US" sz="1400" dirty="0"/>
              <a:t>MMI-</a:t>
            </a:r>
            <a:r>
              <a:rPr kumimoji="1" lang="en-US" sz="1400" dirty="0" err="1"/>
              <a:t>MGMT.confirm</a:t>
            </a:r>
            <a:endParaRPr kumimoji="1" lang="en-US" sz="1400" dirty="0"/>
          </a:p>
        </p:txBody>
      </p:sp>
      <p:sp>
        <p:nvSpPr>
          <p:cNvPr id="124" name="TextBox 123"/>
          <p:cNvSpPr txBox="1"/>
          <p:nvPr/>
        </p:nvSpPr>
        <p:spPr>
          <a:xfrm>
            <a:off x="5323877" y="4693803"/>
            <a:ext cx="1775509" cy="307777"/>
          </a:xfrm>
          <a:prstGeom prst="rect">
            <a:avLst/>
          </a:prstGeom>
          <a:noFill/>
        </p:spPr>
        <p:txBody>
          <a:bodyPr wrap="none" rtlCol="0">
            <a:spAutoFit/>
          </a:bodyPr>
          <a:lstStyle/>
          <a:p>
            <a:r>
              <a:rPr kumimoji="1" lang="en-US" sz="1400" dirty="0"/>
              <a:t>MLME-</a:t>
            </a:r>
            <a:r>
              <a:rPr kumimoji="1" lang="en-US" sz="1400" dirty="0" err="1"/>
              <a:t>SRM.confirm</a:t>
            </a:r>
            <a:endParaRPr kumimoji="1" lang="en-US" sz="1400" dirty="0"/>
          </a:p>
        </p:txBody>
      </p:sp>
      <p:cxnSp>
        <p:nvCxnSpPr>
          <p:cNvPr id="125" name="Straight Arrow Connector 124"/>
          <p:cNvCxnSpPr/>
          <p:nvPr/>
        </p:nvCxnSpPr>
        <p:spPr>
          <a:xfrm>
            <a:off x="5279337" y="5003379"/>
            <a:ext cx="1428239" cy="0"/>
          </a:xfrm>
          <a:prstGeom prst="straightConnector1">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132" name="TextBox 131"/>
          <p:cNvSpPr txBox="1"/>
          <p:nvPr/>
        </p:nvSpPr>
        <p:spPr>
          <a:xfrm>
            <a:off x="3150247" y="1585088"/>
            <a:ext cx="1291602" cy="307777"/>
          </a:xfrm>
          <a:prstGeom prst="rect">
            <a:avLst/>
          </a:prstGeom>
          <a:noFill/>
        </p:spPr>
        <p:txBody>
          <a:bodyPr wrap="none" rtlCol="0">
            <a:spAutoFit/>
          </a:bodyPr>
          <a:lstStyle/>
          <a:p>
            <a:pPr algn="ctr"/>
            <a:r>
              <a:rPr kumimoji="1" lang="en-US" sz="1400" dirty="0"/>
              <a:t>IEEE802.15.12</a:t>
            </a:r>
          </a:p>
        </p:txBody>
      </p:sp>
      <p:sp>
        <p:nvSpPr>
          <p:cNvPr id="133" name="Left Bracket 132"/>
          <p:cNvSpPr/>
          <p:nvPr/>
        </p:nvSpPr>
        <p:spPr>
          <a:xfrm rot="5400000">
            <a:off x="3693934" y="51706"/>
            <a:ext cx="155423" cy="3840480"/>
          </a:xfrm>
          <a:prstGeom prst="leftBracket">
            <a:avLst>
              <a:gd name="adj" fmla="val 463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4" name="Rectangle 83"/>
          <p:cNvSpPr/>
          <p:nvPr/>
        </p:nvSpPr>
        <p:spPr>
          <a:xfrm>
            <a:off x="7089" y="8456"/>
            <a:ext cx="1062681" cy="436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 case 2</a:t>
            </a:r>
          </a:p>
        </p:txBody>
      </p:sp>
      <p:sp>
        <p:nvSpPr>
          <p:cNvPr id="85" name="TextBox 84"/>
          <p:cNvSpPr txBox="1"/>
          <p:nvPr/>
        </p:nvSpPr>
        <p:spPr>
          <a:xfrm>
            <a:off x="6869316" y="1585088"/>
            <a:ext cx="1201834" cy="307777"/>
          </a:xfrm>
          <a:prstGeom prst="rect">
            <a:avLst/>
          </a:prstGeom>
          <a:noFill/>
        </p:spPr>
        <p:txBody>
          <a:bodyPr wrap="none" rtlCol="0">
            <a:spAutoFit/>
          </a:bodyPr>
          <a:lstStyle/>
          <a:p>
            <a:pPr algn="ctr"/>
            <a:r>
              <a:rPr kumimoji="1" lang="en-US" sz="1400" dirty="0"/>
              <a:t>IEEE802.15.4</a:t>
            </a:r>
          </a:p>
        </p:txBody>
      </p:sp>
      <p:sp>
        <p:nvSpPr>
          <p:cNvPr id="92" name="Left Bracket 91"/>
          <p:cNvSpPr/>
          <p:nvPr/>
        </p:nvSpPr>
        <p:spPr>
          <a:xfrm rot="5400000">
            <a:off x="7314507" y="854609"/>
            <a:ext cx="155423" cy="2263140"/>
          </a:xfrm>
          <a:prstGeom prst="leftBracket">
            <a:avLst>
              <a:gd name="adj" fmla="val 463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Date Placeholder 2"/>
          <p:cNvSpPr>
            <a:spLocks noGrp="1"/>
          </p:cNvSpPr>
          <p:nvPr>
            <p:ph type="dt" sz="half" idx="10"/>
          </p:nvPr>
        </p:nvSpPr>
        <p:spPr/>
        <p:txBody>
          <a:bodyPr/>
          <a:lstStyle/>
          <a:p>
            <a:r>
              <a:rPr lang="en-US" smtClean="0"/>
              <a:t>&lt;Jan 2017&gt;</a:t>
            </a:r>
            <a:endParaRPr lang="en-US"/>
          </a:p>
        </p:txBody>
      </p:sp>
      <p:sp>
        <p:nvSpPr>
          <p:cNvPr id="5" name="Footer Placeholder 4"/>
          <p:cNvSpPr>
            <a:spLocks noGrp="1"/>
          </p:cNvSpPr>
          <p:nvPr>
            <p:ph type="ftr" sz="quarter" idx="11"/>
          </p:nvPr>
        </p:nvSpPr>
        <p:spPr/>
        <p:txBody>
          <a:bodyPr/>
          <a:lstStyle/>
          <a:p>
            <a:r>
              <a:rPr lang="en-US" smtClean="0"/>
              <a:t>&lt;Hidetoshi Yokota&gt;, &lt;Landis+Gyr&gt;</a:t>
            </a:r>
            <a:endParaRPr lang="en-US"/>
          </a:p>
        </p:txBody>
      </p:sp>
    </p:spTree>
    <p:extLst>
      <p:ext uri="{BB962C8B-B14F-4D97-AF65-F5344CB8AC3E}">
        <p14:creationId xmlns:p14="http://schemas.microsoft.com/office/powerpoint/2010/main" val="347146993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17</TotalTime>
  <Words>935</Words>
  <Application>Microsoft Macintosh PowerPoint</Application>
  <PresentationFormat>On-screen Show (4:3)</PresentationFormat>
  <Paragraphs>294</Paragraphs>
  <Slides>12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Arial</vt:lpstr>
      <vt:lpstr>IEEE-P802_15</vt:lpstr>
      <vt:lpstr>PowerPoint Presentation</vt:lpstr>
      <vt:lpstr>ULI “Profile” for Protocol Management</vt:lpstr>
      <vt:lpstr>ULI Profile identification and operation primitives</vt:lpstr>
      <vt:lpstr>Use case 1: one-shot MAC/PHY configuration </vt:lpstr>
      <vt:lpstr>Configuring a set of parameters using a profile</vt:lpstr>
      <vt:lpstr>Configuring a set of parameters using a profile</vt:lpstr>
      <vt:lpstr>Use case 2: 802.x &lt;-&gt; 802.y protocol translation</vt:lpstr>
      <vt:lpstr>Retrieving measurement metrics</vt:lpstr>
      <vt:lpstr>Retrieving measurement metrics</vt:lpstr>
      <vt:lpstr>Use case 3: MAC/PHY configuration  by upper-layer application</vt:lpstr>
      <vt:lpstr>TSCH slotframe setup by 6TOP</vt:lpstr>
      <vt:lpstr>TSCH slotframe setup by 6TOP</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4</cp:revision>
  <cp:lastPrinted>1998-02-10T13:28:06Z</cp:lastPrinted>
  <dcterms:created xsi:type="dcterms:W3CDTF">1999-11-08T18:59:45Z</dcterms:created>
  <dcterms:modified xsi:type="dcterms:W3CDTF">2017-01-17T18:46:59Z</dcterms:modified>
</cp:coreProperties>
</file>