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34" r:id="rId15"/>
    <p:sldId id="307" r:id="rId16"/>
    <p:sldId id="335" r:id="rId17"/>
    <p:sldId id="305" r:id="rId18"/>
    <p:sldId id="308" r:id="rId19"/>
    <p:sldId id="312" r:id="rId20"/>
    <p:sldId id="329" r:id="rId21"/>
    <p:sldId id="330" r:id="rId22"/>
    <p:sldId id="327" r:id="rId23"/>
    <p:sldId id="337" r:id="rId24"/>
    <p:sldId id="280" r:id="rId25"/>
    <p:sldId id="328" r:id="rId26"/>
    <p:sldId id="336"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34"/>
            <p14:sldId id="307"/>
            <p14:sldId id="335"/>
            <p14:sldId id="305"/>
            <p14:sldId id="308"/>
            <p14:sldId id="312"/>
            <p14:sldId id="329"/>
            <p14:sldId id="330"/>
            <p14:sldId id="327"/>
          </p14:sldIdLst>
        </p14:section>
        <p14:section name="Joint Meeting Slides" id="{4042D080-B958-EA4D-BDAC-4A8AEEE50AF8}">
          <p14:sldIdLst>
            <p14:sldId id="337"/>
          </p14:sldIdLst>
        </p14:section>
        <p14:section name="WNG Slide" id="{606CC85E-C483-8140-831E-DEBCD83DA7FF}">
          <p14:sldIdLst>
            <p14:sldId id="280"/>
          </p14:sldIdLst>
        </p14:section>
        <p14:section name="Closing Slides" id="{17524BA6-C3AC-EE4D-BA9D-E46A8CDB0646}">
          <p14:sldIdLst>
            <p14:sldId id="328"/>
            <p14:sldId id="33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08" d="100"/>
          <a:sy n="108" d="100"/>
        </p:scale>
        <p:origin x="-2016"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7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17-0047-01-0mag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tracker.ietf.org/doc/draft-ietf-6tisch-minimal/" TargetMode="External"/><Relationship Id="rId4" Type="http://schemas.openxmlformats.org/officeDocument/2006/relationships/hyperlink" Target="https://datatracker.ietf.org/doc/draft-ietf-6tisch-dtsecurity-secure-join/" TargetMode="External"/><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datatracker.ietf.org/doc/draft-ietf-core-http-mapping/"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datatracker.ietf.org/doc/draft-ietf-core-object-security/" TargetMode="External"/><Relationship Id="rId7"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ietf-core-yang-cbor" TargetMode="External"/><Relationship Id="rId6" Type="http://schemas.openxmlformats.org/officeDocument/2006/relationships/hyperlink" Target="https://datatracker.ietf.org/doc/draft-ietf-core-resource-directory/"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datatracker.ietf.org/doc/draft-ietf-6lo-blemesh/" TargetMode="External"/><Relationship Id="rId5" Type="http://schemas.openxmlformats.org/officeDocument/2006/relationships/hyperlink" Target="https://datatracker.ietf.org/doc/draft-ietf-6lo-use-cases/" TargetMode="External"/><Relationship Id="rId6" Type="http://schemas.openxmlformats.org/officeDocument/2006/relationships/hyperlink" Target="https://datatracker.ietf.org/doc/draft-ietf-6lo-rfc6775-update/"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datatracker.ietf.org/doc/draft-ietf-6lo-dect-ule/" TargetMode="External"/><Relationship Id="rId9" Type="http://schemas.openxmlformats.org/officeDocument/2006/relationships/hyperlink" Target="https://datatracker.ietf.org/doc/draft-ietf-6lo-nfc/" TargetMode="External"/><Relationship Id="rId10" Type="http://schemas.openxmlformats.org/officeDocument/2006/relationships/hyperlink" Target="https://datatracker.ietf.org/doc/draft-ietf-6lo-dispatch-iana-registry/"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rfc7973/" TargetMode="External"/><Relationship Id="rId4" Type="http://schemas.openxmlformats.org/officeDocument/2006/relationships/hyperlink" Target="https://datatracker.ietf.org/doc/draft-thubert-6lo-forwarding-fragments/" TargetMode="External"/><Relationship Id="rId5" Type="http://schemas.openxmlformats.org/officeDocument/2006/relationships/hyperlink" Target="https://tools.ietf.org/pdf/draft-ietf-6lo-6lobac-06.pdf"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dao-projection/" TargetMode="External"/><Relationship Id="rId6" Type="http://schemas.openxmlformats.org/officeDocument/2006/relationships/hyperlink" Target="https://datatracker.ietf.org/doc/draft-ietf-roll-aodv-rpl/" TargetMode="External"/><Relationship Id="rId7" Type="http://schemas.openxmlformats.org/officeDocument/2006/relationships/hyperlink" Target="https://datatracker.ietf.org/doc/draft-ietf-roll-mpl-forw-select/"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draft-ietf-detnet-architecture/" TargetMode="External"/><Relationship Id="rId4" Type="http://schemas.openxmlformats.org/officeDocument/2006/relationships/hyperlink" Target="https://datatracker.ietf.org/doc/draft-ietf-detnet-dp-alt/" TargetMode="External"/><Relationship Id="rId5" Type="http://schemas.openxmlformats.org/officeDocument/2006/relationships/hyperlink" Target="https://datatracker.ietf.org/doc/draft-ietf-detnet-problem-statement/" TargetMode="External"/><Relationship Id="rId6" Type="http://schemas.openxmlformats.org/officeDocument/2006/relationships/hyperlink" Target="https://datatracker.ietf.org/doc/draft-ietf-detnet-use-cases/"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ietf-lpwan-coap-static-context-hc/" TargetMode="External"/><Relationship Id="rId4" Type="http://schemas.openxmlformats.org/officeDocument/2006/relationships/hyperlink" Target="https://datatracker.ietf.org/doc/draft-farrell-lpwan-lora-overview/" TargetMode="External"/><Relationship Id="rId5" Type="http://schemas.openxmlformats.org/officeDocument/2006/relationships/hyperlink" Target="https://datatracker.ietf.org/doc/draft-ietf-lpwan-ipv6-static-context-hc/" TargetMode="External"/><Relationship Id="rId6" Type="http://schemas.openxmlformats.org/officeDocument/2006/relationships/hyperlink" Target="https://datatracker.ietf.org/doc/draft-zuniga-lpwan-sigfox-system-description/" TargetMode="External"/><Relationship Id="rId7" Type="http://schemas.openxmlformats.org/officeDocument/2006/relationships/hyperlink" Target="https://datatracker.ietf.org/doc/draft-ietf-lpwan-overview/" TargetMode="External"/><Relationship Id="rId8" Type="http://schemas.openxmlformats.org/officeDocument/2006/relationships/hyperlink" Target="https://datatracker.ietf.org/doc/draft-ratilainen-lpwan-nb-iot/"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smtClean="0">
                <a:cs typeface="ＭＳ Ｐゴシック" charset="0"/>
                <a:hlinkClick r:id="rId3"/>
              </a:rPr>
              <a:t>draft-ietf-6tisch-minimal-17</a:t>
            </a:r>
            <a:endParaRPr lang="en-US" sz="1800" dirty="0" smtClean="0">
              <a:cs typeface="ＭＳ Ｐゴシック" charset="0"/>
            </a:endParaRPr>
          </a:p>
          <a:p>
            <a:pPr lvl="1"/>
            <a:r>
              <a:rPr lang="en-US" sz="1600" dirty="0"/>
              <a:t>Minimal 6TiSCH </a:t>
            </a:r>
            <a:r>
              <a:rPr lang="en-US" sz="1600" dirty="0" smtClean="0"/>
              <a:t>Configuration</a:t>
            </a:r>
          </a:p>
          <a:p>
            <a:pPr lvl="1">
              <a:spcBef>
                <a:spcPts val="0"/>
              </a:spcBef>
            </a:pPr>
            <a:r>
              <a:rPr lang="en-US" sz="1600" dirty="0" smtClean="0"/>
              <a:t>Waiting </a:t>
            </a:r>
            <a:r>
              <a:rPr lang="en-US" sz="1600" dirty="0"/>
              <a:t>for </a:t>
            </a:r>
            <a:r>
              <a:rPr lang="en-US" sz="1600" dirty="0" err="1"/>
              <a:t>Writeup</a:t>
            </a:r>
            <a:r>
              <a:rPr lang="en-US" sz="1600" dirty="0" err="1" smtClean="0"/>
              <a:t>:Revised</a:t>
            </a:r>
            <a:r>
              <a:rPr lang="en-US" sz="1600" dirty="0" smtClean="0"/>
              <a:t> </a:t>
            </a:r>
            <a:r>
              <a:rPr lang="en-US" sz="1600" dirty="0"/>
              <a:t>I-D Needed </a:t>
            </a:r>
            <a:r>
              <a:rPr lang="en-US" sz="1600" b="1" dirty="0"/>
              <a:t>for 23 days</a:t>
            </a:r>
            <a:r>
              <a:rPr lang="en-US" sz="1600" dirty="0"/>
              <a:t> </a:t>
            </a:r>
            <a:r>
              <a:rPr lang="en-US" sz="1600" dirty="0" smtClean="0"/>
              <a:t>Submitted </a:t>
            </a:r>
            <a:r>
              <a:rPr lang="en-US" sz="1600" dirty="0"/>
              <a:t>to IESG for Publication</a:t>
            </a:r>
            <a:r>
              <a:rPr lang="en-US" sz="1600" dirty="0" smtClean="0"/>
              <a:t>:</a:t>
            </a:r>
          </a:p>
          <a:p>
            <a:pPr>
              <a:spcBef>
                <a:spcPts val="600"/>
              </a:spcBef>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a:t>
            </a:r>
            <a:r>
              <a:rPr lang="en-US" sz="1600" dirty="0" smtClean="0"/>
              <a:t>device</a:t>
            </a:r>
            <a:endParaRPr lang="en-US" sz="1800" dirty="0" smtClean="0">
              <a:cs typeface="ＭＳ Ｐゴシック" charset="0"/>
            </a:endParaRPr>
          </a:p>
          <a:p>
            <a:r>
              <a:rPr lang="en-US" sz="1800" dirty="0" smtClean="0">
                <a:hlinkClick r:id="rId4"/>
              </a:rPr>
              <a:t>draft</a:t>
            </a:r>
            <a:r>
              <a:rPr lang="en-US" sz="1800" dirty="0">
                <a:hlinkClick r:id="rId4"/>
              </a:rPr>
              <a:t>-ietf-6tisch-dtsecurity-secure-join-00 	</a:t>
            </a:r>
          </a:p>
          <a:p>
            <a:pPr lvl="1"/>
            <a:r>
              <a:rPr lang="en-US" sz="1600" dirty="0"/>
              <a:t>6tisch Secure Join protocol</a:t>
            </a:r>
            <a:endParaRPr lang="en-US" sz="1600" dirty="0" smtClean="0">
              <a:cs typeface="ＭＳ Ｐゴシック" charset="0"/>
            </a:endParaRPr>
          </a:p>
          <a:p>
            <a:pPr lvl="1"/>
            <a:r>
              <a:rPr lang="en-US" sz="1600" dirty="0" smtClean="0">
                <a:cs typeface="ＭＳ Ｐゴシック" charset="0"/>
              </a:rPr>
              <a:t>Abstract: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p>
          <a:p>
            <a:r>
              <a:rPr lang="en-US" sz="2000" dirty="0" smtClean="0">
                <a:hlinkClick r:id="rId3"/>
              </a:rPr>
              <a:t>draft-ietf-core-coap-tcp-tls–05</a:t>
            </a:r>
          </a:p>
          <a:p>
            <a:pPr lvl="1"/>
            <a:r>
              <a:rPr lang="en-US" sz="1600" b="1" dirty="0" smtClean="0"/>
              <a:t>Abstract: </a:t>
            </a:r>
            <a:r>
              <a:rPr lang="en-US" sz="1600" dirty="0" smtClean="0"/>
              <a:t>CoAP over stream transports just finished WGLC, cap it here.</a:t>
            </a:r>
          </a:p>
          <a:p>
            <a:pPr lvl="1"/>
            <a:r>
              <a:rPr lang="en-US" sz="1600" b="1" dirty="0" smtClean="0"/>
              <a:t>Objective:  </a:t>
            </a:r>
            <a:r>
              <a:rPr lang="en-US" sz="1600" dirty="0" smtClean="0"/>
              <a:t>Feedback from WGLC, Status update</a:t>
            </a:r>
          </a:p>
          <a:p>
            <a:r>
              <a:rPr lang="en-US" sz="2000" dirty="0" smtClean="0">
                <a:hlinkClick r:id="rId4"/>
              </a:rPr>
              <a:t>draft-ietf-core-http-mapping-17 </a:t>
            </a:r>
            <a:endParaRPr lang="en-US" sz="2000" dirty="0" smtClean="0"/>
          </a:p>
          <a:p>
            <a:pPr lvl="1"/>
            <a:r>
              <a:rPr lang="en-US" sz="1600" dirty="0" smtClean="0"/>
              <a:t>Guidelines for HTTP-to-CoAP Mapping Implementation</a:t>
            </a:r>
            <a:endParaRPr lang="en-US" sz="1600" dirty="0" smtClean="0">
              <a:hlinkClick r:id="rId5"/>
            </a:endParaRPr>
          </a:p>
          <a:p>
            <a:r>
              <a:rPr lang="en-US" sz="2000" dirty="0" smtClean="0">
                <a:hlinkClick r:id="rId6"/>
              </a:rPr>
              <a:t>draft-ietf-core-object-security</a:t>
            </a:r>
            <a:endParaRPr lang="en-US" sz="2000" dirty="0" smtClean="0">
              <a:hlinkClick r:id="rId5"/>
            </a:endParaRPr>
          </a:p>
          <a:p>
            <a:pPr lvl="1"/>
            <a:r>
              <a:rPr lang="en-US" sz="1600" b="1" dirty="0" smtClean="0"/>
              <a:t>Abstract: </a:t>
            </a:r>
            <a:r>
              <a:rPr lang="en-US" sz="1600" dirty="0" smtClean="0"/>
              <a:t>This memo defines Object Security of CoAP (OSCOAP), a method for application layer protection of message exchanges with CoAP and CBOR Object Signing (COSE).</a:t>
            </a:r>
          </a:p>
          <a:p>
            <a:pPr lvl="1"/>
            <a:r>
              <a:rPr lang="en-US" sz="1600" b="1" dirty="0" smtClean="0"/>
              <a:t>Objective: </a:t>
            </a:r>
            <a:r>
              <a:rPr lang="en-US" sz="1600" dirty="0" smtClean="0"/>
              <a:t>Discuss Updates. Are we ready for an Implementation Draft?</a:t>
            </a:r>
          </a:p>
          <a:p>
            <a:r>
              <a:rPr lang="en-US" sz="2000" dirty="0" smtClean="0">
                <a:hlinkClick r:id="rId7"/>
              </a:rPr>
              <a:t>draft-ietf-core-dynlink-01</a:t>
            </a:r>
          </a:p>
          <a:p>
            <a:pPr lvl="1"/>
            <a:r>
              <a:rPr lang="en-US" sz="1600" b="1" dirty="0" smtClean="0"/>
              <a:t>Abstract:  </a:t>
            </a:r>
            <a:r>
              <a:rPr lang="en-US" sz="1600" dirty="0" smtClean="0"/>
              <a:t>This document defines conditional observation attributes that work with Link Bindings or with simple CoAP Observe.</a:t>
            </a:r>
          </a:p>
          <a:p>
            <a:pPr lvl="1"/>
            <a:r>
              <a:rPr lang="en-US" sz="1600" b="1" dirty="0" smtClean="0"/>
              <a:t>Objective: </a:t>
            </a:r>
            <a:r>
              <a:rPr lang="en-US" sz="1600" dirty="0" smtClean="0"/>
              <a:t>Update 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3886200"/>
          </a:xfrm>
        </p:spPr>
        <p:txBody>
          <a:bodyPr/>
          <a:lstStyle/>
          <a:p>
            <a:pPr marL="0" indent="0">
              <a:buNone/>
            </a:pPr>
            <a:r>
              <a:rPr lang="en-US" sz="2800" dirty="0" smtClean="0">
                <a:hlinkClick r:id="rId2"/>
              </a:rPr>
              <a:t>Core</a:t>
            </a:r>
            <a:r>
              <a:rPr lang="en-US" sz="2800" dirty="0"/>
              <a:t> </a:t>
            </a:r>
            <a:r>
              <a:rPr lang="en-US" sz="1400" dirty="0"/>
              <a:t>(Constrained RESTful Environments)</a:t>
            </a:r>
            <a:endParaRPr lang="en-US" sz="1400" dirty="0" smtClean="0"/>
          </a:p>
          <a:p>
            <a:r>
              <a:rPr lang="en-US" sz="2000" dirty="0" smtClean="0">
                <a:hlinkClick r:id="rId3"/>
              </a:rPr>
              <a:t>draft</a:t>
            </a:r>
            <a:r>
              <a:rPr lang="en-US" sz="2000" dirty="0">
                <a:hlinkClick r:id="rId3"/>
              </a:rPr>
              <a:t>-ietf-core-</a:t>
            </a:r>
            <a:r>
              <a:rPr lang="en-US" sz="2000" dirty="0" smtClean="0">
                <a:hlinkClick r:id="rId3"/>
              </a:rPr>
              <a:t>interfaces-07</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p>
          <a:p>
            <a:r>
              <a:rPr lang="en-US" sz="2000" dirty="0" smtClean="0">
                <a:hlinkClick r:id="rId4"/>
              </a:rPr>
              <a:t>draft</a:t>
            </a:r>
            <a:r>
              <a:rPr lang="en-US" sz="2000" dirty="0">
                <a:hlinkClick r:id="rId4"/>
              </a:rPr>
              <a:t>-ietf-core-senml-04</a:t>
            </a:r>
          </a:p>
          <a:p>
            <a:pPr lvl="1"/>
            <a:r>
              <a:rPr lang="en-US" sz="1600" dirty="0"/>
              <a:t>Media Types for Sensor Measurement Lists (</a:t>
            </a:r>
            <a:r>
              <a:rPr lang="en-US" sz="1600" dirty="0" err="1"/>
              <a:t>SenML</a:t>
            </a:r>
            <a:r>
              <a:rPr lang="en-US" sz="1600" dirty="0"/>
              <a:t>)</a:t>
            </a:r>
            <a:endParaRPr lang="en-US" sz="1600" dirty="0">
              <a:hlinkClick r:id="rId4"/>
            </a:endParaRPr>
          </a:p>
          <a:p>
            <a:r>
              <a:rPr lang="en-US" sz="2000" dirty="0">
                <a:hlinkClick r:id="rId5"/>
              </a:rPr>
              <a:t>draft-ietf-core-yang-cbor-03</a:t>
            </a:r>
          </a:p>
          <a:p>
            <a:pPr lvl="1"/>
            <a:r>
              <a:rPr lang="en-US" sz="1600" dirty="0"/>
              <a:t>BOR Encoding of Data Modeled with </a:t>
            </a:r>
            <a:r>
              <a:rPr lang="en-US" sz="1600" dirty="0" smtClean="0"/>
              <a:t>YANG</a:t>
            </a:r>
          </a:p>
          <a:p>
            <a:r>
              <a:rPr lang="en-US" sz="2000" dirty="0" smtClean="0">
                <a:hlinkClick r:id="rId6"/>
              </a:rPr>
              <a:t>draft-ietf-core-resource-directory-09</a:t>
            </a:r>
            <a:endParaRPr lang="en-US" sz="2000" dirty="0" smtClean="0"/>
          </a:p>
          <a:p>
            <a:pPr lvl="1"/>
            <a:r>
              <a:rPr lang="en-US" sz="1600" dirty="0" err="1"/>
              <a:t>CoRE</a:t>
            </a:r>
            <a:r>
              <a:rPr lang="en-US" sz="1600" dirty="0"/>
              <a:t> Resource </a:t>
            </a:r>
            <a:r>
              <a:rPr lang="en-US" sz="1600" dirty="0" smtClean="0"/>
              <a:t>Directory</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draft-6lo-blemesh-00</a:t>
            </a:r>
            <a:endParaRPr lang="en-US" sz="1800" dirty="0" smtClean="0"/>
          </a:p>
          <a:p>
            <a:pPr lvl="1"/>
            <a:r>
              <a:rPr lang="en-US" sz="1400" dirty="0"/>
              <a:t>IPv6 Mesh over BLUETOOTH(R) Low Energy using </a:t>
            </a:r>
            <a:r>
              <a:rPr lang="en-US" sz="1400" dirty="0" smtClean="0"/>
              <a:t>IPSP</a:t>
            </a:r>
          </a:p>
          <a:p>
            <a:pPr>
              <a:buFont typeface="Arial"/>
              <a:buChar char="•"/>
            </a:pPr>
            <a:r>
              <a:rPr lang="en-US" sz="1800" dirty="0" smtClean="0">
                <a:hlinkClick r:id="rId5"/>
              </a:rPr>
              <a:t>draft-ietf-6lo-use-cases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draft-ietf-6lo-rfc6775-update</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draft-ietf-6lo-privacy-considerations-04</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a:t>
            </a:r>
            <a:r>
              <a:rPr lang="en-US" sz="1400" dirty="0" smtClean="0"/>
              <a:t>comments</a:t>
            </a:r>
          </a:p>
          <a:p>
            <a:r>
              <a:rPr lang="en-US" sz="1800" dirty="0" smtClean="0">
                <a:hlinkClick r:id="rId8"/>
              </a:rPr>
              <a:t>draft-ietf-6lo-dect-ule</a:t>
            </a:r>
            <a:endParaRPr lang="en-US" sz="1800" dirty="0" smtClean="0"/>
          </a:p>
          <a:p>
            <a:pPr lvl="1"/>
            <a:r>
              <a:rPr lang="en-US" sz="1400" dirty="0"/>
              <a:t>Transmission of IPv6 Packets over DECT Ultra Low </a:t>
            </a:r>
            <a:r>
              <a:rPr lang="en-US" sz="1400" dirty="0" smtClean="0"/>
              <a:t>Energy</a:t>
            </a:r>
          </a:p>
          <a:p>
            <a:r>
              <a:rPr lang="en-US" sz="1800" dirty="0" smtClean="0">
                <a:hlinkClick r:id="rId9"/>
              </a:rPr>
              <a:t>draft-ietf-6lo-nfc</a:t>
            </a:r>
            <a:endParaRPr lang="en-US" sz="1800" dirty="0" smtClean="0"/>
          </a:p>
          <a:p>
            <a:pPr lvl="1"/>
            <a:r>
              <a:rPr lang="en-US" sz="1400" dirty="0"/>
              <a:t>Transmission of IPv6 Packets over Near Field </a:t>
            </a:r>
            <a:r>
              <a:rPr lang="en-US" sz="1400" dirty="0" smtClean="0"/>
              <a:t>Communication</a:t>
            </a:r>
          </a:p>
          <a:p>
            <a:r>
              <a:rPr lang="en-US" sz="1800" dirty="0" smtClean="0">
                <a:hlinkClick r:id="rId10"/>
              </a:rPr>
              <a:t>draft-ietf-6lo-dispatch-iana-registry-07</a:t>
            </a:r>
            <a:endParaRPr lang="en-US" sz="1800" dirty="0" smtClean="0"/>
          </a:p>
          <a:p>
            <a:pPr lvl="1"/>
            <a:r>
              <a:rPr lang="en-US" sz="1400" dirty="0"/>
              <a:t>6lowpan ESC Dispatch Code Points and Guidelines</a:t>
            </a:r>
            <a:endParaRPr lang="en-US" sz="14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703913"/>
            <a:ext cx="8382000" cy="2648887"/>
          </a:xfrm>
        </p:spPr>
        <p:txBody>
          <a:bodyPr/>
          <a:lstStyle/>
          <a:p>
            <a:pPr marL="0" indent="0">
              <a:buNone/>
            </a:pPr>
            <a:r>
              <a:rPr lang="en-US" sz="2800" dirty="0" smtClean="0">
                <a:hlinkClick r:id="rId2"/>
              </a:rPr>
              <a:t>6lo</a:t>
            </a:r>
            <a:endParaRPr lang="en-US" sz="2800" dirty="0" smtClean="0"/>
          </a:p>
          <a:p>
            <a:r>
              <a:rPr lang="en-US" sz="1800" dirty="0">
                <a:hlinkClick r:id="rId3"/>
              </a:rPr>
              <a:t>RFC </a:t>
            </a:r>
            <a:r>
              <a:rPr lang="en-US" sz="1800" dirty="0" smtClean="0">
                <a:hlinkClick r:id="rId3"/>
              </a:rPr>
              <a:t>7973</a:t>
            </a:r>
            <a:r>
              <a:rPr lang="en-US" sz="1800" dirty="0" smtClean="0"/>
              <a:t> (was </a:t>
            </a:r>
            <a:r>
              <a:rPr lang="en-US" sz="1800" i="1" dirty="0"/>
              <a:t>draft-ietf-6lo-ethertype-request</a:t>
            </a:r>
            <a:r>
              <a:rPr lang="en-US" sz="1800" i="1" dirty="0" smtClean="0"/>
              <a:t>)</a:t>
            </a:r>
          </a:p>
          <a:p>
            <a:pPr lvl="1"/>
            <a:r>
              <a:rPr lang="en-US" sz="1400" dirty="0"/>
              <a:t>Assignment of an Ethertype for IPv6 with Low-Power Wireless Personal Area Network (</a:t>
            </a:r>
            <a:r>
              <a:rPr lang="en-US" sz="1400" dirty="0" err="1"/>
              <a:t>LoWPAN</a:t>
            </a:r>
            <a:r>
              <a:rPr lang="en-US" sz="1400" dirty="0"/>
              <a:t>) </a:t>
            </a:r>
            <a:r>
              <a:rPr lang="en-US" sz="1400" dirty="0" smtClean="0"/>
              <a:t>Encapsulation</a:t>
            </a:r>
          </a:p>
          <a:p>
            <a:r>
              <a:rPr lang="en-US" sz="1800" dirty="0">
                <a:hlinkClick r:id="rId4"/>
              </a:rPr>
              <a:t>draft-thubert-6lo-forwarding-fragments-</a:t>
            </a:r>
            <a:r>
              <a:rPr lang="en-US" sz="1800" dirty="0" smtClean="0">
                <a:hlinkClick r:id="rId4"/>
              </a:rPr>
              <a:t>04</a:t>
            </a:r>
            <a:endParaRPr lang="en-US" sz="1800" dirty="0" smtClean="0"/>
          </a:p>
          <a:p>
            <a:pPr lvl="1"/>
            <a:r>
              <a:rPr lang="en-US" sz="1400" dirty="0"/>
              <a:t>LLN Fragment Forwarding and </a:t>
            </a:r>
            <a:r>
              <a:rPr lang="en-US" sz="1400" dirty="0" smtClean="0"/>
              <a:t>Recovery</a:t>
            </a:r>
          </a:p>
          <a:p>
            <a:r>
              <a:rPr lang="en-US" sz="1800" dirty="0" smtClean="0">
                <a:hlinkClick r:id="rId5"/>
              </a:rPr>
              <a:t>draft</a:t>
            </a:r>
            <a:r>
              <a:rPr lang="en-US" sz="1800" dirty="0">
                <a:hlinkClick r:id="rId5"/>
              </a:rPr>
              <a:t>-ietf-6lo-6lobac-</a:t>
            </a:r>
            <a:r>
              <a:rPr lang="en-US" sz="1800" dirty="0" smtClean="0">
                <a:hlinkClick r:id="rId5"/>
              </a:rPr>
              <a:t>06</a:t>
            </a:r>
            <a:endParaRPr lang="en-US" sz="1800" dirty="0" smtClean="0"/>
          </a:p>
          <a:p>
            <a:pPr lvl="1"/>
            <a:r>
              <a:rPr lang="en-US" sz="1400" dirty="0"/>
              <a:t>Transmission of IPv6 over MS/TP Networks</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11821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draft-ietf-roll-useofrplinfo-10</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draft-ietf-roll-routing-dispatch-05</a:t>
            </a:r>
            <a:endParaRPr lang="en-US" sz="1800" dirty="0">
              <a:hlinkClick r:id="rId4"/>
            </a:endParaRP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draft-ietf-roll-dao-projection-00</a:t>
            </a:r>
            <a:endParaRPr lang="en-US" sz="1800" dirty="0" smtClean="0"/>
          </a:p>
          <a:p>
            <a:pPr lvl="1"/>
            <a:r>
              <a:rPr lang="en-US" sz="1400" dirty="0"/>
              <a:t>Root initiated routing state in </a:t>
            </a:r>
            <a:r>
              <a:rPr lang="en-US" sz="1400" dirty="0" smtClean="0"/>
              <a:t>RPL</a:t>
            </a:r>
          </a:p>
          <a:p>
            <a:r>
              <a:rPr lang="en-US" sz="1800" dirty="0" smtClean="0">
                <a:hlinkClick r:id="rId6"/>
              </a:rPr>
              <a:t>draft-ietf-roll-aodv-rpl-00</a:t>
            </a:r>
            <a:endParaRPr lang="en-US" sz="1800" dirty="0" smtClean="0"/>
          </a:p>
          <a:p>
            <a:pPr lvl="1"/>
            <a:r>
              <a:rPr lang="en-US" sz="1400" dirty="0"/>
              <a:t>Asymmetric AODV-P2P-RPL in Low-Power and Lossy Networks (LLNs</a:t>
            </a:r>
            <a:r>
              <a:rPr lang="en-US" sz="1400" dirty="0" smtClean="0"/>
              <a:t>)</a:t>
            </a:r>
          </a:p>
          <a:p>
            <a:r>
              <a:rPr lang="en-US" sz="1800" dirty="0" smtClean="0">
                <a:hlinkClick r:id="rId7"/>
              </a:rPr>
              <a:t>draft-ietf-roll-mpl-forw-select-00</a:t>
            </a:r>
            <a:endParaRPr lang="en-US" sz="1800" dirty="0" smtClean="0"/>
          </a:p>
          <a:p>
            <a:pPr lvl="1"/>
            <a:r>
              <a:rPr lang="en-US" sz="1400" dirty="0"/>
              <a:t>MPL Forwarder Select (MPLFS</a:t>
            </a:r>
            <a:r>
              <a:rPr lang="en-US" sz="1400" b="1" dirty="0"/>
              <a:t>)</a:t>
            </a:r>
            <a:endParaRPr lang="en-US" sz="14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a:t>
            </a:r>
            <a:r>
              <a:rPr lang="en-US" sz="2000" dirty="0" smtClean="0">
                <a:hlinkClick r:id="rId3"/>
              </a:rPr>
              <a:t>draft-ietf-detnet-architecture-00</a:t>
            </a:r>
            <a:endParaRPr lang="en-US" sz="2000" dirty="0"/>
          </a:p>
          <a:p>
            <a:pPr lvl="1"/>
            <a:r>
              <a:rPr lang="en-US" sz="1600" dirty="0"/>
              <a:t>Deterministic Networking Architecture</a:t>
            </a:r>
            <a:endParaRPr lang="en-US" sz="2000" dirty="0"/>
          </a:p>
          <a:p>
            <a:r>
              <a:rPr lang="en-US" sz="2000" dirty="0" smtClean="0">
                <a:hlinkClick r:id="rId4"/>
              </a:rPr>
              <a:t> draft-ietf-detnet-dp-alt-00 </a:t>
            </a:r>
            <a:endParaRPr lang="en-US" sz="2000" dirty="0"/>
          </a:p>
          <a:p>
            <a:pPr lvl="1"/>
            <a:r>
              <a:rPr lang="en-US" sz="1600" dirty="0" smtClean="0"/>
              <a:t>DetNet </a:t>
            </a:r>
            <a:r>
              <a:rPr lang="en-US" sz="1600" dirty="0"/>
              <a:t>Data Plane Protocol and Solution Alternatives</a:t>
            </a:r>
            <a:r>
              <a:rPr lang="en-US" sz="2000" dirty="0" smtClean="0"/>
              <a:t>        </a:t>
            </a:r>
            <a:endParaRPr lang="en-US" sz="2000" dirty="0"/>
          </a:p>
          <a:p>
            <a:r>
              <a:rPr lang="en-US" sz="2000" dirty="0" smtClean="0">
                <a:hlinkClick r:id="rId5"/>
              </a:rPr>
              <a:t>draft-ietf-detnet-problem-statement-01</a:t>
            </a:r>
            <a:endParaRPr lang="en-US" sz="2000" dirty="0"/>
          </a:p>
          <a:p>
            <a:pPr lvl="1"/>
            <a:r>
              <a:rPr lang="en-US" sz="1600" dirty="0"/>
              <a:t>Deterministic Networking Problem Statement</a:t>
            </a:r>
            <a:endParaRPr lang="en-US" sz="2000" dirty="0" smtClean="0"/>
          </a:p>
          <a:p>
            <a:r>
              <a:rPr lang="en-US" sz="2000" dirty="0" smtClean="0">
                <a:hlinkClick r:id="rId6"/>
              </a:rPr>
              <a:t>draft-ietf-detnet-use-cases-11</a:t>
            </a:r>
            <a:endParaRPr lang="en-US" sz="2000" dirty="0"/>
          </a:p>
          <a:p>
            <a:pPr lvl="1"/>
            <a:r>
              <a:rPr lang="en-US" sz="1600" dirty="0"/>
              <a:t>Deterministic Networking Use Cases</a:t>
            </a:r>
            <a:r>
              <a:rPr lang="en-US" sz="2000" dirty="0" smtClean="0"/>
              <a:t>        </a:t>
            </a: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lp-wan</a:t>
            </a:r>
            <a:endParaRPr lang="en-US" dirty="0" smtClean="0"/>
          </a:p>
          <a:p>
            <a:r>
              <a:rPr lang="en-US" sz="2000" dirty="0"/>
              <a:t> </a:t>
            </a:r>
            <a:r>
              <a:rPr lang="en-US" sz="2000" dirty="0" smtClean="0">
                <a:hlinkClick r:id="rId3"/>
              </a:rPr>
              <a:t>draft-ietf-lpwan-coap-static-context-hc-00</a:t>
            </a:r>
            <a:endParaRPr lang="en-US" sz="2000" dirty="0" smtClean="0"/>
          </a:p>
          <a:p>
            <a:pPr lvl="1"/>
            <a:r>
              <a:rPr lang="en-US" sz="1600" dirty="0"/>
              <a:t>6LPWA Static Context Header Compression (SCHC) for CoAP</a:t>
            </a:r>
            <a:endParaRPr lang="en-US" sz="2000" dirty="0" smtClean="0">
              <a:hlinkClick r:id="rId4"/>
            </a:endParaRPr>
          </a:p>
          <a:p>
            <a:r>
              <a:rPr lang="en-US" sz="2000" dirty="0" smtClean="0">
                <a:hlinkClick r:id="rId5"/>
              </a:rPr>
              <a:t>draft-ietf-lpwan-ipv6-static-context-hc-00</a:t>
            </a:r>
            <a:endParaRPr lang="en-US" sz="2000" dirty="0" smtClean="0"/>
          </a:p>
          <a:p>
            <a:pPr lvl="1"/>
            <a:r>
              <a:rPr lang="en-US" sz="1600" dirty="0"/>
              <a:t>LPWAN Static Context Header Compression (SCHC) for IPv6 and UDP</a:t>
            </a:r>
            <a:endParaRPr lang="en-US" sz="2000" dirty="0" smtClean="0">
              <a:hlinkClick r:id="rId6"/>
            </a:endParaRPr>
          </a:p>
          <a:p>
            <a:r>
              <a:rPr lang="en-US" sz="2000" dirty="0" smtClean="0">
                <a:hlinkClick r:id="rId7"/>
              </a:rPr>
              <a:t>draft-ietf-lpwan-overview-00</a:t>
            </a:r>
            <a:endParaRPr lang="en-US" sz="2000" dirty="0"/>
          </a:p>
          <a:p>
            <a:pPr lvl="1"/>
            <a:r>
              <a:rPr lang="en-US" sz="1600" dirty="0"/>
              <a:t>LPWAN Overview</a:t>
            </a:r>
            <a:endParaRPr lang="en-US" sz="2000" dirty="0" smtClean="0">
              <a:hlinkClick r:id="rId8"/>
            </a:endParaRPr>
          </a:p>
          <a:p>
            <a:r>
              <a:rPr lang="en-US" sz="2000" dirty="0" smtClean="0">
                <a:hlinkClick r:id="rId4"/>
              </a:rPr>
              <a:t>draft-farrell-lpwan-lora-overview-01</a:t>
            </a:r>
            <a:endParaRPr lang="en-US" sz="2000" dirty="0"/>
          </a:p>
          <a:p>
            <a:pPr lvl="1"/>
            <a:r>
              <a:rPr lang="en-US" sz="1600" dirty="0" err="1"/>
              <a:t>LoRaWAN</a:t>
            </a:r>
            <a:r>
              <a:rPr lang="en-US" sz="1600" dirty="0"/>
              <a:t> Overview</a:t>
            </a:r>
            <a:endParaRPr lang="en-US" sz="2000" dirty="0" smtClean="0"/>
          </a:p>
          <a:p>
            <a:r>
              <a:rPr lang="en-US" sz="2000" dirty="0" smtClean="0">
                <a:hlinkClick r:id="rId6"/>
              </a:rPr>
              <a:t>draft-zuniga-lpwan-sigfox-system-description-01</a:t>
            </a:r>
            <a:endParaRPr lang="en-US" sz="2000" dirty="0"/>
          </a:p>
          <a:p>
            <a:pPr lvl="1"/>
            <a:r>
              <a:rPr lang="en-US" sz="1600" dirty="0"/>
              <a:t>SIGFOX System Description</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draft-keranen-t2trg-rest-iot-03</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draft-koster-t2trg-hsml-00</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draft-hartke-t2trg-coral-01</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draft-ietf-ace-cbor-web-token-02 </a:t>
            </a:r>
            <a:endParaRPr lang="en-US" sz="2000" dirty="0">
              <a:hlinkClick r:id="rId5"/>
            </a:endParaRPr>
          </a:p>
          <a:p>
            <a:pPr lvl="1"/>
            <a:r>
              <a:rPr lang="en-US" sz="1600" dirty="0" smtClean="0"/>
              <a:t>Abstract: CBOR </a:t>
            </a:r>
            <a:r>
              <a:rPr lang="en-US" sz="1600" dirty="0"/>
              <a:t>Web Token (CWT</a:t>
            </a:r>
            <a:r>
              <a:rPr lang="en-US" sz="1600" dirty="0" smtClean="0"/>
              <a:t>)</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IG LPWA</a:t>
            </a:r>
          </a:p>
          <a:p>
            <a:pPr lvl="1">
              <a:buClr>
                <a:srgbClr val="FF0000"/>
              </a:buClr>
              <a:buFont typeface="Wingdings" charset="2"/>
              <a:buChar char="q"/>
            </a:pPr>
            <a:r>
              <a:rPr lang="en-US" sz="2000" strike="sngStrike" dirty="0" smtClean="0"/>
              <a:t>6lo: SC IETF could identify header compression methods that apply to IP but could be extended to MAC and PHY by IEEE 802.15.</a:t>
            </a:r>
          </a:p>
          <a:p>
            <a:pPr lvl="2">
              <a:buClr>
                <a:srgbClr val="FF0000"/>
              </a:buClr>
              <a:buFont typeface="Wingdings" charset="2"/>
              <a:buChar char="q"/>
            </a:pPr>
            <a:r>
              <a:rPr lang="en-US" sz="1800" strike="sngStrike" dirty="0" smtClean="0"/>
              <a:t>Status: no change</a:t>
            </a:r>
          </a:p>
          <a:p>
            <a:pPr lvl="2">
              <a:buClr>
                <a:srgbClr val="FF0000"/>
              </a:buClr>
              <a:buFont typeface="Wingdings" charset="2"/>
              <a:buChar char="q"/>
            </a:pPr>
            <a:r>
              <a:rPr lang="en-US" sz="1800" strike="sngStrike"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Joint meeting with 802.1 and 802.15</a:t>
            </a:r>
            <a:endParaRPr lang="en-US" b="1" dirty="0"/>
          </a:p>
        </p:txBody>
      </p:sp>
      <p:sp>
        <p:nvSpPr>
          <p:cNvPr id="3" name="Content Placeholder 2"/>
          <p:cNvSpPr>
            <a:spLocks noGrp="1"/>
          </p:cNvSpPr>
          <p:nvPr>
            <p:ph idx="1"/>
          </p:nvPr>
        </p:nvSpPr>
        <p:spPr>
          <a:xfrm>
            <a:off x="228600" y="1143000"/>
            <a:ext cx="8763000" cy="5334000"/>
          </a:xfrm>
        </p:spPr>
        <p:txBody>
          <a:bodyPr/>
          <a:lstStyle/>
          <a:p>
            <a:pPr marL="400050">
              <a:buClr>
                <a:srgbClr val="FF0000"/>
              </a:buClr>
              <a:buFont typeface="Wingdings" charset="2"/>
              <a:buChar char="q"/>
            </a:pPr>
            <a:r>
              <a:rPr lang="en-US" sz="2200" dirty="0" smtClean="0"/>
              <a:t>802.15.12 </a:t>
            </a:r>
            <a:r>
              <a:rPr lang="en-US" sz="2200" dirty="0"/>
              <a:t>status: architecture is almost complete, working on protocol operations</a:t>
            </a:r>
          </a:p>
          <a:p>
            <a:pPr marL="400050">
              <a:buClr>
                <a:srgbClr val="FF0000"/>
              </a:buClr>
              <a:buFont typeface="Wingdings" charset="2"/>
              <a:buChar char="q"/>
            </a:pPr>
            <a:r>
              <a:rPr lang="en-US" sz="2200" dirty="0"/>
              <a:t>802.15.3 status: 3d is ready for WG letter ballot, 3e is waiting for RevCom approval</a:t>
            </a:r>
          </a:p>
          <a:p>
            <a:pPr marL="400050">
              <a:buClr>
                <a:srgbClr val="FF0000"/>
              </a:buClr>
              <a:buFont typeface="Wingdings" charset="2"/>
              <a:buChar char="q"/>
            </a:pPr>
            <a:r>
              <a:rPr lang="en-US" sz="2200" dirty="0"/>
              <a:t>802.1ac status: passed RevCom, into publication</a:t>
            </a:r>
          </a:p>
          <a:p>
            <a:pPr marL="400050">
              <a:buClr>
                <a:srgbClr val="FF0000"/>
              </a:buClr>
              <a:buFont typeface="Wingdings" charset="2"/>
              <a:buChar char="q"/>
            </a:pPr>
            <a:r>
              <a:rPr lang="en-US" sz="2200" dirty="0"/>
              <a:t>802.1q status: maintenance revision should be complete by November, 2017</a:t>
            </a:r>
          </a:p>
          <a:p>
            <a:pPr marL="400050">
              <a:buClr>
                <a:srgbClr val="FF0000"/>
              </a:buClr>
              <a:buFont typeface="Wingdings" charset="2"/>
              <a:buChar char="q"/>
            </a:pPr>
            <a:r>
              <a:rPr lang="en-US" sz="2200" dirty="0"/>
              <a:t>AoB: discussion on concept of wireless system coordination at L2 to avoid mutual interference</a:t>
            </a:r>
          </a:p>
          <a:p>
            <a:pPr marL="914400" lvl="1" indent="-342900">
              <a:buClr>
                <a:srgbClr val="FF0000"/>
              </a:buClr>
              <a:buFont typeface="Wingdings" charset="2"/>
              <a:buChar char="q"/>
            </a:pPr>
            <a:r>
              <a:rPr lang="en-US" sz="2200" dirty="0"/>
              <a:t>In response to question as to why this is needed, comments made that this effort is needed for industrial wireless communications due to need for determinism</a:t>
            </a:r>
          </a:p>
          <a:p>
            <a:pPr marL="914400" lvl="1" indent="-342900">
              <a:buClr>
                <a:srgbClr val="FF0000"/>
              </a:buClr>
              <a:buFont typeface="Wingdings" charset="2"/>
              <a:buChar char="q"/>
            </a:pPr>
            <a:r>
              <a:rPr lang="en-US" sz="2200" dirty="0"/>
              <a:t>Presentation on a proposal will be made at joint meeting in </a:t>
            </a:r>
            <a:r>
              <a:rPr lang="en-US" sz="2200" dirty="0" smtClean="0"/>
              <a:t>March</a:t>
            </a:r>
            <a:endParaRPr lang="en-US" sz="22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119033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04800" y="3048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8288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SC Maintenance</a:t>
            </a:r>
            <a:endParaRPr lang="en-US" sz="2000" b="1" dirty="0"/>
          </a:p>
          <a:p>
            <a:pPr marL="800100" lvl="1" indent="-342900">
              <a:buClr>
                <a:srgbClr val="FF0000"/>
              </a:buClr>
              <a:buFont typeface="Wingdings" charset="2"/>
              <a:buChar char="q"/>
            </a:pPr>
            <a:r>
              <a:rPr lang="en-US" sz="2000" dirty="0" smtClean="0"/>
              <a:t>Standards:</a:t>
            </a:r>
          </a:p>
          <a:p>
            <a:pPr marL="1257300" lvl="2" indent="-342900">
              <a:buClr>
                <a:srgbClr val="FF0000"/>
              </a:buClr>
              <a:buFont typeface="Wingdings" charset="2"/>
              <a:buChar char="q"/>
            </a:pPr>
            <a:r>
              <a:rPr lang="en-US" sz="2000" dirty="0" smtClean="0"/>
              <a:t>Issues </a:t>
            </a:r>
            <a:r>
              <a:rPr lang="en-US" sz="2000" dirty="0" smtClean="0"/>
              <a:t>with 802.15-2015 and 802.15.4u-2016 were noted.</a:t>
            </a:r>
          </a:p>
          <a:p>
            <a:pPr marL="1714500" lvl="3" indent="-342900">
              <a:buClr>
                <a:srgbClr val="FF0000"/>
              </a:buClr>
              <a:buFont typeface="Wingdings" charset="2"/>
              <a:buChar char="q"/>
            </a:pPr>
            <a:r>
              <a:rPr lang="en-US" sz="2000" dirty="0" smtClean="0"/>
              <a:t>AI: P Beecher </a:t>
            </a:r>
            <a:r>
              <a:rPr lang="en-US" sz="2000" dirty="0" smtClean="0"/>
              <a:t>to submit the 4 </a:t>
            </a:r>
            <a:r>
              <a:rPr lang="mr-IN" sz="2000" dirty="0" smtClean="0"/>
              <a:t>–</a:t>
            </a:r>
            <a:r>
              <a:rPr lang="en-US" sz="2000" dirty="0" smtClean="0"/>
              <a:t> 5 issues along with proposed resolutions to the </a:t>
            </a:r>
            <a:r>
              <a:rPr lang="en-US" sz="2000" dirty="0" err="1" smtClean="0"/>
              <a:t>SCm</a:t>
            </a:r>
            <a:r>
              <a:rPr lang="en-US" sz="2000" dirty="0" smtClean="0"/>
              <a:t>.  </a:t>
            </a:r>
          </a:p>
          <a:p>
            <a:pPr marL="1257300" lvl="2" indent="-342900">
              <a:buClr>
                <a:srgbClr val="FF0000"/>
              </a:buClr>
              <a:buFont typeface="Wingdings" charset="2"/>
              <a:buChar char="q"/>
            </a:pPr>
            <a:r>
              <a:rPr lang="en-US" sz="2000" dirty="0" smtClean="0"/>
              <a:t>802.15.4 revision was </a:t>
            </a:r>
            <a:r>
              <a:rPr lang="en-US" sz="2000" dirty="0" smtClean="0"/>
              <a:t>discussed with the following resolutions</a:t>
            </a:r>
          </a:p>
          <a:p>
            <a:pPr marL="1714500" lvl="3" indent="-342900">
              <a:buClr>
                <a:srgbClr val="FF0000"/>
              </a:buClr>
              <a:buFont typeface="Wingdings" charset="2"/>
              <a:buChar char="q"/>
            </a:pPr>
            <a:r>
              <a:rPr lang="en-US" sz="2000" dirty="0" smtClean="0"/>
              <a:t>AI: WG chair to submit request to the 802 EC </a:t>
            </a:r>
            <a:r>
              <a:rPr lang="en-US" sz="2000" dirty="0"/>
              <a:t>in </a:t>
            </a:r>
            <a:r>
              <a:rPr lang="en-US" sz="2000" dirty="0" smtClean="0"/>
              <a:t>March to </a:t>
            </a:r>
            <a:r>
              <a:rPr lang="en-US" sz="2000" dirty="0"/>
              <a:t>start a revision </a:t>
            </a:r>
            <a:endParaRPr lang="en-US" sz="2000" dirty="0" smtClean="0"/>
          </a:p>
          <a:p>
            <a:pPr marL="1714500" lvl="3" indent="-342900">
              <a:buClr>
                <a:srgbClr val="FF0000"/>
              </a:buClr>
              <a:buFont typeface="Wingdings" charset="2"/>
              <a:buChar char="q"/>
            </a:pPr>
            <a:r>
              <a:rPr lang="en-US" sz="2000" dirty="0" smtClean="0"/>
              <a:t>AI: WG chair to request IEEE SA to roll up all approved amendments to 802.15.4 after 4t, 4u, and 4v are published.</a:t>
            </a:r>
          </a:p>
          <a:p>
            <a:pPr marL="1714500" lvl="3" indent="-342900">
              <a:buClr>
                <a:srgbClr val="FF0000"/>
              </a:buClr>
              <a:buFont typeface="Wingdings" charset="2"/>
              <a:buChar char="q"/>
            </a:pPr>
            <a:r>
              <a:rPr lang="en-US" sz="2000" dirty="0" err="1" smtClean="0"/>
              <a:t>SCm</a:t>
            </a:r>
            <a:r>
              <a:rPr lang="en-US" sz="2000" dirty="0" smtClean="0"/>
              <a:t> will discuss all known issues with 802.15.4 standard in March and generate a proposal of changes to 802.15.4-2015</a:t>
            </a:r>
          </a:p>
          <a:p>
            <a:pPr marL="1714500" lvl="3" indent="-342900">
              <a:buClr>
                <a:srgbClr val="FF0000"/>
              </a:buClr>
              <a:buFont typeface="Wingdings" charset="2"/>
              <a:buChar char="q"/>
            </a:pPr>
            <a:r>
              <a:rPr lang="en-US" sz="2000" dirty="0" smtClean="0"/>
              <a:t>Consensus was that no detailed work will start until July session</a:t>
            </a:r>
            <a:endParaRPr lang="en-US" sz="2000" dirty="0"/>
          </a:p>
          <a:p>
            <a:pPr marL="800100" lvl="1" indent="-342900">
              <a:buClr>
                <a:srgbClr val="FF0000"/>
              </a:buClr>
              <a:buFont typeface="Wingdings" charset="2"/>
              <a:buChar char="q"/>
            </a:pPr>
            <a:r>
              <a:rPr lang="en-US" sz="2000" dirty="0" smtClean="0"/>
              <a:t>Operations </a:t>
            </a:r>
            <a:r>
              <a:rPr lang="en-US" sz="2000" dirty="0" smtClean="0"/>
              <a:t>Manual</a:t>
            </a:r>
            <a:r>
              <a:rPr lang="en-US" sz="2000" dirty="0" smtClean="0"/>
              <a:t>:</a:t>
            </a:r>
          </a:p>
          <a:p>
            <a:pPr marL="1257300" lvl="2" indent="-342900">
              <a:buClr>
                <a:srgbClr val="FF0000"/>
              </a:buClr>
              <a:buFont typeface="Wingdings" charset="2"/>
              <a:buChar char="q"/>
            </a:pPr>
            <a:r>
              <a:rPr lang="en-US" sz="2000" dirty="0" smtClean="0"/>
              <a:t>No issues reported</a:t>
            </a:r>
            <a:endParaRPr lang="en-US" sz="2000" dirty="0" smtClean="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 2017&gt;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3048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144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SC IETF</a:t>
            </a:r>
            <a:endParaRPr lang="en-US" sz="1800" b="1" dirty="0" smtClean="0"/>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a:t>L</a:t>
            </a:r>
            <a:r>
              <a:rPr lang="en-US" sz="1800" dirty="0" smtClean="0"/>
              <a:t>iaison communication </a:t>
            </a:r>
            <a:r>
              <a:rPr lang="en-US" sz="1800" dirty="0" smtClean="0"/>
              <a:t>status updated</a:t>
            </a:r>
          </a:p>
          <a:p>
            <a:pPr marL="1317625" lvl="2" indent="-400050">
              <a:buClr>
                <a:srgbClr val="FF0000"/>
              </a:buClr>
              <a:buFont typeface="Wingdings" charset="2"/>
              <a:buChar char="q"/>
              <a:tabLst>
                <a:tab pos="1317625" algn="l"/>
              </a:tabLst>
            </a:pPr>
            <a:r>
              <a:rPr lang="en-US" sz="1800" dirty="0" smtClean="0"/>
              <a:t>6lo</a:t>
            </a:r>
            <a:r>
              <a:rPr lang="en-US" sz="1800" dirty="0"/>
              <a:t>: SC IETF could identify header compression methods that apply to IP but could be extended to MAC and PHY by IEEE 802.15</a:t>
            </a:r>
            <a:r>
              <a:rPr lang="en-US" sz="1800" dirty="0" smtClean="0"/>
              <a:t>.</a:t>
            </a:r>
          </a:p>
          <a:p>
            <a:pPr marL="1714500" lvl="3" indent="-342900">
              <a:buClr>
                <a:srgbClr val="FF0000"/>
              </a:buClr>
              <a:buFont typeface="Wingdings" charset="2"/>
              <a:buChar char="q"/>
            </a:pPr>
            <a:r>
              <a:rPr lang="en-US" sz="1800" dirty="0" smtClean="0"/>
              <a:t>Deleted, IETF </a:t>
            </a:r>
            <a:r>
              <a:rPr lang="en-US" sz="1800" dirty="0" err="1" smtClean="0"/>
              <a:t>lpwan</a:t>
            </a:r>
            <a:r>
              <a:rPr lang="en-US" sz="1800" dirty="0" smtClean="0"/>
              <a:t> is already working in this area</a:t>
            </a:r>
            <a:endParaRPr lang="en-US" sz="1800" dirty="0" smtClean="0"/>
          </a:p>
          <a:p>
            <a:pPr marL="798513" lvl="1" indent="-339725">
              <a:buClr>
                <a:srgbClr val="FF0000"/>
              </a:buClr>
              <a:buFont typeface="Wingdings" charset="2"/>
              <a:buChar char="q"/>
            </a:pPr>
            <a:r>
              <a:rPr lang="en-US" sz="1800" b="1" dirty="0" smtClean="0"/>
              <a:t>Next session agenda</a:t>
            </a:r>
            <a:r>
              <a:rPr lang="en-US" sz="1800" dirty="0" smtClean="0"/>
              <a:t>: </a:t>
            </a:r>
            <a:r>
              <a:rPr lang="en-US" sz="1800" dirty="0" smtClean="0"/>
              <a:t>same agenda</a:t>
            </a:r>
            <a:endParaRPr lang="en-US" sz="1800" dirty="0" smtClean="0"/>
          </a:p>
          <a:p>
            <a:pPr marL="342900" indent="-342900">
              <a:buClr>
                <a:srgbClr val="FF0000"/>
              </a:buClr>
              <a:buFont typeface="Wingdings" charset="2"/>
              <a:buChar char="q"/>
            </a:pPr>
            <a:r>
              <a:rPr lang="en-US" sz="1800" b="1" dirty="0" smtClean="0"/>
              <a:t>802.1 and 802.15 Joint meeting</a:t>
            </a:r>
          </a:p>
          <a:p>
            <a:pPr marL="800100" lvl="1" indent="-342900">
              <a:buClr>
                <a:srgbClr val="FF0000"/>
              </a:buClr>
              <a:buFont typeface="Wingdings" charset="2"/>
              <a:buChar char="q"/>
            </a:pPr>
            <a:r>
              <a:rPr lang="en-US" sz="1800" dirty="0" smtClean="0"/>
              <a:t>802.15.12 status: architecture is almost complete, working on protocol operations</a:t>
            </a:r>
          </a:p>
          <a:p>
            <a:pPr marL="800100" lvl="1" indent="-342900">
              <a:buClr>
                <a:srgbClr val="FF0000"/>
              </a:buClr>
              <a:buFont typeface="Wingdings" charset="2"/>
              <a:buChar char="q"/>
            </a:pPr>
            <a:r>
              <a:rPr lang="en-US" sz="1800" dirty="0" smtClean="0"/>
              <a:t>802.15.3 status: 3d is ready for WG letter ballot, 3e is waiting for RevCom approval</a:t>
            </a:r>
          </a:p>
          <a:p>
            <a:pPr marL="800100" lvl="1" indent="-342900">
              <a:buClr>
                <a:srgbClr val="FF0000"/>
              </a:buClr>
              <a:buFont typeface="Wingdings" charset="2"/>
              <a:buChar char="q"/>
            </a:pPr>
            <a:r>
              <a:rPr lang="en-US" sz="1800" dirty="0" smtClean="0"/>
              <a:t>802.1ac status: passed RevCom, into publication</a:t>
            </a:r>
          </a:p>
          <a:p>
            <a:pPr marL="800100" lvl="1" indent="-342900">
              <a:buClr>
                <a:srgbClr val="FF0000"/>
              </a:buClr>
              <a:buFont typeface="Wingdings" charset="2"/>
              <a:buChar char="q"/>
            </a:pPr>
            <a:r>
              <a:rPr lang="en-US" sz="1800" dirty="0" smtClean="0"/>
              <a:t>802.1q status: maintenance revision should be complete by November, 2017</a:t>
            </a:r>
          </a:p>
          <a:p>
            <a:pPr marL="800100" lvl="1" indent="-342900">
              <a:buClr>
                <a:srgbClr val="FF0000"/>
              </a:buClr>
              <a:buFont typeface="Wingdings" charset="2"/>
              <a:buChar char="q"/>
            </a:pPr>
            <a:r>
              <a:rPr lang="en-US" sz="1800" dirty="0" smtClean="0"/>
              <a:t>AoB: discussion on concept of wireless system coordination at L2 to avoid mutual interference</a:t>
            </a:r>
          </a:p>
          <a:p>
            <a:pPr marL="1257300" lvl="2" indent="-342900">
              <a:buClr>
                <a:srgbClr val="FF0000"/>
              </a:buClr>
              <a:buFont typeface="Wingdings" charset="2"/>
              <a:buChar char="q"/>
            </a:pPr>
            <a:r>
              <a:rPr lang="en-US" sz="1800" dirty="0" smtClean="0"/>
              <a:t>In response to question as to why this is needed, comments made that this effort is needed for industrial wireless communications due to need for determinism</a:t>
            </a:r>
          </a:p>
          <a:p>
            <a:pPr marL="1257300" lvl="2" indent="-342900">
              <a:buClr>
                <a:srgbClr val="FF0000"/>
              </a:buClr>
              <a:buFont typeface="Wingdings" charset="2"/>
              <a:buChar char="q"/>
            </a:pPr>
            <a:r>
              <a:rPr lang="en-US" sz="1800" dirty="0" smtClean="0"/>
              <a:t>Presentation on a proposal will be made at joint meeting in March</a:t>
            </a:r>
          </a:p>
          <a:p>
            <a:pPr marL="342900" indent="-342900">
              <a:buClr>
                <a:srgbClr val="FF0000"/>
              </a:buClr>
              <a:buFont typeface="Wingdings" charset="2"/>
              <a:buChar char="q"/>
            </a:pPr>
            <a:r>
              <a:rPr lang="en-US" sz="1800" b="1" dirty="0" smtClean="0"/>
              <a:t>SC WNG </a:t>
            </a:r>
            <a:r>
              <a:rPr lang="en-US" sz="1800" b="1" dirty="0"/>
              <a:t>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1668933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15-17-0024-00)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smtClean="0"/>
              <a:t>SC Maintenance   </a:t>
            </a:r>
            <a:r>
              <a:rPr lang="en-US" sz="1800" b="1" dirty="0" smtClean="0"/>
              <a:t>Thursday 19 Jan, PM1 </a:t>
            </a:r>
          </a:p>
          <a:p>
            <a:pPr marL="914400" lvl="1" indent="-457200" eaLnBrk="0" fontAlgn="b" hangingPunct="0">
              <a:buClr>
                <a:srgbClr val="FF0000"/>
              </a:buClr>
              <a:buFont typeface="Wingdings" charset="0"/>
              <a:buChar char="q"/>
            </a:pPr>
            <a:r>
              <a:rPr lang="en-US" sz="1800" b="1" dirty="0" smtClean="0"/>
              <a:t>Discuss any issues with published standards</a:t>
            </a:r>
          </a:p>
          <a:p>
            <a:pPr marL="914400" lvl="1" indent="-457200" eaLnBrk="0" fontAlgn="b" hangingPunct="0">
              <a:buClr>
                <a:srgbClr val="FF0000"/>
              </a:buClr>
              <a:buFont typeface="Wingdings" charset="0"/>
              <a:buChar char="q"/>
            </a:pPr>
            <a:r>
              <a:rPr lang="en-US" sz="1800" b="1" dirty="0" smtClean="0"/>
              <a:t>Discuss any issues with the Operations Manual</a:t>
            </a:r>
            <a:r>
              <a:rPr lang="en-US" sz="1800" dirty="0" smtClean="0"/>
              <a:t> </a:t>
            </a:r>
          </a:p>
          <a:p>
            <a:pPr marL="457200" indent="-457200" eaLnBrk="0" fontAlgn="b" hangingPunct="0">
              <a:buClr>
                <a:srgbClr val="FF0000"/>
              </a:buClr>
              <a:buFont typeface="Wingdings" charset="0"/>
              <a:buChar char="q"/>
            </a:pPr>
            <a:r>
              <a:rPr lang="en-US" sz="2400" b="1" dirty="0" smtClean="0"/>
              <a:t>SC IETF </a:t>
            </a:r>
            <a:r>
              <a:rPr lang="en-US" sz="1800" b="1" dirty="0" smtClean="0"/>
              <a:t>Tuesday 17 Jan, 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18 Jan,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scheduled</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39865</TotalTime>
  <Words>3059</Words>
  <Application>Microsoft Macintosh PowerPoint</Application>
  <PresentationFormat>On-screen Show (4:3)</PresentationFormat>
  <Paragraphs>391</Paragraphs>
  <Slides>26</Slides>
  <Notes>8</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15-17-0024-00)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Joint meeting with 802.1 and 802.15</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Atlanta</dc:title>
  <dc:subject>IEEE 802.15 &lt;SC Report&gt;</dc:subject>
  <dc:creator>Pat Kinney</dc:creator>
  <cp:keywords/>
  <dc:description>&lt;15-17-0047-01-0mag&gt;</dc:description>
  <cp:lastModifiedBy>Pat Kinney</cp:lastModifiedBy>
  <cp:revision>843</cp:revision>
  <cp:lastPrinted>2016-07-25T16:00:41Z</cp:lastPrinted>
  <dcterms:created xsi:type="dcterms:W3CDTF">2009-07-12T16:25:16Z</dcterms:created>
  <dcterms:modified xsi:type="dcterms:W3CDTF">2017-01-19T19:35:48Z</dcterms:modified>
  <cp:category/>
</cp:coreProperties>
</file>