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handoutMasterIdLst>
    <p:handoutMasterId r:id="rId29"/>
  </p:handoutMasterIdLst>
  <p:sldIdLst>
    <p:sldId id="259" r:id="rId2"/>
    <p:sldId id="287" r:id="rId3"/>
    <p:sldId id="288" r:id="rId4"/>
    <p:sldId id="289" r:id="rId5"/>
    <p:sldId id="290" r:id="rId6"/>
    <p:sldId id="291" r:id="rId7"/>
    <p:sldId id="271" r:id="rId8"/>
    <p:sldId id="272" r:id="rId9"/>
    <p:sldId id="264" r:id="rId10"/>
    <p:sldId id="315" r:id="rId11"/>
    <p:sldId id="303" r:id="rId12"/>
    <p:sldId id="304" r:id="rId13"/>
    <p:sldId id="309" r:id="rId14"/>
    <p:sldId id="334" r:id="rId15"/>
    <p:sldId id="307" r:id="rId16"/>
    <p:sldId id="335" r:id="rId17"/>
    <p:sldId id="305" r:id="rId18"/>
    <p:sldId id="308" r:id="rId19"/>
    <p:sldId id="312" r:id="rId20"/>
    <p:sldId id="329" r:id="rId21"/>
    <p:sldId id="330" r:id="rId22"/>
    <p:sldId id="327" r:id="rId23"/>
    <p:sldId id="337" r:id="rId24"/>
    <p:sldId id="280" r:id="rId25"/>
    <p:sldId id="328" r:id="rId26"/>
    <p:sldId id="336" r:id="rId2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87"/>
            <p14:sldId id="288"/>
            <p14:sldId id="289"/>
            <p14:sldId id="290"/>
            <p14:sldId id="291"/>
            <p14:sldId id="271"/>
            <p14:sldId id="272"/>
            <p14:sldId id="264"/>
          </p14:sldIdLst>
        </p14:section>
        <p14:section name="Maintenance Slides" id="{D507A924-5AC0-334B-9748-422B382A8527}">
          <p14:sldIdLst>
            <p14:sldId id="315"/>
          </p14:sldIdLst>
        </p14:section>
        <p14:section name="IETF Slides" id="{6F917E0C-88C3-844C-A2A8-1D0DD9F462AB}">
          <p14:sldIdLst>
            <p14:sldId id="303"/>
            <p14:sldId id="304"/>
            <p14:sldId id="309"/>
            <p14:sldId id="334"/>
            <p14:sldId id="307"/>
            <p14:sldId id="335"/>
            <p14:sldId id="305"/>
            <p14:sldId id="308"/>
            <p14:sldId id="312"/>
            <p14:sldId id="329"/>
            <p14:sldId id="330"/>
            <p14:sldId id="327"/>
          </p14:sldIdLst>
        </p14:section>
        <p14:section name="Joint Meeting Slides" id="{4042D080-B958-EA4D-BDAC-4A8AEEE50AF8}">
          <p14:sldIdLst>
            <p14:sldId id="337"/>
          </p14:sldIdLst>
        </p14:section>
        <p14:section name="WNG Slide" id="{606CC85E-C483-8140-831E-DEBCD83DA7FF}">
          <p14:sldIdLst>
            <p14:sldId id="280"/>
          </p14:sldIdLst>
        </p14:section>
        <p14:section name="Closing Slides" id="{17524BA6-C3AC-EE4D-BA9D-E46A8CDB0646}">
          <p14:sldIdLst>
            <p14:sldId id="328"/>
            <p14:sldId id="33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972" autoAdjust="0"/>
  </p:normalViewPr>
  <p:slideViewPr>
    <p:cSldViewPr>
      <p:cViewPr>
        <p:scale>
          <a:sx n="108" d="100"/>
          <a:sy n="108" d="100"/>
        </p:scale>
        <p:origin x="-2016" y="-6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272"/>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January 17</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&lt;Jan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17-0047-01-0mag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atatracker.ietf.org/doc/draft-ietf-6tisch-minimal/" TargetMode="External"/><Relationship Id="rId4" Type="http://schemas.openxmlformats.org/officeDocument/2006/relationships/hyperlink" Target="https://datatracker.ietf.org/doc/draft-ietf-6tisch-dtsecurity-secure-join/" TargetMode="External"/><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ools.ietf.org/html/draft-ietf-core-coap-tcp-tls-05" TargetMode="External"/><Relationship Id="rId4" Type="http://schemas.openxmlformats.org/officeDocument/2006/relationships/hyperlink" Target="https://datatracker.ietf.org/doc/draft-ietf-core-http-mapping/" TargetMode="External"/><Relationship Id="rId5" Type="http://schemas.openxmlformats.org/officeDocument/2006/relationships/hyperlink" Target="https://tools.ietf.org/html/draft-ietf-core-object-security" TargetMode="External"/><Relationship Id="rId6" Type="http://schemas.openxmlformats.org/officeDocument/2006/relationships/hyperlink" Target="https://datatracker.ietf.org/doc/draft-ietf-core-object-security/" TargetMode="External"/><Relationship Id="rId7" Type="http://schemas.openxmlformats.org/officeDocument/2006/relationships/hyperlink" Target="https://tools.ietf.org/html/draft-ietf-core-dynlink" TargetMode="External"/><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ools.ietf.org/html/draft-ietf-core-interfaces" TargetMode="External"/><Relationship Id="rId4" Type="http://schemas.openxmlformats.org/officeDocument/2006/relationships/hyperlink" Target="https://tools.ietf.org/html/draft-ietf-core-senml" TargetMode="External"/><Relationship Id="rId5" Type="http://schemas.openxmlformats.org/officeDocument/2006/relationships/hyperlink" Target="https://tools.ietf.org/html/draft-ietf-core-yang-cbor" TargetMode="External"/><Relationship Id="rId6" Type="http://schemas.openxmlformats.org/officeDocument/2006/relationships/hyperlink" Target="https://datatracker.ietf.org/doc/draft-ietf-core-resource-directory/" TargetMode="External"/><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ools.ietf.org/wg/6lo/draft-ietf-6lo-nfc-05" TargetMode="External"/><Relationship Id="rId4" Type="http://schemas.openxmlformats.org/officeDocument/2006/relationships/hyperlink" Target="https://datatracker.ietf.org/doc/draft-ietf-6lo-blemesh/" TargetMode="External"/><Relationship Id="rId5" Type="http://schemas.openxmlformats.org/officeDocument/2006/relationships/hyperlink" Target="https://datatracker.ietf.org/doc/draft-ietf-6lo-use-cases/" TargetMode="External"/><Relationship Id="rId6" Type="http://schemas.openxmlformats.org/officeDocument/2006/relationships/hyperlink" Target="https://datatracker.ietf.org/doc/draft-ietf-6lo-rfc6775-update/" TargetMode="External"/><Relationship Id="rId7" Type="http://schemas.openxmlformats.org/officeDocument/2006/relationships/hyperlink" Target="https://tools.ietf.org/html/draft-ietf-6lo-privacy-considerations" TargetMode="External"/><Relationship Id="rId8" Type="http://schemas.openxmlformats.org/officeDocument/2006/relationships/hyperlink" Target="https://datatracker.ietf.org/doc/draft-ietf-6lo-dect-ule/" TargetMode="External"/><Relationship Id="rId9" Type="http://schemas.openxmlformats.org/officeDocument/2006/relationships/hyperlink" Target="https://datatracker.ietf.org/doc/draft-ietf-6lo-nfc/" TargetMode="External"/><Relationship Id="rId10" Type="http://schemas.openxmlformats.org/officeDocument/2006/relationships/hyperlink" Target="https://datatracker.ietf.org/doc/draft-ietf-6lo-dispatch-iana-registry/" TargetMode="External"/><Relationship Id="rId1" Type="http://schemas.openxmlformats.org/officeDocument/2006/relationships/slideLayout" Target="../slideLayouts/slideLayout2.xml"/><Relationship Id="rId2" Type="http://schemas.openxmlformats.org/officeDocument/2006/relationships/hyperlink" Target="https://datatracker.ietf.org/wg/6lo/document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datatracker.ietf.org/doc/rfc7973/" TargetMode="External"/><Relationship Id="rId4" Type="http://schemas.openxmlformats.org/officeDocument/2006/relationships/hyperlink" Target="https://datatracker.ietf.org/doc/draft-thubert-6lo-forwarding-fragments/" TargetMode="External"/><Relationship Id="rId5" Type="http://schemas.openxmlformats.org/officeDocument/2006/relationships/hyperlink" Target="https://tools.ietf.org/pdf/draft-ietf-6lo-6lobac-06.pdf" TargetMode="External"/><Relationship Id="rId1" Type="http://schemas.openxmlformats.org/officeDocument/2006/relationships/slideLayout" Target="../slideLayouts/slideLayout2.xml"/><Relationship Id="rId2" Type="http://schemas.openxmlformats.org/officeDocument/2006/relationships/hyperlink" Target="https://datatracker.ietf.org/wg/6lo/document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datatracker.ietf.org/doc/draft-ietf-roll-useofrplinfo/" TargetMode="External"/><Relationship Id="rId4" Type="http://schemas.openxmlformats.org/officeDocument/2006/relationships/hyperlink" Target="https://datatracker.ietf.org/doc/draft-ietf-roll-routing-dispatch/" TargetMode="External"/><Relationship Id="rId5" Type="http://schemas.openxmlformats.org/officeDocument/2006/relationships/hyperlink" Target="https://datatracker.ietf.org/doc/draft-ietf-roll-dao-projection/" TargetMode="External"/><Relationship Id="rId6" Type="http://schemas.openxmlformats.org/officeDocument/2006/relationships/hyperlink" Target="https://datatracker.ietf.org/doc/draft-ietf-roll-aodv-rpl/" TargetMode="External"/><Relationship Id="rId7" Type="http://schemas.openxmlformats.org/officeDocument/2006/relationships/hyperlink" Target="https://datatracker.ietf.org/doc/draft-ietf-roll-mpl-forw-select/" TargetMode="External"/><Relationship Id="rId1" Type="http://schemas.openxmlformats.org/officeDocument/2006/relationships/slideLayout" Target="../slideLayouts/slideLayout2.xml"/><Relationship Id="rId2" Type="http://schemas.openxmlformats.org/officeDocument/2006/relationships/hyperlink" Target="https://datatracker.ietf.org/wg/roll/document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datatracker.ietf.org/doc/draft-ietf-detnet-architecture/" TargetMode="External"/><Relationship Id="rId4" Type="http://schemas.openxmlformats.org/officeDocument/2006/relationships/hyperlink" Target="https://datatracker.ietf.org/doc/draft-ietf-detnet-dp-alt/" TargetMode="External"/><Relationship Id="rId5" Type="http://schemas.openxmlformats.org/officeDocument/2006/relationships/hyperlink" Target="https://datatracker.ietf.org/doc/draft-ietf-detnet-problem-statement/" TargetMode="External"/><Relationship Id="rId6" Type="http://schemas.openxmlformats.org/officeDocument/2006/relationships/hyperlink" Target="https://datatracker.ietf.org/doc/draft-ietf-detnet-use-cases/" TargetMode="External"/><Relationship Id="rId1" Type="http://schemas.openxmlformats.org/officeDocument/2006/relationships/slideLayout" Target="../slideLayouts/slideLayout2.xml"/><Relationship Id="rId2" Type="http://schemas.openxmlformats.org/officeDocument/2006/relationships/hyperlink" Target="https://datatracker.ietf.org/wg/detnet/document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datatracker.ietf.org/doc/draft-ietf-lpwan-coap-static-context-hc/" TargetMode="External"/><Relationship Id="rId4" Type="http://schemas.openxmlformats.org/officeDocument/2006/relationships/hyperlink" Target="https://datatracker.ietf.org/doc/draft-farrell-lpwan-lora-overview/" TargetMode="External"/><Relationship Id="rId5" Type="http://schemas.openxmlformats.org/officeDocument/2006/relationships/hyperlink" Target="https://datatracker.ietf.org/doc/draft-ietf-lpwan-ipv6-static-context-hc/" TargetMode="External"/><Relationship Id="rId6" Type="http://schemas.openxmlformats.org/officeDocument/2006/relationships/hyperlink" Target="https://datatracker.ietf.org/doc/draft-zuniga-lpwan-sigfox-system-description/" TargetMode="External"/><Relationship Id="rId7" Type="http://schemas.openxmlformats.org/officeDocument/2006/relationships/hyperlink" Target="https://datatracker.ietf.org/doc/draft-ietf-lpwan-overview/" TargetMode="External"/><Relationship Id="rId8" Type="http://schemas.openxmlformats.org/officeDocument/2006/relationships/hyperlink" Target="https://datatracker.ietf.org/doc/draft-ratilainen-lpwan-nb-iot/" TargetMode="External"/><Relationship Id="rId1" Type="http://schemas.openxmlformats.org/officeDocument/2006/relationships/slideLayout" Target="../slideLayouts/slideLayout2.xml"/><Relationship Id="rId2" Type="http://schemas.openxmlformats.org/officeDocument/2006/relationships/hyperlink" Target="https://datatracker.ietf.org/wg/lpwan/charte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s://datatracker.ietf.org/doc/draft-irtf-t2trg-iot-seccons/" TargetMode="External"/><Relationship Id="rId4" Type="http://schemas.openxmlformats.org/officeDocument/2006/relationships/hyperlink" Target="https://datatracker.ietf.org/doc/draft-keranen-t2trg-rest-iot/" TargetMode="External"/><Relationship Id="rId5" Type="http://schemas.openxmlformats.org/officeDocument/2006/relationships/hyperlink" Target="https://datatracker.ietf.org/doc/draft-koster-t2trg-hsml/" TargetMode="External"/><Relationship Id="rId6" Type="http://schemas.openxmlformats.org/officeDocument/2006/relationships/hyperlink" Target="https://datatracker.ietf.org/doc/draft-hartke-t2trg-coral/" TargetMode="External"/><Relationship Id="rId1" Type="http://schemas.openxmlformats.org/officeDocument/2006/relationships/slideLayout" Target="../slideLayouts/slideLayout2.xml"/><Relationship Id="rId2" Type="http://schemas.openxmlformats.org/officeDocument/2006/relationships/hyperlink" Target="https://datatracker.ietf.org/rg/t2trg/document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datatracker.ietf.org/doc/draft-ietf-ace-oauth-authz/" TargetMode="External"/><Relationship Id="rId4" Type="http://schemas.openxmlformats.org/officeDocument/2006/relationships/hyperlink" Target="https://datatracker.ietf.org/doc/draft-ietf-ace-actors/" TargetMode="External"/><Relationship Id="rId5" Type="http://schemas.openxmlformats.org/officeDocument/2006/relationships/hyperlink" Target="https://datatracker.ietf.org/doc/draft-ietf-ace-cbor-web-token/" TargetMode="External"/><Relationship Id="rId1" Type="http://schemas.openxmlformats.org/officeDocument/2006/relationships/slideLayout" Target="../slideLayouts/slideLayout2.xml"/><Relationship Id="rId2" Type="http://schemas.openxmlformats.org/officeDocument/2006/relationships/hyperlink" Target="https://datatracker.ietf.org/wg/ace/documents/"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Jan 2017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19 Jan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Jan 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 2017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1000" y="1905000"/>
            <a:ext cx="83058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Agenda approval </a:t>
            </a:r>
          </a:p>
          <a:p>
            <a:pPr marL="457200" indent="-457200" eaLnBrk="0" fontAlgn="b" hangingPunct="0">
              <a:buClr>
                <a:srgbClr val="FF0000"/>
              </a:buClr>
              <a:buFont typeface="Wingdings" charset="0"/>
              <a:buChar char="q"/>
            </a:pPr>
            <a:r>
              <a:rPr lang="en-US" sz="2800" b="1" dirty="0" smtClean="0"/>
              <a:t>Discussion on </a:t>
            </a:r>
            <a:r>
              <a:rPr lang="en-US" sz="2800" b="1" dirty="0"/>
              <a:t>any issues with published </a:t>
            </a:r>
            <a:r>
              <a:rPr lang="en-US" sz="2800" b="1" dirty="0" smtClean="0"/>
              <a:t>standards</a:t>
            </a:r>
          </a:p>
          <a:p>
            <a:pPr marL="914400" lvl="1" indent="-457200" eaLnBrk="0" fontAlgn="b" hangingPunct="0">
              <a:buClr>
                <a:srgbClr val="FF0000"/>
              </a:buClr>
              <a:buFont typeface="Wingdings" charset="0"/>
              <a:buChar char="q"/>
            </a:pPr>
            <a:r>
              <a:rPr lang="en-US" sz="2800" b="1" dirty="0"/>
              <a:t>?</a:t>
            </a:r>
            <a:endParaRPr lang="en-US" sz="2800" b="1" dirty="0" smtClean="0"/>
          </a:p>
          <a:p>
            <a:pPr marL="457200" indent="-457200" eaLnBrk="0" fontAlgn="b" hangingPunct="0">
              <a:buClr>
                <a:srgbClr val="FF0000"/>
              </a:buClr>
              <a:buFont typeface="Wingdings" charset="0"/>
              <a:buChar char="q"/>
            </a:pPr>
            <a:r>
              <a:rPr lang="en-US" sz="2800" b="1" dirty="0" smtClean="0"/>
              <a:t>Discussion on any </a:t>
            </a:r>
            <a:r>
              <a:rPr lang="en-US" sz="2800" b="1" dirty="0"/>
              <a:t>issues with the Operations </a:t>
            </a:r>
            <a:r>
              <a:rPr lang="en-US" sz="2800" b="1" dirty="0" smtClean="0"/>
              <a:t>Manual</a:t>
            </a:r>
          </a:p>
          <a:p>
            <a:pPr marL="914400" lvl="1" indent="-457200" eaLnBrk="0" fontAlgn="b" hangingPunct="0">
              <a:buClr>
                <a:srgbClr val="FF0000"/>
              </a:buClr>
              <a:buFont typeface="Wingdings" charset="0"/>
              <a:buChar char="q"/>
            </a:pPr>
            <a:r>
              <a:rPr lang="en-US" sz="2800" b="1" dirty="0"/>
              <a:t>?</a:t>
            </a:r>
            <a:r>
              <a:rPr lang="en-US" sz="2800" dirty="0" smtClean="0"/>
              <a:t> </a:t>
            </a:r>
          </a:p>
        </p:txBody>
      </p:sp>
    </p:spTree>
    <p:extLst>
      <p:ext uri="{BB962C8B-B14F-4D97-AF65-F5344CB8AC3E}">
        <p14:creationId xmlns:p14="http://schemas.microsoft.com/office/powerpoint/2010/main" val="109870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990600"/>
            <a:ext cx="8763000" cy="5562600"/>
          </a:xfrm>
        </p:spPr>
        <p:txBody>
          <a:bodyPr/>
          <a:lstStyle/>
          <a:p>
            <a:pPr>
              <a:buClr>
                <a:srgbClr val="FF0000"/>
              </a:buClr>
              <a:buFont typeface="Wingdings" charset="2"/>
              <a:buChar char="q"/>
            </a:pPr>
            <a:r>
              <a:rPr lang="en-US" sz="2800" dirty="0" smtClean="0"/>
              <a:t>Agenda approval </a:t>
            </a:r>
          </a:p>
          <a:p>
            <a:pPr>
              <a:buClr>
                <a:srgbClr val="FF0000"/>
              </a:buClr>
              <a:buFont typeface="Wingdings" charset="2"/>
              <a:buChar char="q"/>
            </a:pPr>
            <a:r>
              <a:rPr lang="en-US" sz="2800" dirty="0" smtClean="0"/>
              <a:t>Status Updates</a:t>
            </a:r>
          </a:p>
          <a:p>
            <a:pPr marL="742950"/>
            <a:r>
              <a:rPr lang="en-US" sz="2600" dirty="0" smtClean="0"/>
              <a:t>6tisch</a:t>
            </a:r>
          </a:p>
          <a:p>
            <a:pPr marL="742950"/>
            <a:r>
              <a:rPr lang="en-US" sz="2600" dirty="0" smtClean="0"/>
              <a:t>Core</a:t>
            </a:r>
          </a:p>
          <a:p>
            <a:pPr marL="742950"/>
            <a:r>
              <a:rPr lang="en-US" sz="2600" dirty="0" smtClean="0"/>
              <a:t>6lo</a:t>
            </a:r>
          </a:p>
          <a:p>
            <a:pPr marL="742950"/>
            <a:r>
              <a:rPr lang="en-US" sz="2600" dirty="0" smtClean="0"/>
              <a:t>Roll</a:t>
            </a:r>
          </a:p>
          <a:p>
            <a:pPr marL="742950"/>
            <a:r>
              <a:rPr lang="en-US" sz="2600" dirty="0" err="1" smtClean="0"/>
              <a:t>Detnet</a:t>
            </a:r>
            <a:endParaRPr lang="en-US" sz="2600" dirty="0" smtClean="0"/>
          </a:p>
          <a:p>
            <a:pPr marL="742950"/>
            <a:r>
              <a:rPr lang="en-US" sz="2600" dirty="0" smtClean="0"/>
              <a:t>lp-wan </a:t>
            </a:r>
          </a:p>
          <a:p>
            <a:pPr marL="742950"/>
            <a:r>
              <a:rPr lang="en-US" sz="2600" dirty="0" smtClean="0"/>
              <a:t>t2trg</a:t>
            </a:r>
          </a:p>
          <a:p>
            <a:pPr marL="742950"/>
            <a:r>
              <a:rPr lang="en-US" sz="2600" dirty="0" smtClean="0"/>
              <a:t>Ace</a:t>
            </a:r>
          </a:p>
          <a:p>
            <a:pPr>
              <a:buClr>
                <a:srgbClr val="FF0000"/>
              </a:buClr>
              <a:buFont typeface="Wingdings" charset="2"/>
              <a:buChar char="q"/>
            </a:pPr>
            <a:r>
              <a:rPr lang="en-US" sz="2800" dirty="0"/>
              <a:t>IEEE 802.15 and </a:t>
            </a:r>
            <a:r>
              <a:rPr lang="en-US" sz="2800" dirty="0" smtClean="0"/>
              <a:t>IETF liaison communications</a:t>
            </a:r>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1160942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838200"/>
            <a:ext cx="8991600" cy="5410200"/>
          </a:xfrm>
        </p:spPr>
        <p:txBody>
          <a:bodyPr/>
          <a:lstStyle/>
          <a:p>
            <a:pPr marL="0" indent="0">
              <a:buNone/>
            </a:pPr>
            <a:r>
              <a:rPr lang="en-US" sz="2800" dirty="0" smtClean="0">
                <a:hlinkClick r:id="rId2"/>
              </a:rPr>
              <a:t>6tisch</a:t>
            </a:r>
            <a:r>
              <a:rPr lang="en-US" sz="2800" dirty="0" smtClean="0"/>
              <a:t> </a:t>
            </a:r>
            <a:endParaRPr lang="en-US" sz="2000" dirty="0"/>
          </a:p>
          <a:p>
            <a:pPr>
              <a:buFont typeface="Arial"/>
              <a:buChar char="•"/>
            </a:pPr>
            <a:r>
              <a:rPr lang="en-US" sz="1800" dirty="0" smtClean="0">
                <a:cs typeface="ＭＳ Ｐゴシック" charset="0"/>
              </a:rPr>
              <a:t>draft</a:t>
            </a:r>
            <a:r>
              <a:rPr lang="en-US" sz="1800" dirty="0">
                <a:cs typeface="ＭＳ Ｐゴシック" charset="0"/>
              </a:rPr>
              <a:t>-ietf-6tisch-6top-protocol-</a:t>
            </a:r>
            <a:r>
              <a:rPr lang="en-US" sz="1800" dirty="0" smtClean="0">
                <a:cs typeface="ＭＳ Ｐゴシック" charset="0"/>
              </a:rPr>
              <a:t>03</a:t>
            </a:r>
          </a:p>
          <a:p>
            <a:pPr lvl="1"/>
            <a:r>
              <a:rPr lang="en-US" sz="1600" dirty="0" smtClean="0">
                <a:cs typeface="ＭＳ Ｐゴシック" charset="0"/>
              </a:rPr>
              <a:t>Abstract: </a:t>
            </a:r>
            <a:r>
              <a:rPr lang="en-US" sz="1600" dirty="0" smtClean="0"/>
              <a:t>enables distributed </a:t>
            </a:r>
            <a:r>
              <a:rPr lang="en-US" sz="1600" dirty="0"/>
              <a:t>scheduling in 6TiSCH networks</a:t>
            </a:r>
            <a:endParaRPr lang="en-US" sz="1600" dirty="0" smtClean="0">
              <a:cs typeface="ＭＳ Ｐゴシック" charset="0"/>
            </a:endParaRPr>
          </a:p>
          <a:p>
            <a:pPr>
              <a:spcBef>
                <a:spcPts val="600"/>
              </a:spcBef>
              <a:buFont typeface="Arial"/>
              <a:buChar char="•"/>
            </a:pPr>
            <a:r>
              <a:rPr lang="en-US" sz="1800" dirty="0" smtClean="0">
                <a:cs typeface="ＭＳ Ｐゴシック" charset="0"/>
              </a:rPr>
              <a:t>draft</a:t>
            </a:r>
            <a:r>
              <a:rPr lang="en-US" sz="1800" dirty="0">
                <a:cs typeface="ＭＳ Ｐゴシック" charset="0"/>
              </a:rPr>
              <a:t>-ietf-6tisch-6top-sf0-</a:t>
            </a:r>
            <a:r>
              <a:rPr lang="en-US" sz="1800" dirty="0" smtClean="0">
                <a:cs typeface="ＭＳ Ｐゴシック" charset="0"/>
              </a:rPr>
              <a:t>02</a:t>
            </a:r>
          </a:p>
          <a:p>
            <a:pPr lvl="1"/>
            <a:r>
              <a:rPr lang="en-US" sz="1600" dirty="0" smtClean="0">
                <a:cs typeface="ＭＳ Ｐゴシック" charset="0"/>
              </a:rPr>
              <a:t>Abstract: </a:t>
            </a:r>
            <a:r>
              <a:rPr lang="en-US" sz="1600" dirty="0"/>
              <a:t>SF0 dynamically adapts the number of </a:t>
            </a:r>
            <a:r>
              <a:rPr lang="en-US" sz="1600" dirty="0" smtClean="0"/>
              <a:t>allocated </a:t>
            </a:r>
            <a:r>
              <a:rPr lang="en-US" sz="1600" dirty="0"/>
              <a:t>cells between neighbor nodes, based on the amount of </a:t>
            </a:r>
            <a:r>
              <a:rPr lang="en-US" sz="1600" dirty="0" smtClean="0"/>
              <a:t>currently allocated </a:t>
            </a:r>
            <a:r>
              <a:rPr lang="en-US" sz="1600" dirty="0"/>
              <a:t>cells and the neighbor nodes' cell </a:t>
            </a:r>
            <a:r>
              <a:rPr lang="en-US" sz="1600" dirty="0" smtClean="0"/>
              <a:t>requirements</a:t>
            </a:r>
            <a:endParaRPr lang="en-US" sz="1600" dirty="0">
              <a:cs typeface="ＭＳ Ｐゴシック" charset="0"/>
            </a:endParaRPr>
          </a:p>
          <a:p>
            <a:r>
              <a:rPr lang="en-US" sz="1800" dirty="0" smtClean="0">
                <a:cs typeface="ＭＳ Ｐゴシック" charset="0"/>
                <a:hlinkClick r:id="rId3"/>
              </a:rPr>
              <a:t>draft-ietf-6tisch-minimal-17</a:t>
            </a:r>
            <a:endParaRPr lang="en-US" sz="1800" dirty="0" smtClean="0">
              <a:cs typeface="ＭＳ Ｐゴシック" charset="0"/>
            </a:endParaRPr>
          </a:p>
          <a:p>
            <a:pPr lvl="1"/>
            <a:r>
              <a:rPr lang="en-US" sz="1600" dirty="0"/>
              <a:t>Minimal 6TiSCH </a:t>
            </a:r>
            <a:r>
              <a:rPr lang="en-US" sz="1600" dirty="0" smtClean="0"/>
              <a:t>Configuration</a:t>
            </a:r>
          </a:p>
          <a:p>
            <a:pPr lvl="1">
              <a:spcBef>
                <a:spcPts val="0"/>
              </a:spcBef>
            </a:pPr>
            <a:r>
              <a:rPr lang="en-US" sz="1600" dirty="0" smtClean="0"/>
              <a:t>Waiting </a:t>
            </a:r>
            <a:r>
              <a:rPr lang="en-US" sz="1600" dirty="0"/>
              <a:t>for </a:t>
            </a:r>
            <a:r>
              <a:rPr lang="en-US" sz="1600" dirty="0" err="1"/>
              <a:t>Writeup</a:t>
            </a:r>
            <a:r>
              <a:rPr lang="en-US" sz="1600" dirty="0" err="1" smtClean="0"/>
              <a:t>:Revised</a:t>
            </a:r>
            <a:r>
              <a:rPr lang="en-US" sz="1600" dirty="0" smtClean="0"/>
              <a:t> </a:t>
            </a:r>
            <a:r>
              <a:rPr lang="en-US" sz="1600" dirty="0"/>
              <a:t>I-D Needed </a:t>
            </a:r>
            <a:r>
              <a:rPr lang="en-US" sz="1600" b="1" dirty="0"/>
              <a:t>for 23 days</a:t>
            </a:r>
            <a:r>
              <a:rPr lang="en-US" sz="1600" dirty="0"/>
              <a:t> </a:t>
            </a:r>
            <a:r>
              <a:rPr lang="en-US" sz="1600" dirty="0" smtClean="0"/>
              <a:t>Submitted </a:t>
            </a:r>
            <a:r>
              <a:rPr lang="en-US" sz="1600" dirty="0"/>
              <a:t>to IESG for Publication</a:t>
            </a:r>
            <a:r>
              <a:rPr lang="en-US" sz="1600" dirty="0" smtClean="0"/>
              <a:t>:</a:t>
            </a:r>
          </a:p>
          <a:p>
            <a:pPr>
              <a:spcBef>
                <a:spcPts val="600"/>
              </a:spcBef>
            </a:pPr>
            <a:r>
              <a:rPr lang="en-US" sz="1800" dirty="0" smtClean="0">
                <a:cs typeface="ＭＳ Ｐゴシック" charset="0"/>
              </a:rPr>
              <a:t>draft</a:t>
            </a:r>
            <a:r>
              <a:rPr lang="en-US" sz="1800" dirty="0">
                <a:cs typeface="ＭＳ Ｐゴシック" charset="0"/>
              </a:rPr>
              <a:t>-vucinic-6tisch-minimal-security-00 </a:t>
            </a:r>
            <a:endParaRPr lang="en-US" sz="1800" dirty="0" smtClean="0">
              <a:cs typeface="ＭＳ Ｐゴシック" charset="0"/>
            </a:endParaRPr>
          </a:p>
          <a:p>
            <a:pPr lvl="1"/>
            <a:r>
              <a:rPr lang="en-US" sz="1600" dirty="0" smtClean="0">
                <a:cs typeface="ＭＳ Ｐゴシック" charset="0"/>
              </a:rPr>
              <a:t>Abstract: </a:t>
            </a:r>
            <a:r>
              <a:rPr lang="en-US" sz="1600" dirty="0"/>
              <a:t>describes the minimal mechanisms required to </a:t>
            </a:r>
            <a:r>
              <a:rPr lang="en-US" sz="1600" dirty="0" smtClean="0"/>
              <a:t>support secure </a:t>
            </a:r>
            <a:r>
              <a:rPr lang="en-US" sz="1600" dirty="0"/>
              <a:t>initial configuration in a device being added to a </a:t>
            </a:r>
            <a:r>
              <a:rPr lang="en-US" sz="1600" dirty="0" smtClean="0"/>
              <a:t>6TiSCH network</a:t>
            </a:r>
            <a:r>
              <a:rPr lang="en-US" sz="1600" dirty="0"/>
              <a:t>.  The goal of this configuration is to set link-layer keys</a:t>
            </a:r>
            <a:r>
              <a:rPr lang="en-US" sz="1600" dirty="0" smtClean="0"/>
              <a:t>, and </a:t>
            </a:r>
            <a:r>
              <a:rPr lang="en-US" sz="1600" dirty="0"/>
              <a:t>to establish a secure session between each joining node and </a:t>
            </a:r>
            <a:r>
              <a:rPr lang="en-US" sz="1600" dirty="0" smtClean="0"/>
              <a:t>the JCE </a:t>
            </a:r>
            <a:r>
              <a:rPr lang="en-US" sz="1600" dirty="0"/>
              <a:t>who may use that to further configure the joining </a:t>
            </a:r>
            <a:r>
              <a:rPr lang="en-US" sz="1600" dirty="0" smtClean="0"/>
              <a:t>device</a:t>
            </a:r>
            <a:endParaRPr lang="en-US" sz="1800" dirty="0" smtClean="0">
              <a:cs typeface="ＭＳ Ｐゴシック" charset="0"/>
            </a:endParaRPr>
          </a:p>
          <a:p>
            <a:r>
              <a:rPr lang="en-US" sz="1800" dirty="0" smtClean="0">
                <a:hlinkClick r:id="rId4"/>
              </a:rPr>
              <a:t>draft</a:t>
            </a:r>
            <a:r>
              <a:rPr lang="en-US" sz="1800" dirty="0">
                <a:hlinkClick r:id="rId4"/>
              </a:rPr>
              <a:t>-ietf-6tisch-dtsecurity-secure-join-00 	</a:t>
            </a:r>
          </a:p>
          <a:p>
            <a:pPr lvl="1"/>
            <a:r>
              <a:rPr lang="en-US" sz="1600" dirty="0"/>
              <a:t>6tisch Secure Join protocol</a:t>
            </a:r>
            <a:endParaRPr lang="en-US" sz="1600" dirty="0" smtClean="0">
              <a:cs typeface="ＭＳ Ｐゴシック" charset="0"/>
            </a:endParaRPr>
          </a:p>
          <a:p>
            <a:pPr lvl="1"/>
            <a:r>
              <a:rPr lang="en-US" sz="1600" dirty="0" smtClean="0">
                <a:cs typeface="ＭＳ Ｐゴシック" charset="0"/>
              </a:rPr>
              <a:t>Abstract: </a:t>
            </a:r>
            <a:r>
              <a:rPr lang="en-US" sz="1600" dirty="0"/>
              <a:t>securing the join </a:t>
            </a:r>
            <a:r>
              <a:rPr lang="en-US" sz="1600" dirty="0" smtClean="0"/>
              <a:t>process and </a:t>
            </a:r>
            <a:r>
              <a:rPr lang="en-US" sz="1600" dirty="0"/>
              <a:t>making that fit within the constraints of high latency, </a:t>
            </a:r>
            <a:r>
              <a:rPr lang="en-US" sz="1600" dirty="0" smtClean="0"/>
              <a:t>low throughput </a:t>
            </a:r>
            <a:r>
              <a:rPr lang="en-US" sz="1600" dirty="0"/>
              <a:t>and small frame sizes that characterize IEEE802.15.4 TSCH</a:t>
            </a:r>
            <a:endParaRPr lang="en-US" sz="1600" dirty="0">
              <a:cs typeface="ＭＳ Ｐゴシック" charset="0"/>
            </a:endParaRPr>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9008704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685800"/>
            <a:ext cx="8991600" cy="6019800"/>
          </a:xfrm>
        </p:spPr>
        <p:txBody>
          <a:bodyPr/>
          <a:lstStyle/>
          <a:p>
            <a:pPr marL="0" indent="0">
              <a:buNone/>
            </a:pPr>
            <a:r>
              <a:rPr lang="en-US" sz="2800" dirty="0" smtClean="0">
                <a:hlinkClick r:id="rId2"/>
              </a:rPr>
              <a:t>Core</a:t>
            </a:r>
            <a:r>
              <a:rPr lang="en-US" sz="2800" dirty="0" smtClean="0"/>
              <a:t> </a:t>
            </a:r>
            <a:r>
              <a:rPr lang="en-US" sz="1400" dirty="0" smtClean="0"/>
              <a:t>(</a:t>
            </a:r>
            <a:r>
              <a:rPr lang="en-US" sz="1400" dirty="0"/>
              <a:t>Constrained RESTful </a:t>
            </a:r>
            <a:r>
              <a:rPr lang="en-US" sz="1400" dirty="0" smtClean="0"/>
              <a:t>Environments)</a:t>
            </a:r>
          </a:p>
          <a:p>
            <a:r>
              <a:rPr lang="en-US" sz="2000" dirty="0" smtClean="0">
                <a:hlinkClick r:id="rId3"/>
              </a:rPr>
              <a:t>draft-ietf-core-coap-tcp-tls–05</a:t>
            </a:r>
          </a:p>
          <a:p>
            <a:pPr lvl="1"/>
            <a:r>
              <a:rPr lang="en-US" sz="1600" b="1" dirty="0" smtClean="0"/>
              <a:t>Abstract: </a:t>
            </a:r>
            <a:r>
              <a:rPr lang="en-US" sz="1600" dirty="0" smtClean="0"/>
              <a:t>CoAP over stream transports just finished WGLC, cap it here.</a:t>
            </a:r>
          </a:p>
          <a:p>
            <a:pPr lvl="1"/>
            <a:r>
              <a:rPr lang="en-US" sz="1600" b="1" dirty="0" smtClean="0"/>
              <a:t>Objective:  </a:t>
            </a:r>
            <a:r>
              <a:rPr lang="en-US" sz="1600" dirty="0" smtClean="0"/>
              <a:t>Feedback from WGLC, Status update</a:t>
            </a:r>
          </a:p>
          <a:p>
            <a:r>
              <a:rPr lang="en-US" sz="2000" dirty="0" smtClean="0">
                <a:hlinkClick r:id="rId4"/>
              </a:rPr>
              <a:t>draft-ietf-core-http-mapping-17 </a:t>
            </a:r>
            <a:endParaRPr lang="en-US" sz="2000" dirty="0" smtClean="0"/>
          </a:p>
          <a:p>
            <a:pPr lvl="1"/>
            <a:r>
              <a:rPr lang="en-US" sz="1600" dirty="0" smtClean="0"/>
              <a:t>Guidelines for HTTP-to-CoAP Mapping Implementation</a:t>
            </a:r>
            <a:endParaRPr lang="en-US" sz="1600" dirty="0" smtClean="0">
              <a:hlinkClick r:id="rId5"/>
            </a:endParaRPr>
          </a:p>
          <a:p>
            <a:r>
              <a:rPr lang="en-US" sz="2000" dirty="0" smtClean="0">
                <a:hlinkClick r:id="rId6"/>
              </a:rPr>
              <a:t>draft-ietf-core-object-security</a:t>
            </a:r>
            <a:endParaRPr lang="en-US" sz="2000" dirty="0" smtClean="0">
              <a:hlinkClick r:id="rId5"/>
            </a:endParaRPr>
          </a:p>
          <a:p>
            <a:pPr lvl="1"/>
            <a:r>
              <a:rPr lang="en-US" sz="1600" b="1" dirty="0" smtClean="0"/>
              <a:t>Abstract: </a:t>
            </a:r>
            <a:r>
              <a:rPr lang="en-US" sz="1600" dirty="0" smtClean="0"/>
              <a:t>This memo defines Object Security of CoAP (OSCOAP), a method for application layer protection of message exchanges with CoAP and CBOR Object Signing (COSE).</a:t>
            </a:r>
          </a:p>
          <a:p>
            <a:pPr lvl="1"/>
            <a:r>
              <a:rPr lang="en-US" sz="1600" b="1" dirty="0" smtClean="0"/>
              <a:t>Objective: </a:t>
            </a:r>
            <a:r>
              <a:rPr lang="en-US" sz="1600" dirty="0" smtClean="0"/>
              <a:t>Discuss Updates. Are we ready for an Implementation Draft?</a:t>
            </a:r>
          </a:p>
          <a:p>
            <a:r>
              <a:rPr lang="en-US" sz="2000" dirty="0" smtClean="0">
                <a:hlinkClick r:id="rId7"/>
              </a:rPr>
              <a:t>draft-ietf-core-dynlink-01</a:t>
            </a:r>
          </a:p>
          <a:p>
            <a:pPr lvl="1"/>
            <a:r>
              <a:rPr lang="en-US" sz="1600" b="1" dirty="0" smtClean="0"/>
              <a:t>Abstract:  </a:t>
            </a:r>
            <a:r>
              <a:rPr lang="en-US" sz="1600" dirty="0" smtClean="0"/>
              <a:t>This document defines conditional observation attributes that work with Link Bindings or with simple CoAP Observe.</a:t>
            </a:r>
          </a:p>
          <a:p>
            <a:pPr lvl="1"/>
            <a:r>
              <a:rPr lang="en-US" sz="1600" b="1" dirty="0" smtClean="0"/>
              <a:t>Objective: </a:t>
            </a:r>
            <a:r>
              <a:rPr lang="en-US" sz="1600" dirty="0" smtClean="0"/>
              <a:t>Update on document status</a:t>
            </a:r>
            <a:r>
              <a:rPr lang="en-US" sz="2000" dirty="0" smtClean="0"/>
              <a:t>.</a:t>
            </a:r>
            <a:endParaRPr lang="en-US" sz="2000" dirty="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13</a:t>
            </a:fld>
            <a:endParaRPr lang="en-US" dirty="0"/>
          </a:p>
        </p:txBody>
      </p:sp>
    </p:spTree>
    <p:extLst>
      <p:ext uri="{BB962C8B-B14F-4D97-AF65-F5344CB8AC3E}">
        <p14:creationId xmlns:p14="http://schemas.microsoft.com/office/powerpoint/2010/main" val="30106290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762000"/>
            <a:ext cx="8991600" cy="3886200"/>
          </a:xfrm>
        </p:spPr>
        <p:txBody>
          <a:bodyPr/>
          <a:lstStyle/>
          <a:p>
            <a:pPr marL="0" indent="0">
              <a:buNone/>
            </a:pPr>
            <a:r>
              <a:rPr lang="en-US" sz="2800" dirty="0" smtClean="0">
                <a:hlinkClick r:id="rId2"/>
              </a:rPr>
              <a:t>Core</a:t>
            </a:r>
            <a:r>
              <a:rPr lang="en-US" sz="2800" dirty="0"/>
              <a:t> </a:t>
            </a:r>
            <a:r>
              <a:rPr lang="en-US" sz="1400" dirty="0"/>
              <a:t>(Constrained RESTful Environments)</a:t>
            </a:r>
            <a:endParaRPr lang="en-US" sz="1400" dirty="0" smtClean="0"/>
          </a:p>
          <a:p>
            <a:r>
              <a:rPr lang="en-US" sz="2000" dirty="0" smtClean="0">
                <a:hlinkClick r:id="rId3"/>
              </a:rPr>
              <a:t>draft</a:t>
            </a:r>
            <a:r>
              <a:rPr lang="en-US" sz="2000" dirty="0">
                <a:hlinkClick r:id="rId3"/>
              </a:rPr>
              <a:t>-ietf-core-</a:t>
            </a:r>
            <a:r>
              <a:rPr lang="en-US" sz="2000" dirty="0" smtClean="0">
                <a:hlinkClick r:id="rId3"/>
              </a:rPr>
              <a:t>interfaces-07</a:t>
            </a:r>
            <a:endParaRPr lang="en-US" sz="2000" dirty="0">
              <a:hlinkClick r:id="rId3"/>
            </a:endParaRPr>
          </a:p>
          <a:p>
            <a:pPr lvl="1"/>
            <a:r>
              <a:rPr lang="en-US" sz="1600" b="1" dirty="0"/>
              <a:t>Abstract</a:t>
            </a:r>
            <a:r>
              <a:rPr lang="en-US" sz="1600" b="1" dirty="0" smtClean="0"/>
              <a:t>:  </a:t>
            </a:r>
            <a:r>
              <a:rPr lang="en-US" sz="1600" dirty="0" smtClean="0"/>
              <a:t>This </a:t>
            </a:r>
            <a:r>
              <a:rPr lang="en-US" sz="1600" dirty="0"/>
              <a:t>document defines a set of reusable REST resource design patterns suitable for use in constrained environments</a:t>
            </a:r>
            <a:r>
              <a:rPr lang="en-US" sz="2000" dirty="0"/>
              <a:t>.</a:t>
            </a:r>
          </a:p>
          <a:p>
            <a:pPr lvl="1"/>
            <a:r>
              <a:rPr lang="en-US" sz="1600" b="1" dirty="0"/>
              <a:t>Objective</a:t>
            </a:r>
            <a:r>
              <a:rPr lang="en-US" sz="1600" b="1" dirty="0" smtClean="0"/>
              <a:t>:  </a:t>
            </a:r>
            <a:r>
              <a:rPr lang="en-US" sz="1600" dirty="0" smtClean="0"/>
              <a:t>Update </a:t>
            </a:r>
            <a:r>
              <a:rPr lang="en-US" sz="1600" dirty="0"/>
              <a:t>on document </a:t>
            </a:r>
            <a:r>
              <a:rPr lang="en-US" sz="1600" dirty="0" smtClean="0"/>
              <a:t>status</a:t>
            </a:r>
          </a:p>
          <a:p>
            <a:r>
              <a:rPr lang="en-US" sz="2000" dirty="0" smtClean="0">
                <a:hlinkClick r:id="rId4"/>
              </a:rPr>
              <a:t>draft</a:t>
            </a:r>
            <a:r>
              <a:rPr lang="en-US" sz="2000" dirty="0">
                <a:hlinkClick r:id="rId4"/>
              </a:rPr>
              <a:t>-ietf-core-senml-04</a:t>
            </a:r>
          </a:p>
          <a:p>
            <a:pPr lvl="1"/>
            <a:r>
              <a:rPr lang="en-US" sz="1600" dirty="0"/>
              <a:t>Media Types for Sensor Measurement Lists (</a:t>
            </a:r>
            <a:r>
              <a:rPr lang="en-US" sz="1600" dirty="0" err="1"/>
              <a:t>SenML</a:t>
            </a:r>
            <a:r>
              <a:rPr lang="en-US" sz="1600" dirty="0"/>
              <a:t>)</a:t>
            </a:r>
            <a:endParaRPr lang="en-US" sz="1600" dirty="0">
              <a:hlinkClick r:id="rId4"/>
            </a:endParaRPr>
          </a:p>
          <a:p>
            <a:r>
              <a:rPr lang="en-US" sz="2000" dirty="0">
                <a:hlinkClick r:id="rId5"/>
              </a:rPr>
              <a:t>draft-ietf-core-yang-cbor-03</a:t>
            </a:r>
          </a:p>
          <a:p>
            <a:pPr lvl="1"/>
            <a:r>
              <a:rPr lang="en-US" sz="1600" dirty="0"/>
              <a:t>BOR Encoding of Data Modeled with </a:t>
            </a:r>
            <a:r>
              <a:rPr lang="en-US" sz="1600" dirty="0" smtClean="0"/>
              <a:t>YANG</a:t>
            </a:r>
          </a:p>
          <a:p>
            <a:r>
              <a:rPr lang="en-US" sz="2000" dirty="0" smtClean="0">
                <a:hlinkClick r:id="rId6"/>
              </a:rPr>
              <a:t>draft-ietf-core-resource-directory-09</a:t>
            </a:r>
            <a:endParaRPr lang="en-US" sz="2000" dirty="0" smtClean="0"/>
          </a:p>
          <a:p>
            <a:pPr lvl="1"/>
            <a:r>
              <a:rPr lang="en-US" sz="1600" dirty="0" err="1"/>
              <a:t>CoRE</a:t>
            </a:r>
            <a:r>
              <a:rPr lang="en-US" sz="1600" dirty="0"/>
              <a:t> Resource </a:t>
            </a:r>
            <a:r>
              <a:rPr lang="en-US" sz="1600" dirty="0" smtClean="0"/>
              <a:t>Directory</a:t>
            </a:r>
            <a:endParaRPr lang="en-US" sz="1600" dirty="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14</a:t>
            </a:fld>
            <a:endParaRPr lang="en-US" dirty="0"/>
          </a:p>
        </p:txBody>
      </p:sp>
    </p:spTree>
    <p:extLst>
      <p:ext uri="{BB962C8B-B14F-4D97-AF65-F5344CB8AC3E}">
        <p14:creationId xmlns:p14="http://schemas.microsoft.com/office/powerpoint/2010/main" val="25308475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533400" y="381000"/>
            <a:ext cx="8382000" cy="6172200"/>
          </a:xfrm>
        </p:spPr>
        <p:txBody>
          <a:bodyPr/>
          <a:lstStyle/>
          <a:p>
            <a:pPr marL="0" indent="0">
              <a:buNone/>
            </a:pPr>
            <a:r>
              <a:rPr lang="en-US" sz="2800" dirty="0" smtClean="0">
                <a:hlinkClick r:id="rId2"/>
              </a:rPr>
              <a:t>6lo</a:t>
            </a:r>
            <a:endParaRPr lang="en-US" sz="2800" dirty="0" smtClean="0"/>
          </a:p>
          <a:p>
            <a:r>
              <a:rPr lang="en-US" sz="1800" dirty="0" smtClean="0">
                <a:hlinkClick r:id="rId3"/>
              </a:rPr>
              <a:t>draft-ietf-6lo-nfc-05</a:t>
            </a:r>
            <a:endParaRPr lang="en-US" sz="1800" dirty="0" smtClean="0"/>
          </a:p>
          <a:p>
            <a:pPr lvl="1"/>
            <a:r>
              <a:rPr lang="en-US" sz="1400" dirty="0" smtClean="0"/>
              <a:t>Abstract: </a:t>
            </a:r>
            <a:r>
              <a:rPr lang="mr-IN" sz="1400" dirty="0" smtClean="0"/>
              <a:t>IPv6 </a:t>
            </a:r>
            <a:r>
              <a:rPr lang="mr-IN" sz="1400" dirty="0"/>
              <a:t>over NFC </a:t>
            </a:r>
            <a:r>
              <a:rPr lang="en-US" sz="1400" dirty="0" smtClean="0"/>
              <a:t>- Updates </a:t>
            </a:r>
            <a:r>
              <a:rPr lang="en-US" sz="1400" dirty="0"/>
              <a:t>of the draft addressing comments</a:t>
            </a:r>
          </a:p>
          <a:p>
            <a:r>
              <a:rPr lang="en-US" sz="1800" dirty="0" smtClean="0">
                <a:hlinkClick r:id="rId4"/>
              </a:rPr>
              <a:t>draft-6lo-blemesh-00</a:t>
            </a:r>
            <a:endParaRPr lang="en-US" sz="1800" dirty="0" smtClean="0"/>
          </a:p>
          <a:p>
            <a:pPr lvl="1"/>
            <a:r>
              <a:rPr lang="en-US" sz="1400" dirty="0"/>
              <a:t>IPv6 Mesh over BLUETOOTH(R) Low Energy using </a:t>
            </a:r>
            <a:r>
              <a:rPr lang="en-US" sz="1400" dirty="0" smtClean="0"/>
              <a:t>IPSP</a:t>
            </a:r>
          </a:p>
          <a:p>
            <a:pPr>
              <a:buFont typeface="Arial"/>
              <a:buChar char="•"/>
            </a:pPr>
            <a:r>
              <a:rPr lang="en-US" sz="1800" dirty="0" smtClean="0">
                <a:hlinkClick r:id="rId5"/>
              </a:rPr>
              <a:t>draft-ietf-6lo-use-cases</a:t>
            </a:r>
            <a:endParaRPr lang="mr-IN" sz="1800" dirty="0"/>
          </a:p>
          <a:p>
            <a:pPr lvl="1"/>
            <a:r>
              <a:rPr lang="en-US" sz="1400" dirty="0" smtClean="0"/>
              <a:t>Abstract: </a:t>
            </a:r>
            <a:r>
              <a:rPr lang="mr-IN" sz="1400" dirty="0" smtClean="0"/>
              <a:t>6lo </a:t>
            </a:r>
            <a:r>
              <a:rPr lang="mr-IN" sz="1400" dirty="0"/>
              <a:t>Applicability and Use Cases </a:t>
            </a:r>
            <a:endParaRPr lang="en-US" sz="1400" dirty="0" smtClean="0"/>
          </a:p>
          <a:p>
            <a:pPr lvl="1"/>
            <a:r>
              <a:rPr lang="en-US" sz="1400" dirty="0" smtClean="0"/>
              <a:t>Updates </a:t>
            </a:r>
            <a:r>
              <a:rPr lang="en-US" sz="1400" dirty="0"/>
              <a:t>and comments on the draft</a:t>
            </a:r>
          </a:p>
          <a:p>
            <a:r>
              <a:rPr lang="en-US" sz="1800" dirty="0" smtClean="0">
                <a:hlinkClick r:id="rId6"/>
              </a:rPr>
              <a:t>draft-ietf-6lo-rfc6775-update</a:t>
            </a:r>
            <a:endParaRPr lang="en-US" sz="1800" dirty="0"/>
          </a:p>
          <a:p>
            <a:pPr lvl="1"/>
            <a:r>
              <a:rPr lang="en-US" sz="1400" dirty="0" smtClean="0"/>
              <a:t>Abstract: </a:t>
            </a:r>
            <a:r>
              <a:rPr lang="mr-IN" sz="1400" dirty="0" smtClean="0"/>
              <a:t>An </a:t>
            </a:r>
            <a:r>
              <a:rPr lang="mr-IN" sz="1400" dirty="0"/>
              <a:t>Update to 6LoWPAN </a:t>
            </a:r>
            <a:r>
              <a:rPr lang="mr-IN" sz="1400" dirty="0" smtClean="0"/>
              <a:t>ND</a:t>
            </a:r>
            <a:endParaRPr lang="en-US" sz="1400" dirty="0" smtClean="0"/>
          </a:p>
          <a:p>
            <a:pPr lvl="1"/>
            <a:r>
              <a:rPr lang="en-US" sz="1400" dirty="0" smtClean="0"/>
              <a:t>Updates </a:t>
            </a:r>
            <a:r>
              <a:rPr lang="en-US" sz="1400" dirty="0"/>
              <a:t>to the draft and Request for adoption</a:t>
            </a:r>
          </a:p>
          <a:p>
            <a:r>
              <a:rPr lang="en-US" sz="1800" dirty="0" smtClean="0">
                <a:hlinkClick r:id="rId7"/>
              </a:rPr>
              <a:t>draft-ietf-6lo-privacy-considerations-04</a:t>
            </a:r>
            <a:endParaRPr lang="en-US" sz="1800" dirty="0"/>
          </a:p>
          <a:p>
            <a:pPr lvl="1"/>
            <a:r>
              <a:rPr lang="en-US" sz="1400" dirty="0" smtClean="0"/>
              <a:t>Abstract: </a:t>
            </a:r>
            <a:r>
              <a:rPr lang="mr-IN" sz="1400" dirty="0" smtClean="0"/>
              <a:t>Designating </a:t>
            </a:r>
            <a:r>
              <a:rPr lang="mr-IN" sz="1400" dirty="0"/>
              <a:t>6LBR for IID </a:t>
            </a:r>
            <a:r>
              <a:rPr lang="mr-IN" sz="1400" dirty="0" smtClean="0"/>
              <a:t>Assignment</a:t>
            </a:r>
            <a:r>
              <a:rPr lang="en-US" sz="1400" dirty="0" smtClean="0"/>
              <a:t> </a:t>
            </a:r>
          </a:p>
          <a:p>
            <a:pPr lvl="1"/>
            <a:r>
              <a:rPr lang="en-US" sz="1400" dirty="0" smtClean="0"/>
              <a:t>Updates </a:t>
            </a:r>
            <a:r>
              <a:rPr lang="en-US" sz="1400" dirty="0"/>
              <a:t>from WG </a:t>
            </a:r>
            <a:r>
              <a:rPr lang="en-US" sz="1400" dirty="0" smtClean="0"/>
              <a:t>comments</a:t>
            </a:r>
          </a:p>
          <a:p>
            <a:r>
              <a:rPr lang="en-US" sz="1800" dirty="0" smtClean="0">
                <a:hlinkClick r:id="rId8"/>
              </a:rPr>
              <a:t>draft-ietf-6lo-dect-ule</a:t>
            </a:r>
            <a:endParaRPr lang="en-US" sz="1800" dirty="0" smtClean="0"/>
          </a:p>
          <a:p>
            <a:pPr lvl="1"/>
            <a:r>
              <a:rPr lang="en-US" sz="1400" dirty="0"/>
              <a:t>Transmission of IPv6 Packets over DECT Ultra Low </a:t>
            </a:r>
            <a:r>
              <a:rPr lang="en-US" sz="1400" dirty="0" smtClean="0"/>
              <a:t>Energy</a:t>
            </a:r>
          </a:p>
          <a:p>
            <a:r>
              <a:rPr lang="en-US" sz="1800" dirty="0" smtClean="0">
                <a:hlinkClick r:id="rId9"/>
              </a:rPr>
              <a:t>draft-ietf-6lo-nfc</a:t>
            </a:r>
            <a:endParaRPr lang="en-US" sz="1800" dirty="0" smtClean="0"/>
          </a:p>
          <a:p>
            <a:pPr lvl="1"/>
            <a:r>
              <a:rPr lang="en-US" sz="1400" dirty="0"/>
              <a:t>Transmission of IPv6 Packets over Near Field </a:t>
            </a:r>
            <a:r>
              <a:rPr lang="en-US" sz="1400" dirty="0" smtClean="0"/>
              <a:t>Communication</a:t>
            </a:r>
          </a:p>
          <a:p>
            <a:r>
              <a:rPr lang="en-US" sz="1800" dirty="0" smtClean="0">
                <a:hlinkClick r:id="rId10"/>
              </a:rPr>
              <a:t>draft-ietf-6lo-dispatch-iana-registry-07</a:t>
            </a:r>
            <a:endParaRPr lang="en-US" sz="1800" dirty="0" smtClean="0"/>
          </a:p>
          <a:p>
            <a:pPr lvl="1"/>
            <a:r>
              <a:rPr lang="en-US" sz="1400" dirty="0"/>
              <a:t>6lowpan ESC Dispatch Code Points and Guidelines</a:t>
            </a:r>
            <a:endParaRPr lang="en-US" sz="1400" dirty="0" smtClean="0"/>
          </a:p>
          <a:p>
            <a:endParaRPr lang="en-US" sz="1800" dirty="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7805883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533400" y="703913"/>
            <a:ext cx="8382000" cy="2648887"/>
          </a:xfrm>
        </p:spPr>
        <p:txBody>
          <a:bodyPr/>
          <a:lstStyle/>
          <a:p>
            <a:pPr marL="0" indent="0">
              <a:buNone/>
            </a:pPr>
            <a:r>
              <a:rPr lang="en-US" sz="2800" dirty="0" smtClean="0">
                <a:hlinkClick r:id="rId2"/>
              </a:rPr>
              <a:t>6lo</a:t>
            </a:r>
            <a:endParaRPr lang="en-US" sz="2800" dirty="0" smtClean="0"/>
          </a:p>
          <a:p>
            <a:r>
              <a:rPr lang="en-US" sz="1800" dirty="0">
                <a:hlinkClick r:id="rId3"/>
              </a:rPr>
              <a:t>RFC </a:t>
            </a:r>
            <a:r>
              <a:rPr lang="en-US" sz="1800" dirty="0" smtClean="0">
                <a:hlinkClick r:id="rId3"/>
              </a:rPr>
              <a:t>7973</a:t>
            </a:r>
            <a:r>
              <a:rPr lang="en-US" sz="1800" dirty="0" smtClean="0"/>
              <a:t> (was </a:t>
            </a:r>
            <a:r>
              <a:rPr lang="en-US" sz="1800" i="1" dirty="0"/>
              <a:t>draft-ietf-6lo-ethertype-request</a:t>
            </a:r>
            <a:r>
              <a:rPr lang="en-US" sz="1800" i="1" dirty="0" smtClean="0"/>
              <a:t>)</a:t>
            </a:r>
          </a:p>
          <a:p>
            <a:pPr lvl="1"/>
            <a:r>
              <a:rPr lang="en-US" sz="1400" dirty="0"/>
              <a:t>Assignment of an Ethertype for IPv6 with Low-Power Wireless Personal Area Network (</a:t>
            </a:r>
            <a:r>
              <a:rPr lang="en-US" sz="1400" dirty="0" err="1"/>
              <a:t>LoWPAN</a:t>
            </a:r>
            <a:r>
              <a:rPr lang="en-US" sz="1400" dirty="0"/>
              <a:t>) </a:t>
            </a:r>
            <a:r>
              <a:rPr lang="en-US" sz="1400" dirty="0" smtClean="0"/>
              <a:t>Encapsulation</a:t>
            </a:r>
          </a:p>
          <a:p>
            <a:r>
              <a:rPr lang="en-US" sz="1800" dirty="0">
                <a:hlinkClick r:id="rId4"/>
              </a:rPr>
              <a:t>draft-thubert-6lo-forwarding-fragments-</a:t>
            </a:r>
            <a:r>
              <a:rPr lang="en-US" sz="1800" dirty="0" smtClean="0">
                <a:hlinkClick r:id="rId4"/>
              </a:rPr>
              <a:t>04</a:t>
            </a:r>
            <a:endParaRPr lang="en-US" sz="1800" dirty="0" smtClean="0"/>
          </a:p>
          <a:p>
            <a:pPr lvl="1"/>
            <a:r>
              <a:rPr lang="en-US" sz="1400" dirty="0"/>
              <a:t>LLN Fragment Forwarding and </a:t>
            </a:r>
            <a:r>
              <a:rPr lang="en-US" sz="1400" dirty="0" smtClean="0"/>
              <a:t>Recovery</a:t>
            </a:r>
          </a:p>
          <a:p>
            <a:r>
              <a:rPr lang="en-US" sz="1800" dirty="0" smtClean="0">
                <a:hlinkClick r:id="rId5"/>
              </a:rPr>
              <a:t>draft</a:t>
            </a:r>
            <a:r>
              <a:rPr lang="en-US" sz="1800" dirty="0">
                <a:hlinkClick r:id="rId5"/>
              </a:rPr>
              <a:t>-ietf-6lo-6lobac-</a:t>
            </a:r>
            <a:r>
              <a:rPr lang="en-US" sz="1800" dirty="0" smtClean="0">
                <a:hlinkClick r:id="rId5"/>
              </a:rPr>
              <a:t>06</a:t>
            </a:r>
            <a:endParaRPr lang="en-US" sz="1800" dirty="0" smtClean="0"/>
          </a:p>
          <a:p>
            <a:pPr lvl="1"/>
            <a:r>
              <a:rPr lang="en-US" sz="1400" dirty="0"/>
              <a:t>Transmission of IPv6 over MS/TP Networks</a:t>
            </a:r>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21182129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685800"/>
            <a:ext cx="8534400" cy="5867400"/>
          </a:xfrm>
        </p:spPr>
        <p:txBody>
          <a:bodyPr/>
          <a:lstStyle/>
          <a:p>
            <a:pPr marL="0" indent="0">
              <a:buNone/>
            </a:pPr>
            <a:r>
              <a:rPr lang="en-US" sz="2800" dirty="0" smtClean="0">
                <a:hlinkClick r:id="rId2"/>
              </a:rPr>
              <a:t>Roll</a:t>
            </a:r>
            <a:endParaRPr lang="en-US" sz="2800" dirty="0" smtClean="0"/>
          </a:p>
          <a:p>
            <a:r>
              <a:rPr lang="en-US" sz="1800" dirty="0" smtClean="0">
                <a:hlinkClick r:id="rId3"/>
              </a:rPr>
              <a:t>draft-ietf-roll-useofrplinfo-10</a:t>
            </a:r>
            <a:endParaRPr lang="en-US" sz="1800" dirty="0" smtClean="0"/>
          </a:p>
          <a:p>
            <a:pPr lvl="1"/>
            <a:r>
              <a:rPr lang="en-US" sz="1400" dirty="0" smtClean="0"/>
              <a:t>When </a:t>
            </a:r>
            <a:r>
              <a:rPr lang="en-US" sz="1400" dirty="0"/>
              <a:t>to use RFC 6553, 6554 and IPv6-in-</a:t>
            </a:r>
            <a:r>
              <a:rPr lang="en-US" sz="1400" dirty="0" smtClean="0"/>
              <a:t>IPv6</a:t>
            </a:r>
          </a:p>
          <a:p>
            <a:r>
              <a:rPr lang="en-US" sz="1800" dirty="0" smtClean="0">
                <a:hlinkClick r:id="rId4"/>
              </a:rPr>
              <a:t>draft-ietf-roll-routing-dispatch-05</a:t>
            </a:r>
            <a:endParaRPr lang="en-US" sz="1800" dirty="0">
              <a:hlinkClick r:id="rId4"/>
            </a:endParaRPr>
          </a:p>
          <a:p>
            <a:pPr lvl="1"/>
            <a:r>
              <a:rPr lang="en-US" sz="1400" dirty="0"/>
              <a:t>6LoWPAN Routing </a:t>
            </a:r>
            <a:r>
              <a:rPr lang="en-US" sz="1400" dirty="0" smtClean="0"/>
              <a:t>Header</a:t>
            </a:r>
          </a:p>
          <a:p>
            <a:pPr lvl="1"/>
            <a:r>
              <a:rPr lang="en-US" sz="1400" dirty="0" smtClean="0"/>
              <a:t>WG: </a:t>
            </a:r>
            <a:r>
              <a:rPr lang="en-US" sz="1400" dirty="0"/>
              <a:t>Submitted to IESG for </a:t>
            </a:r>
            <a:r>
              <a:rPr lang="en-US" sz="1400" dirty="0" smtClean="0"/>
              <a:t>Publication; IESG: </a:t>
            </a:r>
            <a:r>
              <a:rPr lang="en-US" sz="1400" dirty="0"/>
              <a:t>AD Evaluation::Revised I-D </a:t>
            </a:r>
            <a:r>
              <a:rPr lang="en-US" sz="1400" dirty="0" smtClean="0"/>
              <a:t>Needed</a:t>
            </a:r>
          </a:p>
          <a:p>
            <a:r>
              <a:rPr lang="en-US" sz="1800" dirty="0" smtClean="0">
                <a:hlinkClick r:id="rId5"/>
              </a:rPr>
              <a:t>draft-ietf-roll-dao-projection-00</a:t>
            </a:r>
            <a:endParaRPr lang="en-US" sz="1800" dirty="0" smtClean="0"/>
          </a:p>
          <a:p>
            <a:pPr lvl="1"/>
            <a:r>
              <a:rPr lang="en-US" sz="1400" dirty="0"/>
              <a:t>Root initiated routing state in </a:t>
            </a:r>
            <a:r>
              <a:rPr lang="en-US" sz="1400" dirty="0" smtClean="0"/>
              <a:t>RPL</a:t>
            </a:r>
          </a:p>
          <a:p>
            <a:r>
              <a:rPr lang="en-US" sz="1800" dirty="0" smtClean="0">
                <a:hlinkClick r:id="rId6"/>
              </a:rPr>
              <a:t>draft-ietf-roll-aodv-rpl-00</a:t>
            </a:r>
            <a:endParaRPr lang="en-US" sz="1800" dirty="0" smtClean="0"/>
          </a:p>
          <a:p>
            <a:pPr lvl="1"/>
            <a:r>
              <a:rPr lang="en-US" sz="1400" dirty="0"/>
              <a:t>Asymmetric AODV-P2P-RPL in Low-Power and Lossy Networks (LLNs</a:t>
            </a:r>
            <a:r>
              <a:rPr lang="en-US" sz="1400" dirty="0" smtClean="0"/>
              <a:t>)</a:t>
            </a:r>
          </a:p>
          <a:p>
            <a:r>
              <a:rPr lang="en-US" sz="1800" dirty="0" smtClean="0">
                <a:hlinkClick r:id="rId7"/>
              </a:rPr>
              <a:t>draft-ietf-roll-mpl-forw-select-00</a:t>
            </a:r>
            <a:endParaRPr lang="en-US" sz="1800" dirty="0" smtClean="0"/>
          </a:p>
          <a:p>
            <a:pPr lvl="1"/>
            <a:r>
              <a:rPr lang="en-US" sz="1400" dirty="0"/>
              <a:t>MPL Forwarder Select (MPLFS</a:t>
            </a:r>
            <a:r>
              <a:rPr lang="en-US" sz="1400" b="1" dirty="0"/>
              <a:t>)</a:t>
            </a:r>
            <a:endParaRPr lang="en-US" sz="1400" dirty="0" smtClean="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589143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066800"/>
            <a:ext cx="8534400" cy="5486400"/>
          </a:xfrm>
        </p:spPr>
        <p:txBody>
          <a:bodyPr/>
          <a:lstStyle/>
          <a:p>
            <a:pPr marL="0" indent="0">
              <a:buNone/>
            </a:pPr>
            <a:r>
              <a:rPr lang="en-US" sz="2800" dirty="0" err="1" smtClean="0">
                <a:hlinkClick r:id="rId2"/>
              </a:rPr>
              <a:t>Detnet</a:t>
            </a:r>
            <a:endParaRPr lang="en-US" sz="2800" dirty="0" err="1" smtClean="0"/>
          </a:p>
          <a:p>
            <a:r>
              <a:rPr lang="en-US" sz="2000" dirty="0"/>
              <a:t> </a:t>
            </a:r>
            <a:r>
              <a:rPr lang="en-US" sz="2000" dirty="0" smtClean="0">
                <a:hlinkClick r:id="rId3"/>
              </a:rPr>
              <a:t>draft-ietf-detnet-architecture-00</a:t>
            </a:r>
            <a:endParaRPr lang="en-US" sz="2000" dirty="0"/>
          </a:p>
          <a:p>
            <a:pPr lvl="1"/>
            <a:r>
              <a:rPr lang="en-US" sz="1600" dirty="0"/>
              <a:t>Deterministic Networking Architecture</a:t>
            </a:r>
            <a:endParaRPr lang="en-US" sz="2000" dirty="0"/>
          </a:p>
          <a:p>
            <a:r>
              <a:rPr lang="en-US" sz="2000" dirty="0" smtClean="0">
                <a:hlinkClick r:id="rId4"/>
              </a:rPr>
              <a:t> draft-ietf-detnet-dp-alt-00 </a:t>
            </a:r>
            <a:endParaRPr lang="en-US" sz="2000" dirty="0"/>
          </a:p>
          <a:p>
            <a:pPr lvl="1"/>
            <a:r>
              <a:rPr lang="en-US" sz="1600" dirty="0" smtClean="0"/>
              <a:t>DetNet </a:t>
            </a:r>
            <a:r>
              <a:rPr lang="en-US" sz="1600" dirty="0"/>
              <a:t>Data Plane Protocol and Solution Alternatives</a:t>
            </a:r>
            <a:r>
              <a:rPr lang="en-US" sz="2000" dirty="0" smtClean="0"/>
              <a:t>        </a:t>
            </a:r>
            <a:endParaRPr lang="en-US" sz="2000" dirty="0"/>
          </a:p>
          <a:p>
            <a:r>
              <a:rPr lang="en-US" sz="2000" dirty="0" smtClean="0">
                <a:hlinkClick r:id="rId5"/>
              </a:rPr>
              <a:t>draft-ietf-detnet-problem-statement-01</a:t>
            </a:r>
            <a:endParaRPr lang="en-US" sz="2000" dirty="0"/>
          </a:p>
          <a:p>
            <a:pPr lvl="1"/>
            <a:r>
              <a:rPr lang="en-US" sz="1600" dirty="0"/>
              <a:t>Deterministic Networking Problem Statement</a:t>
            </a:r>
            <a:endParaRPr lang="en-US" sz="2000" dirty="0" smtClean="0"/>
          </a:p>
          <a:p>
            <a:r>
              <a:rPr lang="en-US" sz="2000" dirty="0" smtClean="0">
                <a:hlinkClick r:id="rId6"/>
              </a:rPr>
              <a:t>draft-ietf-detnet-use-cases-11</a:t>
            </a:r>
            <a:endParaRPr lang="en-US" sz="2000" dirty="0"/>
          </a:p>
          <a:p>
            <a:pPr lvl="1"/>
            <a:r>
              <a:rPr lang="en-US" sz="1600" dirty="0"/>
              <a:t>Deterministic Networking Use Cases</a:t>
            </a:r>
            <a:r>
              <a:rPr lang="en-US" sz="2000" dirty="0" smtClean="0"/>
              <a:t>        </a:t>
            </a:r>
            <a:endParaRPr lang="en-US" sz="1800" dirty="0" smtClean="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23977103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304800" y="838200"/>
            <a:ext cx="8534400" cy="4800600"/>
          </a:xfrm>
        </p:spPr>
        <p:txBody>
          <a:bodyPr/>
          <a:lstStyle/>
          <a:p>
            <a:pPr marL="0" indent="0">
              <a:buNone/>
            </a:pPr>
            <a:r>
              <a:rPr lang="en-US" dirty="0" smtClean="0">
                <a:hlinkClick r:id="rId2"/>
              </a:rPr>
              <a:t>lp-wan</a:t>
            </a:r>
            <a:endParaRPr lang="en-US" dirty="0" smtClean="0"/>
          </a:p>
          <a:p>
            <a:r>
              <a:rPr lang="en-US" sz="2000" dirty="0"/>
              <a:t> </a:t>
            </a:r>
            <a:r>
              <a:rPr lang="en-US" sz="2000" dirty="0" smtClean="0">
                <a:hlinkClick r:id="rId3"/>
              </a:rPr>
              <a:t>draft-ietf-lpwan-coap-static-context-hc-00</a:t>
            </a:r>
            <a:endParaRPr lang="en-US" sz="2000" dirty="0" smtClean="0"/>
          </a:p>
          <a:p>
            <a:pPr lvl="1"/>
            <a:r>
              <a:rPr lang="en-US" sz="1600" dirty="0"/>
              <a:t>6LPWA Static Context Header Compression (SCHC) for CoAP</a:t>
            </a:r>
            <a:endParaRPr lang="en-US" sz="2000" dirty="0" smtClean="0">
              <a:hlinkClick r:id="rId4"/>
            </a:endParaRPr>
          </a:p>
          <a:p>
            <a:r>
              <a:rPr lang="en-US" sz="2000" dirty="0" smtClean="0">
                <a:hlinkClick r:id="rId5"/>
              </a:rPr>
              <a:t>draft-ietf-lpwan-ipv6-static-context-hc-00</a:t>
            </a:r>
            <a:endParaRPr lang="en-US" sz="2000" dirty="0" smtClean="0"/>
          </a:p>
          <a:p>
            <a:pPr lvl="1"/>
            <a:r>
              <a:rPr lang="en-US" sz="1600" dirty="0"/>
              <a:t>LPWAN Static Context Header Compression (SCHC) for IPv6 and UDP</a:t>
            </a:r>
            <a:endParaRPr lang="en-US" sz="2000" dirty="0" smtClean="0">
              <a:hlinkClick r:id="rId6"/>
            </a:endParaRPr>
          </a:p>
          <a:p>
            <a:r>
              <a:rPr lang="en-US" sz="2000" dirty="0" smtClean="0">
                <a:hlinkClick r:id="rId7"/>
              </a:rPr>
              <a:t>draft-ietf-lpwan-overview-00</a:t>
            </a:r>
            <a:endParaRPr lang="en-US" sz="2000" dirty="0"/>
          </a:p>
          <a:p>
            <a:pPr lvl="1"/>
            <a:r>
              <a:rPr lang="en-US" sz="1600" dirty="0"/>
              <a:t>LPWAN Overview</a:t>
            </a:r>
            <a:endParaRPr lang="en-US" sz="2000" dirty="0" smtClean="0">
              <a:hlinkClick r:id="rId8"/>
            </a:endParaRPr>
          </a:p>
          <a:p>
            <a:r>
              <a:rPr lang="en-US" sz="2000" dirty="0" smtClean="0">
                <a:hlinkClick r:id="rId4"/>
              </a:rPr>
              <a:t>draft-farrell-lpwan-lora-overview-01</a:t>
            </a:r>
            <a:endParaRPr lang="en-US" sz="2000" dirty="0"/>
          </a:p>
          <a:p>
            <a:pPr lvl="1"/>
            <a:r>
              <a:rPr lang="en-US" sz="1600" dirty="0" err="1"/>
              <a:t>LoRaWAN</a:t>
            </a:r>
            <a:r>
              <a:rPr lang="en-US" sz="1600" dirty="0"/>
              <a:t> Overview</a:t>
            </a:r>
            <a:endParaRPr lang="en-US" sz="2000" dirty="0" smtClean="0"/>
          </a:p>
          <a:p>
            <a:r>
              <a:rPr lang="en-US" sz="2000" dirty="0" smtClean="0">
                <a:hlinkClick r:id="rId6"/>
              </a:rPr>
              <a:t>draft-zuniga-lpwan-sigfox-system-description-01</a:t>
            </a:r>
            <a:endParaRPr lang="en-US" sz="2000" dirty="0"/>
          </a:p>
          <a:p>
            <a:pPr lvl="1"/>
            <a:r>
              <a:rPr lang="en-US" sz="1600" dirty="0"/>
              <a:t>SIGFOX System Description</a:t>
            </a:r>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1797811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685800" y="838200"/>
            <a:ext cx="7717776" cy="5562600"/>
          </a:xfrm>
        </p:spPr>
        <p:txBody>
          <a:bodyPr/>
          <a:lstStyle/>
          <a:p>
            <a:pPr marL="0" indent="0">
              <a:buNone/>
            </a:pPr>
            <a:r>
              <a:rPr lang="en-US" dirty="0"/>
              <a:t>Thing-to-Thing (</a:t>
            </a:r>
            <a:r>
              <a:rPr lang="en-US" dirty="0">
                <a:hlinkClick r:id="rId2"/>
              </a:rPr>
              <a:t>t2trg</a:t>
            </a:r>
            <a:r>
              <a:rPr lang="en-US" dirty="0" smtClean="0"/>
              <a:t>)</a:t>
            </a:r>
            <a:endParaRPr lang="en-US" sz="1600" dirty="0"/>
          </a:p>
          <a:p>
            <a:r>
              <a:rPr lang="en-US" sz="1600" dirty="0"/>
              <a:t>  </a:t>
            </a:r>
            <a:r>
              <a:rPr lang="en-US" sz="2000" dirty="0">
                <a:hlinkClick r:id="rId3"/>
              </a:rPr>
              <a:t>draft-irtf-t2trg-iot-seccons-</a:t>
            </a:r>
            <a:r>
              <a:rPr lang="en-US" sz="2000" dirty="0" smtClean="0">
                <a:hlinkClick r:id="rId3"/>
              </a:rPr>
              <a:t>00</a:t>
            </a:r>
            <a:endParaRPr lang="en-US" sz="2000" dirty="0" smtClean="0"/>
          </a:p>
          <a:p>
            <a:pPr lvl="1"/>
            <a:r>
              <a:rPr lang="en-US" sz="1600" dirty="0" smtClean="0"/>
              <a:t>Abstract: </a:t>
            </a:r>
            <a:r>
              <a:rPr lang="en-US" sz="1600" dirty="0"/>
              <a:t>Security Considerations in the IP-based Internet of Things</a:t>
            </a:r>
          </a:p>
          <a:p>
            <a:endParaRPr lang="en-US" sz="1600" dirty="0"/>
          </a:p>
          <a:p>
            <a:r>
              <a:rPr lang="en-US" sz="2000" dirty="0" smtClean="0">
                <a:hlinkClick r:id="rId4"/>
              </a:rPr>
              <a:t>draft-keranen-t2trg-rest-iot-03</a:t>
            </a:r>
            <a:endParaRPr lang="en-US" sz="2000" dirty="0" smtClean="0"/>
          </a:p>
          <a:p>
            <a:pPr lvl="1"/>
            <a:r>
              <a:rPr lang="en-US" sz="1600" dirty="0" smtClean="0"/>
              <a:t>Abstract: </a:t>
            </a:r>
            <a:r>
              <a:rPr lang="en-US" sz="1600" dirty="0"/>
              <a:t>RESTful Design for Internet of Things Systems</a:t>
            </a:r>
          </a:p>
          <a:p>
            <a:endParaRPr lang="en-US" sz="1600" dirty="0" smtClean="0"/>
          </a:p>
          <a:p>
            <a:r>
              <a:rPr lang="en-US" sz="2000" dirty="0" smtClean="0">
                <a:hlinkClick r:id="rId5"/>
              </a:rPr>
              <a:t> draft-koster-t2trg-hsml-00</a:t>
            </a:r>
            <a:endParaRPr lang="en-US" sz="2000" dirty="0" smtClean="0"/>
          </a:p>
          <a:p>
            <a:pPr lvl="1"/>
            <a:r>
              <a:rPr lang="en-US" sz="1600" dirty="0" smtClean="0"/>
              <a:t>Abstract: Media </a:t>
            </a:r>
            <a:r>
              <a:rPr lang="en-US" sz="1600" dirty="0"/>
              <a:t>Types for Hypertext Sensor Markup</a:t>
            </a:r>
          </a:p>
          <a:p>
            <a:pPr marL="0" indent="0">
              <a:buNone/>
            </a:pPr>
            <a:r>
              <a:rPr lang="en-US" sz="1600" dirty="0"/>
              <a:t> </a:t>
            </a:r>
            <a:endParaRPr lang="en-US" sz="1600" dirty="0" smtClean="0"/>
          </a:p>
          <a:p>
            <a:r>
              <a:rPr lang="en-US" sz="2000" dirty="0" smtClean="0">
                <a:hlinkClick r:id="rId6"/>
              </a:rPr>
              <a:t>draft-hartke-t2trg-coral-01</a:t>
            </a:r>
            <a:endParaRPr lang="en-US" sz="2000" dirty="0" smtClean="0"/>
          </a:p>
          <a:p>
            <a:pPr lvl="1"/>
            <a:r>
              <a:rPr lang="en-US" sz="1600" dirty="0" smtClean="0"/>
              <a:t>Abstract: </a:t>
            </a:r>
            <a:r>
              <a:rPr lang="en-US" sz="1600" dirty="0"/>
              <a:t>The Constrained RESTful Application Language (</a:t>
            </a:r>
            <a:r>
              <a:rPr lang="en-US" sz="1600" dirty="0" err="1"/>
              <a:t>CoRAL</a:t>
            </a:r>
            <a:r>
              <a:rPr lang="en-US" sz="1600" dirty="0" smtClean="0"/>
              <a:t>)</a:t>
            </a:r>
            <a:endParaRPr lang="en-US" sz="1600" dirty="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20</a:t>
            </a:fld>
            <a:endParaRPr lang="en-US"/>
          </a:p>
        </p:txBody>
      </p:sp>
    </p:spTree>
    <p:extLst>
      <p:ext uri="{BB962C8B-B14F-4D97-AF65-F5344CB8AC3E}">
        <p14:creationId xmlns:p14="http://schemas.microsoft.com/office/powerpoint/2010/main" val="42903031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90600"/>
            <a:ext cx="8534400" cy="2819400"/>
          </a:xfrm>
        </p:spPr>
        <p:txBody>
          <a:bodyPr/>
          <a:lstStyle/>
          <a:p>
            <a:pPr marL="0" indent="0">
              <a:buNone/>
            </a:pPr>
            <a:r>
              <a:rPr lang="en-US" sz="2400" dirty="0" smtClean="0">
                <a:hlinkClick r:id="rId2"/>
              </a:rPr>
              <a:t>Ace</a:t>
            </a:r>
            <a:r>
              <a:rPr lang="en-US" dirty="0" smtClean="0"/>
              <a:t> </a:t>
            </a:r>
            <a:endParaRPr lang="en-US" sz="2400" dirty="0"/>
          </a:p>
          <a:p>
            <a:r>
              <a:rPr lang="en-US" sz="2000" dirty="0" smtClean="0">
                <a:hlinkClick r:id="rId3"/>
              </a:rPr>
              <a:t>draft-ietf-ace-oauth-authz-04 </a:t>
            </a:r>
            <a:endParaRPr lang="en-US" sz="2000" dirty="0">
              <a:hlinkClick r:id="rId3"/>
            </a:endParaRPr>
          </a:p>
          <a:p>
            <a:pPr lvl="1"/>
            <a:r>
              <a:rPr lang="en-US" sz="1600" dirty="0" smtClean="0"/>
              <a:t>Abstract: </a:t>
            </a:r>
            <a:r>
              <a:rPr lang="en-US" sz="1600" dirty="0"/>
              <a:t>Authorization using OAuth 2.0 (ACE</a:t>
            </a:r>
            <a:r>
              <a:rPr lang="en-US" sz="1600" dirty="0" smtClean="0"/>
              <a:t>)</a:t>
            </a:r>
            <a:endParaRPr lang="en-US" sz="2000" dirty="0" smtClean="0">
              <a:hlinkClick r:id="rId4"/>
            </a:endParaRPr>
          </a:p>
          <a:p>
            <a:r>
              <a:rPr lang="en-US" sz="2000" dirty="0" smtClean="0">
                <a:hlinkClick r:id="rId4"/>
              </a:rPr>
              <a:t>draft</a:t>
            </a:r>
            <a:r>
              <a:rPr lang="en-US" sz="2000" dirty="0">
                <a:hlinkClick r:id="rId4"/>
              </a:rPr>
              <a:t>-ietf-ace-actors-04 </a:t>
            </a:r>
          </a:p>
          <a:p>
            <a:pPr lvl="1"/>
            <a:r>
              <a:rPr lang="en-US" sz="1600" dirty="0" smtClean="0"/>
              <a:t>Abstract: An </a:t>
            </a:r>
            <a:r>
              <a:rPr lang="en-US" sz="1600" dirty="0"/>
              <a:t>architecture for authorization in constrained </a:t>
            </a:r>
            <a:r>
              <a:rPr lang="en-US" sz="1600" dirty="0" smtClean="0"/>
              <a:t>environments</a:t>
            </a:r>
            <a:endParaRPr lang="en-US" sz="2000" dirty="0" smtClean="0">
              <a:hlinkClick r:id="rId5"/>
            </a:endParaRPr>
          </a:p>
          <a:p>
            <a:r>
              <a:rPr lang="en-US" sz="2000" dirty="0" smtClean="0">
                <a:hlinkClick r:id="rId5"/>
              </a:rPr>
              <a:t>draft-ietf-ace-cbor-web-token-02 </a:t>
            </a:r>
            <a:endParaRPr lang="en-US" sz="2000" dirty="0">
              <a:hlinkClick r:id="rId5"/>
            </a:endParaRPr>
          </a:p>
          <a:p>
            <a:pPr lvl="1"/>
            <a:r>
              <a:rPr lang="en-US" sz="1600" dirty="0" smtClean="0"/>
              <a:t>Abstract: CBOR </a:t>
            </a:r>
            <a:r>
              <a:rPr lang="en-US" sz="1600" dirty="0"/>
              <a:t>Web Token (CWT</a:t>
            </a:r>
            <a:r>
              <a:rPr lang="en-US" sz="1600" dirty="0" smtClean="0"/>
              <a:t>)</a:t>
            </a:r>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21</a:t>
            </a:fld>
            <a:endParaRPr lang="en-US"/>
          </a:p>
        </p:txBody>
      </p:sp>
    </p:spTree>
    <p:extLst>
      <p:ext uri="{BB962C8B-B14F-4D97-AF65-F5344CB8AC3E}">
        <p14:creationId xmlns:p14="http://schemas.microsoft.com/office/powerpoint/2010/main" val="24698713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143000"/>
            <a:ext cx="8763000" cy="5334000"/>
          </a:xfrm>
        </p:spPr>
        <p:txBody>
          <a:bodyPr/>
          <a:lstStyle/>
          <a:p>
            <a:pPr marL="339725" indent="-339725">
              <a:buNone/>
            </a:pPr>
            <a:r>
              <a:rPr lang="en-US" sz="2400" dirty="0" smtClean="0"/>
              <a:t>IEEE </a:t>
            </a:r>
            <a:r>
              <a:rPr lang="en-US" sz="2400" dirty="0"/>
              <a:t>802.15 and </a:t>
            </a:r>
            <a:r>
              <a:rPr lang="en-US" sz="2400" dirty="0" smtClean="0"/>
              <a:t>IETF liaison communications</a:t>
            </a:r>
          </a:p>
          <a:p>
            <a:pPr lvl="1">
              <a:buClr>
                <a:srgbClr val="FF0000"/>
              </a:buClr>
              <a:buFont typeface="Wingdings" charset="2"/>
              <a:buChar char="q"/>
            </a:pPr>
            <a:r>
              <a:rPr lang="en-US" sz="2000" dirty="0" smtClean="0"/>
              <a:t>lp-wan: SC IETF can identify solutions to numerous problems stated for lp-wan.  SC IETF could produce a document describing the behaviors in 802.15.4 (LECIM) and 802.15.9 (KMP) that address the noted problems.</a:t>
            </a:r>
          </a:p>
          <a:p>
            <a:pPr lvl="2">
              <a:buClr>
                <a:srgbClr val="FF0000"/>
              </a:buClr>
              <a:buFont typeface="Wingdings" charset="2"/>
              <a:buChar char="q"/>
            </a:pPr>
            <a:r>
              <a:rPr lang="en-US" sz="1800" dirty="0" smtClean="0"/>
              <a:t>Status: no change</a:t>
            </a:r>
          </a:p>
          <a:p>
            <a:pPr lvl="2">
              <a:buClr>
                <a:srgbClr val="FF0000"/>
              </a:buClr>
              <a:buFont typeface="Wingdings" charset="2"/>
              <a:buChar char="q"/>
            </a:pPr>
            <a:r>
              <a:rPr lang="en-US" sz="1800" dirty="0" smtClean="0"/>
              <a:t>Responsible: IG LPWA</a:t>
            </a:r>
          </a:p>
          <a:p>
            <a:pPr lvl="1">
              <a:buClr>
                <a:srgbClr val="FF0000"/>
              </a:buClr>
              <a:buFont typeface="Wingdings" charset="2"/>
              <a:buChar char="q"/>
            </a:pPr>
            <a:r>
              <a:rPr lang="en-US" sz="2000" strike="sngStrike" dirty="0" smtClean="0"/>
              <a:t>6lo: SC IETF could identify header compression methods that apply to IP but could be extended to MAC and PHY by IEEE 802.15.</a:t>
            </a:r>
          </a:p>
          <a:p>
            <a:pPr lvl="2">
              <a:buClr>
                <a:srgbClr val="FF0000"/>
              </a:buClr>
              <a:buFont typeface="Wingdings" charset="2"/>
              <a:buChar char="q"/>
            </a:pPr>
            <a:r>
              <a:rPr lang="en-US" sz="1800" strike="sngStrike" dirty="0" smtClean="0"/>
              <a:t>Status: no change</a:t>
            </a:r>
          </a:p>
          <a:p>
            <a:pPr lvl="2">
              <a:buClr>
                <a:srgbClr val="FF0000"/>
              </a:buClr>
              <a:buFont typeface="Wingdings" charset="2"/>
              <a:buChar char="q"/>
            </a:pPr>
            <a:r>
              <a:rPr lang="en-US" sz="1800" strike="sngStrike" dirty="0" smtClean="0"/>
              <a:t>Responsible: </a:t>
            </a:r>
          </a:p>
          <a:p>
            <a:pPr lvl="2">
              <a:buClr>
                <a:srgbClr val="FF0000"/>
              </a:buClr>
              <a:buFont typeface="Wingdings" charset="2"/>
              <a:buChar char="q"/>
            </a:pPr>
            <a:endParaRPr lang="en-US" sz="1800" dirty="0" smtClean="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22</a:t>
            </a:fld>
            <a:endParaRPr lang="en-US"/>
          </a:p>
        </p:txBody>
      </p:sp>
    </p:spTree>
    <p:extLst>
      <p:ext uri="{BB962C8B-B14F-4D97-AF65-F5344CB8AC3E}">
        <p14:creationId xmlns:p14="http://schemas.microsoft.com/office/powerpoint/2010/main" val="41420817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Joint meeting with 802.1 and 802.15</a:t>
            </a:r>
            <a:endParaRPr lang="en-US" b="1" dirty="0"/>
          </a:p>
        </p:txBody>
      </p:sp>
      <p:sp>
        <p:nvSpPr>
          <p:cNvPr id="3" name="Content Placeholder 2"/>
          <p:cNvSpPr>
            <a:spLocks noGrp="1"/>
          </p:cNvSpPr>
          <p:nvPr>
            <p:ph idx="1"/>
          </p:nvPr>
        </p:nvSpPr>
        <p:spPr>
          <a:xfrm>
            <a:off x="228600" y="1143000"/>
            <a:ext cx="8763000" cy="5334000"/>
          </a:xfrm>
        </p:spPr>
        <p:txBody>
          <a:bodyPr/>
          <a:lstStyle/>
          <a:p>
            <a:pPr marL="400050">
              <a:buClr>
                <a:srgbClr val="FF0000"/>
              </a:buClr>
              <a:buFont typeface="Wingdings" charset="2"/>
              <a:buChar char="q"/>
            </a:pPr>
            <a:r>
              <a:rPr lang="en-US" sz="2200" dirty="0" smtClean="0"/>
              <a:t>802.15.12 </a:t>
            </a:r>
            <a:r>
              <a:rPr lang="en-US" sz="2200" dirty="0"/>
              <a:t>status: architecture is almost complete, working on protocol operations</a:t>
            </a:r>
          </a:p>
          <a:p>
            <a:pPr marL="400050">
              <a:buClr>
                <a:srgbClr val="FF0000"/>
              </a:buClr>
              <a:buFont typeface="Wingdings" charset="2"/>
              <a:buChar char="q"/>
            </a:pPr>
            <a:r>
              <a:rPr lang="en-US" sz="2200" dirty="0"/>
              <a:t>802.15.3 status: 3d is ready for WG letter ballot, 3e is waiting for RevCom approval</a:t>
            </a:r>
          </a:p>
          <a:p>
            <a:pPr marL="400050">
              <a:buClr>
                <a:srgbClr val="FF0000"/>
              </a:buClr>
              <a:buFont typeface="Wingdings" charset="2"/>
              <a:buChar char="q"/>
            </a:pPr>
            <a:r>
              <a:rPr lang="en-US" sz="2200" dirty="0"/>
              <a:t>802.1ac status: passed RevCom, into publication</a:t>
            </a:r>
          </a:p>
          <a:p>
            <a:pPr marL="400050">
              <a:buClr>
                <a:srgbClr val="FF0000"/>
              </a:buClr>
              <a:buFont typeface="Wingdings" charset="2"/>
              <a:buChar char="q"/>
            </a:pPr>
            <a:r>
              <a:rPr lang="en-US" sz="2200" dirty="0"/>
              <a:t>802.1q status: maintenance revision should be complete by November, 2017</a:t>
            </a:r>
          </a:p>
          <a:p>
            <a:pPr marL="400050">
              <a:buClr>
                <a:srgbClr val="FF0000"/>
              </a:buClr>
              <a:buFont typeface="Wingdings" charset="2"/>
              <a:buChar char="q"/>
            </a:pPr>
            <a:r>
              <a:rPr lang="en-US" sz="2200" dirty="0"/>
              <a:t>AoB: discussion on concept of wireless system coordination at L2 to avoid mutual interference</a:t>
            </a:r>
          </a:p>
          <a:p>
            <a:pPr marL="914400" lvl="1" indent="-342900">
              <a:buClr>
                <a:srgbClr val="FF0000"/>
              </a:buClr>
              <a:buFont typeface="Wingdings" charset="2"/>
              <a:buChar char="q"/>
            </a:pPr>
            <a:r>
              <a:rPr lang="en-US" sz="2200" dirty="0"/>
              <a:t>In response to question as to why this is needed, comments made that this effort is needed for industrial wireless communications due to need for determinism</a:t>
            </a:r>
          </a:p>
          <a:p>
            <a:pPr marL="914400" lvl="1" indent="-342900">
              <a:buClr>
                <a:srgbClr val="FF0000"/>
              </a:buClr>
              <a:buFont typeface="Wingdings" charset="2"/>
              <a:buChar char="q"/>
            </a:pPr>
            <a:r>
              <a:rPr lang="en-US" sz="2200" dirty="0"/>
              <a:t>Presentation on a proposal will be made at joint meeting in </a:t>
            </a:r>
            <a:r>
              <a:rPr lang="en-US" sz="2200" dirty="0" smtClean="0"/>
              <a:t>March</a:t>
            </a:r>
            <a:endParaRPr lang="en-US" sz="2200" dirty="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23</a:t>
            </a:fld>
            <a:endParaRPr lang="en-US"/>
          </a:p>
        </p:txBody>
      </p:sp>
    </p:spTree>
    <p:extLst>
      <p:ext uri="{BB962C8B-B14F-4D97-AF65-F5344CB8AC3E}">
        <p14:creationId xmlns:p14="http://schemas.microsoft.com/office/powerpoint/2010/main" val="11903343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2400" b="1" dirty="0" smtClean="0"/>
              <a:t>No presentations</a:t>
            </a:r>
            <a:r>
              <a:rPr lang="en-US" sz="2000" b="1" dirty="0" smtClean="0"/>
              <a:t>:</a:t>
            </a:r>
            <a:endParaRPr lang="en-US" sz="2000" b="1" dirty="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24</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304800" y="3048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1828800"/>
            <a:ext cx="8915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SC Maintenance</a:t>
            </a:r>
            <a:endParaRPr lang="en-US" sz="2000" b="1" dirty="0"/>
          </a:p>
          <a:p>
            <a:pPr marL="800100" lvl="1" indent="-342900">
              <a:buClr>
                <a:srgbClr val="FF0000"/>
              </a:buClr>
              <a:buFont typeface="Wingdings" charset="2"/>
              <a:buChar char="q"/>
            </a:pPr>
            <a:r>
              <a:rPr lang="en-US" sz="2000" dirty="0" smtClean="0"/>
              <a:t>Standards:</a:t>
            </a:r>
          </a:p>
          <a:p>
            <a:pPr marL="1257300" lvl="2" indent="-342900">
              <a:buClr>
                <a:srgbClr val="FF0000"/>
              </a:buClr>
              <a:buFont typeface="Wingdings" charset="2"/>
              <a:buChar char="q"/>
            </a:pPr>
            <a:r>
              <a:rPr lang="en-US" sz="2000" dirty="0" smtClean="0"/>
              <a:t>Issues </a:t>
            </a:r>
            <a:r>
              <a:rPr lang="en-US" sz="2000" dirty="0" smtClean="0"/>
              <a:t>with 802.15-2015 and 802.15.4u-2016 were noted.</a:t>
            </a:r>
          </a:p>
          <a:p>
            <a:pPr marL="1714500" lvl="3" indent="-342900">
              <a:buClr>
                <a:srgbClr val="FF0000"/>
              </a:buClr>
              <a:buFont typeface="Wingdings" charset="2"/>
              <a:buChar char="q"/>
            </a:pPr>
            <a:r>
              <a:rPr lang="en-US" sz="2000" dirty="0" smtClean="0"/>
              <a:t>AI: P Beecher </a:t>
            </a:r>
            <a:r>
              <a:rPr lang="en-US" sz="2000" dirty="0" smtClean="0"/>
              <a:t>to submit the 4 </a:t>
            </a:r>
            <a:r>
              <a:rPr lang="mr-IN" sz="2000" dirty="0" smtClean="0"/>
              <a:t>–</a:t>
            </a:r>
            <a:r>
              <a:rPr lang="en-US" sz="2000" dirty="0" smtClean="0"/>
              <a:t> 5 issues along with proposed resolutions to the </a:t>
            </a:r>
            <a:r>
              <a:rPr lang="en-US" sz="2000" dirty="0" err="1" smtClean="0"/>
              <a:t>SCm</a:t>
            </a:r>
            <a:r>
              <a:rPr lang="en-US" sz="2000" dirty="0" smtClean="0"/>
              <a:t>.  </a:t>
            </a:r>
          </a:p>
          <a:p>
            <a:pPr marL="1257300" lvl="2" indent="-342900">
              <a:buClr>
                <a:srgbClr val="FF0000"/>
              </a:buClr>
              <a:buFont typeface="Wingdings" charset="2"/>
              <a:buChar char="q"/>
            </a:pPr>
            <a:r>
              <a:rPr lang="en-US" sz="2000" dirty="0" smtClean="0"/>
              <a:t>802.15.4 revision was </a:t>
            </a:r>
            <a:r>
              <a:rPr lang="en-US" sz="2000" dirty="0" smtClean="0"/>
              <a:t>discussed with the following resolutions</a:t>
            </a:r>
          </a:p>
          <a:p>
            <a:pPr marL="1714500" lvl="3" indent="-342900">
              <a:buClr>
                <a:srgbClr val="FF0000"/>
              </a:buClr>
              <a:buFont typeface="Wingdings" charset="2"/>
              <a:buChar char="q"/>
            </a:pPr>
            <a:r>
              <a:rPr lang="en-US" sz="2000" dirty="0" smtClean="0"/>
              <a:t>AI: WG chair to submit request to the 802 EC </a:t>
            </a:r>
            <a:r>
              <a:rPr lang="en-US" sz="2000" dirty="0"/>
              <a:t>in </a:t>
            </a:r>
            <a:r>
              <a:rPr lang="en-US" sz="2000" dirty="0" smtClean="0"/>
              <a:t>March to </a:t>
            </a:r>
            <a:r>
              <a:rPr lang="en-US" sz="2000" dirty="0"/>
              <a:t>start a revision </a:t>
            </a:r>
            <a:endParaRPr lang="en-US" sz="2000" dirty="0" smtClean="0"/>
          </a:p>
          <a:p>
            <a:pPr marL="1714500" lvl="3" indent="-342900">
              <a:buClr>
                <a:srgbClr val="FF0000"/>
              </a:buClr>
              <a:buFont typeface="Wingdings" charset="2"/>
              <a:buChar char="q"/>
            </a:pPr>
            <a:r>
              <a:rPr lang="en-US" sz="2000" dirty="0" smtClean="0"/>
              <a:t>AI: WG chair to request IEEE SA to roll up all approved amendments to 802.15.4 after 4t, 4u, and 4v are published.</a:t>
            </a:r>
          </a:p>
          <a:p>
            <a:pPr marL="1714500" lvl="3" indent="-342900">
              <a:buClr>
                <a:srgbClr val="FF0000"/>
              </a:buClr>
              <a:buFont typeface="Wingdings" charset="2"/>
              <a:buChar char="q"/>
            </a:pPr>
            <a:r>
              <a:rPr lang="en-US" sz="2000" dirty="0" err="1" smtClean="0"/>
              <a:t>SCm</a:t>
            </a:r>
            <a:r>
              <a:rPr lang="en-US" sz="2000" dirty="0" smtClean="0"/>
              <a:t> will discuss all known issues with 802.15.4 standard in March and generate a proposal of changes to 802.15.4-2015</a:t>
            </a:r>
          </a:p>
          <a:p>
            <a:pPr marL="1714500" lvl="3" indent="-342900">
              <a:buClr>
                <a:srgbClr val="FF0000"/>
              </a:buClr>
              <a:buFont typeface="Wingdings" charset="2"/>
              <a:buChar char="q"/>
            </a:pPr>
            <a:r>
              <a:rPr lang="en-US" sz="2000" dirty="0" smtClean="0"/>
              <a:t>Consensus was that no detailed work will start until July session</a:t>
            </a:r>
            <a:endParaRPr lang="en-US" sz="2000" dirty="0"/>
          </a:p>
          <a:p>
            <a:pPr marL="800100" lvl="1" indent="-342900">
              <a:buClr>
                <a:srgbClr val="FF0000"/>
              </a:buClr>
              <a:buFont typeface="Wingdings" charset="2"/>
              <a:buChar char="q"/>
            </a:pPr>
            <a:r>
              <a:rPr lang="en-US" sz="2000" dirty="0" smtClean="0"/>
              <a:t>Operations </a:t>
            </a:r>
            <a:r>
              <a:rPr lang="en-US" sz="2000" dirty="0" smtClean="0"/>
              <a:t>Manual</a:t>
            </a:r>
            <a:r>
              <a:rPr lang="en-US" sz="2000" dirty="0" smtClean="0"/>
              <a:t>:</a:t>
            </a:r>
          </a:p>
          <a:p>
            <a:pPr marL="1257300" lvl="2" indent="-342900">
              <a:buClr>
                <a:srgbClr val="FF0000"/>
              </a:buClr>
              <a:buFont typeface="Wingdings" charset="2"/>
              <a:buChar char="q"/>
            </a:pPr>
            <a:r>
              <a:rPr lang="en-US" sz="2000" dirty="0" smtClean="0"/>
              <a:t>No issues reported</a:t>
            </a:r>
            <a:endParaRPr lang="en-US" sz="2000" dirty="0" smtClean="0"/>
          </a:p>
        </p:txBody>
      </p:sp>
    </p:spTree>
    <p:extLst>
      <p:ext uri="{BB962C8B-B14F-4D97-AF65-F5344CB8AC3E}">
        <p14:creationId xmlns:p14="http://schemas.microsoft.com/office/powerpoint/2010/main" val="36288684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&lt;Jan 2017&gt;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304800" y="1524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914400"/>
            <a:ext cx="88392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1800" b="1" dirty="0" smtClean="0"/>
              <a:t>SC IETF</a:t>
            </a:r>
            <a:endParaRPr lang="en-US" sz="1800" b="1" dirty="0" smtClean="0"/>
          </a:p>
          <a:p>
            <a:pPr marL="800100" lvl="1" indent="-342900">
              <a:buClr>
                <a:srgbClr val="FF0000"/>
              </a:buClr>
              <a:buFont typeface="Wingdings" charset="2"/>
              <a:buChar char="q"/>
            </a:pPr>
            <a:r>
              <a:rPr lang="en-US" sz="1800" b="1" dirty="0" smtClean="0"/>
              <a:t>Status Update: </a:t>
            </a:r>
            <a:r>
              <a:rPr lang="en-US" sz="1800" dirty="0" smtClean="0"/>
              <a:t>6tisch, Core, 6lo, Roll, </a:t>
            </a:r>
            <a:r>
              <a:rPr lang="en-US" sz="1800" dirty="0" err="1" smtClean="0"/>
              <a:t>Detnet</a:t>
            </a:r>
            <a:r>
              <a:rPr lang="en-US" sz="1800" dirty="0" smtClean="0"/>
              <a:t>,</a:t>
            </a:r>
            <a:r>
              <a:rPr lang="en-US" sz="1800" dirty="0"/>
              <a:t> </a:t>
            </a:r>
            <a:r>
              <a:rPr lang="en-US" sz="1800" dirty="0" smtClean="0"/>
              <a:t>lp-wan, t2trg, Ace</a:t>
            </a:r>
          </a:p>
          <a:p>
            <a:pPr marL="800100" lvl="1" indent="-342900">
              <a:buClr>
                <a:srgbClr val="FF0000"/>
              </a:buClr>
              <a:buFont typeface="Wingdings" charset="2"/>
              <a:buChar char="q"/>
            </a:pPr>
            <a:r>
              <a:rPr lang="en-US" sz="1800" dirty="0"/>
              <a:t>L</a:t>
            </a:r>
            <a:r>
              <a:rPr lang="en-US" sz="1800" dirty="0" smtClean="0"/>
              <a:t>iaison communication </a:t>
            </a:r>
            <a:r>
              <a:rPr lang="en-US" sz="1800" dirty="0" smtClean="0"/>
              <a:t>status updated</a:t>
            </a:r>
          </a:p>
          <a:p>
            <a:pPr marL="1317625" lvl="2" indent="-400050">
              <a:buClr>
                <a:srgbClr val="FF0000"/>
              </a:buClr>
              <a:buFont typeface="Wingdings" charset="2"/>
              <a:buChar char="q"/>
              <a:tabLst>
                <a:tab pos="1317625" algn="l"/>
              </a:tabLst>
            </a:pPr>
            <a:r>
              <a:rPr lang="en-US" sz="1800" dirty="0" smtClean="0"/>
              <a:t>6lo</a:t>
            </a:r>
            <a:r>
              <a:rPr lang="en-US" sz="1800" dirty="0"/>
              <a:t>: SC IETF could identify header compression methods that apply to IP but could be extended to MAC and PHY by IEEE 802.15</a:t>
            </a:r>
            <a:r>
              <a:rPr lang="en-US" sz="1800" dirty="0" smtClean="0"/>
              <a:t>.</a:t>
            </a:r>
          </a:p>
          <a:p>
            <a:pPr marL="1714500" lvl="3" indent="-342900">
              <a:buClr>
                <a:srgbClr val="FF0000"/>
              </a:buClr>
              <a:buFont typeface="Wingdings" charset="2"/>
              <a:buChar char="q"/>
            </a:pPr>
            <a:r>
              <a:rPr lang="en-US" sz="1800" dirty="0" smtClean="0"/>
              <a:t>Deleted, IETF </a:t>
            </a:r>
            <a:r>
              <a:rPr lang="en-US" sz="1800" dirty="0" err="1" smtClean="0"/>
              <a:t>lpwan</a:t>
            </a:r>
            <a:r>
              <a:rPr lang="en-US" sz="1800" dirty="0" smtClean="0"/>
              <a:t> is already working in this area</a:t>
            </a:r>
            <a:endParaRPr lang="en-US" sz="1800" dirty="0" smtClean="0"/>
          </a:p>
          <a:p>
            <a:pPr marL="798513" lvl="1" indent="-339725">
              <a:buClr>
                <a:srgbClr val="FF0000"/>
              </a:buClr>
              <a:buFont typeface="Wingdings" charset="2"/>
              <a:buChar char="q"/>
            </a:pPr>
            <a:r>
              <a:rPr lang="en-US" sz="1800" b="1" dirty="0" smtClean="0"/>
              <a:t>Next session agenda</a:t>
            </a:r>
            <a:r>
              <a:rPr lang="en-US" sz="1800" dirty="0" smtClean="0"/>
              <a:t>: </a:t>
            </a:r>
            <a:r>
              <a:rPr lang="en-US" sz="1800" dirty="0" smtClean="0"/>
              <a:t>same agenda</a:t>
            </a:r>
            <a:endParaRPr lang="en-US" sz="1800" dirty="0" smtClean="0"/>
          </a:p>
          <a:p>
            <a:pPr marL="342900" indent="-342900">
              <a:buClr>
                <a:srgbClr val="FF0000"/>
              </a:buClr>
              <a:buFont typeface="Wingdings" charset="2"/>
              <a:buChar char="q"/>
            </a:pPr>
            <a:r>
              <a:rPr lang="en-US" sz="1800" b="1" dirty="0" smtClean="0"/>
              <a:t>802.1 and 802.15 Joint meeting</a:t>
            </a:r>
          </a:p>
          <a:p>
            <a:pPr marL="800100" lvl="1" indent="-342900">
              <a:buClr>
                <a:srgbClr val="FF0000"/>
              </a:buClr>
              <a:buFont typeface="Wingdings" charset="2"/>
              <a:buChar char="q"/>
            </a:pPr>
            <a:r>
              <a:rPr lang="en-US" sz="1800" dirty="0" smtClean="0"/>
              <a:t>802.15.12 status: architecture is almost complete, working on protocol operations</a:t>
            </a:r>
          </a:p>
          <a:p>
            <a:pPr marL="800100" lvl="1" indent="-342900">
              <a:buClr>
                <a:srgbClr val="FF0000"/>
              </a:buClr>
              <a:buFont typeface="Wingdings" charset="2"/>
              <a:buChar char="q"/>
            </a:pPr>
            <a:r>
              <a:rPr lang="en-US" sz="1800" dirty="0" smtClean="0"/>
              <a:t>802.15.3 status: 3d is ready for WG letter ballot, 3e is waiting for RevCom approval</a:t>
            </a:r>
          </a:p>
          <a:p>
            <a:pPr marL="800100" lvl="1" indent="-342900">
              <a:buClr>
                <a:srgbClr val="FF0000"/>
              </a:buClr>
              <a:buFont typeface="Wingdings" charset="2"/>
              <a:buChar char="q"/>
            </a:pPr>
            <a:r>
              <a:rPr lang="en-US" sz="1800" dirty="0" smtClean="0"/>
              <a:t>802.1ac status: passed RevCom, into publication</a:t>
            </a:r>
          </a:p>
          <a:p>
            <a:pPr marL="800100" lvl="1" indent="-342900">
              <a:buClr>
                <a:srgbClr val="FF0000"/>
              </a:buClr>
              <a:buFont typeface="Wingdings" charset="2"/>
              <a:buChar char="q"/>
            </a:pPr>
            <a:r>
              <a:rPr lang="en-US" sz="1800" dirty="0" smtClean="0"/>
              <a:t>802.1q status: maintenance revision should be complete by November, 2017</a:t>
            </a:r>
          </a:p>
          <a:p>
            <a:pPr marL="800100" lvl="1" indent="-342900">
              <a:buClr>
                <a:srgbClr val="FF0000"/>
              </a:buClr>
              <a:buFont typeface="Wingdings" charset="2"/>
              <a:buChar char="q"/>
            </a:pPr>
            <a:r>
              <a:rPr lang="en-US" sz="1800" dirty="0" smtClean="0"/>
              <a:t>AoB: discussion on concept of wireless system coordination at L2 to avoid mutual interference</a:t>
            </a:r>
          </a:p>
          <a:p>
            <a:pPr marL="1257300" lvl="2" indent="-342900">
              <a:buClr>
                <a:srgbClr val="FF0000"/>
              </a:buClr>
              <a:buFont typeface="Wingdings" charset="2"/>
              <a:buChar char="q"/>
            </a:pPr>
            <a:r>
              <a:rPr lang="en-US" sz="1800" dirty="0" smtClean="0"/>
              <a:t>In response to question as to why this is needed, comments made that this effort is needed for industrial wireless communications due to need for determinism</a:t>
            </a:r>
          </a:p>
          <a:p>
            <a:pPr marL="1257300" lvl="2" indent="-342900">
              <a:buClr>
                <a:srgbClr val="FF0000"/>
              </a:buClr>
              <a:buFont typeface="Wingdings" charset="2"/>
              <a:buChar char="q"/>
            </a:pPr>
            <a:r>
              <a:rPr lang="en-US" sz="1800" dirty="0" smtClean="0"/>
              <a:t>Presentation on a proposal will be made at joint meeting in March</a:t>
            </a:r>
          </a:p>
          <a:p>
            <a:pPr marL="342900" indent="-342900">
              <a:buClr>
                <a:srgbClr val="FF0000"/>
              </a:buClr>
              <a:buFont typeface="Wingdings" charset="2"/>
              <a:buChar char="q"/>
            </a:pPr>
            <a:r>
              <a:rPr lang="en-US" sz="1800" b="1" dirty="0" smtClean="0"/>
              <a:t>SC WNG </a:t>
            </a:r>
            <a:r>
              <a:rPr lang="en-US" sz="1800" b="1" dirty="0"/>
              <a:t>presentations</a:t>
            </a:r>
          </a:p>
          <a:p>
            <a:pPr marL="800100" lvl="1" indent="-342900">
              <a:buClr>
                <a:srgbClr val="FF0000"/>
              </a:buClr>
              <a:buFont typeface="Wingdings" charset="2"/>
              <a:buChar char="q"/>
            </a:pPr>
            <a:r>
              <a:rPr lang="en-US" sz="1800" dirty="0" smtClean="0">
                <a:solidFill>
                  <a:srgbClr val="000000"/>
                </a:solidFill>
              </a:rPr>
              <a:t>No presentations</a:t>
            </a:r>
            <a:endParaRPr lang="en-US" sz="1800" dirty="0"/>
          </a:p>
        </p:txBody>
      </p:sp>
    </p:spTree>
    <p:extLst>
      <p:ext uri="{BB962C8B-B14F-4D97-AF65-F5344CB8AC3E}">
        <p14:creationId xmlns:p14="http://schemas.microsoft.com/office/powerpoint/2010/main" val="16689336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609600"/>
            <a:ext cx="7772400" cy="762000"/>
          </a:xfrm>
        </p:spPr>
        <p:txBody>
          <a:bodyPr/>
          <a:lstStyle/>
          <a:p>
            <a:r>
              <a:rPr lang="en-US" b="1" dirty="0" smtClean="0">
                <a:latin typeface="Times New Roman" charset="0"/>
                <a:ea typeface="ＭＳ Ｐゴシック" charset="0"/>
                <a:cs typeface="ＭＳ Ｐゴシック" charset="0"/>
              </a:rPr>
              <a:t>SC Meeting Goals </a:t>
            </a:r>
            <a:r>
              <a:rPr lang="en-US" sz="2800" dirty="0" smtClean="0">
                <a:latin typeface="Times New Roman" charset="0"/>
                <a:ea typeface="ＭＳ Ｐゴシック" charset="0"/>
                <a:cs typeface="ＭＳ Ｐゴシック" charset="0"/>
              </a:rPr>
              <a:t>(Agenda 15-17-0024-00)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752600"/>
            <a:ext cx="8839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pPr>
            <a:r>
              <a:rPr lang="en-US" sz="2400" b="1" dirty="0" smtClean="0"/>
              <a:t>SC Maintenance   </a:t>
            </a:r>
            <a:r>
              <a:rPr lang="en-US" sz="1800" b="1" dirty="0" smtClean="0"/>
              <a:t>Thursday 19 Jan, PM1 </a:t>
            </a:r>
          </a:p>
          <a:p>
            <a:pPr marL="914400" lvl="1" indent="-457200" eaLnBrk="0" fontAlgn="b" hangingPunct="0">
              <a:buClr>
                <a:srgbClr val="FF0000"/>
              </a:buClr>
              <a:buFont typeface="Wingdings" charset="0"/>
              <a:buChar char="q"/>
            </a:pPr>
            <a:r>
              <a:rPr lang="en-US" sz="1800" b="1" dirty="0" smtClean="0"/>
              <a:t>Discuss any issues with published standards</a:t>
            </a:r>
          </a:p>
          <a:p>
            <a:pPr marL="914400" lvl="1" indent="-457200" eaLnBrk="0" fontAlgn="b" hangingPunct="0">
              <a:buClr>
                <a:srgbClr val="FF0000"/>
              </a:buClr>
              <a:buFont typeface="Wingdings" charset="0"/>
              <a:buChar char="q"/>
            </a:pPr>
            <a:r>
              <a:rPr lang="en-US" sz="1800" b="1" dirty="0" smtClean="0"/>
              <a:t>Discuss any issues with the Operations Manual</a:t>
            </a:r>
            <a:r>
              <a:rPr lang="en-US" sz="1800" dirty="0" smtClean="0"/>
              <a:t> </a:t>
            </a:r>
          </a:p>
          <a:p>
            <a:pPr marL="457200" indent="-457200" eaLnBrk="0" fontAlgn="b" hangingPunct="0">
              <a:buClr>
                <a:srgbClr val="FF0000"/>
              </a:buClr>
              <a:buFont typeface="Wingdings" charset="0"/>
              <a:buChar char="q"/>
            </a:pPr>
            <a:r>
              <a:rPr lang="en-US" sz="2400" b="1" dirty="0" smtClean="0"/>
              <a:t>SC IETF </a:t>
            </a:r>
            <a:r>
              <a:rPr lang="en-US" sz="1800" b="1" dirty="0" smtClean="0"/>
              <a:t>Tuesday 17 Jan, PM2 </a:t>
            </a:r>
            <a:endParaRPr lang="en-US" sz="1800" b="1" dirty="0"/>
          </a:p>
          <a:p>
            <a:pPr marL="800100" lvl="1" indent="-342900">
              <a:buClr>
                <a:srgbClr val="FF0000"/>
              </a:buClr>
              <a:buFont typeface="Wingdings" charset="2"/>
              <a:buChar char="q"/>
            </a:pPr>
            <a:r>
              <a:rPr lang="en-US" sz="1800" b="1" dirty="0"/>
              <a:t>Status Update: 6tisch, Core, 6lo, Roll, </a:t>
            </a:r>
            <a:r>
              <a:rPr lang="en-US" sz="1800" b="1" dirty="0" err="1"/>
              <a:t>Detnet</a:t>
            </a:r>
            <a:r>
              <a:rPr lang="en-US" sz="1800" b="1" dirty="0"/>
              <a:t>, </a:t>
            </a:r>
            <a:r>
              <a:rPr lang="en-US" sz="1800" b="1" dirty="0" smtClean="0"/>
              <a:t>lp</a:t>
            </a:r>
            <a:r>
              <a:rPr lang="en-US" sz="1800" b="1" dirty="0"/>
              <a:t>-</a:t>
            </a:r>
            <a:r>
              <a:rPr lang="en-US" sz="1800" b="1" dirty="0" smtClean="0"/>
              <a:t>wan, Ace, t2trg</a:t>
            </a:r>
            <a:endParaRPr lang="en-US" sz="1800" b="1" dirty="0"/>
          </a:p>
          <a:p>
            <a:pPr marL="800100" lvl="1" indent="-342900">
              <a:buClr>
                <a:srgbClr val="FF0000"/>
              </a:buClr>
              <a:buFont typeface="Wingdings" charset="2"/>
              <a:buChar char="q"/>
            </a:pPr>
            <a:r>
              <a:rPr lang="en-US" sz="1800" b="1" dirty="0" smtClean="0"/>
              <a:t>Liaison communications status updates/requests/discussions</a:t>
            </a:r>
          </a:p>
          <a:p>
            <a:pPr marL="457200" indent="-457200" eaLnBrk="0" fontAlgn="b" hangingPunct="0">
              <a:buClr>
                <a:srgbClr val="FF0000"/>
              </a:buClr>
              <a:buFont typeface="Wingdings" charset="0"/>
              <a:buChar char="q"/>
            </a:pPr>
            <a:r>
              <a:rPr lang="en-US" sz="2400" b="1" dirty="0" smtClean="0"/>
              <a:t>SC </a:t>
            </a:r>
            <a:r>
              <a:rPr lang="en-US" sz="2400" b="1" dirty="0"/>
              <a:t>WNG  </a:t>
            </a:r>
            <a:r>
              <a:rPr lang="en-US" sz="1800" b="1" dirty="0"/>
              <a:t>Wednesday </a:t>
            </a:r>
            <a:r>
              <a:rPr lang="en-US" sz="1800" b="1" dirty="0" smtClean="0"/>
              <a:t>18 Jan, </a:t>
            </a:r>
            <a:r>
              <a:rPr lang="en-US" sz="1800" b="1" dirty="0"/>
              <a:t>AM2</a:t>
            </a:r>
          </a:p>
          <a:p>
            <a:pPr marL="801688" lvl="1" indent="-342900" fontAlgn="b">
              <a:buClr>
                <a:srgbClr val="FF0000"/>
              </a:buClr>
              <a:buFont typeface="Wingdings" charset="2"/>
              <a:buChar char="q"/>
            </a:pPr>
            <a:r>
              <a:rPr lang="en-US" sz="1800" b="1" dirty="0" smtClean="0">
                <a:solidFill>
                  <a:srgbClr val="000000"/>
                </a:solidFill>
              </a:rPr>
              <a:t>No Presentation scheduled</a:t>
            </a:r>
            <a:endParaRPr lang="en-US" sz="1800" b="1" dirty="0">
              <a:solidFill>
                <a:srgbClr val="000000"/>
              </a:solidFill>
              <a:ea typeface="Lucida Grande"/>
              <a:cs typeface="Lucida Grande"/>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39865</TotalTime>
  <Words>3059</Words>
  <Application>Microsoft Macintosh PowerPoint</Application>
  <PresentationFormat>On-screen Show (4:3)</PresentationFormat>
  <Paragraphs>391</Paragraphs>
  <Slides>26</Slides>
  <Notes>8</Notes>
  <HiddenSlides>1</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Meeting Goals (Agenda 15-17-0024-00)</vt:lpstr>
      <vt:lpstr>SC Maintenance</vt:lpstr>
      <vt:lpstr>SC IETF</vt:lpstr>
      <vt:lpstr>SC IETF</vt:lpstr>
      <vt:lpstr>SC IETF</vt:lpstr>
      <vt:lpstr>SC IETF</vt:lpstr>
      <vt:lpstr>SC IETF</vt:lpstr>
      <vt:lpstr>SC IETF</vt:lpstr>
      <vt:lpstr>SC IETF</vt:lpstr>
      <vt:lpstr>SC IETF</vt:lpstr>
      <vt:lpstr>SC IETF</vt:lpstr>
      <vt:lpstr>SC IETF</vt:lpstr>
      <vt:lpstr>SC IETF</vt:lpstr>
      <vt:lpstr>SC IETF</vt:lpstr>
      <vt:lpstr>Joint meeting with 802.1 and 802.15</vt:lpstr>
      <vt:lpstr>SC WNG </vt:lpstr>
      <vt:lpstr>SC Accomplishments</vt:lpstr>
      <vt:lpstr>SC Accomplishments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Atlanta</dc:title>
  <dc:subject>IEEE 802.15 &lt;SC Report&gt;</dc:subject>
  <dc:creator>Pat Kinney</dc:creator>
  <cp:keywords/>
  <dc:description>&lt;15-17-0047-01-0mag&gt;</dc:description>
  <cp:lastModifiedBy>Pat Kinney</cp:lastModifiedBy>
  <cp:revision>843</cp:revision>
  <cp:lastPrinted>2016-07-25T16:00:41Z</cp:lastPrinted>
  <dcterms:created xsi:type="dcterms:W3CDTF">2009-07-12T16:25:16Z</dcterms:created>
  <dcterms:modified xsi:type="dcterms:W3CDTF">2017-01-19T19:35:48Z</dcterms:modified>
  <cp:category/>
</cp:coreProperties>
</file>