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handoutMasterIdLst>
    <p:handoutMasterId r:id="rId27"/>
  </p:handoutMasterIdLst>
  <p:sldIdLst>
    <p:sldId id="259" r:id="rId2"/>
    <p:sldId id="287" r:id="rId3"/>
    <p:sldId id="288" r:id="rId4"/>
    <p:sldId id="289" r:id="rId5"/>
    <p:sldId id="290" r:id="rId6"/>
    <p:sldId id="291" r:id="rId7"/>
    <p:sldId id="271" r:id="rId8"/>
    <p:sldId id="272" r:id="rId9"/>
    <p:sldId id="264" r:id="rId10"/>
    <p:sldId id="315" r:id="rId11"/>
    <p:sldId id="303" r:id="rId12"/>
    <p:sldId id="304" r:id="rId13"/>
    <p:sldId id="309" r:id="rId14"/>
    <p:sldId id="334" r:id="rId15"/>
    <p:sldId id="307" r:id="rId16"/>
    <p:sldId id="305" r:id="rId17"/>
    <p:sldId id="308" r:id="rId18"/>
    <p:sldId id="312" r:id="rId19"/>
    <p:sldId id="329" r:id="rId20"/>
    <p:sldId id="330" r:id="rId21"/>
    <p:sldId id="327" r:id="rId22"/>
    <p:sldId id="280" r:id="rId23"/>
    <p:sldId id="328" r:id="rId24"/>
    <p:sldId id="333" r:id="rId2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87"/>
            <p14:sldId id="288"/>
            <p14:sldId id="289"/>
            <p14:sldId id="290"/>
            <p14:sldId id="291"/>
            <p14:sldId id="271"/>
            <p14:sldId id="272"/>
            <p14:sldId id="264"/>
          </p14:sldIdLst>
        </p14:section>
        <p14:section name="Maintenance Slides" id="{D507A924-5AC0-334B-9748-422B382A8527}">
          <p14:sldIdLst>
            <p14:sldId id="315"/>
          </p14:sldIdLst>
        </p14:section>
        <p14:section name="IETF Slides" id="{6F917E0C-88C3-844C-A2A8-1D0DD9F462AB}">
          <p14:sldIdLst>
            <p14:sldId id="303"/>
            <p14:sldId id="304"/>
            <p14:sldId id="309"/>
            <p14:sldId id="334"/>
            <p14:sldId id="307"/>
            <p14:sldId id="305"/>
            <p14:sldId id="308"/>
            <p14:sldId id="312"/>
            <p14:sldId id="329"/>
            <p14:sldId id="330"/>
            <p14:sldId id="327"/>
          </p14:sldIdLst>
        </p14:section>
        <p14:section name="Joint Meeting Slides" id="{4042D080-B958-EA4D-BDAC-4A8AEEE50AF8}">
          <p14:sldIdLst/>
        </p14:section>
        <p14:section name="WNG Slide" id="{606CC85E-C483-8140-831E-DEBCD83DA7FF}">
          <p14:sldIdLst>
            <p14:sldId id="280"/>
          </p14:sldIdLst>
        </p14:section>
        <p14:section name="Closing Slide" id="{17524BA6-C3AC-EE4D-BA9D-E46A8CDB0646}">
          <p14:sldIdLst>
            <p14:sldId id="328"/>
            <p14:sldId id="33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7972" autoAdjust="0"/>
  </p:normalViewPr>
  <p:slideViewPr>
    <p:cSldViewPr>
      <p:cViewPr>
        <p:scale>
          <a:sx n="116" d="100"/>
          <a:sy n="116" d="100"/>
        </p:scale>
        <p:origin x="-2176" y="-3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January 17</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&lt;Jan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17-0047-</a:t>
            </a:r>
            <a:r>
              <a:rPr lang="en-US" b="1" dirty="0" smtClean="0"/>
              <a:t>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atatracker.ietf.org/doc/draft-ietf-6tisch-minimal/" TargetMode="External"/><Relationship Id="rId4" Type="http://schemas.openxmlformats.org/officeDocument/2006/relationships/hyperlink" Target="https://datatracker.ietf.org/doc/draft-ietf-6tisch-dtsecurity-secure-join/" TargetMode="External"/><Relationship Id="rId1" Type="http://schemas.openxmlformats.org/officeDocument/2006/relationships/slideLayout" Target="../slideLayouts/slideLayout2.xml"/><Relationship Id="rId2" Type="http://schemas.openxmlformats.org/officeDocument/2006/relationships/hyperlink" Target="https://datatracker.ietf.org/wg/6tisch/document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ools.ietf.org/html/draft-ietf-core-coap-tcp-tls-05" TargetMode="External"/><Relationship Id="rId4" Type="http://schemas.openxmlformats.org/officeDocument/2006/relationships/hyperlink" Target="https://datatracker.ietf.org/doc/draft-ietf-core-http-mapping/" TargetMode="External"/><Relationship Id="rId5" Type="http://schemas.openxmlformats.org/officeDocument/2006/relationships/hyperlink" Target="https://tools.ietf.org/html/draft-ietf-core-object-security" TargetMode="External"/><Relationship Id="rId6" Type="http://schemas.openxmlformats.org/officeDocument/2006/relationships/hyperlink" Target="https://datatracker.ietf.org/doc/draft-ietf-core-object-security/" TargetMode="External"/><Relationship Id="rId7" Type="http://schemas.openxmlformats.org/officeDocument/2006/relationships/hyperlink" Target="https://tools.ietf.org/html/draft-ietf-core-dynlink" TargetMode="External"/><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ools.ietf.org/html/draft-ietf-core-interfaces" TargetMode="External"/><Relationship Id="rId4" Type="http://schemas.openxmlformats.org/officeDocument/2006/relationships/hyperlink" Target="https://tools.ietf.org/html/draft-ietf-core-senml" TargetMode="External"/><Relationship Id="rId5" Type="http://schemas.openxmlformats.org/officeDocument/2006/relationships/hyperlink" Target="https://tools.ietf.org/html/draft-ietf-core-yang-cbor" TargetMode="External"/><Relationship Id="rId6" Type="http://schemas.openxmlformats.org/officeDocument/2006/relationships/hyperlink" Target="https://datatracker.ietf.org/doc/draft-ietf-core-resource-directory/" TargetMode="External"/><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ools.ietf.org/wg/6lo/draft-ietf-6lo-nfc-05" TargetMode="External"/><Relationship Id="rId4" Type="http://schemas.openxmlformats.org/officeDocument/2006/relationships/hyperlink" Target="https://datatracker.ietf.org/doc/draft-ietf-6lo-blemesh/" TargetMode="External"/><Relationship Id="rId5" Type="http://schemas.openxmlformats.org/officeDocument/2006/relationships/hyperlink" Target="https://datatracker.ietf.org/doc/draft-ietf-6lo-use-cases/" TargetMode="External"/><Relationship Id="rId6" Type="http://schemas.openxmlformats.org/officeDocument/2006/relationships/hyperlink" Target="https://datatracker.ietf.org/doc/draft-ietf-6lo-rfc6775-update/" TargetMode="External"/><Relationship Id="rId7" Type="http://schemas.openxmlformats.org/officeDocument/2006/relationships/hyperlink" Target="https://tools.ietf.org/html/draft-ietf-6lo-privacy-considerations" TargetMode="External"/><Relationship Id="rId8" Type="http://schemas.openxmlformats.org/officeDocument/2006/relationships/hyperlink" Target="https://datatracker.ietf.org/doc/draft-ietf-6lo-dect-ule/" TargetMode="External"/><Relationship Id="rId9" Type="http://schemas.openxmlformats.org/officeDocument/2006/relationships/hyperlink" Target="https://datatracker.ietf.org/doc/draft-ietf-6lo-nfc/" TargetMode="External"/><Relationship Id="rId10" Type="http://schemas.openxmlformats.org/officeDocument/2006/relationships/hyperlink" Target="https://datatracker.ietf.org/doc/draft-ietf-6lo-dispatch-iana-registry/" TargetMode="External"/><Relationship Id="rId1" Type="http://schemas.openxmlformats.org/officeDocument/2006/relationships/slideLayout" Target="../slideLayouts/slideLayout2.xml"/><Relationship Id="rId2" Type="http://schemas.openxmlformats.org/officeDocument/2006/relationships/hyperlink" Target="https://datatracker.ietf.org/wg/6lo/document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datatracker.ietf.org/doc/draft-ietf-roll-useofrplinfo/" TargetMode="External"/><Relationship Id="rId4" Type="http://schemas.openxmlformats.org/officeDocument/2006/relationships/hyperlink" Target="https://datatracker.ietf.org/doc/draft-ietf-roll-routing-dispatch/" TargetMode="External"/><Relationship Id="rId5" Type="http://schemas.openxmlformats.org/officeDocument/2006/relationships/hyperlink" Target="https://datatracker.ietf.org/doc/draft-ietf-roll-dao-projection/" TargetMode="External"/><Relationship Id="rId6" Type="http://schemas.openxmlformats.org/officeDocument/2006/relationships/hyperlink" Target="https://datatracker.ietf.org/doc/draft-ietf-roll-aodv-rpl/" TargetMode="External"/><Relationship Id="rId7" Type="http://schemas.openxmlformats.org/officeDocument/2006/relationships/hyperlink" Target="https://datatracker.ietf.org/doc/draft-ietf-roll-mpl-forw-select/" TargetMode="External"/><Relationship Id="rId1" Type="http://schemas.openxmlformats.org/officeDocument/2006/relationships/slideLayout" Target="../slideLayouts/slideLayout2.xml"/><Relationship Id="rId2" Type="http://schemas.openxmlformats.org/officeDocument/2006/relationships/hyperlink" Target="https://datatracker.ietf.org/wg/roll/document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datatracker.ietf.org/doc/draft-ietf-detnet-architecture/" TargetMode="External"/><Relationship Id="rId4" Type="http://schemas.openxmlformats.org/officeDocument/2006/relationships/hyperlink" Target="https://datatracker.ietf.org/doc/draft-ietf-detnet-dp-alt/" TargetMode="External"/><Relationship Id="rId5" Type="http://schemas.openxmlformats.org/officeDocument/2006/relationships/hyperlink" Target="https://datatracker.ietf.org/doc/draft-ietf-detnet-problem-statement/" TargetMode="External"/><Relationship Id="rId6" Type="http://schemas.openxmlformats.org/officeDocument/2006/relationships/hyperlink" Target="https://datatracker.ietf.org/doc/draft-ietf-detnet-use-cases/" TargetMode="External"/><Relationship Id="rId1" Type="http://schemas.openxmlformats.org/officeDocument/2006/relationships/slideLayout" Target="../slideLayouts/slideLayout2.xml"/><Relationship Id="rId2" Type="http://schemas.openxmlformats.org/officeDocument/2006/relationships/hyperlink" Target="https://datatracker.ietf.org/wg/detnet/documents/"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datatracker.ietf.org/doc/draft-ietf-lpwan-coap-static-context-hc/" TargetMode="External"/><Relationship Id="rId4" Type="http://schemas.openxmlformats.org/officeDocument/2006/relationships/hyperlink" Target="https://datatracker.ietf.org/doc/draft-farrell-lpwan-lora-overview/" TargetMode="External"/><Relationship Id="rId5" Type="http://schemas.openxmlformats.org/officeDocument/2006/relationships/hyperlink" Target="https://datatracker.ietf.org/doc/draft-ietf-lpwan-ipv6-static-context-hc/" TargetMode="External"/><Relationship Id="rId6" Type="http://schemas.openxmlformats.org/officeDocument/2006/relationships/hyperlink" Target="https://datatracker.ietf.org/doc/draft-zuniga-lpwan-sigfox-system-description/" TargetMode="External"/><Relationship Id="rId7" Type="http://schemas.openxmlformats.org/officeDocument/2006/relationships/hyperlink" Target="https://datatracker.ietf.org/doc/draft-ietf-lpwan-overview/" TargetMode="External"/><Relationship Id="rId8" Type="http://schemas.openxmlformats.org/officeDocument/2006/relationships/hyperlink" Target="https://datatracker.ietf.org/doc/draft-ratilainen-lpwan-nb-iot/" TargetMode="External"/><Relationship Id="rId1" Type="http://schemas.openxmlformats.org/officeDocument/2006/relationships/slideLayout" Target="../slideLayouts/slideLayout2.xml"/><Relationship Id="rId2" Type="http://schemas.openxmlformats.org/officeDocument/2006/relationships/hyperlink" Target="https://datatracker.ietf.org/wg/lpwan/charter/"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datatracker.ietf.org/doc/draft-irtf-t2trg-iot-seccons/" TargetMode="External"/><Relationship Id="rId4" Type="http://schemas.openxmlformats.org/officeDocument/2006/relationships/hyperlink" Target="https://datatracker.ietf.org/doc/draft-keranen-t2trg-rest-iot/" TargetMode="External"/><Relationship Id="rId5" Type="http://schemas.openxmlformats.org/officeDocument/2006/relationships/hyperlink" Target="https://datatracker.ietf.org/doc/draft-koster-t2trg-hsml/" TargetMode="External"/><Relationship Id="rId6" Type="http://schemas.openxmlformats.org/officeDocument/2006/relationships/hyperlink" Target="https://datatracker.ietf.org/doc/draft-hartke-t2trg-coral/" TargetMode="External"/><Relationship Id="rId1" Type="http://schemas.openxmlformats.org/officeDocument/2006/relationships/slideLayout" Target="../slideLayouts/slideLayout2.xml"/><Relationship Id="rId2" Type="http://schemas.openxmlformats.org/officeDocument/2006/relationships/hyperlink" Target="https://datatracker.ietf.org/rg/t2trg/document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s://datatracker.ietf.org/doc/draft-ietf-ace-oauth-authz/" TargetMode="External"/><Relationship Id="rId4" Type="http://schemas.openxmlformats.org/officeDocument/2006/relationships/hyperlink" Target="https://datatracker.ietf.org/doc/draft-ietf-ace-actors/" TargetMode="External"/><Relationship Id="rId5" Type="http://schemas.openxmlformats.org/officeDocument/2006/relationships/hyperlink" Target="https://datatracker.ietf.org/doc/draft-ietf-ace-cbor-web-token/" TargetMode="External"/><Relationship Id="rId1" Type="http://schemas.openxmlformats.org/officeDocument/2006/relationships/slideLayout" Target="../slideLayouts/slideLayout2.xml"/><Relationship Id="rId2" Type="http://schemas.openxmlformats.org/officeDocument/2006/relationships/hyperlink" Target="https://datatracker.ietf.org/wg/ace/documents/"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Jan 2017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19 Jan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Jan</a:t>
            </a:r>
            <a:r>
              <a:rPr lang="en-US" sz="1600" dirty="0" smtClean="0">
                <a:latin typeface="Times New Roman" pitchFamily="18" charset="0"/>
                <a:ea typeface="ＭＳ Ｐゴシック" pitchFamily="-65" charset="-128"/>
                <a:cs typeface="+mn-cs"/>
              </a:rPr>
              <a:t> 2017 </a:t>
            </a:r>
            <a:r>
              <a:rPr lang="en-US" sz="1600" dirty="0" smtClean="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Jan 2017 </a:t>
            </a:r>
            <a:r>
              <a:rPr lang="en-US" sz="1600" dirty="0" smtClean="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81000" y="1905000"/>
            <a:ext cx="83058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Agenda approval </a:t>
            </a:r>
          </a:p>
          <a:p>
            <a:pPr marL="457200" indent="-457200" eaLnBrk="0" fontAlgn="b" hangingPunct="0">
              <a:buClr>
                <a:srgbClr val="FF0000"/>
              </a:buClr>
              <a:buFont typeface="Wingdings" charset="0"/>
              <a:buChar char="q"/>
            </a:pPr>
            <a:r>
              <a:rPr lang="en-US" sz="2800" b="1" dirty="0" smtClean="0"/>
              <a:t>Discussion on </a:t>
            </a:r>
            <a:r>
              <a:rPr lang="en-US" sz="2800" b="1" dirty="0"/>
              <a:t>any issues with published </a:t>
            </a:r>
            <a:r>
              <a:rPr lang="en-US" sz="2800" b="1" dirty="0" smtClean="0"/>
              <a:t>standards</a:t>
            </a:r>
          </a:p>
          <a:p>
            <a:pPr marL="914400" lvl="1" indent="-457200" eaLnBrk="0" fontAlgn="b" hangingPunct="0">
              <a:buClr>
                <a:srgbClr val="FF0000"/>
              </a:buClr>
              <a:buFont typeface="Wingdings" charset="0"/>
              <a:buChar char="q"/>
            </a:pPr>
            <a:r>
              <a:rPr lang="en-US" sz="2800" b="1" dirty="0"/>
              <a:t>?</a:t>
            </a:r>
            <a:endParaRPr lang="en-US" sz="2800" b="1" dirty="0" smtClean="0"/>
          </a:p>
          <a:p>
            <a:pPr marL="457200" indent="-457200" eaLnBrk="0" fontAlgn="b" hangingPunct="0">
              <a:buClr>
                <a:srgbClr val="FF0000"/>
              </a:buClr>
              <a:buFont typeface="Wingdings" charset="0"/>
              <a:buChar char="q"/>
            </a:pPr>
            <a:r>
              <a:rPr lang="en-US" sz="2800" b="1" dirty="0" smtClean="0"/>
              <a:t>Discussion on any </a:t>
            </a:r>
            <a:r>
              <a:rPr lang="en-US" sz="2800" b="1" dirty="0"/>
              <a:t>issues with the Operations </a:t>
            </a:r>
            <a:r>
              <a:rPr lang="en-US" sz="2800" b="1" dirty="0" smtClean="0"/>
              <a:t>Manual</a:t>
            </a:r>
          </a:p>
          <a:p>
            <a:pPr marL="914400" lvl="1" indent="-457200" eaLnBrk="0" fontAlgn="b" hangingPunct="0">
              <a:buClr>
                <a:srgbClr val="FF0000"/>
              </a:buClr>
              <a:buFont typeface="Wingdings" charset="0"/>
              <a:buChar char="q"/>
            </a:pPr>
            <a:r>
              <a:rPr lang="en-US" sz="2800" b="1" dirty="0"/>
              <a:t>?</a:t>
            </a:r>
            <a:r>
              <a:rPr lang="en-US" sz="2800" dirty="0" smtClean="0"/>
              <a:t> </a:t>
            </a:r>
          </a:p>
        </p:txBody>
      </p:sp>
    </p:spTree>
    <p:extLst>
      <p:ext uri="{BB962C8B-B14F-4D97-AF65-F5344CB8AC3E}">
        <p14:creationId xmlns:p14="http://schemas.microsoft.com/office/powerpoint/2010/main" val="1098708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990600"/>
            <a:ext cx="8763000" cy="5562600"/>
          </a:xfrm>
        </p:spPr>
        <p:txBody>
          <a:bodyPr/>
          <a:lstStyle/>
          <a:p>
            <a:pPr>
              <a:buClr>
                <a:srgbClr val="FF0000"/>
              </a:buClr>
              <a:buFont typeface="Wingdings" charset="2"/>
              <a:buChar char="q"/>
            </a:pPr>
            <a:r>
              <a:rPr lang="en-US" sz="2800" dirty="0" smtClean="0"/>
              <a:t>Agenda approval </a:t>
            </a:r>
          </a:p>
          <a:p>
            <a:pPr>
              <a:buClr>
                <a:srgbClr val="FF0000"/>
              </a:buClr>
              <a:buFont typeface="Wingdings" charset="2"/>
              <a:buChar char="q"/>
            </a:pPr>
            <a:r>
              <a:rPr lang="en-US" sz="2800" dirty="0" smtClean="0"/>
              <a:t>Status Updates</a:t>
            </a:r>
          </a:p>
          <a:p>
            <a:pPr marL="742950"/>
            <a:r>
              <a:rPr lang="en-US" sz="2600" dirty="0" smtClean="0"/>
              <a:t>6tisch</a:t>
            </a:r>
          </a:p>
          <a:p>
            <a:pPr marL="742950"/>
            <a:r>
              <a:rPr lang="en-US" sz="2600" dirty="0" smtClean="0"/>
              <a:t>Core</a:t>
            </a:r>
          </a:p>
          <a:p>
            <a:pPr marL="742950"/>
            <a:r>
              <a:rPr lang="en-US" sz="2600" dirty="0" smtClean="0"/>
              <a:t>6lo</a:t>
            </a:r>
          </a:p>
          <a:p>
            <a:pPr marL="742950"/>
            <a:r>
              <a:rPr lang="en-US" sz="2600" dirty="0" smtClean="0"/>
              <a:t>Roll</a:t>
            </a:r>
          </a:p>
          <a:p>
            <a:pPr marL="742950"/>
            <a:r>
              <a:rPr lang="en-US" sz="2600" dirty="0" err="1" smtClean="0"/>
              <a:t>Detnet</a:t>
            </a:r>
            <a:endParaRPr lang="en-US" sz="2600" dirty="0" smtClean="0"/>
          </a:p>
          <a:p>
            <a:pPr marL="742950"/>
            <a:r>
              <a:rPr lang="en-US" sz="2600" dirty="0" smtClean="0"/>
              <a:t>lp-wan </a:t>
            </a:r>
          </a:p>
          <a:p>
            <a:pPr marL="742950"/>
            <a:r>
              <a:rPr lang="en-US" sz="2600" dirty="0" smtClean="0"/>
              <a:t>t2trg</a:t>
            </a:r>
          </a:p>
          <a:p>
            <a:pPr marL="742950"/>
            <a:r>
              <a:rPr lang="en-US" sz="2600" dirty="0" smtClean="0"/>
              <a:t>Ace</a:t>
            </a:r>
          </a:p>
          <a:p>
            <a:pPr>
              <a:buClr>
                <a:srgbClr val="FF0000"/>
              </a:buClr>
              <a:buFont typeface="Wingdings" charset="2"/>
              <a:buChar char="q"/>
            </a:pPr>
            <a:r>
              <a:rPr lang="en-US" sz="2800" dirty="0"/>
              <a:t>IEEE 802.15 and </a:t>
            </a:r>
            <a:r>
              <a:rPr lang="en-US" sz="2800" dirty="0" smtClean="0"/>
              <a:t>IETF liaison communications</a:t>
            </a:r>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11</a:t>
            </a:fld>
            <a:endParaRPr lang="en-US"/>
          </a:p>
        </p:txBody>
      </p:sp>
    </p:spTree>
    <p:extLst>
      <p:ext uri="{BB962C8B-B14F-4D97-AF65-F5344CB8AC3E}">
        <p14:creationId xmlns:p14="http://schemas.microsoft.com/office/powerpoint/2010/main" val="1160942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838200"/>
            <a:ext cx="8991600" cy="5410200"/>
          </a:xfrm>
        </p:spPr>
        <p:txBody>
          <a:bodyPr/>
          <a:lstStyle/>
          <a:p>
            <a:pPr marL="0" indent="0">
              <a:buNone/>
            </a:pPr>
            <a:r>
              <a:rPr lang="en-US" sz="2800" dirty="0" smtClean="0">
                <a:hlinkClick r:id="rId2"/>
              </a:rPr>
              <a:t>6tisch</a:t>
            </a:r>
            <a:r>
              <a:rPr lang="en-US" sz="2800" dirty="0" smtClean="0"/>
              <a:t> </a:t>
            </a:r>
            <a:endParaRPr lang="en-US" sz="2000" dirty="0"/>
          </a:p>
          <a:p>
            <a:pPr>
              <a:buFont typeface="Arial"/>
              <a:buChar char="•"/>
            </a:pPr>
            <a:r>
              <a:rPr lang="en-US" sz="1800" dirty="0" smtClean="0">
                <a:cs typeface="ＭＳ Ｐゴシック" charset="0"/>
              </a:rPr>
              <a:t>draft</a:t>
            </a:r>
            <a:r>
              <a:rPr lang="en-US" sz="1800" dirty="0">
                <a:cs typeface="ＭＳ Ｐゴシック" charset="0"/>
              </a:rPr>
              <a:t>-ietf-6tisch-6top-protocol-</a:t>
            </a:r>
            <a:r>
              <a:rPr lang="en-US" sz="1800" dirty="0" smtClean="0">
                <a:cs typeface="ＭＳ Ｐゴシック" charset="0"/>
              </a:rPr>
              <a:t>03</a:t>
            </a:r>
          </a:p>
          <a:p>
            <a:pPr lvl="1"/>
            <a:r>
              <a:rPr lang="en-US" sz="1600" dirty="0" smtClean="0">
                <a:cs typeface="ＭＳ Ｐゴシック" charset="0"/>
              </a:rPr>
              <a:t>Abstract: </a:t>
            </a:r>
            <a:r>
              <a:rPr lang="en-US" sz="1600" dirty="0" smtClean="0"/>
              <a:t>enables distributed </a:t>
            </a:r>
            <a:r>
              <a:rPr lang="en-US" sz="1600" dirty="0"/>
              <a:t>scheduling in 6TiSCH networks</a:t>
            </a:r>
            <a:endParaRPr lang="en-US" sz="1600" dirty="0" smtClean="0">
              <a:cs typeface="ＭＳ Ｐゴシック" charset="0"/>
            </a:endParaRPr>
          </a:p>
          <a:p>
            <a:pPr>
              <a:spcBef>
                <a:spcPts val="600"/>
              </a:spcBef>
              <a:buFont typeface="Arial"/>
              <a:buChar char="•"/>
            </a:pPr>
            <a:r>
              <a:rPr lang="en-US" sz="1800" dirty="0" smtClean="0">
                <a:cs typeface="ＭＳ Ｐゴシック" charset="0"/>
              </a:rPr>
              <a:t>draft</a:t>
            </a:r>
            <a:r>
              <a:rPr lang="en-US" sz="1800" dirty="0">
                <a:cs typeface="ＭＳ Ｐゴシック" charset="0"/>
              </a:rPr>
              <a:t>-ietf-6tisch-6top-sf0-</a:t>
            </a:r>
            <a:r>
              <a:rPr lang="en-US" sz="1800" dirty="0" smtClean="0">
                <a:cs typeface="ＭＳ Ｐゴシック" charset="0"/>
              </a:rPr>
              <a:t>02</a:t>
            </a:r>
          </a:p>
          <a:p>
            <a:pPr lvl="1"/>
            <a:r>
              <a:rPr lang="en-US" sz="1600" dirty="0" smtClean="0">
                <a:cs typeface="ＭＳ Ｐゴシック" charset="0"/>
              </a:rPr>
              <a:t>Abstract: </a:t>
            </a:r>
            <a:r>
              <a:rPr lang="en-US" sz="1600" dirty="0"/>
              <a:t>SF0 dynamically adapts the number of </a:t>
            </a:r>
            <a:r>
              <a:rPr lang="en-US" sz="1600" dirty="0" smtClean="0"/>
              <a:t>allocated </a:t>
            </a:r>
            <a:r>
              <a:rPr lang="en-US" sz="1600" dirty="0"/>
              <a:t>cells between neighbor nodes, based on the amount of </a:t>
            </a:r>
            <a:r>
              <a:rPr lang="en-US" sz="1600" dirty="0" smtClean="0"/>
              <a:t>currently allocated </a:t>
            </a:r>
            <a:r>
              <a:rPr lang="en-US" sz="1600" dirty="0"/>
              <a:t>cells and the neighbor nodes' cell </a:t>
            </a:r>
            <a:r>
              <a:rPr lang="en-US" sz="1600" dirty="0" smtClean="0"/>
              <a:t>requirements</a:t>
            </a:r>
            <a:endParaRPr lang="en-US" sz="1600" dirty="0">
              <a:cs typeface="ＭＳ Ｐゴシック" charset="0"/>
            </a:endParaRPr>
          </a:p>
          <a:p>
            <a:r>
              <a:rPr lang="en-US" sz="1800" dirty="0" smtClean="0">
                <a:cs typeface="ＭＳ Ｐゴシック" charset="0"/>
                <a:hlinkClick r:id="rId3"/>
              </a:rPr>
              <a:t>draft-ietf-6tisch-minimal-17</a:t>
            </a:r>
            <a:endParaRPr lang="en-US" sz="1800" dirty="0" smtClean="0">
              <a:cs typeface="ＭＳ Ｐゴシック" charset="0"/>
            </a:endParaRPr>
          </a:p>
          <a:p>
            <a:pPr lvl="1"/>
            <a:r>
              <a:rPr lang="en-US" sz="1600" dirty="0"/>
              <a:t>Minimal 6TiSCH </a:t>
            </a:r>
            <a:r>
              <a:rPr lang="en-US" sz="1600" dirty="0" smtClean="0"/>
              <a:t>Configuration</a:t>
            </a:r>
          </a:p>
          <a:p>
            <a:pPr lvl="1">
              <a:spcBef>
                <a:spcPts val="0"/>
              </a:spcBef>
            </a:pPr>
            <a:r>
              <a:rPr lang="en-US" sz="1600" dirty="0" smtClean="0"/>
              <a:t>Waiting </a:t>
            </a:r>
            <a:r>
              <a:rPr lang="en-US" sz="1600" dirty="0"/>
              <a:t>for </a:t>
            </a:r>
            <a:r>
              <a:rPr lang="en-US" sz="1600" dirty="0" err="1"/>
              <a:t>Writeup</a:t>
            </a:r>
            <a:r>
              <a:rPr lang="en-US" sz="1600" dirty="0" err="1" smtClean="0"/>
              <a:t>:Revised</a:t>
            </a:r>
            <a:r>
              <a:rPr lang="en-US" sz="1600" dirty="0" smtClean="0"/>
              <a:t> </a:t>
            </a:r>
            <a:r>
              <a:rPr lang="en-US" sz="1600" dirty="0"/>
              <a:t>I-D Needed </a:t>
            </a:r>
            <a:r>
              <a:rPr lang="en-US" sz="1600" b="1" dirty="0"/>
              <a:t>for 23 days</a:t>
            </a:r>
            <a:r>
              <a:rPr lang="en-US" sz="1600" dirty="0"/>
              <a:t> </a:t>
            </a:r>
            <a:r>
              <a:rPr lang="en-US" sz="1600" dirty="0" smtClean="0"/>
              <a:t>Submitted </a:t>
            </a:r>
            <a:r>
              <a:rPr lang="en-US" sz="1600" dirty="0"/>
              <a:t>to IESG for Publication</a:t>
            </a:r>
            <a:r>
              <a:rPr lang="en-US" sz="1600" dirty="0" smtClean="0"/>
              <a:t>:</a:t>
            </a:r>
          </a:p>
          <a:p>
            <a:pPr>
              <a:spcBef>
                <a:spcPts val="600"/>
              </a:spcBef>
            </a:pPr>
            <a:r>
              <a:rPr lang="en-US" sz="1800" dirty="0" smtClean="0">
                <a:cs typeface="ＭＳ Ｐゴシック" charset="0"/>
              </a:rPr>
              <a:t>draft</a:t>
            </a:r>
            <a:r>
              <a:rPr lang="en-US" sz="1800" dirty="0">
                <a:cs typeface="ＭＳ Ｐゴシック" charset="0"/>
              </a:rPr>
              <a:t>-vucinic-6tisch-minimal-security-00 </a:t>
            </a:r>
            <a:endParaRPr lang="en-US" sz="1800" dirty="0" smtClean="0">
              <a:cs typeface="ＭＳ Ｐゴシック" charset="0"/>
            </a:endParaRPr>
          </a:p>
          <a:p>
            <a:pPr lvl="1"/>
            <a:r>
              <a:rPr lang="en-US" sz="1600" dirty="0" smtClean="0">
                <a:cs typeface="ＭＳ Ｐゴシック" charset="0"/>
              </a:rPr>
              <a:t>Abstract: </a:t>
            </a:r>
            <a:r>
              <a:rPr lang="en-US" sz="1600" dirty="0"/>
              <a:t>describes the minimal mechanisms required to </a:t>
            </a:r>
            <a:r>
              <a:rPr lang="en-US" sz="1600" dirty="0" smtClean="0"/>
              <a:t>support secure </a:t>
            </a:r>
            <a:r>
              <a:rPr lang="en-US" sz="1600" dirty="0"/>
              <a:t>initial configuration in a device being added to a </a:t>
            </a:r>
            <a:r>
              <a:rPr lang="en-US" sz="1600" dirty="0" smtClean="0"/>
              <a:t>6TiSCH network</a:t>
            </a:r>
            <a:r>
              <a:rPr lang="en-US" sz="1600" dirty="0"/>
              <a:t>.  The goal of this configuration is to set link-layer keys</a:t>
            </a:r>
            <a:r>
              <a:rPr lang="en-US" sz="1600" dirty="0" smtClean="0"/>
              <a:t>, and </a:t>
            </a:r>
            <a:r>
              <a:rPr lang="en-US" sz="1600" dirty="0"/>
              <a:t>to establish a secure session between each joining node and </a:t>
            </a:r>
            <a:r>
              <a:rPr lang="en-US" sz="1600" dirty="0" smtClean="0"/>
              <a:t>the JCE </a:t>
            </a:r>
            <a:r>
              <a:rPr lang="en-US" sz="1600" dirty="0"/>
              <a:t>who may use that to further configure the joining </a:t>
            </a:r>
            <a:r>
              <a:rPr lang="en-US" sz="1600" dirty="0" smtClean="0"/>
              <a:t>device</a:t>
            </a:r>
            <a:endParaRPr lang="en-US" sz="1800" dirty="0" smtClean="0">
              <a:cs typeface="ＭＳ Ｐゴシック" charset="0"/>
            </a:endParaRPr>
          </a:p>
          <a:p>
            <a:r>
              <a:rPr lang="en-US" sz="1800" dirty="0" smtClean="0">
                <a:hlinkClick r:id="rId4"/>
              </a:rPr>
              <a:t>draft</a:t>
            </a:r>
            <a:r>
              <a:rPr lang="en-US" sz="1800" dirty="0">
                <a:hlinkClick r:id="rId4"/>
              </a:rPr>
              <a:t>-ietf-6tisch-dtsecurity-secure-join-00 	</a:t>
            </a:r>
          </a:p>
          <a:p>
            <a:pPr lvl="1"/>
            <a:r>
              <a:rPr lang="en-US" sz="1600" dirty="0"/>
              <a:t>6tisch Secure Join protocol</a:t>
            </a:r>
            <a:endParaRPr lang="en-US" sz="1600" dirty="0" smtClean="0">
              <a:cs typeface="ＭＳ Ｐゴシック" charset="0"/>
            </a:endParaRPr>
          </a:p>
          <a:p>
            <a:pPr lvl="1"/>
            <a:r>
              <a:rPr lang="en-US" sz="1600" dirty="0" smtClean="0">
                <a:cs typeface="ＭＳ Ｐゴシック" charset="0"/>
              </a:rPr>
              <a:t>Abstract</a:t>
            </a:r>
            <a:r>
              <a:rPr lang="en-US" sz="1600" dirty="0" smtClean="0">
                <a:cs typeface="ＭＳ Ｐゴシック" charset="0"/>
              </a:rPr>
              <a:t>: </a:t>
            </a:r>
            <a:r>
              <a:rPr lang="en-US" sz="1600" dirty="0"/>
              <a:t>securing the join </a:t>
            </a:r>
            <a:r>
              <a:rPr lang="en-US" sz="1600" dirty="0" smtClean="0"/>
              <a:t>process and </a:t>
            </a:r>
            <a:r>
              <a:rPr lang="en-US" sz="1600" dirty="0"/>
              <a:t>making that fit within the constraints of high latency, </a:t>
            </a:r>
            <a:r>
              <a:rPr lang="en-US" sz="1600" dirty="0" smtClean="0"/>
              <a:t>low throughput </a:t>
            </a:r>
            <a:r>
              <a:rPr lang="en-US" sz="1600" dirty="0"/>
              <a:t>and small frame sizes that characterize IEEE802.15.4 TSCH</a:t>
            </a:r>
            <a:endParaRPr lang="en-US" sz="1600" dirty="0">
              <a:cs typeface="ＭＳ Ｐゴシック" charset="0"/>
            </a:endParaRPr>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9008704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685800"/>
            <a:ext cx="8991600" cy="6019800"/>
          </a:xfrm>
        </p:spPr>
        <p:txBody>
          <a:bodyPr/>
          <a:lstStyle/>
          <a:p>
            <a:pPr marL="0" indent="0">
              <a:buNone/>
            </a:pPr>
            <a:r>
              <a:rPr lang="en-US" sz="2800" dirty="0" smtClean="0">
                <a:hlinkClick r:id="rId2"/>
              </a:rPr>
              <a:t>Core</a:t>
            </a:r>
            <a:r>
              <a:rPr lang="en-US" sz="2800" dirty="0" smtClean="0"/>
              <a:t> </a:t>
            </a:r>
            <a:r>
              <a:rPr lang="en-US" sz="1400" dirty="0" smtClean="0"/>
              <a:t>(</a:t>
            </a:r>
            <a:r>
              <a:rPr lang="en-US" sz="1400" dirty="0"/>
              <a:t>Constrained RESTful </a:t>
            </a:r>
            <a:r>
              <a:rPr lang="en-US" sz="1400" dirty="0" smtClean="0"/>
              <a:t>Environments)</a:t>
            </a:r>
          </a:p>
          <a:p>
            <a:r>
              <a:rPr lang="en-US" sz="2000" dirty="0" smtClean="0">
                <a:hlinkClick r:id="rId3"/>
              </a:rPr>
              <a:t>draft-ietf-core-coap-tcp-tls–05</a:t>
            </a:r>
          </a:p>
          <a:p>
            <a:pPr lvl="1"/>
            <a:r>
              <a:rPr lang="en-US" sz="1600" b="1" dirty="0" smtClean="0"/>
              <a:t>Abstract: </a:t>
            </a:r>
            <a:r>
              <a:rPr lang="en-US" sz="1600" dirty="0" smtClean="0"/>
              <a:t>CoAP over stream transports just finished WGLC, cap it here.</a:t>
            </a:r>
          </a:p>
          <a:p>
            <a:pPr lvl="1"/>
            <a:r>
              <a:rPr lang="en-US" sz="1600" b="1" dirty="0" smtClean="0"/>
              <a:t>Objective:  </a:t>
            </a:r>
            <a:r>
              <a:rPr lang="en-US" sz="1600" dirty="0" smtClean="0"/>
              <a:t>Feedback from WGLC, Status update</a:t>
            </a:r>
          </a:p>
          <a:p>
            <a:r>
              <a:rPr lang="en-US" sz="2000" dirty="0" smtClean="0">
                <a:hlinkClick r:id="rId4"/>
              </a:rPr>
              <a:t>draft-ietf-core-http-mapping-17 </a:t>
            </a:r>
            <a:endParaRPr lang="en-US" sz="2000" dirty="0" smtClean="0"/>
          </a:p>
          <a:p>
            <a:pPr lvl="1"/>
            <a:r>
              <a:rPr lang="en-US" sz="1600" dirty="0" smtClean="0"/>
              <a:t>Guidelines for HTTP-to-CoAP Mapping Implementation</a:t>
            </a:r>
            <a:endParaRPr lang="en-US" sz="1600" dirty="0" smtClean="0">
              <a:hlinkClick r:id="rId5"/>
            </a:endParaRPr>
          </a:p>
          <a:p>
            <a:r>
              <a:rPr lang="en-US" sz="2000" dirty="0" smtClean="0">
                <a:hlinkClick r:id="rId6"/>
              </a:rPr>
              <a:t>draft-ietf-core-object-security</a:t>
            </a:r>
            <a:endParaRPr lang="en-US" sz="2000" dirty="0" smtClean="0">
              <a:hlinkClick r:id="rId5"/>
            </a:endParaRPr>
          </a:p>
          <a:p>
            <a:pPr lvl="1"/>
            <a:r>
              <a:rPr lang="en-US" sz="1600" b="1" dirty="0" smtClean="0"/>
              <a:t>Abstract: </a:t>
            </a:r>
            <a:r>
              <a:rPr lang="en-US" sz="1600" dirty="0" smtClean="0"/>
              <a:t>This memo defines Object Security of CoAP (OSCOAP), a method for application layer protection of message exchanges with CoAP and CBOR Object Signing (COSE).</a:t>
            </a:r>
          </a:p>
          <a:p>
            <a:pPr lvl="1"/>
            <a:r>
              <a:rPr lang="en-US" sz="1600" b="1" dirty="0" smtClean="0"/>
              <a:t>Objective: </a:t>
            </a:r>
            <a:r>
              <a:rPr lang="en-US" sz="1600" dirty="0" smtClean="0"/>
              <a:t>Discuss Updates. Are we ready for an Implementation Draft?</a:t>
            </a:r>
          </a:p>
          <a:p>
            <a:r>
              <a:rPr lang="en-US" sz="2000" dirty="0" smtClean="0">
                <a:hlinkClick r:id="rId7"/>
              </a:rPr>
              <a:t>draft-ietf-core-dynlink-01</a:t>
            </a:r>
            <a:endParaRPr lang="en-US" sz="2000" dirty="0" smtClean="0">
              <a:hlinkClick r:id="rId7"/>
            </a:endParaRPr>
          </a:p>
          <a:p>
            <a:pPr lvl="1"/>
            <a:r>
              <a:rPr lang="en-US" sz="1600" b="1" dirty="0" smtClean="0"/>
              <a:t>Abstract:  </a:t>
            </a:r>
            <a:r>
              <a:rPr lang="en-US" sz="1600" dirty="0" smtClean="0"/>
              <a:t>This document defines conditional observation attributes that work with Link Bindings or with simple CoAP Observe.</a:t>
            </a:r>
          </a:p>
          <a:p>
            <a:pPr lvl="1"/>
            <a:r>
              <a:rPr lang="en-US" sz="1600" b="1" dirty="0" smtClean="0"/>
              <a:t>Objective: </a:t>
            </a:r>
            <a:r>
              <a:rPr lang="en-US" sz="1600" dirty="0" smtClean="0"/>
              <a:t>Update on document status</a:t>
            </a:r>
            <a:r>
              <a:rPr lang="en-US" sz="2000" dirty="0" smtClean="0"/>
              <a:t>.</a:t>
            </a:r>
            <a:endParaRPr lang="en-US" sz="2000" dirty="0"/>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13</a:t>
            </a:fld>
            <a:endParaRPr lang="en-US" dirty="0"/>
          </a:p>
        </p:txBody>
      </p:sp>
    </p:spTree>
    <p:extLst>
      <p:ext uri="{BB962C8B-B14F-4D97-AF65-F5344CB8AC3E}">
        <p14:creationId xmlns:p14="http://schemas.microsoft.com/office/powerpoint/2010/main" val="30106290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762000"/>
            <a:ext cx="8991600" cy="3886200"/>
          </a:xfrm>
        </p:spPr>
        <p:txBody>
          <a:bodyPr/>
          <a:lstStyle/>
          <a:p>
            <a:pPr marL="0" indent="0">
              <a:buNone/>
            </a:pPr>
            <a:r>
              <a:rPr lang="en-US" sz="2800" dirty="0" smtClean="0">
                <a:hlinkClick r:id="rId2"/>
              </a:rPr>
              <a:t>Core</a:t>
            </a:r>
            <a:r>
              <a:rPr lang="en-US" sz="2800" dirty="0"/>
              <a:t> </a:t>
            </a:r>
            <a:r>
              <a:rPr lang="en-US" sz="1400" dirty="0"/>
              <a:t>(Constrained RESTful Environments)</a:t>
            </a:r>
            <a:endParaRPr lang="en-US" sz="1400" dirty="0" smtClean="0"/>
          </a:p>
          <a:p>
            <a:r>
              <a:rPr lang="en-US" sz="2000" dirty="0" smtClean="0">
                <a:hlinkClick r:id="rId3"/>
              </a:rPr>
              <a:t>draft</a:t>
            </a:r>
            <a:r>
              <a:rPr lang="en-US" sz="2000" dirty="0">
                <a:hlinkClick r:id="rId3"/>
              </a:rPr>
              <a:t>-ietf-core-</a:t>
            </a:r>
            <a:r>
              <a:rPr lang="en-US" sz="2000" dirty="0" smtClean="0">
                <a:hlinkClick r:id="rId3"/>
              </a:rPr>
              <a:t>interfaces-07</a:t>
            </a:r>
            <a:endParaRPr lang="en-US" sz="2000" dirty="0">
              <a:hlinkClick r:id="rId3"/>
            </a:endParaRPr>
          </a:p>
          <a:p>
            <a:pPr lvl="1"/>
            <a:r>
              <a:rPr lang="en-US" sz="1600" b="1" dirty="0"/>
              <a:t>Abstract</a:t>
            </a:r>
            <a:r>
              <a:rPr lang="en-US" sz="1600" b="1" dirty="0" smtClean="0"/>
              <a:t>:  </a:t>
            </a:r>
            <a:r>
              <a:rPr lang="en-US" sz="1600" dirty="0" smtClean="0"/>
              <a:t>This </a:t>
            </a:r>
            <a:r>
              <a:rPr lang="en-US" sz="1600" dirty="0"/>
              <a:t>document defines a set of reusable REST resource design patterns suitable for use in constrained environments</a:t>
            </a:r>
            <a:r>
              <a:rPr lang="en-US" sz="2000" dirty="0"/>
              <a:t>.</a:t>
            </a:r>
          </a:p>
          <a:p>
            <a:pPr lvl="1"/>
            <a:r>
              <a:rPr lang="en-US" sz="1600" b="1" dirty="0"/>
              <a:t>Objective</a:t>
            </a:r>
            <a:r>
              <a:rPr lang="en-US" sz="1600" b="1" dirty="0" smtClean="0"/>
              <a:t>:  </a:t>
            </a:r>
            <a:r>
              <a:rPr lang="en-US" sz="1600" dirty="0" smtClean="0"/>
              <a:t>Update </a:t>
            </a:r>
            <a:r>
              <a:rPr lang="en-US" sz="1600" dirty="0"/>
              <a:t>on document </a:t>
            </a:r>
            <a:r>
              <a:rPr lang="en-US" sz="1600" dirty="0" smtClean="0"/>
              <a:t>status</a:t>
            </a:r>
          </a:p>
          <a:p>
            <a:r>
              <a:rPr lang="en-US" sz="2000" dirty="0" smtClean="0">
                <a:hlinkClick r:id="rId4"/>
              </a:rPr>
              <a:t>draft</a:t>
            </a:r>
            <a:r>
              <a:rPr lang="en-US" sz="2000" dirty="0">
                <a:hlinkClick r:id="rId4"/>
              </a:rPr>
              <a:t>-ietf-core-senml-04</a:t>
            </a:r>
          </a:p>
          <a:p>
            <a:pPr lvl="1"/>
            <a:r>
              <a:rPr lang="en-US" sz="1600" dirty="0"/>
              <a:t>Media Types for Sensor Measurement Lists (</a:t>
            </a:r>
            <a:r>
              <a:rPr lang="en-US" sz="1600" dirty="0" err="1"/>
              <a:t>SenML</a:t>
            </a:r>
            <a:r>
              <a:rPr lang="en-US" sz="1600" dirty="0"/>
              <a:t>)</a:t>
            </a:r>
            <a:endParaRPr lang="en-US" sz="1600" dirty="0">
              <a:hlinkClick r:id="rId4"/>
            </a:endParaRPr>
          </a:p>
          <a:p>
            <a:r>
              <a:rPr lang="en-US" sz="2000" dirty="0">
                <a:hlinkClick r:id="rId5"/>
              </a:rPr>
              <a:t>draft-ietf-core-yang-cbor-03</a:t>
            </a:r>
          </a:p>
          <a:p>
            <a:pPr lvl="1"/>
            <a:r>
              <a:rPr lang="en-US" sz="1600" dirty="0"/>
              <a:t>BOR Encoding of Data Modeled with </a:t>
            </a:r>
            <a:r>
              <a:rPr lang="en-US" sz="1600" dirty="0" smtClean="0"/>
              <a:t>YANG</a:t>
            </a:r>
          </a:p>
          <a:p>
            <a:r>
              <a:rPr lang="en-US" sz="2000" dirty="0" smtClean="0">
                <a:hlinkClick r:id="rId6"/>
              </a:rPr>
              <a:t>draft-ietf-core-resource-directory-09</a:t>
            </a:r>
            <a:endParaRPr lang="en-US" sz="2000" dirty="0" smtClean="0"/>
          </a:p>
          <a:p>
            <a:pPr lvl="1"/>
            <a:r>
              <a:rPr lang="en-US" sz="1600" dirty="0" err="1"/>
              <a:t>CoRE</a:t>
            </a:r>
            <a:r>
              <a:rPr lang="en-US" sz="1600" dirty="0"/>
              <a:t> Resource </a:t>
            </a:r>
            <a:r>
              <a:rPr lang="en-US" sz="1600" dirty="0" smtClean="0"/>
              <a:t>Directory</a:t>
            </a:r>
            <a:endParaRPr lang="en-US" sz="1600" dirty="0"/>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14</a:t>
            </a:fld>
            <a:endParaRPr lang="en-US" dirty="0"/>
          </a:p>
        </p:txBody>
      </p:sp>
    </p:spTree>
    <p:extLst>
      <p:ext uri="{BB962C8B-B14F-4D97-AF65-F5344CB8AC3E}">
        <p14:creationId xmlns:p14="http://schemas.microsoft.com/office/powerpoint/2010/main" val="25308475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533400" y="381000"/>
            <a:ext cx="8382000" cy="6172200"/>
          </a:xfrm>
        </p:spPr>
        <p:txBody>
          <a:bodyPr/>
          <a:lstStyle/>
          <a:p>
            <a:pPr marL="0" indent="0">
              <a:buNone/>
            </a:pPr>
            <a:r>
              <a:rPr lang="en-US" sz="2800" dirty="0" smtClean="0">
                <a:hlinkClick r:id="rId2"/>
              </a:rPr>
              <a:t>6lo</a:t>
            </a:r>
            <a:endParaRPr lang="en-US" sz="2800" dirty="0" smtClean="0"/>
          </a:p>
          <a:p>
            <a:r>
              <a:rPr lang="en-US" sz="1800" dirty="0" smtClean="0">
                <a:hlinkClick r:id="rId3"/>
              </a:rPr>
              <a:t>draft-ietf-6lo-nfc-05</a:t>
            </a:r>
            <a:endParaRPr lang="en-US" sz="1800" dirty="0" smtClean="0"/>
          </a:p>
          <a:p>
            <a:pPr lvl="1"/>
            <a:r>
              <a:rPr lang="en-US" sz="1400" dirty="0" smtClean="0"/>
              <a:t>Abstract: </a:t>
            </a:r>
            <a:r>
              <a:rPr lang="mr-IN" sz="1400" dirty="0" smtClean="0"/>
              <a:t>IPv6 </a:t>
            </a:r>
            <a:r>
              <a:rPr lang="mr-IN" sz="1400" dirty="0"/>
              <a:t>over NFC </a:t>
            </a:r>
            <a:r>
              <a:rPr lang="en-US" sz="1400" dirty="0" smtClean="0"/>
              <a:t>- Updates </a:t>
            </a:r>
            <a:r>
              <a:rPr lang="en-US" sz="1400" dirty="0"/>
              <a:t>of the draft addressing comments</a:t>
            </a:r>
          </a:p>
          <a:p>
            <a:r>
              <a:rPr lang="en-US" sz="1800" dirty="0" smtClean="0">
                <a:hlinkClick r:id="rId4"/>
              </a:rPr>
              <a:t>draft-6lo-blemesh-00</a:t>
            </a:r>
            <a:endParaRPr lang="en-US" sz="1800" dirty="0" smtClean="0"/>
          </a:p>
          <a:p>
            <a:pPr lvl="1"/>
            <a:r>
              <a:rPr lang="en-US" sz="1400" dirty="0"/>
              <a:t>IPv6 Mesh over BLUETOOTH(R) Low Energy using </a:t>
            </a:r>
            <a:r>
              <a:rPr lang="en-US" sz="1400" dirty="0" smtClean="0"/>
              <a:t>IPSP</a:t>
            </a:r>
          </a:p>
          <a:p>
            <a:pPr>
              <a:buFont typeface="Arial"/>
              <a:buChar char="•"/>
            </a:pPr>
            <a:r>
              <a:rPr lang="en-US" sz="1800" dirty="0" smtClean="0">
                <a:hlinkClick r:id="rId5"/>
              </a:rPr>
              <a:t>draft-ietf-6lo-use-cases</a:t>
            </a:r>
            <a:endParaRPr lang="mr-IN" sz="1800" dirty="0"/>
          </a:p>
          <a:p>
            <a:pPr lvl="1"/>
            <a:r>
              <a:rPr lang="en-US" sz="1400" dirty="0" smtClean="0"/>
              <a:t>Abstract: </a:t>
            </a:r>
            <a:r>
              <a:rPr lang="mr-IN" sz="1400" dirty="0" smtClean="0"/>
              <a:t>6lo </a:t>
            </a:r>
            <a:r>
              <a:rPr lang="mr-IN" sz="1400" dirty="0"/>
              <a:t>Applicability and Use Cases </a:t>
            </a:r>
            <a:endParaRPr lang="en-US" sz="1400" dirty="0" smtClean="0"/>
          </a:p>
          <a:p>
            <a:pPr lvl="1"/>
            <a:r>
              <a:rPr lang="en-US" sz="1400" dirty="0" smtClean="0"/>
              <a:t>Updates </a:t>
            </a:r>
            <a:r>
              <a:rPr lang="en-US" sz="1400" dirty="0"/>
              <a:t>and comments on the draft</a:t>
            </a:r>
          </a:p>
          <a:p>
            <a:r>
              <a:rPr lang="en-US" sz="1800" dirty="0" smtClean="0">
                <a:hlinkClick r:id="rId6"/>
              </a:rPr>
              <a:t>draft-ietf-6lo-rfc6775-update</a:t>
            </a:r>
            <a:endParaRPr lang="en-US" sz="1800" dirty="0"/>
          </a:p>
          <a:p>
            <a:pPr lvl="1"/>
            <a:r>
              <a:rPr lang="en-US" sz="1400" dirty="0" smtClean="0"/>
              <a:t>Abstract: </a:t>
            </a:r>
            <a:r>
              <a:rPr lang="mr-IN" sz="1400" dirty="0" smtClean="0"/>
              <a:t>An </a:t>
            </a:r>
            <a:r>
              <a:rPr lang="mr-IN" sz="1400" dirty="0"/>
              <a:t>Update to 6LoWPAN </a:t>
            </a:r>
            <a:r>
              <a:rPr lang="mr-IN" sz="1400" dirty="0" smtClean="0"/>
              <a:t>ND</a:t>
            </a:r>
            <a:endParaRPr lang="en-US" sz="1400" dirty="0" smtClean="0"/>
          </a:p>
          <a:p>
            <a:pPr lvl="1"/>
            <a:r>
              <a:rPr lang="en-US" sz="1400" dirty="0" smtClean="0"/>
              <a:t>Updates </a:t>
            </a:r>
            <a:r>
              <a:rPr lang="en-US" sz="1400" dirty="0"/>
              <a:t>to the draft and Request for adoption</a:t>
            </a:r>
          </a:p>
          <a:p>
            <a:r>
              <a:rPr lang="en-US" sz="1800" dirty="0" smtClean="0">
                <a:hlinkClick r:id="rId7"/>
              </a:rPr>
              <a:t>draft-ietf-6lo-privacy-considerations-04</a:t>
            </a:r>
            <a:endParaRPr lang="en-US" sz="1800" dirty="0"/>
          </a:p>
          <a:p>
            <a:pPr lvl="1"/>
            <a:r>
              <a:rPr lang="en-US" sz="1400" dirty="0" smtClean="0"/>
              <a:t>Abstract: </a:t>
            </a:r>
            <a:r>
              <a:rPr lang="mr-IN" sz="1400" dirty="0" smtClean="0"/>
              <a:t>Designating </a:t>
            </a:r>
            <a:r>
              <a:rPr lang="mr-IN" sz="1400" dirty="0"/>
              <a:t>6LBR for IID </a:t>
            </a:r>
            <a:r>
              <a:rPr lang="mr-IN" sz="1400" dirty="0" smtClean="0"/>
              <a:t>Assignment</a:t>
            </a:r>
            <a:r>
              <a:rPr lang="en-US" sz="1400" dirty="0" smtClean="0"/>
              <a:t> </a:t>
            </a:r>
          </a:p>
          <a:p>
            <a:pPr lvl="1"/>
            <a:r>
              <a:rPr lang="en-US" sz="1400" dirty="0" smtClean="0"/>
              <a:t>Updates </a:t>
            </a:r>
            <a:r>
              <a:rPr lang="en-US" sz="1400" dirty="0"/>
              <a:t>from WG </a:t>
            </a:r>
            <a:r>
              <a:rPr lang="en-US" sz="1400" dirty="0" smtClean="0"/>
              <a:t>comments</a:t>
            </a:r>
          </a:p>
          <a:p>
            <a:r>
              <a:rPr lang="en-US" sz="1800" dirty="0" smtClean="0">
                <a:hlinkClick r:id="rId8"/>
              </a:rPr>
              <a:t>draft-ietf-6lo-dect-ule</a:t>
            </a:r>
            <a:endParaRPr lang="en-US" sz="1800" dirty="0" smtClean="0"/>
          </a:p>
          <a:p>
            <a:pPr lvl="1"/>
            <a:r>
              <a:rPr lang="en-US" sz="1400" dirty="0"/>
              <a:t>Transmission of IPv6 Packets over DECT Ultra Low </a:t>
            </a:r>
            <a:r>
              <a:rPr lang="en-US" sz="1400" dirty="0" smtClean="0"/>
              <a:t>Energy</a:t>
            </a:r>
          </a:p>
          <a:p>
            <a:r>
              <a:rPr lang="en-US" sz="1800" dirty="0" smtClean="0">
                <a:hlinkClick r:id="rId9"/>
              </a:rPr>
              <a:t>draft-ietf-6lo-nfc</a:t>
            </a:r>
            <a:endParaRPr lang="en-US" sz="1800" dirty="0" smtClean="0"/>
          </a:p>
          <a:p>
            <a:pPr lvl="1"/>
            <a:r>
              <a:rPr lang="en-US" sz="1400" dirty="0"/>
              <a:t>Transmission of IPv6 Packets over Near Field </a:t>
            </a:r>
            <a:r>
              <a:rPr lang="en-US" sz="1400" dirty="0" smtClean="0"/>
              <a:t>Communication</a:t>
            </a:r>
          </a:p>
          <a:p>
            <a:r>
              <a:rPr lang="en-US" sz="1800" dirty="0" smtClean="0">
                <a:hlinkClick r:id="rId10"/>
              </a:rPr>
              <a:t>draft-ietf-6lo-dispatch-iana-registry-07</a:t>
            </a:r>
            <a:endParaRPr lang="en-US" sz="1800" dirty="0" smtClean="0"/>
          </a:p>
          <a:p>
            <a:pPr lvl="1"/>
            <a:r>
              <a:rPr lang="en-US" sz="1400" dirty="0"/>
              <a:t>6lowpan ESC Dispatch Code Points and Guidelines</a:t>
            </a:r>
            <a:endParaRPr lang="en-US" sz="1400" dirty="0" smtClean="0"/>
          </a:p>
          <a:p>
            <a:endParaRPr lang="en-US" sz="1800" dirty="0"/>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7805883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685800"/>
            <a:ext cx="8534400" cy="5867400"/>
          </a:xfrm>
        </p:spPr>
        <p:txBody>
          <a:bodyPr/>
          <a:lstStyle/>
          <a:p>
            <a:pPr marL="0" indent="0">
              <a:buNone/>
            </a:pPr>
            <a:r>
              <a:rPr lang="en-US" sz="2800" dirty="0" smtClean="0">
                <a:hlinkClick r:id="rId2"/>
              </a:rPr>
              <a:t>Roll</a:t>
            </a:r>
            <a:endParaRPr lang="en-US" sz="2800" dirty="0" smtClean="0"/>
          </a:p>
          <a:p>
            <a:r>
              <a:rPr lang="en-US" sz="1800" dirty="0" smtClean="0">
                <a:hlinkClick r:id="rId3"/>
              </a:rPr>
              <a:t>draft-ietf-roll-useofrplinfo-10</a:t>
            </a:r>
            <a:endParaRPr lang="en-US" sz="1800" dirty="0" smtClean="0"/>
          </a:p>
          <a:p>
            <a:pPr lvl="1"/>
            <a:r>
              <a:rPr lang="en-US" sz="1400" dirty="0" smtClean="0"/>
              <a:t>When </a:t>
            </a:r>
            <a:r>
              <a:rPr lang="en-US" sz="1400" dirty="0"/>
              <a:t>to use RFC 6553, 6554 and IPv6-in-</a:t>
            </a:r>
            <a:r>
              <a:rPr lang="en-US" sz="1400" dirty="0" smtClean="0"/>
              <a:t>IPv6</a:t>
            </a:r>
          </a:p>
          <a:p>
            <a:r>
              <a:rPr lang="en-US" sz="1800" dirty="0" smtClean="0">
                <a:hlinkClick r:id="rId4"/>
              </a:rPr>
              <a:t>draft-ietf-roll-routing-dispatch-05</a:t>
            </a:r>
            <a:endParaRPr lang="en-US" sz="1800" dirty="0">
              <a:hlinkClick r:id="rId4"/>
            </a:endParaRPr>
          </a:p>
          <a:p>
            <a:pPr lvl="1"/>
            <a:r>
              <a:rPr lang="en-US" sz="1400" dirty="0"/>
              <a:t>6LoWPAN Routing </a:t>
            </a:r>
            <a:r>
              <a:rPr lang="en-US" sz="1400" dirty="0" smtClean="0"/>
              <a:t>Header</a:t>
            </a:r>
          </a:p>
          <a:p>
            <a:pPr lvl="1"/>
            <a:r>
              <a:rPr lang="en-US" sz="1400" dirty="0" smtClean="0"/>
              <a:t>WG: </a:t>
            </a:r>
            <a:r>
              <a:rPr lang="en-US" sz="1400" dirty="0"/>
              <a:t>Submitted to IESG for </a:t>
            </a:r>
            <a:r>
              <a:rPr lang="en-US" sz="1400" dirty="0" smtClean="0"/>
              <a:t>Publication; IESG: </a:t>
            </a:r>
            <a:r>
              <a:rPr lang="en-US" sz="1400" dirty="0"/>
              <a:t>AD Evaluation::Revised I-D </a:t>
            </a:r>
            <a:r>
              <a:rPr lang="en-US" sz="1400" dirty="0" smtClean="0"/>
              <a:t>Needed</a:t>
            </a:r>
          </a:p>
          <a:p>
            <a:r>
              <a:rPr lang="en-US" sz="1800" dirty="0" smtClean="0">
                <a:hlinkClick r:id="rId5"/>
              </a:rPr>
              <a:t>draft-ietf-roll-dao-projection-00</a:t>
            </a:r>
            <a:endParaRPr lang="en-US" sz="1800" dirty="0" smtClean="0"/>
          </a:p>
          <a:p>
            <a:pPr lvl="1"/>
            <a:r>
              <a:rPr lang="en-US" sz="1400" dirty="0"/>
              <a:t>Root initiated routing state in </a:t>
            </a:r>
            <a:r>
              <a:rPr lang="en-US" sz="1400" dirty="0" smtClean="0"/>
              <a:t>RPL</a:t>
            </a:r>
          </a:p>
          <a:p>
            <a:r>
              <a:rPr lang="en-US" sz="1800" dirty="0" smtClean="0">
                <a:hlinkClick r:id="rId6"/>
              </a:rPr>
              <a:t>draft-ietf-roll-aodv-rpl-00</a:t>
            </a:r>
            <a:endParaRPr lang="en-US" sz="1800" dirty="0" smtClean="0"/>
          </a:p>
          <a:p>
            <a:pPr lvl="1"/>
            <a:r>
              <a:rPr lang="en-US" sz="1400" dirty="0"/>
              <a:t>Asymmetric AODV-P2P-RPL in Low-Power and Lossy Networks (LLNs</a:t>
            </a:r>
            <a:r>
              <a:rPr lang="en-US" sz="1400" dirty="0" smtClean="0"/>
              <a:t>)</a:t>
            </a:r>
          </a:p>
          <a:p>
            <a:r>
              <a:rPr lang="en-US" sz="1800" dirty="0" smtClean="0">
                <a:hlinkClick r:id="rId7"/>
              </a:rPr>
              <a:t>draft-ietf-roll-mpl-forw-select-00</a:t>
            </a:r>
            <a:endParaRPr lang="en-US" sz="1800" dirty="0" smtClean="0"/>
          </a:p>
          <a:p>
            <a:pPr lvl="1"/>
            <a:r>
              <a:rPr lang="en-US" sz="1400" dirty="0"/>
              <a:t>MPL Forwarder Select (MPLFS</a:t>
            </a:r>
            <a:r>
              <a:rPr lang="en-US" sz="1400" b="1" dirty="0"/>
              <a:t>)</a:t>
            </a:r>
            <a:endParaRPr lang="en-US" sz="1400" dirty="0" smtClean="0"/>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16</a:t>
            </a:fld>
            <a:endParaRPr lang="en-US"/>
          </a:p>
        </p:txBody>
      </p:sp>
    </p:spTree>
    <p:extLst>
      <p:ext uri="{BB962C8B-B14F-4D97-AF65-F5344CB8AC3E}">
        <p14:creationId xmlns:p14="http://schemas.microsoft.com/office/powerpoint/2010/main" val="589143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1066800"/>
            <a:ext cx="8534400" cy="5486400"/>
          </a:xfrm>
        </p:spPr>
        <p:txBody>
          <a:bodyPr/>
          <a:lstStyle/>
          <a:p>
            <a:pPr marL="0" indent="0">
              <a:buNone/>
            </a:pPr>
            <a:r>
              <a:rPr lang="en-US" sz="2800" dirty="0" err="1" smtClean="0">
                <a:hlinkClick r:id="rId2"/>
              </a:rPr>
              <a:t>Detnet</a:t>
            </a:r>
            <a:endParaRPr lang="en-US" sz="2800" dirty="0" err="1" smtClean="0"/>
          </a:p>
          <a:p>
            <a:r>
              <a:rPr lang="en-US" sz="2000" dirty="0"/>
              <a:t> </a:t>
            </a:r>
            <a:r>
              <a:rPr lang="en-US" sz="2000" dirty="0" smtClean="0">
                <a:hlinkClick r:id="rId3"/>
              </a:rPr>
              <a:t>draft-ietf-detnet-architecture-00</a:t>
            </a:r>
            <a:endParaRPr lang="en-US" sz="2000" dirty="0"/>
          </a:p>
          <a:p>
            <a:pPr lvl="1"/>
            <a:r>
              <a:rPr lang="en-US" sz="1600" dirty="0"/>
              <a:t>Deterministic Networking Architecture</a:t>
            </a:r>
            <a:endParaRPr lang="en-US" sz="2000" dirty="0"/>
          </a:p>
          <a:p>
            <a:r>
              <a:rPr lang="en-US" sz="2000" dirty="0" smtClean="0">
                <a:hlinkClick r:id="rId4"/>
              </a:rPr>
              <a:t> draft-ietf-detnet-dp-alt-00 </a:t>
            </a:r>
            <a:endParaRPr lang="en-US" sz="2000" dirty="0"/>
          </a:p>
          <a:p>
            <a:pPr lvl="1"/>
            <a:r>
              <a:rPr lang="en-US" sz="1600" dirty="0" smtClean="0"/>
              <a:t>DetNet </a:t>
            </a:r>
            <a:r>
              <a:rPr lang="en-US" sz="1600" dirty="0"/>
              <a:t>Data Plane Protocol and Solution Alternatives</a:t>
            </a:r>
            <a:r>
              <a:rPr lang="en-US" sz="2000" dirty="0" smtClean="0"/>
              <a:t>        </a:t>
            </a:r>
            <a:endParaRPr lang="en-US" sz="2000" dirty="0"/>
          </a:p>
          <a:p>
            <a:r>
              <a:rPr lang="en-US" sz="2000" dirty="0" smtClean="0">
                <a:hlinkClick r:id="rId5"/>
              </a:rPr>
              <a:t>draft-ietf-detnet-problem-statement-01</a:t>
            </a:r>
            <a:endParaRPr lang="en-US" sz="2000" dirty="0"/>
          </a:p>
          <a:p>
            <a:pPr lvl="1"/>
            <a:r>
              <a:rPr lang="en-US" sz="1600" dirty="0"/>
              <a:t>Deterministic Networking Problem Statement</a:t>
            </a:r>
            <a:endParaRPr lang="en-US" sz="2000" dirty="0" smtClean="0"/>
          </a:p>
          <a:p>
            <a:r>
              <a:rPr lang="en-US" sz="2000" dirty="0" smtClean="0">
                <a:hlinkClick r:id="rId6"/>
              </a:rPr>
              <a:t>draft-ietf-detnet-use-cases-11</a:t>
            </a:r>
            <a:endParaRPr lang="en-US" sz="2000" dirty="0"/>
          </a:p>
          <a:p>
            <a:pPr lvl="1"/>
            <a:r>
              <a:rPr lang="en-US" sz="1600" dirty="0"/>
              <a:t>Deterministic Networking Use Cases</a:t>
            </a:r>
            <a:r>
              <a:rPr lang="en-US" sz="2000" dirty="0" smtClean="0"/>
              <a:t>        </a:t>
            </a:r>
            <a:endParaRPr lang="en-US" sz="1800" dirty="0" smtClean="0"/>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17</a:t>
            </a:fld>
            <a:endParaRPr lang="en-US"/>
          </a:p>
        </p:txBody>
      </p:sp>
    </p:spTree>
    <p:extLst>
      <p:ext uri="{BB962C8B-B14F-4D97-AF65-F5344CB8AC3E}">
        <p14:creationId xmlns:p14="http://schemas.microsoft.com/office/powerpoint/2010/main" val="23977103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304800" y="838200"/>
            <a:ext cx="8534400" cy="4800600"/>
          </a:xfrm>
        </p:spPr>
        <p:txBody>
          <a:bodyPr/>
          <a:lstStyle/>
          <a:p>
            <a:pPr marL="0" indent="0">
              <a:buNone/>
            </a:pPr>
            <a:r>
              <a:rPr lang="en-US" dirty="0" smtClean="0">
                <a:hlinkClick r:id="rId2"/>
              </a:rPr>
              <a:t>lp-</a:t>
            </a:r>
            <a:r>
              <a:rPr lang="en-US" dirty="0" smtClean="0">
                <a:hlinkClick r:id="rId2"/>
              </a:rPr>
              <a:t>wan</a:t>
            </a:r>
            <a:endParaRPr lang="en-US" dirty="0" smtClean="0"/>
          </a:p>
          <a:p>
            <a:r>
              <a:rPr lang="en-US" sz="2000" dirty="0"/>
              <a:t> </a:t>
            </a:r>
            <a:r>
              <a:rPr lang="en-US" sz="2000" dirty="0" smtClean="0">
                <a:hlinkClick r:id="rId3"/>
              </a:rPr>
              <a:t>draft-ietf-lpwan-coap-static-context-hc-00</a:t>
            </a:r>
            <a:endParaRPr lang="en-US" sz="2000" dirty="0" smtClean="0"/>
          </a:p>
          <a:p>
            <a:pPr lvl="1"/>
            <a:r>
              <a:rPr lang="en-US" sz="1600" dirty="0"/>
              <a:t>6LPWA Static Context Header Compression (SCHC) for CoAP</a:t>
            </a:r>
            <a:endParaRPr lang="en-US" sz="2000" dirty="0" smtClean="0">
              <a:hlinkClick r:id="rId4"/>
            </a:endParaRPr>
          </a:p>
          <a:p>
            <a:r>
              <a:rPr lang="en-US" sz="2000" dirty="0" smtClean="0">
                <a:hlinkClick r:id="rId5"/>
              </a:rPr>
              <a:t>draft-ietf-lpwan-ipv6-static-context-hc-00</a:t>
            </a:r>
            <a:endParaRPr lang="en-US" sz="2000" dirty="0" smtClean="0"/>
          </a:p>
          <a:p>
            <a:pPr lvl="1"/>
            <a:r>
              <a:rPr lang="en-US" sz="1600" dirty="0"/>
              <a:t>LPWAN Static Context Header Compression (SCHC) for IPv6 and UDP</a:t>
            </a:r>
            <a:endParaRPr lang="en-US" sz="2000" dirty="0" smtClean="0">
              <a:hlinkClick r:id="rId6"/>
            </a:endParaRPr>
          </a:p>
          <a:p>
            <a:r>
              <a:rPr lang="en-US" sz="2000" dirty="0" smtClean="0">
                <a:hlinkClick r:id="rId7"/>
              </a:rPr>
              <a:t>draft-ietf-lpwan-overview-00</a:t>
            </a:r>
            <a:endParaRPr lang="en-US" sz="2000" dirty="0"/>
          </a:p>
          <a:p>
            <a:pPr lvl="1"/>
            <a:r>
              <a:rPr lang="en-US" sz="1600" dirty="0"/>
              <a:t>LPWAN Overview</a:t>
            </a:r>
            <a:endParaRPr lang="en-US" sz="2000" dirty="0" smtClean="0">
              <a:hlinkClick r:id="rId8"/>
            </a:endParaRPr>
          </a:p>
          <a:p>
            <a:r>
              <a:rPr lang="en-US" sz="2000" dirty="0" smtClean="0">
                <a:hlinkClick r:id="rId4"/>
              </a:rPr>
              <a:t>draft-farrell-lpwan-lora-overview-01</a:t>
            </a:r>
            <a:endParaRPr lang="en-US" sz="2000" dirty="0"/>
          </a:p>
          <a:p>
            <a:pPr lvl="1"/>
            <a:r>
              <a:rPr lang="en-US" sz="1600" dirty="0" err="1"/>
              <a:t>LoRaWAN</a:t>
            </a:r>
            <a:r>
              <a:rPr lang="en-US" sz="1600" dirty="0"/>
              <a:t> Overview</a:t>
            </a:r>
            <a:endParaRPr lang="en-US" sz="2000" dirty="0" smtClean="0"/>
          </a:p>
          <a:p>
            <a:r>
              <a:rPr lang="en-US" sz="2000" dirty="0" smtClean="0">
                <a:hlinkClick r:id="rId6"/>
              </a:rPr>
              <a:t>draft-zuniga-lpwan-sigfox-system-description-01</a:t>
            </a:r>
            <a:endParaRPr lang="en-US" sz="2000" dirty="0"/>
          </a:p>
          <a:p>
            <a:pPr lvl="1"/>
            <a:r>
              <a:rPr lang="en-US" sz="1600" dirty="0"/>
              <a:t>SIGFOX System Description</a:t>
            </a:r>
            <a:endParaRPr lang="en-US" sz="1600" dirty="0"/>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17978116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685800" y="838200"/>
            <a:ext cx="7717776" cy="5562600"/>
          </a:xfrm>
        </p:spPr>
        <p:txBody>
          <a:bodyPr/>
          <a:lstStyle/>
          <a:p>
            <a:pPr marL="0" indent="0">
              <a:buNone/>
            </a:pPr>
            <a:r>
              <a:rPr lang="en-US" dirty="0"/>
              <a:t>Thing-to-Thing (</a:t>
            </a:r>
            <a:r>
              <a:rPr lang="en-US" dirty="0">
                <a:hlinkClick r:id="rId2"/>
              </a:rPr>
              <a:t>t2trg</a:t>
            </a:r>
            <a:r>
              <a:rPr lang="en-US" dirty="0" smtClean="0"/>
              <a:t>)</a:t>
            </a:r>
            <a:endParaRPr lang="en-US" sz="1600" dirty="0"/>
          </a:p>
          <a:p>
            <a:r>
              <a:rPr lang="en-US" sz="1600" dirty="0"/>
              <a:t>  </a:t>
            </a:r>
            <a:r>
              <a:rPr lang="en-US" sz="2000" dirty="0">
                <a:hlinkClick r:id="rId3"/>
              </a:rPr>
              <a:t>draft-irtf-t2trg-iot-seccons-</a:t>
            </a:r>
            <a:r>
              <a:rPr lang="en-US" sz="2000" dirty="0" smtClean="0">
                <a:hlinkClick r:id="rId3"/>
              </a:rPr>
              <a:t>00</a:t>
            </a:r>
            <a:endParaRPr lang="en-US" sz="2000" dirty="0" smtClean="0"/>
          </a:p>
          <a:p>
            <a:pPr lvl="1"/>
            <a:r>
              <a:rPr lang="en-US" sz="1600" dirty="0" smtClean="0"/>
              <a:t>Abstract: </a:t>
            </a:r>
            <a:r>
              <a:rPr lang="en-US" sz="1600" dirty="0"/>
              <a:t>Security Considerations in the IP-based Internet of Things</a:t>
            </a:r>
          </a:p>
          <a:p>
            <a:endParaRPr lang="en-US" sz="1600" dirty="0"/>
          </a:p>
          <a:p>
            <a:r>
              <a:rPr lang="en-US" sz="2000" dirty="0" smtClean="0">
                <a:hlinkClick r:id="rId4"/>
              </a:rPr>
              <a:t>draft-keranen-t2trg-rest-iot-03</a:t>
            </a:r>
            <a:endParaRPr lang="en-US" sz="2000" dirty="0" smtClean="0"/>
          </a:p>
          <a:p>
            <a:pPr lvl="1"/>
            <a:r>
              <a:rPr lang="en-US" sz="1600" dirty="0" smtClean="0"/>
              <a:t>Abstract: </a:t>
            </a:r>
            <a:r>
              <a:rPr lang="en-US" sz="1600" dirty="0"/>
              <a:t>RESTful Design for Internet of Things Systems</a:t>
            </a:r>
          </a:p>
          <a:p>
            <a:endParaRPr lang="en-US" sz="1600" dirty="0" smtClean="0"/>
          </a:p>
          <a:p>
            <a:r>
              <a:rPr lang="en-US" sz="2000" dirty="0" smtClean="0">
                <a:hlinkClick r:id="rId5"/>
              </a:rPr>
              <a:t> </a:t>
            </a:r>
            <a:r>
              <a:rPr lang="en-US" sz="2000" dirty="0" smtClean="0">
                <a:hlinkClick r:id="rId5"/>
              </a:rPr>
              <a:t>draft-koster-t2trg-hsml-00</a:t>
            </a:r>
            <a:endParaRPr lang="en-US" sz="2000" dirty="0" smtClean="0"/>
          </a:p>
          <a:p>
            <a:pPr lvl="1"/>
            <a:r>
              <a:rPr lang="en-US" sz="1600" dirty="0" smtClean="0"/>
              <a:t>Abstract: Media </a:t>
            </a:r>
            <a:r>
              <a:rPr lang="en-US" sz="1600" dirty="0"/>
              <a:t>Types for Hypertext Sensor Markup</a:t>
            </a:r>
          </a:p>
          <a:p>
            <a:pPr marL="0" indent="0">
              <a:buNone/>
            </a:pPr>
            <a:r>
              <a:rPr lang="en-US" sz="1600" dirty="0"/>
              <a:t> </a:t>
            </a:r>
            <a:endParaRPr lang="en-US" sz="1600" dirty="0" smtClean="0"/>
          </a:p>
          <a:p>
            <a:r>
              <a:rPr lang="en-US" sz="2000" dirty="0" smtClean="0">
                <a:hlinkClick r:id="rId6"/>
              </a:rPr>
              <a:t>draft-hartke-t2trg-coral-01</a:t>
            </a:r>
            <a:endParaRPr lang="en-US" sz="2000" dirty="0" smtClean="0"/>
          </a:p>
          <a:p>
            <a:pPr lvl="1"/>
            <a:r>
              <a:rPr lang="en-US" sz="1600" dirty="0" smtClean="0"/>
              <a:t>Abstract: </a:t>
            </a:r>
            <a:r>
              <a:rPr lang="en-US" sz="1600" dirty="0"/>
              <a:t>The Constrained RESTful Application Language (</a:t>
            </a:r>
            <a:r>
              <a:rPr lang="en-US" sz="1600" dirty="0" err="1"/>
              <a:t>CoRAL</a:t>
            </a:r>
            <a:r>
              <a:rPr lang="en-US" sz="1600" dirty="0" smtClean="0"/>
              <a:t>)</a:t>
            </a:r>
            <a:endParaRPr lang="en-US" sz="1600" dirty="0"/>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42903031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90600"/>
            <a:ext cx="8534400" cy="2819400"/>
          </a:xfrm>
        </p:spPr>
        <p:txBody>
          <a:bodyPr/>
          <a:lstStyle/>
          <a:p>
            <a:pPr marL="0" indent="0">
              <a:buNone/>
            </a:pPr>
            <a:r>
              <a:rPr lang="en-US" sz="2400" dirty="0" smtClean="0">
                <a:hlinkClick r:id="rId2"/>
              </a:rPr>
              <a:t>Ace</a:t>
            </a:r>
            <a:r>
              <a:rPr lang="en-US" dirty="0" smtClean="0"/>
              <a:t> </a:t>
            </a:r>
            <a:endParaRPr lang="en-US" sz="2400" dirty="0"/>
          </a:p>
          <a:p>
            <a:r>
              <a:rPr lang="en-US" sz="2000" dirty="0" smtClean="0">
                <a:hlinkClick r:id="rId3"/>
              </a:rPr>
              <a:t>draft-ietf-ace-oauth-authz-04 </a:t>
            </a:r>
            <a:endParaRPr lang="en-US" sz="2000" dirty="0">
              <a:hlinkClick r:id="rId3"/>
            </a:endParaRPr>
          </a:p>
          <a:p>
            <a:pPr lvl="1"/>
            <a:r>
              <a:rPr lang="en-US" sz="1600" dirty="0" smtClean="0"/>
              <a:t>Abstract: </a:t>
            </a:r>
            <a:r>
              <a:rPr lang="en-US" sz="1600" dirty="0"/>
              <a:t>Authorization using OAuth 2.0 (ACE</a:t>
            </a:r>
            <a:r>
              <a:rPr lang="en-US" sz="1600" dirty="0" smtClean="0"/>
              <a:t>)</a:t>
            </a:r>
            <a:endParaRPr lang="en-US" sz="2000" dirty="0" smtClean="0">
              <a:hlinkClick r:id="rId4"/>
            </a:endParaRPr>
          </a:p>
          <a:p>
            <a:r>
              <a:rPr lang="en-US" sz="2000" dirty="0" smtClean="0">
                <a:hlinkClick r:id="rId4"/>
              </a:rPr>
              <a:t>draft</a:t>
            </a:r>
            <a:r>
              <a:rPr lang="en-US" sz="2000" dirty="0">
                <a:hlinkClick r:id="rId4"/>
              </a:rPr>
              <a:t>-ietf-ace-actors-04 </a:t>
            </a:r>
          </a:p>
          <a:p>
            <a:pPr lvl="1"/>
            <a:r>
              <a:rPr lang="en-US" sz="1600" dirty="0" smtClean="0"/>
              <a:t>Abstract: An </a:t>
            </a:r>
            <a:r>
              <a:rPr lang="en-US" sz="1600" dirty="0"/>
              <a:t>architecture for authorization in constrained </a:t>
            </a:r>
            <a:r>
              <a:rPr lang="en-US" sz="1600" dirty="0" smtClean="0"/>
              <a:t>environments</a:t>
            </a:r>
            <a:endParaRPr lang="en-US" sz="2000" dirty="0" smtClean="0">
              <a:hlinkClick r:id="rId5"/>
            </a:endParaRPr>
          </a:p>
          <a:p>
            <a:r>
              <a:rPr lang="en-US" sz="2000" dirty="0" smtClean="0">
                <a:hlinkClick r:id="rId5"/>
              </a:rPr>
              <a:t>draft-ietf-ace-cbor-web-token-02 </a:t>
            </a:r>
            <a:endParaRPr lang="en-US" sz="2000" dirty="0">
              <a:hlinkClick r:id="rId5"/>
            </a:endParaRPr>
          </a:p>
          <a:p>
            <a:pPr lvl="1"/>
            <a:r>
              <a:rPr lang="en-US" sz="1600" dirty="0" smtClean="0"/>
              <a:t>Abstract: CBOR </a:t>
            </a:r>
            <a:r>
              <a:rPr lang="en-US" sz="1600" dirty="0"/>
              <a:t>Web Token (CWT</a:t>
            </a:r>
            <a:r>
              <a:rPr lang="en-US" sz="1600" dirty="0" smtClean="0"/>
              <a:t>)</a:t>
            </a:r>
            <a:endParaRPr lang="en-US" sz="1600" dirty="0" smtClean="0"/>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20</a:t>
            </a:fld>
            <a:endParaRPr lang="en-US"/>
          </a:p>
        </p:txBody>
      </p:sp>
    </p:spTree>
    <p:extLst>
      <p:ext uri="{BB962C8B-B14F-4D97-AF65-F5344CB8AC3E}">
        <p14:creationId xmlns:p14="http://schemas.microsoft.com/office/powerpoint/2010/main" val="24698713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1143000"/>
            <a:ext cx="8763000" cy="5334000"/>
          </a:xfrm>
        </p:spPr>
        <p:txBody>
          <a:bodyPr/>
          <a:lstStyle/>
          <a:p>
            <a:pPr marL="339725" indent="-339725">
              <a:buNone/>
            </a:pPr>
            <a:r>
              <a:rPr lang="en-US" sz="2400" dirty="0" smtClean="0"/>
              <a:t>IEEE </a:t>
            </a:r>
            <a:r>
              <a:rPr lang="en-US" sz="2400" dirty="0"/>
              <a:t>802.15 and </a:t>
            </a:r>
            <a:r>
              <a:rPr lang="en-US" sz="2400" dirty="0" smtClean="0"/>
              <a:t>IETF liaison communications</a:t>
            </a:r>
          </a:p>
          <a:p>
            <a:pPr lvl="1">
              <a:buClr>
                <a:srgbClr val="FF0000"/>
              </a:buClr>
              <a:buFont typeface="Wingdings" charset="2"/>
              <a:buChar char="q"/>
            </a:pPr>
            <a:r>
              <a:rPr lang="en-US" sz="2000" dirty="0" smtClean="0"/>
              <a:t>lp-wan: SC IETF can identify solutions to numerous problems stated for lp-wan.  SC IETF could produce a document describing the behaviors in 802.15.4 (LECIM) and 802.15.9 (KMP) that address the noted problems.</a:t>
            </a:r>
          </a:p>
          <a:p>
            <a:pPr lvl="2">
              <a:buClr>
                <a:srgbClr val="FF0000"/>
              </a:buClr>
              <a:buFont typeface="Wingdings" charset="2"/>
              <a:buChar char="q"/>
            </a:pPr>
            <a:r>
              <a:rPr lang="en-US" sz="1800" dirty="0" smtClean="0"/>
              <a:t>Status: no change</a:t>
            </a:r>
          </a:p>
          <a:p>
            <a:pPr lvl="2">
              <a:buClr>
                <a:srgbClr val="FF0000"/>
              </a:buClr>
              <a:buFont typeface="Wingdings" charset="2"/>
              <a:buChar char="q"/>
            </a:pPr>
            <a:r>
              <a:rPr lang="en-US" sz="1800" dirty="0" smtClean="0"/>
              <a:t>Responsible: Kinney</a:t>
            </a:r>
          </a:p>
          <a:p>
            <a:pPr lvl="1">
              <a:buClr>
                <a:srgbClr val="FF0000"/>
              </a:buClr>
              <a:buFont typeface="Wingdings" charset="2"/>
              <a:buChar char="q"/>
            </a:pPr>
            <a:r>
              <a:rPr lang="en-US" sz="2000" dirty="0" smtClean="0"/>
              <a:t>6lo: SC IETF could identify header compression methods that apply to IP but could be extended to MAC and PHY by IEEE 802.15.</a:t>
            </a:r>
          </a:p>
          <a:p>
            <a:pPr lvl="2">
              <a:buClr>
                <a:srgbClr val="FF0000"/>
              </a:buClr>
              <a:buFont typeface="Wingdings" charset="2"/>
              <a:buChar char="q"/>
            </a:pPr>
            <a:r>
              <a:rPr lang="en-US" sz="1800" dirty="0" smtClean="0"/>
              <a:t>Status: no change</a:t>
            </a:r>
          </a:p>
          <a:p>
            <a:pPr lvl="2">
              <a:buClr>
                <a:srgbClr val="FF0000"/>
              </a:buClr>
              <a:buFont typeface="Wingdings" charset="2"/>
              <a:buChar char="q"/>
            </a:pPr>
            <a:r>
              <a:rPr lang="en-US" sz="1800" dirty="0" smtClean="0"/>
              <a:t>Responsible: </a:t>
            </a:r>
          </a:p>
          <a:p>
            <a:pPr lvl="2">
              <a:buClr>
                <a:srgbClr val="FF0000"/>
              </a:buClr>
              <a:buFont typeface="Wingdings" charset="2"/>
              <a:buChar char="q"/>
            </a:pPr>
            <a:endParaRPr lang="en-US" sz="1800" dirty="0" smtClean="0"/>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21</a:t>
            </a:fld>
            <a:endParaRPr lang="en-US"/>
          </a:p>
        </p:txBody>
      </p:sp>
    </p:spTree>
    <p:extLst>
      <p:ext uri="{BB962C8B-B14F-4D97-AF65-F5344CB8AC3E}">
        <p14:creationId xmlns:p14="http://schemas.microsoft.com/office/powerpoint/2010/main" val="41420817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4114800"/>
          </a:xfrm>
        </p:spPr>
        <p:txBody>
          <a:bodyPr/>
          <a:lstStyle/>
          <a:p>
            <a:pPr marL="577850" lvl="1" indent="-290513" fontAlgn="b">
              <a:buClr>
                <a:srgbClr val="FF0000"/>
              </a:buClr>
              <a:buFont typeface="Wingdings" charset="2"/>
              <a:buChar char="q"/>
            </a:pPr>
            <a:r>
              <a:rPr lang="en-US" sz="2400" b="1" dirty="0" smtClean="0"/>
              <a:t>No presentations</a:t>
            </a:r>
            <a:r>
              <a:rPr lang="en-US" sz="2000" b="1" dirty="0" smtClean="0"/>
              <a:t>:</a:t>
            </a:r>
            <a:endParaRPr lang="en-US" sz="2000" b="1" dirty="0"/>
          </a:p>
        </p:txBody>
      </p:sp>
      <p:sp>
        <p:nvSpPr>
          <p:cNvPr id="4" name="Date Placeholder 3"/>
          <p:cNvSpPr>
            <a:spLocks noGrp="1"/>
          </p:cNvSpPr>
          <p:nvPr>
            <p:ph type="dt" sz="half" idx="10"/>
          </p:nvPr>
        </p:nvSpPr>
        <p:spPr/>
        <p:txBody>
          <a:bodyPr/>
          <a:lstStyle/>
          <a:p>
            <a:pPr>
              <a:defRPr/>
            </a:pPr>
            <a:r>
              <a:rPr lang="en-US" smtClean="0"/>
              <a:t>&lt;Jan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22</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23</a:t>
            </a:fld>
            <a:endParaRPr lang="en-US"/>
          </a:p>
        </p:txBody>
      </p:sp>
      <p:sp>
        <p:nvSpPr>
          <p:cNvPr id="21509" name="Rectangle 2"/>
          <p:cNvSpPr>
            <a:spLocks noGrp="1" noChangeArrowheads="1"/>
          </p:cNvSpPr>
          <p:nvPr>
            <p:ph type="title" idx="4294967295"/>
          </p:nvPr>
        </p:nvSpPr>
        <p:spPr>
          <a:xfrm>
            <a:off x="533400" y="4572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143000"/>
            <a:ext cx="89154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a:p>
            <a:pPr marL="800100" lvl="1" indent="-342900">
              <a:buClr>
                <a:srgbClr val="FF0000"/>
              </a:buClr>
              <a:buFont typeface="Wingdings" charset="2"/>
              <a:buChar char="q"/>
            </a:pPr>
            <a:r>
              <a:rPr lang="en-US" sz="2000" dirty="0"/>
              <a:t>No Standards issues reported</a:t>
            </a:r>
          </a:p>
          <a:p>
            <a:pPr marL="800100" lvl="1" indent="-342900">
              <a:buClr>
                <a:srgbClr val="FF0000"/>
              </a:buClr>
              <a:buFont typeface="Wingdings" charset="2"/>
              <a:buChar char="q"/>
            </a:pPr>
            <a:r>
              <a:rPr lang="en-US" sz="2000" dirty="0" smtClean="0"/>
              <a:t>Changes </a:t>
            </a:r>
            <a:r>
              <a:rPr lang="en-US" sz="2000" dirty="0"/>
              <a:t>with Operations </a:t>
            </a:r>
            <a:r>
              <a:rPr lang="en-US" sz="2000" dirty="0" smtClean="0"/>
              <a:t>Manual: None needed</a:t>
            </a:r>
          </a:p>
          <a:p>
            <a:pPr marL="800100" lvl="1" indent="-342900">
              <a:buClr>
                <a:srgbClr val="FF0000"/>
              </a:buClr>
              <a:buFont typeface="Wingdings" charset="2"/>
              <a:buChar char="q"/>
            </a:pPr>
            <a:r>
              <a:rPr lang="en-US" sz="2000" dirty="0" smtClean="0"/>
              <a:t>ANA document (15.4) reviewed, noting need for a 15.3 document</a:t>
            </a:r>
          </a:p>
          <a:p>
            <a:pPr marL="342900" indent="-342900">
              <a:buClr>
                <a:srgbClr val="FF0000"/>
              </a:buClr>
              <a:buFont typeface="Wingdings" charset="2"/>
              <a:buChar char="q"/>
            </a:pPr>
            <a:r>
              <a:rPr lang="en-US" sz="1800" b="1" dirty="0" smtClean="0"/>
              <a:t>IETF</a:t>
            </a:r>
          </a:p>
          <a:p>
            <a:pPr marL="800100" lvl="1" indent="-342900">
              <a:buClr>
                <a:srgbClr val="FF0000"/>
              </a:buClr>
              <a:buFont typeface="Wingdings" charset="2"/>
              <a:buChar char="q"/>
            </a:pPr>
            <a:r>
              <a:rPr lang="en-US" sz="1800" b="1" dirty="0" smtClean="0"/>
              <a:t>Status Update: </a:t>
            </a:r>
            <a:r>
              <a:rPr lang="en-US" sz="1800" dirty="0" smtClean="0"/>
              <a:t>6tisch, Core, 6lo, Roll, </a:t>
            </a:r>
            <a:r>
              <a:rPr lang="en-US" sz="1800" dirty="0" err="1" smtClean="0"/>
              <a:t>Detnet</a:t>
            </a:r>
            <a:r>
              <a:rPr lang="en-US" sz="1800" dirty="0" smtClean="0"/>
              <a:t>,</a:t>
            </a:r>
            <a:r>
              <a:rPr lang="en-US" sz="1800" dirty="0"/>
              <a:t> </a:t>
            </a:r>
            <a:r>
              <a:rPr lang="en-US" sz="1800" dirty="0" smtClean="0"/>
              <a:t>lp-wan, t2trg, Ace</a:t>
            </a:r>
          </a:p>
          <a:p>
            <a:pPr marL="800100" lvl="1" indent="-342900">
              <a:buClr>
                <a:srgbClr val="FF0000"/>
              </a:buClr>
              <a:buFont typeface="Wingdings" charset="2"/>
              <a:buChar char="q"/>
            </a:pPr>
            <a:r>
              <a:rPr lang="en-US" sz="1800" dirty="0" smtClean="0"/>
              <a:t>Two liaison communications status updated</a:t>
            </a:r>
          </a:p>
          <a:p>
            <a:pPr marL="1314450" lvl="2" indent="-396875">
              <a:buClr>
                <a:srgbClr val="FF0000"/>
              </a:buClr>
              <a:buFont typeface="Wingdings" charset="2"/>
              <a:buChar char="q"/>
            </a:pPr>
            <a:r>
              <a:rPr lang="en-US" sz="1800" dirty="0" smtClean="0"/>
              <a:t>lp</a:t>
            </a:r>
            <a:r>
              <a:rPr lang="en-US" sz="1800" dirty="0"/>
              <a:t>-wan: SC IETF can identify solutions to numerous problems stated for lp-wan.  SC IETF could produce a document describing the behaviors in 802.15.4 (LECIM) and 802.15.9 (KMP) that address the noted problems</a:t>
            </a:r>
            <a:r>
              <a:rPr lang="en-US" sz="1800" dirty="0" smtClean="0"/>
              <a:t>. - Kinney</a:t>
            </a:r>
            <a:endParaRPr lang="en-US" sz="1800" dirty="0"/>
          </a:p>
          <a:p>
            <a:pPr marL="1317625" lvl="2" indent="-400050">
              <a:buClr>
                <a:srgbClr val="FF0000"/>
              </a:buClr>
              <a:buFont typeface="Wingdings" charset="2"/>
              <a:buChar char="q"/>
              <a:tabLst>
                <a:tab pos="1317625" algn="l"/>
              </a:tabLst>
            </a:pPr>
            <a:r>
              <a:rPr lang="en-US" sz="1800" dirty="0"/>
              <a:t>6lo: SC IETF could identify header compression methods that apply to IP but could be extended to MAC and PHY by IEEE 802.15</a:t>
            </a:r>
            <a:r>
              <a:rPr lang="en-US" sz="1800" dirty="0" smtClean="0"/>
              <a:t>.</a:t>
            </a:r>
          </a:p>
          <a:p>
            <a:pPr marL="1714500" lvl="3" indent="-342900">
              <a:buClr>
                <a:srgbClr val="FF0000"/>
              </a:buClr>
              <a:buFont typeface="Wingdings" charset="2"/>
              <a:buChar char="q"/>
            </a:pPr>
            <a:r>
              <a:rPr lang="en-US" sz="1800" dirty="0" smtClean="0"/>
              <a:t>Consensus to start an effort to </a:t>
            </a:r>
            <a:r>
              <a:rPr lang="en-US" sz="1800" dirty="0"/>
              <a:t>develop the concept of reduction of over-the-air header sizes for lp-wan type </a:t>
            </a:r>
            <a:r>
              <a:rPr lang="en-US" sz="1800" dirty="0" smtClean="0"/>
              <a:t>packets</a:t>
            </a:r>
          </a:p>
          <a:p>
            <a:pPr marL="798513" lvl="1" indent="-339725">
              <a:buClr>
                <a:srgbClr val="FF0000"/>
              </a:buClr>
              <a:buFont typeface="Wingdings" charset="2"/>
              <a:buChar char="q"/>
            </a:pPr>
            <a:r>
              <a:rPr lang="en-US" sz="1800" b="1" dirty="0" smtClean="0"/>
              <a:t>Next session agenda</a:t>
            </a:r>
            <a:r>
              <a:rPr lang="en-US" sz="1800" dirty="0" smtClean="0"/>
              <a:t>: focus on the documents to be presented at IETF 97</a:t>
            </a:r>
          </a:p>
          <a:p>
            <a:pPr marL="342900" indent="-342900">
              <a:buClr>
                <a:srgbClr val="FF0000"/>
              </a:buClr>
              <a:buFont typeface="Wingdings" charset="2"/>
              <a:buChar char="q"/>
            </a:pPr>
            <a:r>
              <a:rPr lang="en-US" sz="1800" b="1" dirty="0"/>
              <a:t>WNG presentations</a:t>
            </a:r>
          </a:p>
          <a:p>
            <a:pPr marL="800100" lvl="1" indent="-342900">
              <a:buClr>
                <a:srgbClr val="FF0000"/>
              </a:buClr>
              <a:buFont typeface="Wingdings" charset="2"/>
              <a:buChar char="q"/>
            </a:pPr>
            <a:r>
              <a:rPr lang="en-US" sz="1800" dirty="0" smtClean="0">
                <a:solidFill>
                  <a:srgbClr val="000000"/>
                </a:solidFill>
              </a:rPr>
              <a:t>No presentations</a:t>
            </a:r>
            <a:endParaRPr lang="en-US" sz="1800" dirty="0"/>
          </a:p>
        </p:txBody>
      </p:sp>
    </p:spTree>
    <p:extLst>
      <p:ext uri="{BB962C8B-B14F-4D97-AF65-F5344CB8AC3E}">
        <p14:creationId xmlns:p14="http://schemas.microsoft.com/office/powerpoint/2010/main" val="36288684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sp>
        <p:nvSpPr>
          <p:cNvPr id="21509" name="Rectangle 2"/>
          <p:cNvSpPr>
            <a:spLocks noGrp="1" noChangeArrowheads="1"/>
          </p:cNvSpPr>
          <p:nvPr>
            <p:ph type="title" idx="4294967295"/>
          </p:nvPr>
        </p:nvSpPr>
        <p:spPr>
          <a:xfrm>
            <a:off x="533400" y="457200"/>
            <a:ext cx="7772400" cy="762000"/>
          </a:xfrm>
        </p:spPr>
        <p:txBody>
          <a:bodyPr/>
          <a:lstStyle/>
          <a:p>
            <a:r>
              <a:rPr lang="en-US" b="1" dirty="0" smtClean="0">
                <a:latin typeface="Times New Roman" charset="0"/>
                <a:ea typeface="ＭＳ Ｐゴシック" charset="0"/>
                <a:cs typeface="ＭＳ Ｐゴシック" charset="0"/>
              </a:rPr>
              <a:t>SC maintenance motion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57200" y="1905000"/>
            <a:ext cx="8145242"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800" b="1" i="1" dirty="0"/>
              <a:t>Move that </a:t>
            </a:r>
            <a:r>
              <a:rPr lang="en-US" sz="2800" b="1" i="1" dirty="0" smtClean="0"/>
              <a:t>IEEE 802.15 </a:t>
            </a:r>
            <a:r>
              <a:rPr lang="en-US" sz="2800" b="1" i="1" dirty="0"/>
              <a:t>WG approve the </a:t>
            </a:r>
            <a:r>
              <a:rPr lang="en-US" sz="2800" b="1" i="1" dirty="0" smtClean="0"/>
              <a:t>IEEE 802.15 </a:t>
            </a:r>
            <a:r>
              <a:rPr lang="en-US" sz="2800" b="1" i="1" dirty="0"/>
              <a:t>WG Operations Manual document 15-10-0235-</a:t>
            </a:r>
            <a:r>
              <a:rPr lang="en-US" sz="2800" b="1" i="1" dirty="0" smtClean="0"/>
              <a:t>18.</a:t>
            </a:r>
            <a:endParaRPr lang="en-US" sz="2800" b="1" dirty="0"/>
          </a:p>
          <a:p>
            <a:endParaRPr lang="en-US" sz="2800" b="1" dirty="0" smtClean="0"/>
          </a:p>
          <a:p>
            <a:r>
              <a:rPr lang="en-US" sz="2800" b="1" dirty="0" smtClean="0"/>
              <a:t>Moved </a:t>
            </a:r>
            <a:r>
              <a:rPr lang="en-US" sz="2800" b="1" dirty="0"/>
              <a:t>by Pat </a:t>
            </a:r>
            <a:r>
              <a:rPr lang="en-US" sz="2800" b="1" dirty="0" smtClean="0"/>
              <a:t>Kinney; </a:t>
            </a:r>
          </a:p>
          <a:p>
            <a:r>
              <a:rPr lang="en-US" sz="2800" b="1" dirty="0"/>
              <a:t>S</a:t>
            </a:r>
            <a:r>
              <a:rPr lang="en-US" sz="2800" b="1" dirty="0" smtClean="0"/>
              <a:t>econded by</a:t>
            </a:r>
            <a:endParaRPr lang="en-US" sz="2800" b="1" dirty="0"/>
          </a:p>
        </p:txBody>
      </p:sp>
    </p:spTree>
    <p:extLst>
      <p:ext uri="{BB962C8B-B14F-4D97-AF65-F5344CB8AC3E}">
        <p14:creationId xmlns:p14="http://schemas.microsoft.com/office/powerpoint/2010/main" val="247477597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609600"/>
            <a:ext cx="7772400" cy="762000"/>
          </a:xfrm>
        </p:spPr>
        <p:txBody>
          <a:bodyPr/>
          <a:lstStyle/>
          <a:p>
            <a:r>
              <a:rPr lang="en-US" b="1" dirty="0" smtClean="0">
                <a:latin typeface="Times New Roman" charset="0"/>
                <a:ea typeface="ＭＳ Ｐゴシック" charset="0"/>
                <a:cs typeface="ＭＳ Ｐゴシック" charset="0"/>
              </a:rPr>
              <a:t>SC Meeting Goals </a:t>
            </a:r>
            <a:r>
              <a:rPr lang="en-US" sz="2800" dirty="0" smtClean="0">
                <a:latin typeface="Times New Roman" charset="0"/>
                <a:ea typeface="ＭＳ Ｐゴシック" charset="0"/>
                <a:cs typeface="ＭＳ Ｐゴシック" charset="0"/>
              </a:rPr>
              <a:t>(Agenda 15-</a:t>
            </a:r>
            <a:r>
              <a:rPr lang="en-US" sz="2800" dirty="0" smtClean="0">
                <a:latin typeface="Times New Roman" charset="0"/>
                <a:ea typeface="ＭＳ Ｐゴシック" charset="0"/>
                <a:cs typeface="ＭＳ Ｐゴシック" charset="0"/>
              </a:rPr>
              <a:t>17-0024-</a:t>
            </a:r>
            <a:r>
              <a:rPr lang="en-US" sz="2800" dirty="0" smtClean="0">
                <a:latin typeface="Times New Roman" charset="0"/>
                <a:ea typeface="ＭＳ Ｐゴシック" charset="0"/>
                <a:cs typeface="ＭＳ Ｐゴシック" charset="0"/>
              </a:rPr>
              <a:t>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752600"/>
            <a:ext cx="8839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pPr>
            <a:r>
              <a:rPr lang="en-US" sz="2400" b="1" dirty="0" smtClean="0"/>
              <a:t>SC Maintenance   </a:t>
            </a:r>
            <a:r>
              <a:rPr lang="en-US" sz="1800" b="1" dirty="0" smtClean="0"/>
              <a:t>Thursday 19 Jan, PM1 </a:t>
            </a:r>
          </a:p>
          <a:p>
            <a:pPr marL="914400" lvl="1" indent="-457200" eaLnBrk="0" fontAlgn="b" hangingPunct="0">
              <a:buClr>
                <a:srgbClr val="FF0000"/>
              </a:buClr>
              <a:buFont typeface="Wingdings" charset="0"/>
              <a:buChar char="q"/>
            </a:pPr>
            <a:r>
              <a:rPr lang="en-US" sz="1800" b="1" dirty="0" smtClean="0"/>
              <a:t>Discuss any issues with published standards</a:t>
            </a:r>
          </a:p>
          <a:p>
            <a:pPr marL="914400" lvl="1" indent="-457200" eaLnBrk="0" fontAlgn="b" hangingPunct="0">
              <a:buClr>
                <a:srgbClr val="FF0000"/>
              </a:buClr>
              <a:buFont typeface="Wingdings" charset="0"/>
              <a:buChar char="q"/>
            </a:pPr>
            <a:r>
              <a:rPr lang="en-US" sz="1800" b="1" dirty="0" smtClean="0"/>
              <a:t>Discuss any issues with the Operations Manual</a:t>
            </a:r>
            <a:r>
              <a:rPr lang="en-US" sz="1800" dirty="0" smtClean="0"/>
              <a:t> </a:t>
            </a:r>
          </a:p>
          <a:p>
            <a:pPr marL="457200" indent="-457200" eaLnBrk="0" fontAlgn="b" hangingPunct="0">
              <a:buClr>
                <a:srgbClr val="FF0000"/>
              </a:buClr>
              <a:buFont typeface="Wingdings" charset="0"/>
              <a:buChar char="q"/>
            </a:pPr>
            <a:r>
              <a:rPr lang="en-US" sz="2400" b="1" dirty="0" smtClean="0"/>
              <a:t>SC </a:t>
            </a:r>
            <a:r>
              <a:rPr lang="en-US" sz="2400" b="1" dirty="0" smtClean="0"/>
              <a:t>IETF </a:t>
            </a:r>
            <a:r>
              <a:rPr lang="en-US" sz="1800" b="1" dirty="0" smtClean="0"/>
              <a:t>Tuesday </a:t>
            </a:r>
            <a:r>
              <a:rPr lang="en-US" sz="1800" b="1" dirty="0" smtClean="0"/>
              <a:t>17 Jan, </a:t>
            </a:r>
            <a:r>
              <a:rPr lang="en-US" sz="1800" b="1" dirty="0" smtClean="0"/>
              <a:t>PM2 </a:t>
            </a:r>
            <a:endParaRPr lang="en-US" sz="1800" b="1" dirty="0"/>
          </a:p>
          <a:p>
            <a:pPr marL="800100" lvl="1" indent="-342900">
              <a:buClr>
                <a:srgbClr val="FF0000"/>
              </a:buClr>
              <a:buFont typeface="Wingdings" charset="2"/>
              <a:buChar char="q"/>
            </a:pPr>
            <a:r>
              <a:rPr lang="en-US" sz="1800" b="1" dirty="0"/>
              <a:t>Status Update: 6tisch, Core, 6lo, Roll, </a:t>
            </a:r>
            <a:r>
              <a:rPr lang="en-US" sz="1800" b="1" dirty="0" err="1"/>
              <a:t>Detnet</a:t>
            </a:r>
            <a:r>
              <a:rPr lang="en-US" sz="1800" b="1" dirty="0"/>
              <a:t>, </a:t>
            </a:r>
            <a:r>
              <a:rPr lang="en-US" sz="1800" b="1" dirty="0" smtClean="0"/>
              <a:t>lp</a:t>
            </a:r>
            <a:r>
              <a:rPr lang="en-US" sz="1800" b="1" dirty="0"/>
              <a:t>-</a:t>
            </a:r>
            <a:r>
              <a:rPr lang="en-US" sz="1800" b="1" dirty="0" smtClean="0"/>
              <a:t>wan, Ace, t2trg</a:t>
            </a:r>
            <a:endParaRPr lang="en-US" sz="1800" b="1" dirty="0"/>
          </a:p>
          <a:p>
            <a:pPr marL="800100" lvl="1" indent="-342900">
              <a:buClr>
                <a:srgbClr val="FF0000"/>
              </a:buClr>
              <a:buFont typeface="Wingdings" charset="2"/>
              <a:buChar char="q"/>
            </a:pPr>
            <a:r>
              <a:rPr lang="en-US" sz="1800" b="1" dirty="0" smtClean="0"/>
              <a:t>Liaison communications status updates/requests/discussions</a:t>
            </a:r>
          </a:p>
          <a:p>
            <a:pPr marL="457200" indent="-457200" eaLnBrk="0" fontAlgn="b" hangingPunct="0">
              <a:buClr>
                <a:srgbClr val="FF0000"/>
              </a:buClr>
              <a:buFont typeface="Wingdings" charset="0"/>
              <a:buChar char="q"/>
            </a:pPr>
            <a:r>
              <a:rPr lang="en-US" sz="2400" b="1" dirty="0" smtClean="0"/>
              <a:t>SC </a:t>
            </a:r>
            <a:r>
              <a:rPr lang="en-US" sz="2400" b="1" dirty="0"/>
              <a:t>WNG  </a:t>
            </a:r>
            <a:r>
              <a:rPr lang="en-US" sz="1800" b="1" dirty="0"/>
              <a:t>Wednesday </a:t>
            </a:r>
            <a:r>
              <a:rPr lang="en-US" sz="1800" b="1" dirty="0" smtClean="0"/>
              <a:t>18 Jan, </a:t>
            </a:r>
            <a:r>
              <a:rPr lang="en-US" sz="1800" b="1" dirty="0"/>
              <a:t>AM2</a:t>
            </a:r>
          </a:p>
          <a:p>
            <a:pPr marL="801688" lvl="1" indent="-342900" fontAlgn="b">
              <a:buClr>
                <a:srgbClr val="FF0000"/>
              </a:buClr>
              <a:buFont typeface="Wingdings" charset="2"/>
              <a:buChar char="q"/>
            </a:pPr>
            <a:r>
              <a:rPr lang="en-US" sz="1800" b="1" dirty="0" smtClean="0">
                <a:solidFill>
                  <a:srgbClr val="000000"/>
                </a:solidFill>
              </a:rPr>
              <a:t>No Presentation </a:t>
            </a:r>
            <a:r>
              <a:rPr lang="en-US" sz="1800" b="1" dirty="0" smtClean="0">
                <a:solidFill>
                  <a:srgbClr val="000000"/>
                </a:solidFill>
              </a:rPr>
              <a:t>scheduled</a:t>
            </a:r>
            <a:endParaRPr lang="en-US" sz="1800" b="1" dirty="0">
              <a:solidFill>
                <a:srgbClr val="000000"/>
              </a:solidFill>
              <a:ea typeface="Lucida Grande"/>
              <a:cs typeface="Lucida Grande"/>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39625</TotalTime>
  <Words>2738</Words>
  <Application>Microsoft Macintosh PowerPoint</Application>
  <PresentationFormat>On-screen Show (4:3)</PresentationFormat>
  <Paragraphs>359</Paragraphs>
  <Slides>24</Slides>
  <Notes>8</Notes>
  <HiddenSlides>2</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SC Meeting Goals (Agenda 15-17-0024-00)</vt:lpstr>
      <vt:lpstr>SC Maintenance</vt:lpstr>
      <vt:lpstr>SC IETF</vt:lpstr>
      <vt:lpstr>SC IETF</vt:lpstr>
      <vt:lpstr>SC IETF</vt:lpstr>
      <vt:lpstr>SC IETF</vt:lpstr>
      <vt:lpstr>SC IETF</vt:lpstr>
      <vt:lpstr>SC IETF</vt:lpstr>
      <vt:lpstr>SC IETF</vt:lpstr>
      <vt:lpstr>SC IETF</vt:lpstr>
      <vt:lpstr>SC IETF</vt:lpstr>
      <vt:lpstr>SC IETF</vt:lpstr>
      <vt:lpstr>SC IETF</vt:lpstr>
      <vt:lpstr>SC WNG </vt:lpstr>
      <vt:lpstr>SC Accomplishments</vt:lpstr>
      <vt:lpstr>SC maintenance motion</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Atlanta</dc:title>
  <dc:subject>IEEE 802.15 &lt;SC Report&gt;</dc:subject>
  <dc:creator>Pat Kinney</dc:creator>
  <cp:keywords/>
  <dc:description>&lt;15-17-0047-00-0mag&gt;</dc:description>
  <cp:lastModifiedBy>Pat Kinney</cp:lastModifiedBy>
  <cp:revision>829</cp:revision>
  <cp:lastPrinted>2016-07-25T16:00:41Z</cp:lastPrinted>
  <dcterms:created xsi:type="dcterms:W3CDTF">2009-07-12T16:25:16Z</dcterms:created>
  <dcterms:modified xsi:type="dcterms:W3CDTF">2017-01-17T14:29:58Z</dcterms:modified>
  <cp:category/>
</cp:coreProperties>
</file>