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1" r:id="rId4"/>
    <p:sldId id="272" r:id="rId5"/>
    <p:sldId id="275" r:id="rId6"/>
    <p:sldId id="273" r:id="rId7"/>
    <p:sldId id="274" r:id="rId8"/>
    <p:sldId id="276"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January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January 2017</a:t>
            </a:r>
            <a:endParaRPr lang="en-US" altLang="ja-JP" dirty="0"/>
          </a:p>
        </p:txBody>
      </p:sp>
    </p:spTree>
    <p:extLst>
      <p:ext uri="{BB962C8B-B14F-4D97-AF65-F5344CB8AC3E}">
        <p14:creationId xmlns:p14="http://schemas.microsoft.com/office/powerpoint/2010/main" xmlns=""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a:t>
            </a:r>
            <a:r>
              <a:rPr lang="en-US" altLang="ja-JP" sz="1400" b="1" dirty="0" smtClean="0">
                <a:ea typeface="ＭＳ Ｐゴシック" charset="-128"/>
              </a:rPr>
              <a:t>15-17-0045-00-004s</a:t>
            </a:r>
            <a:endParaRPr lang="en-US" altLang="ja-JP" sz="1400" b="1" dirty="0">
              <a:ea typeface="ＭＳ Ｐゴシック" charset="-128"/>
            </a:endParaRPr>
          </a:p>
        </p:txBody>
      </p:sp>
      <p:sp>
        <p:nvSpPr>
          <p:cNvPr id="1032" name="Line 8"/>
          <p:cNvSpPr>
            <a:spLocks noChangeShapeType="1"/>
          </p:cNvSpPr>
          <p:nvPr/>
        </p:nvSpPr>
        <p:spPr bwMode="auto">
          <a:xfrm>
            <a:off x="685800" y="620688"/>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en-US" altLang="ja-JP"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January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[16 January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
            </a:r>
            <a:r>
              <a:rPr lang="en-US" altLang="ja-JP" sz="1600" dirty="0" smtClean="0">
                <a:solidFill>
                  <a:schemeClr val="tx2"/>
                </a:solidFill>
                <a:ea typeface="ＭＳ Ｐゴシック" charset="-128"/>
              </a:rPr>
              <a:t>[Muroran IT </a:t>
            </a:r>
            <a:r>
              <a:rPr lang="en-US" altLang="ja-JP" sz="1600" dirty="0">
                <a:solidFill>
                  <a:schemeClr val="tx2"/>
                </a:solidFill>
                <a:ea typeface="ＭＳ Ｐゴシック" charset="-128"/>
              </a:rPr>
              <a:t>/ Landis&amp;Gyr]</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Muroan</a:t>
            </a:r>
            <a:r>
              <a:rPr lang="en-US" altLang="ja-JP" sz="1600" dirty="0" smtClean="0">
                <a:solidFill>
                  <a:schemeClr val="tx2"/>
                </a:solidFill>
                <a:ea typeface="ＭＳ Ｐゴシック" charset="-128"/>
              </a:rPr>
              <a:t> Hokkaido,  </a:t>
            </a:r>
            <a:r>
              <a:rPr lang="en-US" altLang="ja-JP" sz="1600" dirty="0">
                <a:solidFill>
                  <a:schemeClr val="tx2"/>
                </a:solidFill>
                <a:ea typeface="ＭＳ Ｐゴシック" charset="-128"/>
              </a:rPr>
              <a:t>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a:t>
            </a:r>
            <a:r>
              <a:rPr lang="en-US" altLang="ja-JP" sz="1600" dirty="0" smtClean="0">
                <a:ea typeface="ＭＳ Ｐゴシック" charset="-128"/>
              </a:rPr>
              <a:t>81-143-46-5345 </a:t>
            </a:r>
            <a:r>
              <a:rPr lang="en-US" altLang="ja-JP" sz="1600" dirty="0">
                <a:ea typeface="ＭＳ Ｐゴシック" charset="-128"/>
              </a:rPr>
              <a:t>/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January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en-US" altLang="ja-JP"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January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Kitazawa</a:t>
            </a:r>
          </a:p>
          <a:p>
            <a:r>
              <a:rPr lang="en-US" altLang="ja-JP" dirty="0">
                <a:ea typeface="ＭＳ Ｐゴシック" charset="-128"/>
              </a:rPr>
              <a:t>Hidetoshi Yokota</a:t>
            </a:r>
            <a:endParaRPr lang="ja-JP" altLang="ja-JP"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January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77" name="プレゼンテーション" showAsIcon="1" r:id="rId4" imgW="914400" imgH="857250" progId="">
              <p:embed/>
            </p:oleObj>
          </a:graphicData>
        </a:graphic>
      </p:graphicFrame>
    </p:spTree>
    <p:extLst>
      <p:ext uri="{BB962C8B-B14F-4D97-AF65-F5344CB8AC3E}">
        <p14:creationId xmlns:p14="http://schemas.microsoft.com/office/powerpoint/2010/main" xmlns=""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3795609884"/>
              </p:ext>
            </p:extLst>
          </p:nvPr>
        </p:nvGraphicFramePr>
        <p:xfrm>
          <a:off x="467544" y="1700808"/>
          <a:ext cx="8321741" cy="4572000"/>
        </p:xfrm>
        <a:graphic>
          <a:graphicData uri="http://schemas.openxmlformats.org/drawingml/2006/table">
            <a:tbl>
              <a:tblPr firstRow="1" bandRow="1">
                <a:tableStyleId>{93296810-A885-4BE3-A3E7-6D5BEEA58F35}</a:tableStyleId>
              </a:tblPr>
              <a:tblGrid>
                <a:gridCol w="1121741">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91440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9144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endParaRPr kumimoji="1" lang="en-US" altLang="ja-JP" baseline="0" dirty="0" smtClean="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9144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smtClean="0"/>
                        <a:t>Highland </a:t>
                      </a:r>
                      <a:r>
                        <a:rPr kumimoji="1" lang="en-US" altLang="ja-JP" baseline="0" dirty="0" smtClean="0"/>
                        <a:t>Ballroom  VI</a:t>
                      </a:r>
                      <a:endParaRPr kumimoji="1" lang="en-US" altLang="ja-JP" baseline="0" dirty="0" smtClean="0"/>
                    </a:p>
                  </a:txBody>
                  <a:tcPr marL="36000" marR="36000" marT="36000" marB="36000" anchor="ctr"/>
                </a:tc>
                <a:extLst>
                  <a:ext uri="{0D108BD9-81ED-4DB2-BD59-A6C34878D82A}">
                    <a16:rowId xmlns:a16="http://schemas.microsoft.com/office/drawing/2014/main" xmlns="" val="10002"/>
                  </a:ext>
                </a:extLst>
              </a:tr>
              <a:tr h="9144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9144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772816"/>
            <a:ext cx="8640960" cy="4536504"/>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SAT </a:t>
            </a:r>
            <a:r>
              <a:rPr lang="en-US" altLang="ja-JP" sz="2400" dirty="0"/>
              <a:t>and BRC Teleconference meeting </a:t>
            </a:r>
            <a:r>
              <a:rPr lang="en-US" altLang="ja-JP" sz="2400" dirty="0" smtClean="0"/>
              <a:t>minutes</a:t>
            </a:r>
          </a:p>
          <a:p>
            <a:r>
              <a:rPr lang="en-US" altLang="ja-JP" sz="2400" dirty="0" smtClean="0"/>
              <a:t>Comment resolution</a:t>
            </a:r>
          </a:p>
          <a:p>
            <a:r>
              <a:rPr lang="en-US" altLang="ja-JP" sz="2400" dirty="0" smtClean="0"/>
              <a:t>Timeline</a:t>
            </a:r>
            <a:endParaRPr lang="en-US" altLang="ja-JP" sz="2400" dirty="0"/>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smtClean="0"/>
              <a:t>January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xmlns="" val="20000"/>
                    </a:ext>
                  </a:extLst>
                </a:gridCol>
                <a:gridCol w="1350216">
                  <a:extLst>
                    <a:ext uri="{9D8B030D-6E8A-4147-A177-3AD203B41FA5}">
                      <a16:colId xmlns:a16="http://schemas.microsoft.com/office/drawing/2014/main" xmlns="" val="20001"/>
                    </a:ext>
                  </a:extLst>
                </a:gridCol>
                <a:gridCol w="288000">
                  <a:extLst>
                    <a:ext uri="{9D8B030D-6E8A-4147-A177-3AD203B41FA5}">
                      <a16:colId xmlns:a16="http://schemas.microsoft.com/office/drawing/2014/main" xmlns="" val="20002"/>
                    </a:ext>
                  </a:extLst>
                </a:gridCol>
                <a:gridCol w="288000">
                  <a:extLst>
                    <a:ext uri="{9D8B030D-6E8A-4147-A177-3AD203B41FA5}">
                      <a16:colId xmlns:a16="http://schemas.microsoft.com/office/drawing/2014/main" xmlns="" val="20003"/>
                    </a:ext>
                  </a:extLst>
                </a:gridCol>
                <a:gridCol w="288000">
                  <a:extLst>
                    <a:ext uri="{9D8B030D-6E8A-4147-A177-3AD203B41FA5}">
                      <a16:colId xmlns:a16="http://schemas.microsoft.com/office/drawing/2014/main" xmlns="" val="20004"/>
                    </a:ext>
                  </a:extLst>
                </a:gridCol>
                <a:gridCol w="288000">
                  <a:extLst>
                    <a:ext uri="{9D8B030D-6E8A-4147-A177-3AD203B41FA5}">
                      <a16:colId xmlns:a16="http://schemas.microsoft.com/office/drawing/2014/main" xmlns="" val="20005"/>
                    </a:ext>
                  </a:extLst>
                </a:gridCol>
                <a:gridCol w="288000">
                  <a:extLst>
                    <a:ext uri="{9D8B030D-6E8A-4147-A177-3AD203B41FA5}">
                      <a16:colId xmlns:a16="http://schemas.microsoft.com/office/drawing/2014/main" xmlns="" val="20006"/>
                    </a:ext>
                  </a:extLst>
                </a:gridCol>
                <a:gridCol w="288000">
                  <a:extLst>
                    <a:ext uri="{9D8B030D-6E8A-4147-A177-3AD203B41FA5}">
                      <a16:colId xmlns:a16="http://schemas.microsoft.com/office/drawing/2014/main" xmlns="" val="20007"/>
                    </a:ext>
                  </a:extLst>
                </a:gridCol>
                <a:gridCol w="288000">
                  <a:extLst>
                    <a:ext uri="{9D8B030D-6E8A-4147-A177-3AD203B41FA5}">
                      <a16:colId xmlns:a16="http://schemas.microsoft.com/office/drawing/2014/main" xmlns="" val="20008"/>
                    </a:ext>
                  </a:extLst>
                </a:gridCol>
                <a:gridCol w="288000">
                  <a:extLst>
                    <a:ext uri="{9D8B030D-6E8A-4147-A177-3AD203B41FA5}">
                      <a16:colId xmlns:a16="http://schemas.microsoft.com/office/drawing/2014/main" xmlns="" val="20009"/>
                    </a:ext>
                  </a:extLst>
                </a:gridCol>
                <a:gridCol w="288000">
                  <a:extLst>
                    <a:ext uri="{9D8B030D-6E8A-4147-A177-3AD203B41FA5}">
                      <a16:colId xmlns:a16="http://schemas.microsoft.com/office/drawing/2014/main" xmlns="" val="20010"/>
                    </a:ext>
                  </a:extLst>
                </a:gridCol>
                <a:gridCol w="288000">
                  <a:extLst>
                    <a:ext uri="{9D8B030D-6E8A-4147-A177-3AD203B41FA5}">
                      <a16:colId xmlns:a16="http://schemas.microsoft.com/office/drawing/2014/main" xmlns="" val="20011"/>
                    </a:ext>
                  </a:extLst>
                </a:gridCol>
                <a:gridCol w="288000">
                  <a:extLst>
                    <a:ext uri="{9D8B030D-6E8A-4147-A177-3AD203B41FA5}">
                      <a16:colId xmlns:a16="http://schemas.microsoft.com/office/drawing/2014/main" xmlns="" val="20012"/>
                    </a:ext>
                  </a:extLst>
                </a:gridCol>
                <a:gridCol w="288000">
                  <a:extLst>
                    <a:ext uri="{9D8B030D-6E8A-4147-A177-3AD203B41FA5}">
                      <a16:colId xmlns:a16="http://schemas.microsoft.com/office/drawing/2014/main" xmlns="" val="20013"/>
                    </a:ext>
                  </a:extLst>
                </a:gridCol>
                <a:gridCol w="288000">
                  <a:extLst>
                    <a:ext uri="{9D8B030D-6E8A-4147-A177-3AD203B41FA5}">
                      <a16:colId xmlns:a16="http://schemas.microsoft.com/office/drawing/2014/main" xmlns="" val="20014"/>
                    </a:ext>
                  </a:extLst>
                </a:gridCol>
                <a:gridCol w="288000">
                  <a:extLst>
                    <a:ext uri="{9D8B030D-6E8A-4147-A177-3AD203B41FA5}">
                      <a16:colId xmlns:a16="http://schemas.microsoft.com/office/drawing/2014/main" xmlns="" val="20015"/>
                    </a:ext>
                  </a:extLst>
                </a:gridCol>
                <a:gridCol w="288000">
                  <a:extLst>
                    <a:ext uri="{9D8B030D-6E8A-4147-A177-3AD203B41FA5}">
                      <a16:colId xmlns:a16="http://schemas.microsoft.com/office/drawing/2014/main" xmlns="" val="20016"/>
                    </a:ext>
                  </a:extLst>
                </a:gridCol>
                <a:gridCol w="288000">
                  <a:extLst>
                    <a:ext uri="{9D8B030D-6E8A-4147-A177-3AD203B41FA5}">
                      <a16:colId xmlns:a16="http://schemas.microsoft.com/office/drawing/2014/main" xmlns="" val="20017"/>
                    </a:ext>
                  </a:extLst>
                </a:gridCol>
                <a:gridCol w="288000">
                  <a:extLst>
                    <a:ext uri="{9D8B030D-6E8A-4147-A177-3AD203B41FA5}">
                      <a16:colId xmlns:a16="http://schemas.microsoft.com/office/drawing/2014/main" xmlns="" val="20018"/>
                    </a:ext>
                  </a:extLst>
                </a:gridCol>
                <a:gridCol w="288000">
                  <a:extLst>
                    <a:ext uri="{9D8B030D-6E8A-4147-A177-3AD203B41FA5}">
                      <a16:colId xmlns:a16="http://schemas.microsoft.com/office/drawing/2014/main" xmlns="" val="20019"/>
                    </a:ext>
                  </a:extLst>
                </a:gridCol>
                <a:gridCol w="288000">
                  <a:extLst>
                    <a:ext uri="{9D8B030D-6E8A-4147-A177-3AD203B41FA5}">
                      <a16:colId xmlns:a16="http://schemas.microsoft.com/office/drawing/2014/main" xmlns="" val="20020"/>
                    </a:ext>
                  </a:extLst>
                </a:gridCol>
                <a:gridCol w="288000">
                  <a:extLst>
                    <a:ext uri="{9D8B030D-6E8A-4147-A177-3AD203B41FA5}">
                      <a16:colId xmlns:a16="http://schemas.microsoft.com/office/drawing/2014/main" xmlns="" val="20021"/>
                    </a:ext>
                  </a:extLst>
                </a:gridCol>
                <a:gridCol w="288000">
                  <a:extLst>
                    <a:ext uri="{9D8B030D-6E8A-4147-A177-3AD203B41FA5}">
                      <a16:colId xmlns:a16="http://schemas.microsoft.com/office/drawing/2014/main" xmlns="" val="20022"/>
                    </a:ext>
                  </a:extLst>
                </a:gridCol>
                <a:gridCol w="288000">
                  <a:extLst>
                    <a:ext uri="{9D8B030D-6E8A-4147-A177-3AD203B41FA5}">
                      <a16:colId xmlns:a16="http://schemas.microsoft.com/office/drawing/2014/main" xmlns="" val="20023"/>
                    </a:ext>
                  </a:extLst>
                </a:gridCol>
                <a:gridCol w="288000">
                  <a:extLst>
                    <a:ext uri="{9D8B030D-6E8A-4147-A177-3AD203B41FA5}">
                      <a16:colId xmlns:a16="http://schemas.microsoft.com/office/drawing/2014/main" xmlns="" val="20024"/>
                    </a:ext>
                  </a:extLst>
                </a:gridCol>
                <a:gridCol w="281268">
                  <a:extLst>
                    <a:ext uri="{9D8B030D-6E8A-4147-A177-3AD203B41FA5}">
                      <a16:colId xmlns:a16="http://schemas.microsoft.com/office/drawing/2014/main" xmlns=""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xmlns=""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xmlns="" val="10010"/>
                  </a:ext>
                </a:extLst>
              </a:tr>
            </a:tbl>
          </a:graphicData>
        </a:graphic>
      </p:graphicFrame>
      <p:cxnSp>
        <p:nvCxnSpPr>
          <p:cNvPr id="10" name="直線コネクタ 9"/>
          <p:cNvCxnSpPr/>
          <p:nvPr/>
        </p:nvCxnSpPr>
        <p:spPr bwMode="auto">
          <a:xfrm>
            <a:off x="7380312" y="2060848"/>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xmlns="" val="1720274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November </a:t>
            </a:r>
            <a:r>
              <a:rPr lang="en-US" altLang="ja-JP" sz="2400" dirty="0"/>
              <a:t>2016 Meeting Minutes (</a:t>
            </a:r>
            <a:r>
              <a:rPr lang="en-US" altLang="ja-JP" sz="2400" dirty="0" smtClean="0"/>
              <a:t>15-16-854r0</a:t>
            </a:r>
            <a:r>
              <a:rPr lang="en-US" altLang="ja-JP" sz="2400" dirty="0"/>
              <a:t>)</a:t>
            </a:r>
          </a:p>
          <a:p>
            <a:r>
              <a:rPr lang="en-US" sz="2400" dirty="0"/>
              <a:t>802.15.4s Letter Ballot Consolidated Comments (</a:t>
            </a:r>
            <a:r>
              <a:rPr lang="en-US" sz="2400" dirty="0" smtClean="0"/>
              <a:t>15-16-596-r10)</a:t>
            </a:r>
            <a:endParaRPr lang="en-US" altLang="ja-JP" sz="2400" dirty="0"/>
          </a:p>
          <a:p>
            <a:r>
              <a:rPr lang="en-US" altLang="ja-JP" sz="2400" dirty="0" smtClean="0"/>
              <a:t>TG4s BRC Teleconference Minutes for January </a:t>
            </a:r>
            <a:r>
              <a:rPr lang="en-US" altLang="ja-JP" sz="2400" dirty="0" smtClean="0"/>
              <a:t>2017</a:t>
            </a:r>
            <a:r>
              <a:rPr lang="en-US" altLang="ja-JP" sz="2400" dirty="0" smtClean="0"/>
              <a:t>(15-17-40-r0</a:t>
            </a:r>
            <a:r>
              <a:rPr lang="en-US" altLang="ja-JP" sz="2400" dirty="0"/>
              <a:t>)</a:t>
            </a:r>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1913</TotalTime>
  <Words>298</Words>
  <Application>Microsoft Office PowerPoint</Application>
  <PresentationFormat>画面に合わせる (4:3)</PresentationFormat>
  <Paragraphs>125</Paragraphs>
  <Slides>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IEEE-P802_15</vt:lpstr>
      <vt:lpstr>プレゼンテーション</vt:lpstr>
      <vt:lpstr>スライド 1</vt:lpstr>
      <vt:lpstr>TG4s Opening Information for January 2017</vt:lpstr>
      <vt:lpstr>IEEE Patent Policy</vt:lpstr>
      <vt:lpstr>TG4s schedule for the week</vt:lpstr>
      <vt:lpstr>Agenda</vt:lpstr>
      <vt:lpstr>Time planning</vt:lpstr>
      <vt:lpstr>Timeline</vt:lpstr>
      <vt:lpstr>Contributions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15-16-0779-01-004s</dc:description>
  <cp:lastModifiedBy>kitazawa</cp:lastModifiedBy>
  <cp:revision>53</cp:revision>
  <cp:lastPrinted>2015-06-24T08:51:36Z</cp:lastPrinted>
  <dcterms:created xsi:type="dcterms:W3CDTF">2015-02-02T05:19:06Z</dcterms:created>
  <dcterms:modified xsi:type="dcterms:W3CDTF">2017-01-16T13:34:05Z</dcterms:modified>
</cp:coreProperties>
</file>