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9" r:id="rId2"/>
    <p:sldId id="260" r:id="rId3"/>
    <p:sldId id="261" r:id="rId4"/>
    <p:sldId id="262" r:id="rId5"/>
    <p:sldId id="270" r:id="rId6"/>
    <p:sldId id="271" r:id="rId7"/>
    <p:sldId id="272" r:id="rId8"/>
    <p:sldId id="263" r:id="rId9"/>
    <p:sldId id="265" r:id="rId10"/>
    <p:sldId id="267" r:id="rId11"/>
    <p:sldId id="269" r:id="rId12"/>
    <p:sldId id="273" r:id="rId13"/>
    <p:sldId id="274" r:id="rId14"/>
    <p:sldId id="277" r:id="rId15"/>
    <p:sldId id="278" r:id="rId16"/>
    <p:sldId id="280" r:id="rId17"/>
    <p:sldId id="281" r:id="rId18"/>
    <p:sldId id="266" r:id="rId19"/>
    <p:sldId id="283" r:id="rId20"/>
    <p:sldId id="282" r:id="rId21"/>
    <p:sldId id="268"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7B66E387-2D3E-4C1E-894D-6499604098C9}"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69042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C26AC03B-26AB-43DF-85E0-DB3BD592BA7B}"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70325390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5688C489-6249-4C7B-9D39-F83B4C03341A}" type="slidenum">
              <a:rPr lang="en-US" altLang="en-US"/>
              <a:pPr>
                <a:defRPr/>
              </a:pPr>
              <a:t>‹Nr.›</a:t>
            </a:fld>
            <a:endParaRPr lang="en-US" altLang="en-US"/>
          </a:p>
        </p:txBody>
      </p:sp>
    </p:spTree>
    <p:extLst>
      <p:ext uri="{BB962C8B-B14F-4D97-AF65-F5344CB8AC3E}">
        <p14:creationId xmlns:p14="http://schemas.microsoft.com/office/powerpoint/2010/main" val="172258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E5DFBC0F-5331-4E1D-A579-7DF4703E53AE}" type="slidenum">
              <a:rPr lang="en-US" altLang="en-US"/>
              <a:pPr>
                <a:defRPr/>
              </a:pPr>
              <a:t>‹Nr.›</a:t>
            </a:fld>
            <a:endParaRPr lang="en-US" altLang="en-US"/>
          </a:p>
        </p:txBody>
      </p:sp>
    </p:spTree>
    <p:extLst>
      <p:ext uri="{BB962C8B-B14F-4D97-AF65-F5344CB8AC3E}">
        <p14:creationId xmlns:p14="http://schemas.microsoft.com/office/powerpoint/2010/main" val="34081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F9B4A58-B26B-4268-87C2-B78E0A554E03}" type="slidenum">
              <a:rPr lang="en-US" altLang="en-US"/>
              <a:pPr>
                <a:defRPr/>
              </a:pPr>
              <a:t>‹Nr.›</a:t>
            </a:fld>
            <a:endParaRPr lang="en-US" altLang="en-US"/>
          </a:p>
        </p:txBody>
      </p:sp>
    </p:spTree>
    <p:extLst>
      <p:ext uri="{BB962C8B-B14F-4D97-AF65-F5344CB8AC3E}">
        <p14:creationId xmlns:p14="http://schemas.microsoft.com/office/powerpoint/2010/main" val="20250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70741EB-911C-4534-9369-758109CECFAC}" type="slidenum">
              <a:rPr lang="en-US" altLang="en-US"/>
              <a:pPr>
                <a:defRPr/>
              </a:pPr>
              <a:t>‹Nr.›</a:t>
            </a:fld>
            <a:endParaRPr lang="en-US" altLang="en-US"/>
          </a:p>
        </p:txBody>
      </p:sp>
    </p:spTree>
    <p:extLst>
      <p:ext uri="{BB962C8B-B14F-4D97-AF65-F5344CB8AC3E}">
        <p14:creationId xmlns:p14="http://schemas.microsoft.com/office/powerpoint/2010/main" val="198623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EAE9003-00CE-4355-A109-B716F93A3939}" type="slidenum">
              <a:rPr lang="en-US" altLang="en-US"/>
              <a:pPr>
                <a:defRPr/>
              </a:pPr>
              <a:t>‹Nr.›</a:t>
            </a:fld>
            <a:endParaRPr lang="en-US" altLang="en-US"/>
          </a:p>
        </p:txBody>
      </p:sp>
    </p:spTree>
    <p:extLst>
      <p:ext uri="{BB962C8B-B14F-4D97-AF65-F5344CB8AC3E}">
        <p14:creationId xmlns:p14="http://schemas.microsoft.com/office/powerpoint/2010/main" val="30846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a:t>&lt;month year&gt;</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DB1651DE-E26E-48FD-916A-AF7BA56FCF68}" type="slidenum">
              <a:rPr lang="en-US" altLang="en-US"/>
              <a:pPr>
                <a:defRPr/>
              </a:pPr>
              <a:t>‹Nr.›</a:t>
            </a:fld>
            <a:endParaRPr lang="en-US" altLang="en-US"/>
          </a:p>
        </p:txBody>
      </p:sp>
    </p:spTree>
    <p:extLst>
      <p:ext uri="{BB962C8B-B14F-4D97-AF65-F5344CB8AC3E}">
        <p14:creationId xmlns:p14="http://schemas.microsoft.com/office/powerpoint/2010/main" val="293544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26CD9068-AE94-4D1D-8495-72827A79EA93}" type="slidenum">
              <a:rPr lang="en-US" altLang="en-US"/>
              <a:pPr>
                <a:defRPr/>
              </a:pPr>
              <a:t>‹Nr.›</a:t>
            </a:fld>
            <a:endParaRPr lang="en-US" altLang="en-US"/>
          </a:p>
        </p:txBody>
      </p:sp>
    </p:spTree>
    <p:extLst>
      <p:ext uri="{BB962C8B-B14F-4D97-AF65-F5344CB8AC3E}">
        <p14:creationId xmlns:p14="http://schemas.microsoft.com/office/powerpoint/2010/main" val="212355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1DD2F171-236B-4214-AEDA-F8790AFD5C3F}" type="slidenum">
              <a:rPr lang="en-US" altLang="en-US"/>
              <a:pPr>
                <a:defRPr/>
              </a:pPr>
              <a:t>‹Nr.›</a:t>
            </a:fld>
            <a:endParaRPr lang="en-US" altLang="en-US"/>
          </a:p>
        </p:txBody>
      </p:sp>
    </p:spTree>
    <p:extLst>
      <p:ext uri="{BB962C8B-B14F-4D97-AF65-F5344CB8AC3E}">
        <p14:creationId xmlns:p14="http://schemas.microsoft.com/office/powerpoint/2010/main" val="342211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BE0149E0-3A38-4B5E-A0A5-D4007F44C2AA}" type="slidenum">
              <a:rPr lang="en-US" altLang="en-US"/>
              <a:pPr>
                <a:defRPr/>
              </a:pPr>
              <a:t>‹Nr.›</a:t>
            </a:fld>
            <a:endParaRPr lang="en-US" altLang="en-US"/>
          </a:p>
        </p:txBody>
      </p:sp>
    </p:spTree>
    <p:extLst>
      <p:ext uri="{BB962C8B-B14F-4D97-AF65-F5344CB8AC3E}">
        <p14:creationId xmlns:p14="http://schemas.microsoft.com/office/powerpoint/2010/main" val="311219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EE4A5E70-0EAE-441E-BA37-3E25112E8270}" type="slidenum">
              <a:rPr lang="en-US" altLang="en-US"/>
              <a:pPr>
                <a:defRPr/>
              </a:pPr>
              <a:t>‹Nr.›</a:t>
            </a:fld>
            <a:endParaRPr lang="en-US" altLang="en-US"/>
          </a:p>
        </p:txBody>
      </p:sp>
    </p:spTree>
    <p:extLst>
      <p:ext uri="{BB962C8B-B14F-4D97-AF65-F5344CB8AC3E}">
        <p14:creationId xmlns:p14="http://schemas.microsoft.com/office/powerpoint/2010/main" val="98200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7829A2BE-4753-480C-866D-06F45EFD0E89}" type="slidenum">
              <a:rPr lang="en-US" altLang="en-US"/>
              <a:pPr>
                <a:defRPr/>
              </a:pPr>
              <a:t>‹Nr.›</a:t>
            </a:fld>
            <a:endParaRPr lang="en-US" altLang="en-US"/>
          </a:p>
        </p:txBody>
      </p:sp>
    </p:spTree>
    <p:extLst>
      <p:ext uri="{BB962C8B-B14F-4D97-AF65-F5344CB8AC3E}">
        <p14:creationId xmlns:p14="http://schemas.microsoft.com/office/powerpoint/2010/main" val="380346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a:t>&lt;month year&gt;</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A0FAC717-A863-4297-B0B2-7C085CA92783}" type="slidenum">
              <a:rPr lang="en-US" altLang="en-US"/>
              <a:pPr>
                <a:defRPr/>
              </a:pPr>
              <a:t>‹Nr.›</a:t>
            </a:fld>
            <a:endParaRPr lang="en-US" altLang="en-US"/>
          </a:p>
        </p:txBody>
      </p:sp>
      <p:sp>
        <p:nvSpPr>
          <p:cNvPr id="1031" name="Rectangle 7"/>
          <p:cNvSpPr>
            <a:spLocks noChangeArrowheads="1"/>
          </p:cNvSpPr>
          <p:nvPr/>
        </p:nvSpPr>
        <p:spPr bwMode="auto">
          <a:xfrm>
            <a:off x="4211960" y="394156"/>
            <a:ext cx="4246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smtClean="0"/>
              <a:t>IEEE 802. 15-17-0037-00-lpwa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Jan. 2017</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4FCC837A-DCC4-434C-8A0B-FE6CD3860E4A}" type="slidenum">
              <a:rPr lang="en-US" altLang="en-US"/>
              <a:pPr/>
              <a:t>1</a:t>
            </a:fld>
            <a:endParaRPr lang="en-US" altLang="en-US"/>
          </a:p>
        </p:txBody>
      </p:sp>
      <p:sp>
        <p:nvSpPr>
          <p:cNvPr id="27651" name="Rectangle 3"/>
          <p:cNvSpPr>
            <a:spLocks noChangeArrowheads="1"/>
          </p:cNvSpPr>
          <p:nvPr/>
        </p:nvSpPr>
        <p:spPr bwMode="auto">
          <a:xfrm>
            <a:off x="152400" y="609600"/>
            <a:ext cx="8991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GB" altLang="en-US" sz="1600" dirty="0">
                <a:solidFill>
                  <a:schemeClr val="tx2"/>
                </a:solidFill>
              </a:rPr>
              <a:t>Proposal for </a:t>
            </a:r>
            <a:r>
              <a:rPr lang="en-GB" altLang="en-US" sz="1600" dirty="0" smtClean="0">
                <a:solidFill>
                  <a:schemeClr val="tx2"/>
                </a:solidFill>
              </a:rPr>
              <a:t>sub-GHz Interference Model</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[13 October, 2017]</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a:t>
            </a:r>
            <a:r>
              <a:rPr lang="en-US" altLang="en-US" sz="1600" dirty="0" smtClean="0">
                <a:solidFill>
                  <a:schemeClr val="tx2"/>
                </a:solidFill>
              </a:rPr>
              <a:t>ROBERT, Hendrik LIESKE, Sebastian RAUH] </a:t>
            </a:r>
            <a:r>
              <a:rPr lang="en-US" altLang="en-US" sz="1600" dirty="0">
                <a:solidFill>
                  <a:schemeClr val="tx2"/>
                </a:solidFill>
              </a:rPr>
              <a:t>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document presents a proposal for an interference channel model for LPWAN]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within IEEE802.15 Interest Group LPWA]</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Properties of the Arrival Process</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85800" y="4077072"/>
                <a:ext cx="7772400" cy="2018928"/>
              </a:xfrm>
            </p:spPr>
            <p:txBody>
              <a:bodyPr/>
              <a:lstStyle/>
              <a:p>
                <a14:m>
                  <m:oMath xmlns:m="http://schemas.openxmlformats.org/officeDocument/2006/math">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𝑥</m:t>
                        </m:r>
                      </m:sub>
                    </m:sSub>
                  </m:oMath>
                </a14:m>
                <a:r>
                  <a:rPr lang="en-US" sz="2400" b="0" i="0" dirty="0" smtClean="0">
                    <a:latin typeface="Cambria Math"/>
                  </a:rPr>
                  <a:t> denote the position of the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err="1" smtClean="0">
                        <a:latin typeface="Cambria Math"/>
                      </a:rPr>
                      <m:t>𝑡h</m:t>
                    </m:r>
                  </m:oMath>
                </a14:m>
                <a:r>
                  <a:rPr lang="en-US" sz="2400" b="0" i="0" dirty="0" smtClean="0">
                    <a:latin typeface="Cambria Math"/>
                  </a:rPr>
                  <a:t> arrival</a:t>
                </a:r>
              </a:p>
              <a:p>
                <a14:m>
                  <m:oMath xmlns:m="http://schemas.openxmlformats.org/officeDocument/2006/math">
                    <m:r>
                      <m:rPr>
                        <m:sty m:val="p"/>
                      </m:rPr>
                      <a:rPr lang="en-US" sz="2400" b="0" i="0" smtClean="0">
                        <a:latin typeface="Cambria Math"/>
                      </a:rPr>
                      <m:t>Δ</m:t>
                    </m:r>
                    <m:r>
                      <a:rPr lang="en-US" sz="2400" b="0" i="1" smtClean="0">
                        <a:latin typeface="Cambria Math"/>
                      </a:rPr>
                      <m:t>𝑡</m:t>
                    </m:r>
                    <m:r>
                      <a:rPr lang="en-US" sz="2400" b="0" i="1" smtClean="0">
                        <a:latin typeface="Cambria Math"/>
                        <a:ea typeface="Cambria Math"/>
                      </a:rPr>
                      <m:t>~</m:t>
                    </m:r>
                    <m:r>
                      <m:rPr>
                        <m:sty m:val="p"/>
                      </m:rPr>
                      <a:rPr lang="en-US" sz="2400" b="0" i="0" smtClean="0">
                        <a:latin typeface="Cambria Math"/>
                        <a:ea typeface="Cambria Math"/>
                      </a:rPr>
                      <m:t>Exp</m:t>
                    </m:r>
                    <m:r>
                      <a:rPr lang="en-US" sz="2400" b="0" i="1" smtClean="0">
                        <a:latin typeface="Cambria Math"/>
                        <a:ea typeface="Cambria Math"/>
                      </a:rPr>
                      <m:t>(</m:t>
                    </m:r>
                    <m:r>
                      <a:rPr lang="en-US" sz="2400" b="0" i="1" smtClean="0">
                        <a:latin typeface="Cambria Math"/>
                        <a:ea typeface="Cambria Math"/>
                      </a:rPr>
                      <m:t>𝜆</m:t>
                    </m:r>
                    <m:r>
                      <a:rPr lang="en-US" sz="2400" b="0" i="1" smtClean="0">
                        <a:latin typeface="Cambria Math"/>
                        <a:ea typeface="Cambria Math"/>
                      </a:rPr>
                      <m:t>)</m:t>
                    </m:r>
                  </m:oMath>
                </a14:m>
                <a:r>
                  <a:rPr lang="en-US" sz="2400" dirty="0" smtClean="0"/>
                  <a:t>, i.e. </a:t>
                </a:r>
                <a14:m>
                  <m:oMath xmlns:m="http://schemas.openxmlformats.org/officeDocument/2006/math">
                    <m:r>
                      <m:rPr>
                        <m:sty m:val="p"/>
                      </m:rPr>
                      <a:rPr lang="en-US" sz="2400" b="0" i="0" smtClean="0">
                        <a:latin typeface="Cambria Math"/>
                      </a:rPr>
                      <m:t>Δ</m:t>
                    </m:r>
                    <m:r>
                      <a:rPr lang="en-US" sz="2400" b="0" i="1" smtClean="0">
                        <a:latin typeface="Cambria Math"/>
                      </a:rPr>
                      <m:t>𝑡</m:t>
                    </m:r>
                  </m:oMath>
                </a14:m>
                <a:r>
                  <a:rPr lang="en-US" sz="2400" dirty="0" smtClean="0"/>
                  <a:t> are exponentially distributed</a:t>
                </a:r>
              </a:p>
              <a:p>
                <a14:m>
                  <m:oMath xmlns:m="http://schemas.openxmlformats.org/officeDocument/2006/math">
                    <m:r>
                      <m:rPr>
                        <m:sty m:val="p"/>
                      </m:rPr>
                      <a:rPr lang="en-US" sz="2400" b="0" i="0" smtClean="0">
                        <a:latin typeface="Cambria Math"/>
                      </a:rPr>
                      <m:t>Δ</m:t>
                    </m:r>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𝑥</m:t>
                        </m:r>
                      </m:sub>
                    </m:sSub>
                  </m:oMath>
                </a14:m>
                <a:r>
                  <a:rPr lang="en-US" sz="2400" dirty="0" smtClean="0"/>
                  <a:t> are mutually independent</a:t>
                </a:r>
              </a:p>
              <a:p>
                <a:pPr marL="0" indent="0">
                  <a:buNone/>
                </a:pPr>
                <a:endParaRPr lang="en-US" sz="2400" dirty="0" smtClean="0"/>
              </a:p>
              <a:p>
                <a:r>
                  <a:rPr lang="en-US" sz="2400" dirty="0" smtClean="0"/>
                  <a:t>Modelling requires only parameter </a:t>
                </a:r>
                <a14:m>
                  <m:oMath xmlns:m="http://schemas.openxmlformats.org/officeDocument/2006/math">
                    <m:r>
                      <a:rPr lang="de-DE" sz="2400" b="0" i="1" smtClean="0">
                        <a:latin typeface="Cambria Math"/>
                      </a:rPr>
                      <m:t>𝜆</m:t>
                    </m:r>
                  </m:oMath>
                </a14:m>
                <a:endParaRPr lang="en-US" sz="24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85800" y="4077072"/>
                <a:ext cx="7772400" cy="2018928"/>
              </a:xfrm>
              <a:blipFill rotWithShape="1">
                <a:blip r:embed="rId2"/>
                <a:stretch>
                  <a:fillRect l="-1176" t="-2417" b="-16918"/>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10</a:t>
            </a:fld>
            <a:endParaRPr lang="en-US" altLang="en-US"/>
          </a:p>
        </p:txBody>
      </p:sp>
      <p:cxnSp>
        <p:nvCxnSpPr>
          <p:cNvPr id="8" name="Gerade Verbindung mit Pfeil 7"/>
          <p:cNvCxnSpPr/>
          <p:nvPr/>
        </p:nvCxnSpPr>
        <p:spPr bwMode="auto">
          <a:xfrm>
            <a:off x="1585688" y="3501008"/>
            <a:ext cx="5760640"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1907704" y="2780928"/>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555776" y="2780928"/>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3851920" y="2786029"/>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940152" y="2786029"/>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907704" y="3146069"/>
            <a:ext cx="648072"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2555776" y="3151148"/>
            <a:ext cx="1296144"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a:off x="3817936" y="3151148"/>
            <a:ext cx="2122216"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Textfeld 19"/>
              <p:cNvSpPr txBox="1"/>
              <p:nvPr/>
            </p:nvSpPr>
            <p:spPr>
              <a:xfrm>
                <a:off x="1730732" y="3526204"/>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0</m:t>
                          </m:r>
                        </m:sub>
                      </m:sSub>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1730732" y="3526204"/>
                <a:ext cx="353943" cy="276999"/>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378804" y="3551388"/>
                <a:ext cx="3503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1</m:t>
                          </m:r>
                        </m:sub>
                      </m:sSub>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2378804" y="3551388"/>
                <a:ext cx="350352" cy="276999"/>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3676744" y="3531676"/>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2</m:t>
                          </m:r>
                        </m:sub>
                      </m:sSub>
                    </m:oMath>
                  </m:oMathPara>
                </a14:m>
                <a:endParaRPr lang="de-DE" dirty="0"/>
              </a:p>
            </p:txBody>
          </p:sp>
        </mc:Choice>
        <mc:Fallback xmlns="">
          <p:sp>
            <p:nvSpPr>
              <p:cNvPr id="22" name="Textfeld 21"/>
              <p:cNvSpPr txBox="1">
                <a:spLocks noRot="1" noChangeAspect="1" noMove="1" noResize="1" noEditPoints="1" noAdjustHandles="1" noChangeArrowheads="1" noChangeShapeType="1" noTextEdit="1"/>
              </p:cNvSpPr>
              <p:nvPr/>
            </p:nvSpPr>
            <p:spPr>
              <a:xfrm>
                <a:off x="3676744" y="3531676"/>
                <a:ext cx="353943" cy="276999"/>
              </a:xfrm>
              <a:prstGeom prst="rect">
                <a:avLst/>
              </a:prstGeom>
              <a:blipFill rotWithShape="1">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5763180" y="3507367"/>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a:rPr>
                          </m:ctrlPr>
                        </m:sSubPr>
                        <m:e>
                          <m:r>
                            <a:rPr lang="de-DE" b="0" i="1" smtClean="0">
                              <a:latin typeface="Cambria Math"/>
                            </a:rPr>
                            <m:t>𝑡</m:t>
                          </m:r>
                        </m:e>
                        <m:sub>
                          <m:r>
                            <a:rPr lang="de-DE" b="0" i="1" smtClean="0">
                              <a:latin typeface="Cambria Math"/>
                            </a:rPr>
                            <m:t>3</m:t>
                          </m:r>
                        </m:sub>
                      </m:sSub>
                    </m:oMath>
                  </m:oMathPara>
                </a14:m>
                <a:endParaRPr lang="de-DE" dirty="0"/>
              </a:p>
            </p:txBody>
          </p:sp>
        </mc:Choice>
        <mc:Fallback xmlns="">
          <p:sp>
            <p:nvSpPr>
              <p:cNvPr id="23" name="Textfeld 22"/>
              <p:cNvSpPr txBox="1">
                <a:spLocks noRot="1" noChangeAspect="1" noMove="1" noResize="1" noEditPoints="1" noAdjustHandles="1" noChangeArrowheads="1" noChangeShapeType="1" noTextEdit="1"/>
              </p:cNvSpPr>
              <p:nvPr/>
            </p:nvSpPr>
            <p:spPr>
              <a:xfrm>
                <a:off x="5763180" y="3507367"/>
                <a:ext cx="353943" cy="276999"/>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2009082" y="2890133"/>
                <a:ext cx="445315" cy="368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a:rPr>
                          </m:ctrlPr>
                        </m:sSubPr>
                        <m:e>
                          <m:r>
                            <a:rPr lang="de-DE" b="0" i="1" smtClean="0">
                              <a:latin typeface="Cambria Math"/>
                            </a:rPr>
                            <m:t>𝑡</m:t>
                          </m:r>
                        </m:e>
                        <m:sub>
                          <m:r>
                            <a:rPr lang="de-DE" b="0" i="1" smtClean="0">
                              <a:latin typeface="Cambria Math"/>
                            </a:rPr>
                            <m:t>0</m:t>
                          </m:r>
                        </m:sub>
                      </m:sSub>
                    </m:oMath>
                  </m:oMathPara>
                </a14:m>
                <a:endParaRPr lang="de-DE" dirty="0"/>
              </a:p>
            </p:txBody>
          </p:sp>
        </mc:Choice>
        <mc:Fallback xmlns="">
          <p:sp>
            <p:nvSpPr>
              <p:cNvPr id="24" name="Textfeld 23"/>
              <p:cNvSpPr txBox="1">
                <a:spLocks noRot="1" noChangeAspect="1" noMove="1" noResize="1" noEditPoints="1" noAdjustHandles="1" noChangeArrowheads="1" noChangeShapeType="1" noTextEdit="1"/>
              </p:cNvSpPr>
              <p:nvPr/>
            </p:nvSpPr>
            <p:spPr>
              <a:xfrm>
                <a:off x="2009082" y="2890133"/>
                <a:ext cx="445315" cy="368686"/>
              </a:xfrm>
              <a:prstGeom prst="rect">
                <a:avLst/>
              </a:prstGeom>
              <a:blipFill rotWithShape="1">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2981190" y="2873994"/>
                <a:ext cx="44172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a:rPr>
                          </m:ctrlPr>
                        </m:sSubPr>
                        <m:e>
                          <m:r>
                            <a:rPr lang="de-DE" b="0" i="1" smtClean="0">
                              <a:latin typeface="Cambria Math"/>
                            </a:rPr>
                            <m:t>𝑡</m:t>
                          </m:r>
                        </m:e>
                        <m:sub>
                          <m:r>
                            <a:rPr lang="de-DE" b="0" i="1" smtClean="0">
                              <a:latin typeface="Cambria Math"/>
                            </a:rPr>
                            <m:t>1</m:t>
                          </m:r>
                        </m:sub>
                      </m:sSub>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2981190" y="2873994"/>
                <a:ext cx="441723" cy="276999"/>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4243350" y="2873994"/>
                <a:ext cx="4453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a:rPr>
                          </m:ctrlPr>
                        </m:sSubPr>
                        <m:e>
                          <m:r>
                            <a:rPr lang="de-DE" b="0" i="1" smtClean="0">
                              <a:latin typeface="Cambria Math"/>
                            </a:rPr>
                            <m:t>𝑡</m:t>
                          </m:r>
                        </m:e>
                        <m:sub>
                          <m:r>
                            <a:rPr lang="de-DE" b="0" i="1" smtClean="0">
                              <a:latin typeface="Cambria Math"/>
                            </a:rPr>
                            <m:t>2</m:t>
                          </m:r>
                        </m:sub>
                      </m:sSub>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4243350" y="2873994"/>
                <a:ext cx="445315" cy="276999"/>
              </a:xfrm>
              <a:prstGeom prst="rect">
                <a:avLst/>
              </a:prstGeom>
              <a:blipFill rotWithShape="1">
                <a:blip r:embed="rId9"/>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1580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Further Model Requirements</a:t>
            </a:r>
            <a:endParaRPr lang="en-US" dirty="0"/>
          </a:p>
        </p:txBody>
      </p:sp>
      <p:sp>
        <p:nvSpPr>
          <p:cNvPr id="3" name="Inhaltsplatzhalter 2"/>
          <p:cNvSpPr>
            <a:spLocks noGrp="1"/>
          </p:cNvSpPr>
          <p:nvPr>
            <p:ph idx="1"/>
          </p:nvPr>
        </p:nvSpPr>
        <p:spPr>
          <a:xfrm>
            <a:off x="685800" y="1772816"/>
            <a:ext cx="7772400" cy="4323184"/>
          </a:xfrm>
        </p:spPr>
        <p:txBody>
          <a:bodyPr/>
          <a:lstStyle/>
          <a:p>
            <a:r>
              <a:rPr lang="en-US" sz="2400" dirty="0" smtClean="0"/>
              <a:t>Model has to be valid in different antenna configurations</a:t>
            </a:r>
          </a:p>
          <a:p>
            <a:pPr lvl="1"/>
            <a:r>
              <a:rPr lang="en-US" sz="2000" dirty="0" smtClean="0"/>
              <a:t>Indoor, ..., highly exposed antenna</a:t>
            </a:r>
            <a:endParaRPr lang="en-US" sz="2000" dirty="0" smtClean="0">
              <a:sym typeface="Wingdings" panose="05000000000000000000" pitchFamily="2" charset="2"/>
            </a:endParaRPr>
          </a:p>
          <a:p>
            <a:r>
              <a:rPr lang="en-US" sz="2400" dirty="0" smtClean="0"/>
              <a:t>Model should be valid for all types of modulation schemes (e.g. narrow-band and spreading)</a:t>
            </a:r>
          </a:p>
          <a:p>
            <a:r>
              <a:rPr lang="en-US" sz="2400" dirty="0" smtClean="0"/>
              <a:t>Effects such as the simulation bandwidth (not the signal bandwidth) should not have any effect</a:t>
            </a:r>
          </a:p>
          <a:p>
            <a:r>
              <a:rPr lang="en-US" sz="2400" dirty="0" smtClean="0"/>
              <a:t>The model should support multiple interferer types (interference layers) with different parameters such as length and bandwidth</a:t>
            </a:r>
          </a:p>
          <a:p>
            <a:pPr marL="0" indent="0">
              <a:buNone/>
            </a:pPr>
            <a:endParaRPr lang="en-US" dirty="0" smtClean="0"/>
          </a:p>
          <a:p>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11</a:t>
            </a:fld>
            <a:endParaRPr lang="en-US" altLang="en-US" dirty="0"/>
          </a:p>
        </p:txBody>
      </p:sp>
    </p:spTree>
    <p:extLst>
      <p:ext uri="{BB962C8B-B14F-4D97-AF65-F5344CB8AC3E}">
        <p14:creationId xmlns:p14="http://schemas.microsoft.com/office/powerpoint/2010/main" val="2571171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Proposed</a:t>
            </a:r>
            <a:r>
              <a:rPr lang="de-DE" dirty="0" smtClean="0"/>
              <a:t> Model Definition</a:t>
            </a:r>
            <a:endParaRPr lang="de-DE" dirty="0"/>
          </a:p>
        </p:txBody>
      </p:sp>
      <p:sp>
        <p:nvSpPr>
          <p:cNvPr id="12" name="Inhaltsplatzhalter 11"/>
          <p:cNvSpPr>
            <a:spLocks noGrp="1"/>
          </p:cNvSpPr>
          <p:nvPr>
            <p:ph idx="1"/>
          </p:nvPr>
        </p:nvSpPr>
        <p:spPr>
          <a:xfrm>
            <a:off x="685800" y="1628800"/>
            <a:ext cx="7772400" cy="4467200"/>
          </a:xfrm>
        </p:spPr>
        <p:txBody>
          <a:bodyPr/>
          <a:lstStyle/>
          <a:p>
            <a:r>
              <a:rPr lang="en-US" sz="2400" dirty="0" smtClean="0"/>
              <a:t>Definition of multiple layers to cover different interferer types</a:t>
            </a:r>
          </a:p>
          <a:p>
            <a:r>
              <a:rPr lang="en-US" sz="2400" dirty="0" smtClean="0"/>
              <a:t>Required layer parameters are bandwidth, transmit power, bandwidth and the signal length</a:t>
            </a:r>
            <a:endParaRPr lang="en-US" sz="2000" dirty="0" smtClean="0"/>
          </a:p>
          <a:p>
            <a:r>
              <a:rPr lang="en-US" sz="2400" dirty="0" smtClean="0"/>
              <a:t>Example layer configuration:</a:t>
            </a:r>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r>
              <a:rPr lang="en-US" altLang="en-US" smtClean="0"/>
              <a:t>Slide </a:t>
            </a:r>
            <a:fld id="{F70741EB-911C-4534-9369-758109CECFAC}" type="slidenum">
              <a:rPr lang="en-US" altLang="en-US" smtClean="0"/>
              <a:pPr/>
              <a:t>12</a:t>
            </a:fld>
            <a:endParaRPr lang="en-US" altLang="en-US"/>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1404226436"/>
                  </p:ext>
                </p:extLst>
              </p:nvPr>
            </p:nvGraphicFramePr>
            <p:xfrm>
              <a:off x="755576" y="3861048"/>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370840">
                    <a:tc>
                      <a:txBody>
                        <a:bodyPr/>
                        <a:lstStyle/>
                        <a:p>
                          <a:r>
                            <a:rPr lang="de-DE" dirty="0" smtClean="0"/>
                            <a:t>Layer</a:t>
                          </a:r>
                          <a:endParaRPr lang="de-DE" dirty="0"/>
                        </a:p>
                      </a:txBody>
                      <a:tcPr/>
                    </a:tc>
                    <a:tc>
                      <a:txBody>
                        <a:bodyPr/>
                        <a:lstStyle/>
                        <a:p>
                          <a:r>
                            <a:rPr lang="de-DE" dirty="0" err="1" smtClean="0"/>
                            <a:t>Mean</a:t>
                          </a:r>
                          <a:r>
                            <a:rPr lang="de-DE" dirty="0" smtClean="0"/>
                            <a:t> Arrival Rate </a:t>
                          </a:r>
                          <a14:m>
                            <m:oMath xmlns:m="http://schemas.openxmlformats.org/officeDocument/2006/math">
                              <m:sSup>
                                <m:sSupPr>
                                  <m:ctrlPr>
                                    <a:rPr lang="de-DE" b="1" i="1" smtClean="0">
                                      <a:latin typeface="Cambria Math"/>
                                    </a:rPr>
                                  </m:ctrlPr>
                                </m:sSupPr>
                                <m:e>
                                  <m:r>
                                    <a:rPr lang="de-DE" b="1" i="1" smtClean="0">
                                      <a:latin typeface="Cambria Math"/>
                                    </a:rPr>
                                    <m:t>𝝀</m:t>
                                  </m:r>
                                </m:e>
                                <m:sup>
                                  <m:r>
                                    <a:rPr lang="de-DE" b="1" i="1" smtClean="0">
                                      <a:latin typeface="Cambria Math"/>
                                    </a:rPr>
                                    <m:t>′</m:t>
                                  </m:r>
                                </m:sup>
                              </m:sSup>
                              <m:r>
                                <a:rPr lang="de-DE" b="1" i="1" smtClean="0">
                                  <a:latin typeface="Cambria Math"/>
                                </a:rPr>
                                <m:t> </m:t>
                              </m:r>
                            </m:oMath>
                          </a14:m>
                          <a:r>
                            <a:rPr lang="de-DE" dirty="0" smtClean="0"/>
                            <a:t>[1/s/km²/MHz]</a:t>
                          </a:r>
                          <a:endParaRPr lang="de-DE" dirty="0"/>
                        </a:p>
                      </a:txBody>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1404226436"/>
                  </p:ext>
                </p:extLst>
              </p:nvPr>
            </p:nvGraphicFramePr>
            <p:xfrm>
              <a:off x="755576" y="3861048"/>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640080">
                    <a:tc>
                      <a:txBody>
                        <a:bodyPr/>
                        <a:lstStyle/>
                        <a:p>
                          <a:r>
                            <a:rPr lang="de-DE" dirty="0" smtClean="0"/>
                            <a:t>Layer</a:t>
                          </a:r>
                          <a:endParaRPr lang="de-DE" dirty="0"/>
                        </a:p>
                      </a:txBody>
                      <a:tcPr/>
                    </a:tc>
                    <a:tc>
                      <a:txBody>
                        <a:bodyPr/>
                        <a:lstStyle/>
                        <a:p>
                          <a:endParaRPr lang="en-US"/>
                        </a:p>
                      </a:txBody>
                      <a:tcPr>
                        <a:blipFill rotWithShape="1">
                          <a:blip r:embed="rId2"/>
                          <a:stretch>
                            <a:fillRect l="-43539" t="-4762" r="-215169" b="-246667"/>
                          </a:stretch>
                        </a:blipFill>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Fallback>
      </mc:AlternateContent>
    </p:spTree>
    <p:extLst>
      <p:ext uri="{BB962C8B-B14F-4D97-AF65-F5344CB8AC3E}">
        <p14:creationId xmlns:p14="http://schemas.microsoft.com/office/powerpoint/2010/main" val="169232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85800"/>
            <a:ext cx="8208912" cy="1066800"/>
          </a:xfrm>
        </p:spPr>
        <p:txBody>
          <a:bodyPr/>
          <a:lstStyle/>
          <a:p>
            <a:r>
              <a:rPr lang="en-US" dirty="0" smtClean="0"/>
              <a:t>Calculation </a:t>
            </a:r>
            <a:r>
              <a:rPr lang="en-US" dirty="0"/>
              <a:t>of Channel Realization </a:t>
            </a:r>
            <a:r>
              <a:rPr lang="en-US" dirty="0" smtClean="0"/>
              <a:t>(I/II)</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457200" indent="-457200">
                  <a:buFont typeface="+mj-lt"/>
                  <a:buAutoNum type="arabicPeriod"/>
                </a:pPr>
                <a:r>
                  <a:rPr lang="en-US" sz="2400" dirty="0" smtClean="0"/>
                  <a:t>Calculate radius </a:t>
                </a:r>
                <a14:m>
                  <m:oMath xmlns:m="http://schemas.openxmlformats.org/officeDocument/2006/math">
                    <m:sSub>
                      <m:sSubPr>
                        <m:ctrlPr>
                          <a:rPr lang="de-DE" sz="2400" b="0" i="1" dirty="0" smtClean="0">
                            <a:latin typeface="Cambria Math"/>
                          </a:rPr>
                        </m:ctrlPr>
                      </m:sSubPr>
                      <m:e>
                        <m:r>
                          <a:rPr lang="en-US" sz="2400" i="1" dirty="0" smtClean="0">
                            <a:latin typeface="Cambria Math"/>
                          </a:rPr>
                          <m:t>𝑟</m:t>
                        </m:r>
                      </m:e>
                      <m:sub>
                        <m:r>
                          <a:rPr lang="de-DE" sz="2400" b="0" i="1" dirty="0" smtClean="0">
                            <a:latin typeface="Cambria Math"/>
                          </a:rPr>
                          <m:t>𝑚𝑎𝑥</m:t>
                        </m:r>
                      </m:sub>
                    </m:sSub>
                  </m:oMath>
                </a14:m>
                <a:r>
                  <a:rPr lang="en-US" sz="2400" dirty="0" smtClean="0"/>
                  <a:t>, i.e. the max. distance in which the interferers impair the receiver</a:t>
                </a:r>
              </a:p>
              <a:p>
                <a:pPr marL="457200" indent="-457200">
                  <a:buFont typeface="+mj-lt"/>
                  <a:buAutoNum type="arabicPeriod"/>
                </a:pPr>
                <a:r>
                  <a:rPr lang="en-US" sz="2400" dirty="0" smtClean="0"/>
                  <a:t>Calculate the area and the resulting activity </a:t>
                </a:r>
                <a14:m>
                  <m:oMath xmlns:m="http://schemas.openxmlformats.org/officeDocument/2006/math">
                    <m:r>
                      <a:rPr lang="de-DE" sz="2400" b="0" i="1" smtClean="0">
                        <a:latin typeface="Cambria Math"/>
                      </a:rPr>
                      <m:t>𝜆</m:t>
                    </m:r>
                  </m:oMath>
                </a14:m>
                <a:endParaRPr lang="de-DE" sz="2400" b="0" dirty="0" smtClean="0"/>
              </a:p>
              <a:p>
                <a:pPr marL="457200" indent="-457200">
                  <a:buFont typeface="+mj-lt"/>
                  <a:buAutoNum type="arabicPeriod"/>
                </a:pPr>
                <a:r>
                  <a:rPr lang="en-US" sz="2400" dirty="0" smtClean="0"/>
                  <a:t>Calculate the time of the arrivals</a:t>
                </a:r>
              </a:p>
              <a:p>
                <a:pPr marL="457200" indent="-457200">
                  <a:buFont typeface="+mj-lt"/>
                  <a:buAutoNum type="arabicPeriod"/>
                </a:pPr>
                <a:r>
                  <a:rPr lang="en-US" sz="2400" dirty="0" smtClean="0"/>
                  <a:t>For each arrival calculate a random position between </a:t>
                </a:r>
                <a14:m>
                  <m:oMath xmlns:m="http://schemas.openxmlformats.org/officeDocument/2006/math">
                    <m:sSub>
                      <m:sSubPr>
                        <m:ctrlPr>
                          <a:rPr lang="de-DE" sz="2400" b="0" i="1" smtClean="0">
                            <a:latin typeface="Cambria Math"/>
                          </a:rPr>
                        </m:ctrlPr>
                      </m:sSubPr>
                      <m:e>
                        <m:r>
                          <a:rPr lang="de-DE" sz="2400" b="0" i="1" smtClean="0">
                            <a:latin typeface="Cambria Math"/>
                          </a:rPr>
                          <m:t>𝑟</m:t>
                        </m:r>
                      </m:e>
                      <m:sub>
                        <m:r>
                          <a:rPr lang="de-DE" sz="2400" b="0" i="1" smtClean="0">
                            <a:latin typeface="Cambria Math"/>
                          </a:rPr>
                          <m:t>𝑚𝑖𝑛</m:t>
                        </m:r>
                      </m:sub>
                    </m:sSub>
                    <m:r>
                      <a:rPr lang="de-DE" sz="2400" b="0" i="1" smtClean="0">
                        <a:latin typeface="Cambria Math"/>
                      </a:rPr>
                      <m:t>&lt;</m:t>
                    </m:r>
                    <m:r>
                      <a:rPr lang="de-DE" sz="2400" b="0" i="1" smtClean="0">
                        <a:latin typeface="Cambria Math"/>
                      </a:rPr>
                      <m:t>𝑑</m:t>
                    </m:r>
                    <m:r>
                      <a:rPr lang="de-DE" sz="2400" b="0" i="1" smtClean="0">
                        <a:latin typeface="Cambria Math"/>
                      </a:rPr>
                      <m:t>&lt;</m:t>
                    </m:r>
                    <m:sSub>
                      <m:sSubPr>
                        <m:ctrlPr>
                          <a:rPr lang="de-DE" sz="2400" b="0" i="1" smtClean="0">
                            <a:latin typeface="Cambria Math"/>
                          </a:rPr>
                        </m:ctrlPr>
                      </m:sSubPr>
                      <m:e>
                        <m:r>
                          <a:rPr lang="de-DE" sz="2400" b="0" i="1" smtClean="0">
                            <a:latin typeface="Cambria Math"/>
                          </a:rPr>
                          <m:t>𝑟</m:t>
                        </m:r>
                      </m:e>
                      <m:sub>
                        <m:r>
                          <a:rPr lang="de-DE" sz="2400" b="0" i="1" smtClean="0">
                            <a:latin typeface="Cambria Math"/>
                          </a:rPr>
                          <m:t>𝑚𝑎𝑥</m:t>
                        </m:r>
                      </m:sub>
                    </m:sSub>
                  </m:oMath>
                </a14:m>
                <a:r>
                  <a:rPr lang="en-US" sz="2400" dirty="0" smtClean="0"/>
                  <a:t>, assume a uniform distribution within the area</a:t>
                </a:r>
              </a:p>
              <a:p>
                <a:pPr marL="457200" indent="-457200">
                  <a:buFont typeface="+mj-lt"/>
                  <a:buAutoNum type="arabicPeriod"/>
                </a:pPr>
                <a:r>
                  <a:rPr lang="en-US" sz="2400" dirty="0" smtClean="0"/>
                  <a:t>For each arrival calculate the path loss </a:t>
                </a:r>
                <a14:m>
                  <m:oMath xmlns:m="http://schemas.openxmlformats.org/officeDocument/2006/math">
                    <m:r>
                      <a:rPr lang="en-US" sz="2400" i="1" dirty="0" smtClean="0">
                        <a:latin typeface="Cambria Math"/>
                      </a:rPr>
                      <m:t>𝑃𝐿</m:t>
                    </m:r>
                    <m:r>
                      <a:rPr lang="en-US" sz="2400" i="1" dirty="0" smtClean="0">
                        <a:latin typeface="Cambria Math"/>
                      </a:rPr>
                      <m:t>(</m:t>
                    </m:r>
                    <m:r>
                      <a:rPr lang="en-US" sz="2400" i="1" dirty="0" smtClean="0">
                        <a:latin typeface="Cambria Math"/>
                      </a:rPr>
                      <m:t>𝑑</m:t>
                    </m:r>
                    <m:r>
                      <a:rPr lang="en-US" sz="2400" i="1" dirty="0" smtClean="0">
                        <a:latin typeface="Cambria Math"/>
                      </a:rPr>
                      <m:t>)</m:t>
                    </m:r>
                  </m:oMath>
                </a14:m>
                <a:endParaRPr lang="en-US" sz="2400"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098" t="-1037" r="-1882"/>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13</a:t>
            </a:fld>
            <a:endParaRPr lang="en-US" altLang="en-US" dirty="0"/>
          </a:p>
        </p:txBody>
      </p:sp>
    </p:spTree>
    <p:extLst>
      <p:ext uri="{BB962C8B-B14F-4D97-AF65-F5344CB8AC3E}">
        <p14:creationId xmlns:p14="http://schemas.microsoft.com/office/powerpoint/2010/main" val="3842131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846640" cy="1066800"/>
          </a:xfrm>
        </p:spPr>
        <p:txBody>
          <a:bodyPr/>
          <a:lstStyle/>
          <a:p>
            <a:r>
              <a:rPr lang="en-US" dirty="0"/>
              <a:t>Calculation of </a:t>
            </a:r>
            <a:r>
              <a:rPr lang="en-US" dirty="0" smtClean="0"/>
              <a:t>Channel Realization (II/II)</a:t>
            </a:r>
            <a:endParaRPr lang="de-DE" dirty="0"/>
          </a:p>
        </p:txBody>
      </p:sp>
      <p:sp>
        <p:nvSpPr>
          <p:cNvPr id="3" name="Inhaltsplatzhalter 2"/>
          <p:cNvSpPr>
            <a:spLocks noGrp="1"/>
          </p:cNvSpPr>
          <p:nvPr>
            <p:ph idx="1"/>
          </p:nvPr>
        </p:nvSpPr>
        <p:spPr/>
        <p:txBody>
          <a:bodyPr/>
          <a:lstStyle/>
          <a:p>
            <a:pPr marL="457200" indent="-457200">
              <a:buFont typeface="+mj-lt"/>
              <a:buAutoNum type="arabicPeriod" startAt="6"/>
            </a:pPr>
            <a:r>
              <a:rPr lang="en-US" sz="2400" dirty="0" smtClean="0"/>
              <a:t>For each arrival generate white Gaussian noise of the desired interferer length and filter the signal to limit the signal bandwidth to the desired layer bandwidth</a:t>
            </a:r>
          </a:p>
          <a:p>
            <a:pPr marL="457200" indent="-457200">
              <a:buFont typeface="+mj-lt"/>
              <a:buAutoNum type="arabicPeriod" startAt="6"/>
            </a:pPr>
            <a:r>
              <a:rPr lang="en-US" sz="2400" dirty="0" smtClean="0"/>
              <a:t>For each arrival correct the signal power to the defined layer power</a:t>
            </a:r>
          </a:p>
          <a:p>
            <a:pPr marL="457200" indent="-457200">
              <a:buFont typeface="+mj-lt"/>
              <a:buAutoNum type="arabicPeriod" startAt="6"/>
            </a:pPr>
            <a:r>
              <a:rPr lang="en-US" sz="2400" dirty="0" smtClean="0"/>
              <a:t>For each arrival apply the path-loss and add the signal to the play-ground</a:t>
            </a:r>
          </a:p>
          <a:p>
            <a:endParaRPr lang="en-US" sz="2400" dirty="0" smtClean="0"/>
          </a:p>
          <a:p>
            <a:r>
              <a:rPr lang="en-US" sz="2400" dirty="0" smtClean="0"/>
              <a:t>The calculation has to be repeated for each layer</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14</a:t>
            </a:fld>
            <a:endParaRPr lang="en-US" altLang="en-US"/>
          </a:p>
        </p:txBody>
      </p:sp>
    </p:spTree>
    <p:extLst>
      <p:ext uri="{BB962C8B-B14F-4D97-AF65-F5344CB8AC3E}">
        <p14:creationId xmlns:p14="http://schemas.microsoft.com/office/powerpoint/2010/main" val="1673891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Device-</a:t>
            </a:r>
            <a:r>
              <a:rPr lang="de-DE" dirty="0" err="1" smtClean="0"/>
              <a:t>to</a:t>
            </a:r>
            <a:r>
              <a:rPr lang="de-DE" dirty="0" smtClean="0"/>
              <a:t>-Device Path-Loss Model</a:t>
            </a:r>
            <a:endParaRPr lang="de-DE" dirty="0"/>
          </a:p>
        </p:txBody>
      </p:sp>
      <p:sp>
        <p:nvSpPr>
          <p:cNvPr id="9" name="Inhaltsplatzhalter 8"/>
          <p:cNvSpPr>
            <a:spLocks noGrp="1"/>
          </p:cNvSpPr>
          <p:nvPr>
            <p:ph idx="1"/>
          </p:nvPr>
        </p:nvSpPr>
        <p:spPr>
          <a:xfrm>
            <a:off x="757809" y="5805264"/>
            <a:ext cx="7772400" cy="434752"/>
          </a:xfrm>
        </p:spPr>
        <p:txBody>
          <a:bodyPr/>
          <a:lstStyle/>
          <a:p>
            <a:r>
              <a:rPr lang="en-US" sz="2000" dirty="0" smtClean="0"/>
              <a:t>Based on parameters used given in the example layer configuration</a:t>
            </a:r>
          </a:p>
          <a:p>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15</a:t>
            </a:fld>
            <a:endParaRPr lang="en-US" altLang="en-US"/>
          </a:p>
        </p:txBody>
      </p:sp>
      <p:pic>
        <p:nvPicPr>
          <p:cNvPr id="1026" name="Picture 2" descr="C:\Users\robert\Desktop\IEEE LPWA\2017_01_15_Atlanta\material\simulation_base_device_to_devic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5" y="1628800"/>
            <a:ext cx="6912768" cy="428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07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Desktop\IEEE LPWA\2017_01_15_Atlanta\material\simulation_base_stati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6" t="4484" r="11618"/>
          <a:stretch/>
        </p:blipFill>
        <p:spPr bwMode="auto">
          <a:xfrm>
            <a:off x="827584" y="1340767"/>
            <a:ext cx="7674702" cy="45365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Outdoor Urban Path-Loss Model</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54110" y="5661248"/>
                <a:ext cx="7772400" cy="434752"/>
              </a:xfrm>
            </p:spPr>
            <p:txBody>
              <a:bodyPr/>
              <a:lstStyle/>
              <a:p>
                <a:r>
                  <a:rPr lang="en-US" sz="2000" dirty="0" smtClean="0"/>
                  <a:t>Similar parameter configuration as previous slide, only </a:t>
                </a:r>
                <a14:m>
                  <m:oMath xmlns:m="http://schemas.openxmlformats.org/officeDocument/2006/math">
                    <m:r>
                      <a:rPr lang="en-US" sz="2000" i="1" dirty="0" smtClean="0">
                        <a:latin typeface="Cambria Math"/>
                      </a:rPr>
                      <m:t>𝑃𝐿</m:t>
                    </m:r>
                    <m:r>
                      <a:rPr lang="en-US" sz="2000" i="1" dirty="0" smtClean="0">
                        <a:latin typeface="Cambria Math"/>
                      </a:rPr>
                      <m:t>(</m:t>
                    </m:r>
                    <m:r>
                      <a:rPr lang="en-US" sz="2000" i="1" dirty="0" smtClean="0">
                        <a:latin typeface="Cambria Math"/>
                      </a:rPr>
                      <m:t>𝑑</m:t>
                    </m:r>
                    <m:r>
                      <a:rPr lang="en-US" sz="2000" i="1" dirty="0" smtClean="0">
                        <a:latin typeface="Cambria Math"/>
                      </a:rPr>
                      <m:t>) </m:t>
                    </m:r>
                  </m:oMath>
                </a14:m>
                <a:r>
                  <a:rPr lang="en-US" sz="2000" dirty="0" smtClean="0"/>
                  <a:t>adapted</a:t>
                </a:r>
                <a:endParaRPr lang="en-US" sz="2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54110" y="5661248"/>
                <a:ext cx="7772400" cy="434752"/>
              </a:xfrm>
              <a:blipFill rotWithShape="1">
                <a:blip r:embed="rId3"/>
                <a:stretch>
                  <a:fillRect l="-627" t="-5634" b="-88732"/>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16</a:t>
            </a:fld>
            <a:endParaRPr lang="en-US" altLang="en-US"/>
          </a:p>
        </p:txBody>
      </p:sp>
    </p:spTree>
    <p:extLst>
      <p:ext uri="{BB962C8B-B14F-4D97-AF65-F5344CB8AC3E}">
        <p14:creationId xmlns:p14="http://schemas.microsoft.com/office/powerpoint/2010/main" val="3356686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Layer Parametrization</a:t>
            </a:r>
            <a:endParaRPr lang="en-US" dirty="0"/>
          </a:p>
        </p:txBody>
      </p:sp>
      <p:sp>
        <p:nvSpPr>
          <p:cNvPr id="3" name="Inhaltsplatzhalter 2"/>
          <p:cNvSpPr>
            <a:spLocks noGrp="1"/>
          </p:cNvSpPr>
          <p:nvPr>
            <p:ph idx="1"/>
          </p:nvPr>
        </p:nvSpPr>
        <p:spPr/>
        <p:txBody>
          <a:bodyPr/>
          <a:lstStyle/>
          <a:p>
            <a:r>
              <a:rPr lang="en-US" sz="2400" dirty="0" smtClean="0"/>
              <a:t>Use-case document [2] defines four interference models</a:t>
            </a:r>
          </a:p>
          <a:p>
            <a:pPr lvl="1"/>
            <a:r>
              <a:rPr lang="en-US" sz="2000" dirty="0" smtClean="0"/>
              <a:t>None, low, medium, dense</a:t>
            </a:r>
            <a:endParaRPr lang="en-US" sz="2000" dirty="0"/>
          </a:p>
          <a:p>
            <a:endParaRPr lang="en-US" sz="2400" dirty="0" smtClean="0"/>
          </a:p>
          <a:p>
            <a:r>
              <a:rPr lang="en-US" sz="2400" dirty="0" smtClean="0"/>
              <a:t>Proposal</a:t>
            </a:r>
          </a:p>
          <a:p>
            <a:pPr lvl="1"/>
            <a:r>
              <a:rPr lang="en-US" sz="2000" dirty="0" smtClean="0"/>
              <a:t>Identical ratios between the mean arrival rates of the different layers</a:t>
            </a:r>
          </a:p>
          <a:p>
            <a:pPr lvl="1"/>
            <a:r>
              <a:rPr lang="en-US" sz="2000" dirty="0" smtClean="0"/>
              <a:t>Scaling factor for modeling the mean arrival rate summed over all layers</a:t>
            </a:r>
          </a:p>
          <a:p>
            <a:pPr lvl="1"/>
            <a:r>
              <a:rPr lang="en-US" sz="2000" dirty="0" smtClean="0"/>
              <a:t>Parametrization of the layers using channel measurements and consideration of future systems</a:t>
            </a:r>
            <a:endParaRPr lang="en-US" sz="2000" dirty="0"/>
          </a:p>
          <a:p>
            <a:pPr marL="0" indent="0">
              <a:buNone/>
            </a:pPr>
            <a:endParaRPr lang="en-US" sz="2400" dirty="0" smtClean="0"/>
          </a:p>
          <a:p>
            <a:pPr marL="0" indent="0">
              <a:buNone/>
            </a:pP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17</a:t>
            </a:fld>
            <a:endParaRPr lang="en-US" altLang="en-US" dirty="0"/>
          </a:p>
        </p:txBody>
      </p:sp>
    </p:spTree>
    <p:extLst>
      <p:ext uri="{BB962C8B-B14F-4D97-AF65-F5344CB8AC3E}">
        <p14:creationId xmlns:p14="http://schemas.microsoft.com/office/powerpoint/2010/main" val="198489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Clustering of Measured Signals</a:t>
            </a:r>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18</a:t>
            </a:fld>
            <a:endParaRPr lang="en-US" altLang="en-US"/>
          </a:p>
        </p:txBody>
      </p:sp>
      <p:pic>
        <p:nvPicPr>
          <p:cNvPr id="8194" name="Picture 2" descr="C:\Users\robert\Desktop\Zugriffsanalyse\Ergebnisse\Length_Bandwid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4784"/>
            <a:ext cx="5904656"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795546" y="5517232"/>
            <a:ext cx="7120860" cy="1015663"/>
          </a:xfrm>
          <a:prstGeom prst="rect">
            <a:avLst/>
          </a:prstGeom>
          <a:noFill/>
        </p:spPr>
        <p:txBody>
          <a:bodyPr wrap="none" rtlCol="0">
            <a:spAutoFit/>
          </a:bodyPr>
          <a:lstStyle/>
          <a:p>
            <a:pPr marL="342900" indent="-342900">
              <a:buFont typeface="Wingdings"/>
              <a:buChar char="à"/>
            </a:pPr>
            <a:r>
              <a:rPr lang="en-US" sz="2000" dirty="0" smtClean="0">
                <a:latin typeface="+mn-lt"/>
              </a:rPr>
              <a:t>Measured data can be used to derive the number and the </a:t>
            </a:r>
            <a:br>
              <a:rPr lang="en-US" sz="2000" dirty="0" smtClean="0">
                <a:latin typeface="+mn-lt"/>
              </a:rPr>
            </a:br>
            <a:r>
              <a:rPr lang="en-US" sz="2000" dirty="0" smtClean="0">
                <a:latin typeface="+mn-lt"/>
              </a:rPr>
              <a:t>parameters of the layers</a:t>
            </a:r>
          </a:p>
          <a:p>
            <a:pPr marL="342900" indent="-342900">
              <a:buFont typeface="Wingdings"/>
              <a:buChar char="à"/>
            </a:pPr>
            <a:r>
              <a:rPr lang="en-US" sz="2000" dirty="0" smtClean="0">
                <a:latin typeface="+mn-lt"/>
              </a:rPr>
              <a:t>Current work topic at FAU Erlangen-</a:t>
            </a:r>
            <a:r>
              <a:rPr lang="en-US" sz="2000" dirty="0" err="1" smtClean="0">
                <a:latin typeface="+mn-lt"/>
              </a:rPr>
              <a:t>Nuernberg</a:t>
            </a:r>
            <a:endParaRPr lang="en-US" sz="2000" dirty="0">
              <a:latin typeface="+mn-lt"/>
            </a:endParaRPr>
          </a:p>
        </p:txBody>
      </p:sp>
    </p:spTree>
    <p:extLst>
      <p:ext uri="{BB962C8B-B14F-4D97-AF65-F5344CB8AC3E}">
        <p14:creationId xmlns:p14="http://schemas.microsoft.com/office/powerpoint/2010/main" val="1862419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Proposal for Mean Arrival Rate </a:t>
            </a:r>
            <a:endParaRPr lang="en-US" dirty="0"/>
          </a:p>
        </p:txBody>
      </p:sp>
      <p:sp>
        <p:nvSpPr>
          <p:cNvPr id="3" name="Inhaltsplatzhalter 2"/>
          <p:cNvSpPr>
            <a:spLocks noGrp="1"/>
          </p:cNvSpPr>
          <p:nvPr>
            <p:ph idx="1"/>
          </p:nvPr>
        </p:nvSpPr>
        <p:spPr>
          <a:xfrm>
            <a:off x="685800" y="5373216"/>
            <a:ext cx="7772400" cy="722784"/>
          </a:xfrm>
        </p:spPr>
        <p:txBody>
          <a:bodyPr/>
          <a:lstStyle/>
          <a:p>
            <a:r>
              <a:rPr lang="en-US" sz="2400" dirty="0" smtClean="0"/>
              <a:t>The mean arrival rate is the sum of the arrival rates of all layers</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19</a:t>
            </a:fld>
            <a:endParaRPr lang="en-US" altLang="en-US" dirty="0"/>
          </a:p>
        </p:txBody>
      </p:sp>
      <mc:AlternateContent xmlns:mc="http://schemas.openxmlformats.org/markup-compatibility/2006" xmlns:a14="http://schemas.microsoft.com/office/drawing/2010/main">
        <mc:Choice Requires="a14">
          <p:graphicFrame>
            <p:nvGraphicFramePr>
              <p:cNvPr id="8" name="Inhaltsplatzhalter 6"/>
              <p:cNvGraphicFramePr>
                <a:graphicFrameLocks/>
              </p:cNvGraphicFramePr>
              <p:nvPr>
                <p:extLst>
                  <p:ext uri="{D42A27DB-BD31-4B8C-83A1-F6EECF244321}">
                    <p14:modId xmlns:p14="http://schemas.microsoft.com/office/powerpoint/2010/main" val="1589681608"/>
                  </p:ext>
                </p:extLst>
              </p:nvPr>
            </p:nvGraphicFramePr>
            <p:xfrm>
              <a:off x="971600" y="2348880"/>
              <a:ext cx="7344816" cy="2952327"/>
            </p:xfrm>
            <a:graphic>
              <a:graphicData uri="http://schemas.openxmlformats.org/drawingml/2006/table">
                <a:tbl>
                  <a:tblPr firstRow="1" bandRow="1">
                    <a:tableStyleId>{5C22544A-7EE6-4342-B048-85BDC9FD1C3A}</a:tableStyleId>
                  </a:tblPr>
                  <a:tblGrid>
                    <a:gridCol w="2662496"/>
                    <a:gridCol w="4682320"/>
                  </a:tblGrid>
                  <a:tr h="696311">
                    <a:tc>
                      <a:txBody>
                        <a:bodyPr/>
                        <a:lstStyle/>
                        <a:p>
                          <a:r>
                            <a:rPr lang="en-US" noProof="0" dirty="0" smtClean="0"/>
                            <a:t>Class</a:t>
                          </a:r>
                          <a:endParaRPr lang="en-US" noProof="0" dirty="0"/>
                        </a:p>
                      </a:txBody>
                      <a:tcPr/>
                    </a:tc>
                    <a:tc>
                      <a:txBody>
                        <a:bodyPr/>
                        <a:lstStyle/>
                        <a:p>
                          <a:r>
                            <a:rPr lang="en-US" sz="1800" noProof="0" dirty="0" smtClean="0"/>
                            <a:t>Mean Arrival Rate over all layers </a:t>
                          </a:r>
                          <a14:m>
                            <m:oMath xmlns:m="http://schemas.openxmlformats.org/officeDocument/2006/math">
                              <m:r>
                                <a:rPr lang="de-DE" sz="1800" b="1" i="1" noProof="0" smtClean="0">
                                  <a:latin typeface="Cambria Math"/>
                                </a:rPr>
                                <m:t>𝝀</m:t>
                              </m:r>
                              <m:r>
                                <a:rPr lang="de-DE" sz="1800" b="1" i="1" noProof="0" smtClean="0">
                                  <a:latin typeface="Cambria Math"/>
                                </a:rPr>
                                <m:t>′</m:t>
                              </m:r>
                            </m:oMath>
                          </a14:m>
                          <a:r>
                            <a:rPr lang="en-US" sz="1800" noProof="0" dirty="0" smtClean="0"/>
                            <a:t> [1/s/km²/MHz]</a:t>
                          </a:r>
                          <a:endParaRPr lang="en-US" noProof="0" dirty="0"/>
                        </a:p>
                      </a:txBody>
                      <a:tcPr/>
                    </a:tc>
                  </a:tr>
                  <a:tr h="564004">
                    <a:tc>
                      <a:txBody>
                        <a:bodyPr/>
                        <a:lstStyle/>
                        <a:p>
                          <a:r>
                            <a:rPr lang="en-US" noProof="0" dirty="0" smtClean="0"/>
                            <a:t>None</a:t>
                          </a:r>
                          <a:endParaRPr lang="en-US" noProof="0" dirty="0"/>
                        </a:p>
                      </a:txBody>
                      <a:tcPr/>
                    </a:tc>
                    <a:tc>
                      <a:txBody>
                        <a:bodyPr/>
                        <a:lstStyle/>
                        <a:p>
                          <a:pPr algn="r"/>
                          <a:r>
                            <a:rPr lang="en-US" noProof="0" dirty="0" smtClean="0"/>
                            <a:t>0</a:t>
                          </a:r>
                          <a:endParaRPr lang="en-US" noProof="0" dirty="0"/>
                        </a:p>
                      </a:txBody>
                      <a:tcPr/>
                    </a:tc>
                  </a:tr>
                  <a:tr h="564004">
                    <a:tc>
                      <a:txBody>
                        <a:bodyPr/>
                        <a:lstStyle/>
                        <a:p>
                          <a:r>
                            <a:rPr lang="en-US" noProof="0" dirty="0" smtClean="0"/>
                            <a:t>Low</a:t>
                          </a:r>
                          <a:endParaRPr lang="en-US" noProof="0" dirty="0"/>
                        </a:p>
                      </a:txBody>
                      <a:tcPr/>
                    </a:tc>
                    <a:tc>
                      <a:txBody>
                        <a:bodyPr/>
                        <a:lstStyle/>
                        <a:p>
                          <a:pPr algn="r"/>
                          <a:r>
                            <a:rPr lang="en-US" noProof="0" dirty="0" smtClean="0"/>
                            <a:t>1</a:t>
                          </a:r>
                          <a:endParaRPr lang="en-US" noProof="0" dirty="0"/>
                        </a:p>
                      </a:txBody>
                      <a:tcPr/>
                    </a:tc>
                  </a:tr>
                  <a:tr h="564004">
                    <a:tc>
                      <a:txBody>
                        <a:bodyPr/>
                        <a:lstStyle/>
                        <a:p>
                          <a:r>
                            <a:rPr lang="en-US" noProof="0" dirty="0" smtClean="0"/>
                            <a:t>Medium</a:t>
                          </a:r>
                          <a:endParaRPr lang="en-US" noProof="0" dirty="0"/>
                        </a:p>
                      </a:txBody>
                      <a:tcPr/>
                    </a:tc>
                    <a:tc>
                      <a:txBody>
                        <a:bodyPr/>
                        <a:lstStyle/>
                        <a:p>
                          <a:pPr algn="r"/>
                          <a:r>
                            <a:rPr lang="en-US" noProof="0" dirty="0" smtClean="0"/>
                            <a:t>10</a:t>
                          </a:r>
                          <a:endParaRPr lang="en-US" noProof="0" dirty="0"/>
                        </a:p>
                      </a:txBody>
                      <a:tcPr/>
                    </a:tc>
                  </a:tr>
                  <a:tr h="564004">
                    <a:tc>
                      <a:txBody>
                        <a:bodyPr/>
                        <a:lstStyle/>
                        <a:p>
                          <a:r>
                            <a:rPr lang="en-US" noProof="0" dirty="0" smtClean="0"/>
                            <a:t>Dense</a:t>
                          </a:r>
                          <a:endParaRPr lang="en-US" noProof="0" dirty="0"/>
                        </a:p>
                      </a:txBody>
                      <a:tcPr/>
                    </a:tc>
                    <a:tc>
                      <a:txBody>
                        <a:bodyPr/>
                        <a:lstStyle/>
                        <a:p>
                          <a:pPr algn="r"/>
                          <a:r>
                            <a:rPr lang="en-US" noProof="0" dirty="0" smtClean="0"/>
                            <a:t>50</a:t>
                          </a:r>
                          <a:endParaRPr lang="en-US" noProof="0" dirty="0"/>
                        </a:p>
                      </a:txBody>
                      <a:tcPr/>
                    </a:tc>
                  </a:tr>
                </a:tbl>
              </a:graphicData>
            </a:graphic>
          </p:graphicFrame>
        </mc:Choice>
        <mc:Fallback xmlns="">
          <p:graphicFrame>
            <p:nvGraphicFramePr>
              <p:cNvPr id="8" name="Inhaltsplatzhalter 6"/>
              <p:cNvGraphicFramePr>
                <a:graphicFrameLocks/>
              </p:cNvGraphicFramePr>
              <p:nvPr>
                <p:extLst>
                  <p:ext uri="{D42A27DB-BD31-4B8C-83A1-F6EECF244321}">
                    <p14:modId xmlns:p14="http://schemas.microsoft.com/office/powerpoint/2010/main" val="1589681608"/>
                  </p:ext>
                </p:extLst>
              </p:nvPr>
            </p:nvGraphicFramePr>
            <p:xfrm>
              <a:off x="971600" y="2348880"/>
              <a:ext cx="7344816" cy="2952327"/>
            </p:xfrm>
            <a:graphic>
              <a:graphicData uri="http://schemas.openxmlformats.org/drawingml/2006/table">
                <a:tbl>
                  <a:tblPr firstRow="1" bandRow="1">
                    <a:tableStyleId>{5C22544A-7EE6-4342-B048-85BDC9FD1C3A}</a:tableStyleId>
                  </a:tblPr>
                  <a:tblGrid>
                    <a:gridCol w="2662496"/>
                    <a:gridCol w="4682320"/>
                  </a:tblGrid>
                  <a:tr h="696311">
                    <a:tc>
                      <a:txBody>
                        <a:bodyPr/>
                        <a:lstStyle/>
                        <a:p>
                          <a:r>
                            <a:rPr lang="en-US" noProof="0" dirty="0" smtClean="0"/>
                            <a:t>Class</a:t>
                          </a:r>
                          <a:endParaRPr lang="en-US" noProof="0" dirty="0"/>
                        </a:p>
                      </a:txBody>
                      <a:tcPr/>
                    </a:tc>
                    <a:tc>
                      <a:txBody>
                        <a:bodyPr/>
                        <a:lstStyle/>
                        <a:p>
                          <a:endParaRPr lang="en-US"/>
                        </a:p>
                      </a:txBody>
                      <a:tcPr>
                        <a:blipFill rotWithShape="1">
                          <a:blip r:embed="rId2"/>
                          <a:stretch>
                            <a:fillRect l="-56901" t="-4386" r="-130" b="-325439"/>
                          </a:stretch>
                        </a:blipFill>
                      </a:tcPr>
                    </a:tc>
                  </a:tr>
                  <a:tr h="564004">
                    <a:tc>
                      <a:txBody>
                        <a:bodyPr/>
                        <a:lstStyle/>
                        <a:p>
                          <a:r>
                            <a:rPr lang="en-US" noProof="0" dirty="0" smtClean="0"/>
                            <a:t>None</a:t>
                          </a:r>
                          <a:endParaRPr lang="en-US" noProof="0" dirty="0"/>
                        </a:p>
                      </a:txBody>
                      <a:tcPr/>
                    </a:tc>
                    <a:tc>
                      <a:txBody>
                        <a:bodyPr/>
                        <a:lstStyle/>
                        <a:p>
                          <a:pPr algn="r"/>
                          <a:r>
                            <a:rPr lang="en-US" noProof="0" dirty="0" smtClean="0"/>
                            <a:t>0</a:t>
                          </a:r>
                          <a:endParaRPr lang="en-US" noProof="0" dirty="0"/>
                        </a:p>
                      </a:txBody>
                      <a:tcPr/>
                    </a:tc>
                  </a:tr>
                  <a:tr h="564004">
                    <a:tc>
                      <a:txBody>
                        <a:bodyPr/>
                        <a:lstStyle/>
                        <a:p>
                          <a:r>
                            <a:rPr lang="en-US" noProof="0" dirty="0" smtClean="0"/>
                            <a:t>Low</a:t>
                          </a:r>
                          <a:endParaRPr lang="en-US" noProof="0" dirty="0"/>
                        </a:p>
                      </a:txBody>
                      <a:tcPr/>
                    </a:tc>
                    <a:tc>
                      <a:txBody>
                        <a:bodyPr/>
                        <a:lstStyle/>
                        <a:p>
                          <a:pPr algn="r"/>
                          <a:r>
                            <a:rPr lang="en-US" noProof="0" dirty="0" smtClean="0"/>
                            <a:t>1</a:t>
                          </a:r>
                          <a:endParaRPr lang="en-US" noProof="0" dirty="0"/>
                        </a:p>
                      </a:txBody>
                      <a:tcPr/>
                    </a:tc>
                  </a:tr>
                  <a:tr h="564004">
                    <a:tc>
                      <a:txBody>
                        <a:bodyPr/>
                        <a:lstStyle/>
                        <a:p>
                          <a:r>
                            <a:rPr lang="en-US" noProof="0" dirty="0" smtClean="0"/>
                            <a:t>Medium</a:t>
                          </a:r>
                          <a:endParaRPr lang="en-US" noProof="0" dirty="0"/>
                        </a:p>
                      </a:txBody>
                      <a:tcPr/>
                    </a:tc>
                    <a:tc>
                      <a:txBody>
                        <a:bodyPr/>
                        <a:lstStyle/>
                        <a:p>
                          <a:pPr algn="r"/>
                          <a:r>
                            <a:rPr lang="en-US" noProof="0" dirty="0" smtClean="0"/>
                            <a:t>10</a:t>
                          </a:r>
                          <a:endParaRPr lang="en-US" noProof="0" dirty="0"/>
                        </a:p>
                      </a:txBody>
                      <a:tcPr/>
                    </a:tc>
                  </a:tr>
                  <a:tr h="564004">
                    <a:tc>
                      <a:txBody>
                        <a:bodyPr/>
                        <a:lstStyle/>
                        <a:p>
                          <a:r>
                            <a:rPr lang="en-US" noProof="0" dirty="0" smtClean="0"/>
                            <a:t>Dense</a:t>
                          </a:r>
                          <a:endParaRPr lang="en-US" noProof="0" dirty="0"/>
                        </a:p>
                      </a:txBody>
                      <a:tcPr/>
                    </a:tc>
                    <a:tc>
                      <a:txBody>
                        <a:bodyPr/>
                        <a:lstStyle/>
                        <a:p>
                          <a:pPr algn="r"/>
                          <a:r>
                            <a:rPr lang="en-US" noProof="0" dirty="0" smtClean="0"/>
                            <a:t>50</a:t>
                          </a:r>
                          <a:endParaRPr lang="en-US" noProof="0" dirty="0"/>
                        </a:p>
                      </a:txBody>
                      <a:tcPr/>
                    </a:tc>
                  </a:tr>
                </a:tbl>
              </a:graphicData>
            </a:graphic>
          </p:graphicFrame>
        </mc:Fallback>
      </mc:AlternateContent>
    </p:spTree>
    <p:extLst>
      <p:ext uri="{BB962C8B-B14F-4D97-AF65-F5344CB8AC3E}">
        <p14:creationId xmlns:p14="http://schemas.microsoft.com/office/powerpoint/2010/main" val="418795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Proposal for sub-GHz Interference Model</a:t>
            </a:r>
            <a:endParaRPr lang="en-US" dirty="0"/>
          </a:p>
        </p:txBody>
      </p:sp>
      <p:sp>
        <p:nvSpPr>
          <p:cNvPr id="3" name="Untertitel 2"/>
          <p:cNvSpPr>
            <a:spLocks noGrp="1"/>
          </p:cNvSpPr>
          <p:nvPr>
            <p:ph type="subTitle" idx="1"/>
          </p:nvPr>
        </p:nvSpPr>
        <p:spPr>
          <a:xfrm>
            <a:off x="611560" y="3886200"/>
            <a:ext cx="7920880" cy="1752600"/>
          </a:xfrm>
        </p:spPr>
        <p:txBody>
          <a:bodyPr/>
          <a:lstStyle/>
          <a:p>
            <a:r>
              <a:rPr lang="de-DE" sz="2800" dirty="0" smtClean="0"/>
              <a:t>Joerg Robert, Hendrik Lieske, Sebastian Rauh</a:t>
            </a:r>
            <a:br>
              <a:rPr lang="de-DE" sz="2800" dirty="0" smtClean="0"/>
            </a:br>
            <a:r>
              <a:rPr lang="de-DE" sz="2800" dirty="0" smtClean="0"/>
              <a:t>FAU Erlangen-</a:t>
            </a:r>
            <a:r>
              <a:rPr lang="de-DE" sz="2800" dirty="0" err="1" smtClean="0"/>
              <a:t>Nuernberg</a:t>
            </a:r>
            <a:endParaRPr lang="de-DE" sz="2800"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a:t>Jan. 2017</a:t>
            </a:r>
            <a:endParaRPr lang="en-US" altLang="en-US" sz="1400" dirty="0"/>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E0027971-5B45-4E20-8AA6-4612C7B56651}"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en-US" dirty="0" smtClean="0"/>
              <a:t>Thank You!</a:t>
            </a:r>
            <a:br>
              <a:rPr lang="en-US" dirty="0" smtClean="0"/>
            </a:br>
            <a:r>
              <a:rPr lang="en-US" dirty="0"/>
              <a:t/>
            </a:r>
            <a:br>
              <a:rPr lang="en-US" dirty="0"/>
            </a:br>
            <a:r>
              <a:rPr lang="en-US" dirty="0" smtClean="0"/>
              <a:t>Discussion?</a:t>
            </a:r>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6439A4BB-F3BF-4C0A-9356-AE4143770D18}" type="slidenum">
              <a:rPr lang="en-US" altLang="en-US" smtClean="0"/>
              <a:pPr>
                <a:defRPr/>
              </a:pPr>
              <a:t>20</a:t>
            </a:fld>
            <a:endParaRPr lang="en-US" altLang="en-US" dirty="0"/>
          </a:p>
        </p:txBody>
      </p:sp>
    </p:spTree>
    <p:extLst>
      <p:ext uri="{BB962C8B-B14F-4D97-AF65-F5344CB8AC3E}">
        <p14:creationId xmlns:p14="http://schemas.microsoft.com/office/powerpoint/2010/main" val="405392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Literature</a:t>
            </a:r>
            <a:endParaRPr lang="de-DE" dirty="0"/>
          </a:p>
        </p:txBody>
      </p:sp>
      <p:sp>
        <p:nvSpPr>
          <p:cNvPr id="8" name="Inhaltsplatzhalter 7"/>
          <p:cNvSpPr>
            <a:spLocks noGrp="1"/>
          </p:cNvSpPr>
          <p:nvPr>
            <p:ph idx="1"/>
          </p:nvPr>
        </p:nvSpPr>
        <p:spPr/>
        <p:txBody>
          <a:bodyPr/>
          <a:lstStyle/>
          <a:p>
            <a:pPr marL="355600" indent="-355600">
              <a:buNone/>
            </a:pPr>
            <a:r>
              <a:rPr lang="de-DE" sz="1800" dirty="0" smtClean="0"/>
              <a:t>[1] </a:t>
            </a:r>
            <a:r>
              <a:rPr lang="de-DE" sz="1800" dirty="0" err="1" smtClean="0"/>
              <a:t>Bertsekas</a:t>
            </a:r>
            <a:r>
              <a:rPr lang="de-DE" sz="1800" dirty="0" smtClean="0"/>
              <a:t>, D., </a:t>
            </a:r>
            <a:r>
              <a:rPr lang="de-DE" sz="1800" dirty="0" err="1" smtClean="0"/>
              <a:t>Gallager</a:t>
            </a:r>
            <a:r>
              <a:rPr lang="de-DE" sz="1800" dirty="0" smtClean="0"/>
              <a:t>, R. Data </a:t>
            </a:r>
            <a:r>
              <a:rPr lang="de-DE" sz="1800" dirty="0" err="1" smtClean="0"/>
              <a:t>networks</a:t>
            </a:r>
            <a:r>
              <a:rPr lang="de-DE" sz="1800" dirty="0" smtClean="0"/>
              <a:t>. Vol. 2. New Jersey: </a:t>
            </a:r>
            <a:r>
              <a:rPr lang="de-DE" sz="1800" dirty="0" err="1" smtClean="0"/>
              <a:t>Prentice</a:t>
            </a:r>
            <a:r>
              <a:rPr lang="de-DE" sz="1800" dirty="0" smtClean="0"/>
              <a:t>-Hall International, 1992</a:t>
            </a:r>
          </a:p>
          <a:p>
            <a:pPr marL="355600" indent="-355600">
              <a:buNone/>
            </a:pPr>
            <a:r>
              <a:rPr lang="de-DE" sz="1800" dirty="0"/>
              <a:t>[2] Potential </a:t>
            </a:r>
            <a:r>
              <a:rPr lang="de-DE" sz="1800" dirty="0" err="1"/>
              <a:t>Use</a:t>
            </a:r>
            <a:r>
              <a:rPr lang="de-DE" sz="1800" dirty="0"/>
              <a:t>-Cases </a:t>
            </a:r>
            <a:r>
              <a:rPr lang="de-DE" sz="1800" dirty="0" err="1"/>
              <a:t>for</a:t>
            </a:r>
            <a:r>
              <a:rPr lang="de-DE" sz="1800" dirty="0"/>
              <a:t> LPWA, IEEE 802.15-16/770r2</a:t>
            </a:r>
          </a:p>
          <a:p>
            <a:pPr marL="0" indent="0">
              <a:buNone/>
            </a:pPr>
            <a:endParaRPr lang="de-DE" sz="1800" dirty="0" smtClean="0"/>
          </a:p>
          <a:p>
            <a:pPr marL="0" indent="0">
              <a:buNone/>
            </a:pPr>
            <a:endParaRPr lang="de-DE" sz="18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21</a:t>
            </a:fld>
            <a:endParaRPr lang="en-US" altLang="en-US"/>
          </a:p>
        </p:txBody>
      </p:sp>
    </p:spTree>
    <p:extLst>
      <p:ext uri="{BB962C8B-B14F-4D97-AF65-F5344CB8AC3E}">
        <p14:creationId xmlns:p14="http://schemas.microsoft.com/office/powerpoint/2010/main" val="262324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Motivation</a:t>
            </a:r>
            <a:endParaRPr lang="de-DE" dirty="0"/>
          </a:p>
        </p:txBody>
      </p:sp>
      <p:sp>
        <p:nvSpPr>
          <p:cNvPr id="6" name="Inhaltsplatzhalter 5"/>
          <p:cNvSpPr>
            <a:spLocks noGrp="1"/>
          </p:cNvSpPr>
          <p:nvPr>
            <p:ph idx="1"/>
          </p:nvPr>
        </p:nvSpPr>
        <p:spPr/>
        <p:txBody>
          <a:bodyPr/>
          <a:lstStyle/>
          <a:p>
            <a:r>
              <a:rPr lang="en-US" sz="2400" dirty="0" smtClean="0"/>
              <a:t>License-exempt frequency bands are shared with other users / systems</a:t>
            </a:r>
          </a:p>
          <a:p>
            <a:pPr lvl="1">
              <a:buFont typeface="Arial" panose="020B0604020202020204" pitchFamily="34" charset="0"/>
              <a:buChar char="•"/>
            </a:pPr>
            <a:r>
              <a:rPr lang="en-US" sz="2000" dirty="0" smtClean="0">
                <a:sym typeface="Wingdings" panose="05000000000000000000" pitchFamily="2" charset="2"/>
              </a:rPr>
              <a:t>LPWAN systems have to cope with uncoordinated interference from other systems</a:t>
            </a:r>
          </a:p>
          <a:p>
            <a:pPr lvl="1">
              <a:buFont typeface="Arial" panose="020B0604020202020204" pitchFamily="34" charset="0"/>
              <a:buChar char="•"/>
            </a:pPr>
            <a:r>
              <a:rPr lang="en-US" sz="2000" dirty="0" smtClean="0">
                <a:sym typeface="Wingdings" panose="05000000000000000000" pitchFamily="2" charset="2"/>
              </a:rPr>
              <a:t>Especially important in case of highly exposed reception antennas</a:t>
            </a:r>
          </a:p>
          <a:p>
            <a:pPr>
              <a:buFont typeface="Wingdings"/>
              <a:buChar char="à"/>
            </a:pPr>
            <a:endParaRPr lang="en-US" sz="2400" dirty="0" smtClean="0">
              <a:sym typeface="Wingdings" panose="05000000000000000000" pitchFamily="2" charset="2"/>
            </a:endParaRPr>
          </a:p>
          <a:p>
            <a:pPr>
              <a:buFont typeface="Wingdings"/>
              <a:buChar char="à"/>
            </a:pPr>
            <a:r>
              <a:rPr lang="en-US" sz="2400" dirty="0" smtClean="0">
                <a:sym typeface="Wingdings" panose="05000000000000000000" pitchFamily="2" charset="2"/>
              </a:rPr>
              <a:t>Interference from other systems has to be modeled to estimate the degradation on LPWAN algorithms</a:t>
            </a:r>
          </a:p>
          <a:p>
            <a:pPr lvl="1"/>
            <a:endParaRPr lang="en-US" sz="2000" dirty="0" smtClean="0">
              <a:sym typeface="Wingdings" panose="05000000000000000000" pitchFamily="2" charset="2"/>
            </a:endParaRPr>
          </a:p>
        </p:txBody>
      </p:sp>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3</a:t>
            </a:fld>
            <a:endParaRPr lang="en-US" altLang="en-US"/>
          </a:p>
        </p:txBody>
      </p:sp>
    </p:spTree>
    <p:extLst>
      <p:ext uri="{BB962C8B-B14F-4D97-AF65-F5344CB8AC3E}">
        <p14:creationId xmlns:p14="http://schemas.microsoft.com/office/powerpoint/2010/main" val="399107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Example</a:t>
            </a:r>
            <a:r>
              <a:rPr lang="de-DE" dirty="0" smtClean="0"/>
              <a:t>: </a:t>
            </a:r>
            <a:r>
              <a:rPr lang="de-DE" dirty="0" err="1" smtClean="0"/>
              <a:t>Measured</a:t>
            </a:r>
            <a:r>
              <a:rPr lang="de-DE" dirty="0" smtClean="0"/>
              <a:t> </a:t>
            </a:r>
            <a:r>
              <a:rPr lang="de-DE" dirty="0" err="1" smtClean="0"/>
              <a:t>Spectrum</a:t>
            </a:r>
            <a:r>
              <a:rPr lang="de-DE" dirty="0" smtClean="0"/>
              <a:t> in 868MHz Band in Germany</a:t>
            </a:r>
            <a:endParaRPr lang="de-DE"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4</a:t>
            </a:fld>
            <a:endParaRPr lang="en-US" altLang="en-US"/>
          </a:p>
        </p:txBody>
      </p:sp>
      <p:pic>
        <p:nvPicPr>
          <p:cNvPr id="1026" name="Picture 2" descr="C:\Users\robert\Desktop\IEEE LPWA\2017_01_15_Atlanta\material\spec_868MHz.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5616" y="1762335"/>
            <a:ext cx="6984776" cy="4641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652120" y="6065132"/>
            <a:ext cx="3238387" cy="338554"/>
          </a:xfrm>
          <a:prstGeom prst="rect">
            <a:avLst/>
          </a:prstGeom>
          <a:noFill/>
        </p:spPr>
        <p:txBody>
          <a:bodyPr wrap="none" rtlCol="0">
            <a:spAutoFit/>
          </a:bodyPr>
          <a:lstStyle/>
          <a:p>
            <a:r>
              <a:rPr lang="en-US" sz="1600" dirty="0" smtClean="0"/>
              <a:t>Antenna height of 140m over ground</a:t>
            </a:r>
            <a:endParaRPr lang="en-US" sz="1600" dirty="0"/>
          </a:p>
        </p:txBody>
      </p:sp>
    </p:spTree>
    <p:extLst>
      <p:ext uri="{BB962C8B-B14F-4D97-AF65-F5344CB8AC3E}">
        <p14:creationId xmlns:p14="http://schemas.microsoft.com/office/powerpoint/2010/main" val="416904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5</a:t>
            </a:fld>
            <a:endParaRPr lang="en-US" altLang="en-US"/>
          </a:p>
        </p:txBody>
      </p:sp>
      <p:pic>
        <p:nvPicPr>
          <p:cNvPr id="2050" name="Picture 2" descr="C:\Users\robert\Desktop\IEEE LPWA\2017_01_15_Atlanta\material\spec_zoo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8" t="5828" r="9812" b="2237"/>
          <a:stretch/>
        </p:blipFill>
        <p:spPr bwMode="auto">
          <a:xfrm>
            <a:off x="611560" y="1052736"/>
            <a:ext cx="7949381" cy="504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3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6</a:t>
            </a:fld>
            <a:endParaRPr lang="en-US" altLang="en-US"/>
          </a:p>
        </p:txBody>
      </p:sp>
      <p:pic>
        <p:nvPicPr>
          <p:cNvPr id="3074" name="Picture 2" descr="C:\Users\robert\Desktop\IEEE LPWA\2017_01_15_Atlanta\material\zoom_dense_cent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49" r="11519"/>
          <a:stretch/>
        </p:blipFill>
        <p:spPr bwMode="auto">
          <a:xfrm>
            <a:off x="683568" y="1199941"/>
            <a:ext cx="8009311" cy="517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Assumptions</a:t>
            </a:r>
            <a:endParaRPr lang="en-US" dirty="0"/>
          </a:p>
        </p:txBody>
      </p:sp>
      <mc:AlternateContent xmlns:mc="http://schemas.openxmlformats.org/markup-compatibility/2006" xmlns:a14="http://schemas.microsoft.com/office/drawing/2010/main">
        <mc:Choice Requires="a14">
          <p:sp>
            <p:nvSpPr>
              <p:cNvPr id="6" name="Inhaltsplatzhalter 5"/>
              <p:cNvSpPr>
                <a:spLocks noGrp="1"/>
              </p:cNvSpPr>
              <p:nvPr>
                <p:ph idx="1"/>
              </p:nvPr>
            </p:nvSpPr>
            <p:spPr/>
            <p:txBody>
              <a:bodyPr/>
              <a:lstStyle/>
              <a:p>
                <a:r>
                  <a:rPr lang="en-US" sz="2400" dirty="0" smtClean="0"/>
                  <a:t>No coordination between different interferers</a:t>
                </a:r>
              </a:p>
              <a:p>
                <a:r>
                  <a:rPr lang="en-US" sz="2400" dirty="0" smtClean="0"/>
                  <a:t>Interferers are randomly placed with defined density</a:t>
                </a:r>
              </a:p>
              <a:p>
                <a:r>
                  <a:rPr lang="en-US" sz="2400" dirty="0" smtClean="0"/>
                  <a:t>Interferers and desired signals use the same propagation models (</a:t>
                </a:r>
                <a14:m>
                  <m:oMath xmlns:m="http://schemas.openxmlformats.org/officeDocument/2006/math">
                    <m:r>
                      <a:rPr lang="en-US" sz="2400" i="1" dirty="0" smtClean="0">
                        <a:latin typeface="Cambria Math"/>
                      </a:rPr>
                      <m:t>𝑃𝐿</m:t>
                    </m:r>
                    <m:r>
                      <a:rPr lang="en-US" sz="2400" i="1" dirty="0" smtClean="0">
                        <a:latin typeface="Cambria Math"/>
                      </a:rPr>
                      <m:t>(</m:t>
                    </m:r>
                    <m:r>
                      <a:rPr lang="en-US" sz="2400" i="1" dirty="0" smtClean="0">
                        <a:latin typeface="Cambria Math"/>
                      </a:rPr>
                      <m:t>𝑑</m:t>
                    </m:r>
                    <m:r>
                      <a:rPr lang="en-US" sz="2400" i="1" dirty="0" smtClean="0">
                        <a:latin typeface="Cambria Math"/>
                      </a:rPr>
                      <m:t>)</m:t>
                    </m:r>
                  </m:oMath>
                </a14:m>
                <a:r>
                  <a:rPr lang="en-US" sz="2400" dirty="0" smtClean="0"/>
                  <a:t>)</a:t>
                </a:r>
              </a:p>
              <a:p>
                <a:r>
                  <a:rPr lang="en-US" sz="2400" dirty="0" smtClean="0"/>
                  <a:t>Interferes are modelled using white Gaussian noise with defined bandwidth</a:t>
                </a:r>
              </a:p>
              <a:p>
                <a:r>
                  <a:rPr lang="en-US" sz="2400" dirty="0" smtClean="0"/>
                  <a:t>No additional log-normal fading nor multi-path propagation are considered for the interferers</a:t>
                </a:r>
              </a:p>
              <a:p>
                <a:endParaRPr lang="en-US" sz="2400" dirty="0"/>
              </a:p>
            </p:txBody>
          </p:sp>
        </mc:Choice>
        <mc:Fallback xmlns="">
          <p:sp>
            <p:nvSpPr>
              <p:cNvPr id="6" name="Inhaltsplatzhalter 5"/>
              <p:cNvSpPr>
                <a:spLocks noGrp="1" noRot="1" noChangeAspect="1" noMove="1" noResize="1" noEditPoints="1" noAdjustHandles="1" noChangeArrowheads="1" noChangeShapeType="1" noTextEdit="1"/>
              </p:cNvSpPr>
              <p:nvPr>
                <p:ph idx="1"/>
              </p:nvPr>
            </p:nvSpPr>
            <p:spPr>
              <a:blipFill rotWithShape="1">
                <a:blip r:embed="rId2"/>
                <a:stretch>
                  <a:fillRect l="-1098" t="-1037"/>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BE0149E0-3A38-4B5E-A0A5-D4007F44C2AA}" type="slidenum">
              <a:rPr lang="en-US" altLang="en-US" smtClean="0"/>
              <a:pPr>
                <a:defRPr/>
              </a:pPr>
              <a:t>7</a:t>
            </a:fld>
            <a:endParaRPr lang="en-US" altLang="en-US"/>
          </a:p>
        </p:txBody>
      </p:sp>
    </p:spTree>
    <p:extLst>
      <p:ext uri="{BB962C8B-B14F-4D97-AF65-F5344CB8AC3E}">
        <p14:creationId xmlns:p14="http://schemas.microsoft.com/office/powerpoint/2010/main" val="214241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1259632" y="1785034"/>
            <a:ext cx="6268378" cy="3632833"/>
            <a:chOff x="654928" y="1412776"/>
            <a:chExt cx="7560840" cy="4799771"/>
          </a:xfrm>
        </p:grpSpPr>
        <p:pic>
          <p:nvPicPr>
            <p:cNvPr id="9218" name="Picture 2" descr="C:\Users\robert\Desktop\IEEE LPWA\2017_01_15_Atlanta\material\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28" y="1412776"/>
              <a:ext cx="7560840" cy="479977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bwMode="auto">
            <a:xfrm>
              <a:off x="4435348" y="3717032"/>
              <a:ext cx="352676"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4435348" y="2348880"/>
              <a:ext cx="1360788" cy="1368152"/>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Textfeld 10"/>
                <p:cNvSpPr txBox="1"/>
                <p:nvPr/>
              </p:nvSpPr>
              <p:spPr>
                <a:xfrm>
                  <a:off x="4375339" y="3581828"/>
                  <a:ext cx="994759"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𝑚𝑖𝑛</m:t>
                            </m:r>
                          </m:sub>
                        </m:sSub>
                      </m:oMath>
                    </m:oMathPara>
                  </a14:m>
                  <a:endParaRPr lang="en-US" sz="24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4375339" y="3581828"/>
                  <a:ext cx="824713" cy="461665"/>
                </a:xfrm>
                <a:prstGeom prst="rect">
                  <a:avLst/>
                </a:prstGeom>
                <a:blipFill rotWithShape="1">
                  <a:blip r:embed="rId3"/>
                  <a:stretch>
                    <a:fillRect r="-5357" b="-3684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005529" y="2836866"/>
                  <a:ext cx="1036446"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𝑚𝑎𝑥</m:t>
                            </m:r>
                          </m:sub>
                        </m:sSub>
                      </m:oMath>
                    </m:oMathPara>
                  </a14:m>
                  <a:endParaRPr lang="en-US" sz="24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5005528" y="2836866"/>
                  <a:ext cx="859274" cy="461665"/>
                </a:xfrm>
                <a:prstGeom prst="rect">
                  <a:avLst/>
                </a:prstGeom>
                <a:blipFill rotWithShape="1">
                  <a:blip r:embed="rId4"/>
                  <a:stretch>
                    <a:fillRect r="-2564" b="-31579"/>
                  </a:stretch>
                </a:blipFill>
              </p:spPr>
              <p:txBody>
                <a:bodyPr/>
                <a:lstStyle/>
                <a:p>
                  <a:r>
                    <a:rPr lang="de-DE">
                      <a:noFill/>
                    </a:rPr>
                    <a:t> </a:t>
                  </a:r>
                </a:p>
              </p:txBody>
            </p:sp>
          </mc:Fallback>
        </mc:AlternateContent>
      </p:grpSp>
      <p:sp>
        <p:nvSpPr>
          <p:cNvPr id="16" name="Titel 15"/>
          <p:cNvSpPr>
            <a:spLocks noGrp="1"/>
          </p:cNvSpPr>
          <p:nvPr>
            <p:ph type="title"/>
          </p:nvPr>
        </p:nvSpPr>
        <p:spPr/>
        <p:txBody>
          <a:bodyPr/>
          <a:lstStyle/>
          <a:p>
            <a:r>
              <a:rPr lang="en-US" dirty="0" smtClean="0"/>
              <a:t>Assumption of Infinite Plane</a:t>
            </a:r>
            <a:endParaRPr lang="en-US" dirty="0"/>
          </a:p>
        </p:txBody>
      </p:sp>
      <mc:AlternateContent xmlns:mc="http://schemas.openxmlformats.org/markup-compatibility/2006" xmlns:a14="http://schemas.microsoft.com/office/drawing/2010/main">
        <mc:Choice Requires="a14">
          <p:sp>
            <p:nvSpPr>
              <p:cNvPr id="17" name="Inhaltsplatzhalter 16"/>
              <p:cNvSpPr>
                <a:spLocks noGrp="1"/>
              </p:cNvSpPr>
              <p:nvPr>
                <p:ph idx="1"/>
              </p:nvPr>
            </p:nvSpPr>
            <p:spPr>
              <a:xfrm>
                <a:off x="665477" y="5195415"/>
                <a:ext cx="7772400" cy="1113905"/>
              </a:xfrm>
            </p:spPr>
            <p:txBody>
              <a:bodyPr/>
              <a:lstStyle/>
              <a:p>
                <a14:m>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𝑚𝑖𝑛</m:t>
                        </m:r>
                      </m:sub>
                    </m:sSub>
                  </m:oMath>
                </a14:m>
                <a:r>
                  <a:rPr lang="en-US" sz="1800" dirty="0" smtClean="0"/>
                  <a:t> is the minimum distance between the base-station and the closest interferer (required by channel model)</a:t>
                </a:r>
              </a:p>
              <a:p>
                <a14:m>
                  <m:oMath xmlns:m="http://schemas.openxmlformats.org/officeDocument/2006/math">
                    <m:sSub>
                      <m:sSubPr>
                        <m:ctrlPr>
                          <a:rPr lang="en-US" sz="1800" i="1">
                            <a:latin typeface="Cambria Math"/>
                          </a:rPr>
                        </m:ctrlPr>
                      </m:sSubPr>
                      <m:e>
                        <m:r>
                          <a:rPr lang="en-US" sz="1800" i="1">
                            <a:latin typeface="Cambria Math"/>
                          </a:rPr>
                          <m:t>𝑟</m:t>
                        </m:r>
                      </m:e>
                      <m:sub>
                        <m:r>
                          <a:rPr lang="en-US" sz="1800" i="1">
                            <a:latin typeface="Cambria Math"/>
                          </a:rPr>
                          <m:t>𝑚</m:t>
                        </m:r>
                        <m:r>
                          <a:rPr lang="en-US" sz="1800" b="0" i="1" smtClean="0">
                            <a:latin typeface="Cambria Math"/>
                          </a:rPr>
                          <m:t>𝑎𝑥</m:t>
                        </m:r>
                      </m:sub>
                    </m:sSub>
                  </m:oMath>
                </a14:m>
                <a:r>
                  <a:rPr lang="en-US" sz="1800" dirty="0"/>
                  <a:t> </a:t>
                </a:r>
                <a:r>
                  <a:rPr lang="en-US" sz="1800" dirty="0" smtClean="0"/>
                  <a:t>is the distance in which interferes impair the base-station (no impact if below thermal noise level, depends on path-loss model)</a:t>
                </a:r>
                <a:endParaRPr lang="en-US" sz="1800" dirty="0"/>
              </a:p>
            </p:txBody>
          </p:sp>
        </mc:Choice>
        <mc:Fallback xmlns="">
          <p:sp>
            <p:nvSpPr>
              <p:cNvPr id="17" name="Inhaltsplatzhalter 16"/>
              <p:cNvSpPr>
                <a:spLocks noGrp="1" noRot="1" noChangeAspect="1" noMove="1" noResize="1" noEditPoints="1" noAdjustHandles="1" noChangeArrowheads="1" noChangeShapeType="1" noTextEdit="1"/>
              </p:cNvSpPr>
              <p:nvPr>
                <p:ph idx="1"/>
              </p:nvPr>
            </p:nvSpPr>
            <p:spPr>
              <a:xfrm>
                <a:off x="665477" y="5195415"/>
                <a:ext cx="7772400" cy="1113905"/>
              </a:xfrm>
              <a:blipFill rotWithShape="1">
                <a:blip r:embed="rId5"/>
                <a:stretch>
                  <a:fillRect l="-549" t="-2732" r="-235" b="-20219"/>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BE0149E0-3A38-4B5E-A0A5-D4007F44C2AA}" type="slidenum">
              <a:rPr lang="en-US" altLang="en-US" smtClean="0"/>
              <a:pPr>
                <a:defRPr/>
              </a:pPr>
              <a:t>8</a:t>
            </a:fld>
            <a:endParaRPr lang="en-US" altLang="en-US" dirty="0"/>
          </a:p>
        </p:txBody>
      </p:sp>
    </p:spTree>
    <p:extLst>
      <p:ext uri="{BB962C8B-B14F-4D97-AF65-F5344CB8AC3E}">
        <p14:creationId xmlns:p14="http://schemas.microsoft.com/office/powerpoint/2010/main" val="199968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Arrival Rate of Interferers</a:t>
            </a:r>
            <a:endParaRPr lang="en-US" dirty="0"/>
          </a:p>
        </p:txBody>
      </p:sp>
      <mc:AlternateContent xmlns:mc="http://schemas.openxmlformats.org/markup-compatibility/2006" xmlns:a14="http://schemas.microsoft.com/office/drawing/2010/main">
        <mc:Choice Requires="a14">
          <p:sp>
            <p:nvSpPr>
              <p:cNvPr id="6" name="Inhaltsplatzhalter 5"/>
              <p:cNvSpPr>
                <a:spLocks noGrp="1"/>
              </p:cNvSpPr>
              <p:nvPr>
                <p:ph idx="1"/>
              </p:nvPr>
            </p:nvSpPr>
            <p:spPr/>
            <p:txBody>
              <a:bodyPr/>
              <a:lstStyle/>
              <a:p>
                <a:r>
                  <a:rPr lang="en-US" sz="2400" dirty="0" smtClean="0"/>
                  <a:t>The data traffic can be modeled using the well-known arrival process [1], as all interferes are assumed to be uncoordinated</a:t>
                </a:r>
              </a:p>
              <a:p>
                <a:pPr marL="0" indent="0">
                  <a:buNone/>
                </a:pPr>
                <a:r>
                  <a:rPr lang="en-US" sz="2400" dirty="0" smtClean="0">
                    <a:sym typeface="Wingdings" panose="05000000000000000000" pitchFamily="2" charset="2"/>
                  </a:rPr>
                  <a:t> Interferes will follow</a:t>
                </a:r>
                <a:r>
                  <a:rPr lang="en-US" sz="2400" dirty="0" smtClean="0"/>
                  <a:t> Poison distribution</a:t>
                </a:r>
              </a:p>
              <a:p>
                <a14:m>
                  <m:oMath xmlns:m="http://schemas.openxmlformats.org/officeDocument/2006/math">
                    <m:r>
                      <a:rPr lang="en-US" sz="2400" i="1">
                        <a:latin typeface="Cambria Math"/>
                      </a:rPr>
                      <m:t>𝜆</m:t>
                    </m:r>
                  </m:oMath>
                </a14:m>
                <a:r>
                  <a:rPr lang="en-US" sz="2400" dirty="0"/>
                  <a:t> is the arrival rate (i.e. the mean number of active interferes per second)</a:t>
                </a:r>
              </a:p>
              <a:p>
                <a14:m>
                  <m:oMath xmlns:m="http://schemas.openxmlformats.org/officeDocument/2006/math">
                    <m:r>
                      <a:rPr lang="en-US" sz="2400" b="0" i="1" smtClean="0">
                        <a:latin typeface="Cambria Math"/>
                      </a:rPr>
                      <m:t>𝜆</m:t>
                    </m:r>
                    <m:r>
                      <a:rPr lang="en-US" sz="2400" b="0" i="1" smtClean="0">
                        <a:latin typeface="Cambria Math"/>
                        <a:ea typeface="Cambria Math"/>
                      </a:rPr>
                      <m:t>∙</m:t>
                    </m:r>
                    <m:r>
                      <a:rPr lang="en-US" sz="2400" b="0" i="1" smtClean="0">
                        <a:latin typeface="Cambria Math"/>
                      </a:rPr>
                      <m:t>𝜏</m:t>
                    </m:r>
                  </m:oMath>
                </a14:m>
                <a:r>
                  <a:rPr lang="en-US" sz="2400" dirty="0" smtClean="0"/>
                  <a:t> is the average number of arrivals in the time interval </a:t>
                </a:r>
                <a14:m>
                  <m:oMath xmlns:m="http://schemas.openxmlformats.org/officeDocument/2006/math">
                    <m:r>
                      <a:rPr lang="en-US" sz="2400" b="0" i="1" smtClean="0">
                        <a:latin typeface="Cambria Math"/>
                      </a:rPr>
                      <m:t>𝜏</m:t>
                    </m:r>
                  </m:oMath>
                </a14:m>
                <a:endParaRPr lang="en-US" sz="2400" dirty="0" smtClean="0"/>
              </a:p>
              <a:p>
                <a:r>
                  <a:rPr lang="en-US" sz="2400" dirty="0" smtClean="0"/>
                  <a:t>The inter-arrival times between two arrivals is given by </a:t>
                </a:r>
                <a14:m>
                  <m:oMath xmlns:m="http://schemas.openxmlformats.org/officeDocument/2006/math">
                    <m:r>
                      <a:rPr lang="en-US" sz="2400" b="0" i="1" smtClean="0">
                        <a:latin typeface="Cambria Math"/>
                      </a:rPr>
                      <m:t>𝑃</m:t>
                    </m:r>
                    <m:d>
                      <m:dPr>
                        <m:begChr m:val="{"/>
                        <m:endChr m:val="}"/>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𝜏</m:t>
                            </m:r>
                          </m:e>
                          <m:sub>
                            <m:r>
                              <a:rPr lang="en-US" sz="2400" b="0" i="1" smtClean="0">
                                <a:latin typeface="Cambria Math"/>
                              </a:rPr>
                              <m:t>𝑛</m:t>
                            </m:r>
                          </m:sub>
                        </m:sSub>
                        <m:r>
                          <a:rPr lang="en-US" sz="2400" b="0" i="1" smtClean="0">
                            <a:latin typeface="Cambria Math"/>
                            <a:ea typeface="Cambria Math"/>
                          </a:rPr>
                          <m:t>≤</m:t>
                        </m:r>
                        <m:r>
                          <a:rPr lang="en-US" sz="2400" b="0" i="1" smtClean="0">
                            <a:latin typeface="Cambria Math"/>
                            <a:ea typeface="Cambria Math"/>
                          </a:rPr>
                          <m:t>𝑠</m:t>
                        </m:r>
                      </m:e>
                    </m:d>
                    <m:r>
                      <a:rPr lang="en-US" sz="2400" b="0" i="1" smtClean="0">
                        <a:latin typeface="Cambria Math"/>
                        <a:ea typeface="Cambria Math"/>
                      </a:rPr>
                      <m:t>=1−</m:t>
                    </m:r>
                    <m:sSup>
                      <m:sSupPr>
                        <m:ctrlPr>
                          <a:rPr lang="en-US" sz="2400" b="0" i="1" smtClean="0">
                            <a:latin typeface="Cambria Math"/>
                            <a:ea typeface="Cambria Math"/>
                          </a:rPr>
                        </m:ctrlPr>
                      </m:sSupPr>
                      <m:e>
                        <m:r>
                          <a:rPr lang="en-US" sz="2400" b="0" i="1" smtClean="0">
                            <a:latin typeface="Cambria Math"/>
                            <a:ea typeface="Cambria Math"/>
                          </a:rPr>
                          <m:t>𝑒</m:t>
                        </m:r>
                      </m:e>
                      <m:sup>
                        <m:r>
                          <a:rPr lang="en-US" sz="2400" b="0" i="1" smtClean="0">
                            <a:latin typeface="Cambria Math"/>
                            <a:ea typeface="Cambria Math"/>
                          </a:rPr>
                          <m:t>−</m:t>
                        </m:r>
                        <m:r>
                          <a:rPr lang="en-US" sz="2400" b="0" i="1" smtClean="0">
                            <a:latin typeface="Cambria Math"/>
                            <a:ea typeface="Cambria Math"/>
                          </a:rPr>
                          <m:t>𝜆</m:t>
                        </m:r>
                        <m:r>
                          <a:rPr lang="en-US" sz="2400" b="0" i="1" smtClean="0">
                            <a:latin typeface="Cambria Math"/>
                            <a:ea typeface="Cambria Math"/>
                          </a:rPr>
                          <m:t>𝑠</m:t>
                        </m:r>
                      </m:sup>
                    </m:sSup>
                  </m:oMath>
                </a14:m>
                <a:r>
                  <a:rPr lang="en-US" sz="2400" dirty="0" smtClean="0"/>
                  <a:t> with </a:t>
                </a:r>
                <a14:m>
                  <m:oMath xmlns:m="http://schemas.openxmlformats.org/officeDocument/2006/math">
                    <m:r>
                      <a:rPr lang="en-US" sz="2400" b="0" i="1" smtClean="0">
                        <a:latin typeface="Cambria Math"/>
                      </a:rPr>
                      <m:t>𝑠</m:t>
                    </m:r>
                    <m:r>
                      <a:rPr lang="en-US" sz="2400" b="0" i="1" smtClean="0">
                        <a:latin typeface="Cambria Math"/>
                        <a:ea typeface="Cambria Math"/>
                      </a:rPr>
                      <m:t>≥0</m:t>
                    </m:r>
                  </m:oMath>
                </a14:m>
                <a:r>
                  <a:rPr lang="en-US" sz="2400" dirty="0" smtClean="0"/>
                  <a:t>. , i.e. an exponential distribution</a:t>
                </a:r>
                <a:endParaRPr lang="en-US" sz="2400" dirty="0"/>
              </a:p>
            </p:txBody>
          </p:sp>
        </mc:Choice>
        <mc:Fallback xmlns="">
          <p:sp>
            <p:nvSpPr>
              <p:cNvPr id="6" name="Inhaltsplatzhalter 5"/>
              <p:cNvSpPr>
                <a:spLocks noGrp="1" noRot="1" noChangeAspect="1" noMove="1" noResize="1" noEditPoints="1" noAdjustHandles="1" noChangeArrowheads="1" noChangeShapeType="1" noTextEdit="1"/>
              </p:cNvSpPr>
              <p:nvPr>
                <p:ph idx="1"/>
              </p:nvPr>
            </p:nvSpPr>
            <p:spPr>
              <a:blipFill rotWithShape="1">
                <a:blip r:embed="rId2"/>
                <a:stretch>
                  <a:fillRect l="-1255" t="-1037" r="-1725" b="-10963"/>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en-US" altLang="en-US" dirty="0"/>
              <a:t>Jan.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BE0149E0-3A38-4B5E-A0A5-D4007F44C2AA}" type="slidenum">
              <a:rPr lang="en-US" altLang="en-US" smtClean="0"/>
              <a:pPr>
                <a:defRPr/>
              </a:pPr>
              <a:t>9</a:t>
            </a:fld>
            <a:endParaRPr lang="en-US" altLang="en-US" dirty="0"/>
          </a:p>
        </p:txBody>
      </p:sp>
    </p:spTree>
    <p:extLst>
      <p:ext uri="{BB962C8B-B14F-4D97-AF65-F5344CB8AC3E}">
        <p14:creationId xmlns:p14="http://schemas.microsoft.com/office/powerpoint/2010/main" val="416027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1074</Words>
  <Application>Microsoft Office PowerPoint</Application>
  <PresentationFormat>Bildschirmpräsentation (4:3)</PresentationFormat>
  <Paragraphs>192</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IEEE-P802_15_Rbt</vt:lpstr>
      <vt:lpstr>PowerPoint-Präsentation</vt:lpstr>
      <vt:lpstr>Proposal for sub-GHz Interference Model</vt:lpstr>
      <vt:lpstr>Motivation</vt:lpstr>
      <vt:lpstr>Example: Measured Spectrum in 868MHz Band in Germany</vt:lpstr>
      <vt:lpstr>PowerPoint-Präsentation</vt:lpstr>
      <vt:lpstr>PowerPoint-Präsentation</vt:lpstr>
      <vt:lpstr>Assumptions</vt:lpstr>
      <vt:lpstr>Assumption of Infinite Plane</vt:lpstr>
      <vt:lpstr>Arrival Rate of Interferers</vt:lpstr>
      <vt:lpstr>Properties of the Arrival Process</vt:lpstr>
      <vt:lpstr>Further Model Requirements</vt:lpstr>
      <vt:lpstr>Proposed Model Definition</vt:lpstr>
      <vt:lpstr>Calculation of Channel Realization (I/II)</vt:lpstr>
      <vt:lpstr>Calculation of Channel Realization (II/II)</vt:lpstr>
      <vt:lpstr>Device-to-Device Path-Loss Model</vt:lpstr>
      <vt:lpstr>Outdoor Urban Path-Loss Model</vt:lpstr>
      <vt:lpstr>Layer Parametrization</vt:lpstr>
      <vt:lpstr>Clustering of Measured Signals</vt:lpstr>
      <vt:lpstr>Proposal for Mean Arrival Rate </vt:lpstr>
      <vt:lpstr>Thank You!  Discussion?</vt:lpstr>
      <vt:lpstr>Literature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166</cp:revision>
  <cp:lastPrinted>1998-02-10T13:28:06Z</cp:lastPrinted>
  <dcterms:created xsi:type="dcterms:W3CDTF">2017-01-12T10:02:28Z</dcterms:created>
  <dcterms:modified xsi:type="dcterms:W3CDTF">2017-01-15T21:51:29Z</dcterms:modified>
</cp:coreProperties>
</file>