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1" r:id="rId3"/>
    <p:sldId id="262" r:id="rId4"/>
    <p:sldId id="274" r:id="rId5"/>
    <p:sldId id="283" r:id="rId6"/>
    <p:sldId id="276" r:id="rId7"/>
    <p:sldId id="278" r:id="rId8"/>
    <p:sldId id="277" r:id="rId9"/>
    <p:sldId id="280" r:id="rId10"/>
    <p:sldId id="279" r:id="rId11"/>
    <p:sldId id="281" r:id="rId12"/>
    <p:sldId id="284" r:id="rId13"/>
    <p:sldId id="285" r:id="rId14"/>
    <p:sldId id="27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110" d="100"/>
          <a:sy n="110" d="100"/>
        </p:scale>
        <p:origin x="-1548"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3B18FBC-18FB-43D7-B30F-1B262C596F85}"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194731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39E78027-B88C-46AB-814C-309AEC80B281}"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590113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39E78027-B88C-46AB-814C-309AEC80B281}" type="slidenum">
              <a:rPr lang="en-US" altLang="en-US" smtClean="0"/>
              <a:pPr>
                <a:defRPr/>
              </a:pPr>
              <a:t>2</a:t>
            </a:fld>
            <a:endParaRPr lang="en-US" altLang="en-US"/>
          </a:p>
        </p:txBody>
      </p:sp>
    </p:spTree>
    <p:extLst>
      <p:ext uri="{BB962C8B-B14F-4D97-AF65-F5344CB8AC3E}">
        <p14:creationId xmlns:p14="http://schemas.microsoft.com/office/powerpoint/2010/main" val="3169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116122-F302-4ED9-ADAC-C6993D870453}" type="slidenum">
              <a:rPr lang="en-US" altLang="en-US"/>
              <a:pPr>
                <a:defRPr/>
              </a:pPr>
              <a:t>‹Nr.›</a:t>
            </a:fld>
            <a:endParaRPr lang="en-US" altLang="en-US"/>
          </a:p>
        </p:txBody>
      </p:sp>
    </p:spTree>
    <p:extLst>
      <p:ext uri="{BB962C8B-B14F-4D97-AF65-F5344CB8AC3E}">
        <p14:creationId xmlns:p14="http://schemas.microsoft.com/office/powerpoint/2010/main" val="414991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6104109-0871-4FBE-A3BA-FF2C580874EC}" type="slidenum">
              <a:rPr lang="en-US" altLang="en-US"/>
              <a:pPr>
                <a:defRPr/>
              </a:pPr>
              <a:t>‹Nr.›</a:t>
            </a:fld>
            <a:endParaRPr lang="en-US" altLang="en-US"/>
          </a:p>
        </p:txBody>
      </p:sp>
    </p:spTree>
    <p:extLst>
      <p:ext uri="{BB962C8B-B14F-4D97-AF65-F5344CB8AC3E}">
        <p14:creationId xmlns:p14="http://schemas.microsoft.com/office/powerpoint/2010/main" val="414034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88A68DB-98F6-45E9-A7EA-F949257720A2}" type="slidenum">
              <a:rPr lang="en-US" altLang="en-US"/>
              <a:pPr>
                <a:defRPr/>
              </a:pPr>
              <a:t>‹Nr.›</a:t>
            </a:fld>
            <a:endParaRPr lang="en-US" altLang="en-US"/>
          </a:p>
        </p:txBody>
      </p:sp>
    </p:spTree>
    <p:extLst>
      <p:ext uri="{BB962C8B-B14F-4D97-AF65-F5344CB8AC3E}">
        <p14:creationId xmlns:p14="http://schemas.microsoft.com/office/powerpoint/2010/main" val="304487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439A4BB-F3BF-4C0A-9356-AE4143770D18}" type="slidenum">
              <a:rPr lang="en-US" altLang="en-US"/>
              <a:pPr>
                <a:defRPr/>
              </a:pPr>
              <a:t>‹Nr.›</a:t>
            </a:fld>
            <a:endParaRPr lang="en-US" altLang="en-US"/>
          </a:p>
        </p:txBody>
      </p:sp>
    </p:spTree>
    <p:extLst>
      <p:ext uri="{BB962C8B-B14F-4D97-AF65-F5344CB8AC3E}">
        <p14:creationId xmlns:p14="http://schemas.microsoft.com/office/powerpoint/2010/main" val="155804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295FF38-DC25-4108-8528-CF3CBCFD70E7}" type="slidenum">
              <a:rPr lang="en-US" altLang="en-US"/>
              <a:pPr>
                <a:defRPr/>
              </a:pPr>
              <a:t>‹Nr.›</a:t>
            </a:fld>
            <a:endParaRPr lang="en-US" altLang="en-US"/>
          </a:p>
        </p:txBody>
      </p:sp>
    </p:spTree>
    <p:extLst>
      <p:ext uri="{BB962C8B-B14F-4D97-AF65-F5344CB8AC3E}">
        <p14:creationId xmlns:p14="http://schemas.microsoft.com/office/powerpoint/2010/main" val="78018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1744FF7-5C93-4BD6-85F8-004B296F4CD7}" type="slidenum">
              <a:rPr lang="en-US" altLang="en-US"/>
              <a:pPr>
                <a:defRPr/>
              </a:pPr>
              <a:t>‹Nr.›</a:t>
            </a:fld>
            <a:endParaRPr lang="en-US" altLang="en-US"/>
          </a:p>
        </p:txBody>
      </p:sp>
    </p:spTree>
    <p:extLst>
      <p:ext uri="{BB962C8B-B14F-4D97-AF65-F5344CB8AC3E}">
        <p14:creationId xmlns:p14="http://schemas.microsoft.com/office/powerpoint/2010/main" val="450405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321005E-21E7-4AB9-A18C-80FCB3547C9A}" type="slidenum">
              <a:rPr lang="en-US" altLang="en-US"/>
              <a:pPr>
                <a:defRPr/>
              </a:pPr>
              <a:t>‹Nr.›</a:t>
            </a:fld>
            <a:endParaRPr lang="en-US" altLang="en-US"/>
          </a:p>
        </p:txBody>
      </p:sp>
    </p:spTree>
    <p:extLst>
      <p:ext uri="{BB962C8B-B14F-4D97-AF65-F5344CB8AC3E}">
        <p14:creationId xmlns:p14="http://schemas.microsoft.com/office/powerpoint/2010/main" val="2087279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4A2048C1-CE36-4F21-BF18-F50FA0B2A278}" type="slidenum">
              <a:rPr lang="en-US" altLang="en-US"/>
              <a:pPr>
                <a:defRPr/>
              </a:pPr>
              <a:t>‹Nr.›</a:t>
            </a:fld>
            <a:endParaRPr lang="en-US" altLang="en-US"/>
          </a:p>
        </p:txBody>
      </p:sp>
    </p:spTree>
    <p:extLst>
      <p:ext uri="{BB962C8B-B14F-4D97-AF65-F5344CB8AC3E}">
        <p14:creationId xmlns:p14="http://schemas.microsoft.com/office/powerpoint/2010/main" val="1810957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CE32886-58AF-4780-B63C-324B8F999A90}" type="slidenum">
              <a:rPr lang="en-US" altLang="en-US"/>
              <a:pPr>
                <a:defRPr/>
              </a:pPr>
              <a:t>‹Nr.›</a:t>
            </a:fld>
            <a:endParaRPr lang="en-US" altLang="en-US"/>
          </a:p>
        </p:txBody>
      </p:sp>
    </p:spTree>
    <p:extLst>
      <p:ext uri="{BB962C8B-B14F-4D97-AF65-F5344CB8AC3E}">
        <p14:creationId xmlns:p14="http://schemas.microsoft.com/office/powerpoint/2010/main" val="2934578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2EBACD7-33E3-453F-9622-70E7D94178DA}" type="slidenum">
              <a:rPr lang="en-US" altLang="en-US"/>
              <a:pPr>
                <a:defRPr/>
              </a:pPr>
              <a:t>‹Nr.›</a:t>
            </a:fld>
            <a:endParaRPr lang="en-US" altLang="en-US"/>
          </a:p>
        </p:txBody>
      </p:sp>
    </p:spTree>
    <p:extLst>
      <p:ext uri="{BB962C8B-B14F-4D97-AF65-F5344CB8AC3E}">
        <p14:creationId xmlns:p14="http://schemas.microsoft.com/office/powerpoint/2010/main" val="308117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FD88917-62CE-4513-969B-6EEC2415C5D6}" type="slidenum">
              <a:rPr lang="en-US" altLang="en-US"/>
              <a:pPr>
                <a:defRPr/>
              </a:pPr>
              <a:t>‹Nr.›</a:t>
            </a:fld>
            <a:endParaRPr lang="en-US" altLang="en-US"/>
          </a:p>
        </p:txBody>
      </p:sp>
    </p:spTree>
    <p:extLst>
      <p:ext uri="{BB962C8B-B14F-4D97-AF65-F5344CB8AC3E}">
        <p14:creationId xmlns:p14="http://schemas.microsoft.com/office/powerpoint/2010/main" val="257621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E280024C-75DE-4DCF-ADBF-0E2C378F6195}" type="slidenum">
              <a:rPr lang="en-US" altLang="en-US"/>
              <a:pPr>
                <a:defRPr/>
              </a:pPr>
              <a:t>‹Nr.›</a:t>
            </a:fld>
            <a:endParaRPr lang="en-US" altLang="en-US"/>
          </a:p>
        </p:txBody>
      </p:sp>
      <p:sp>
        <p:nvSpPr>
          <p:cNvPr id="1031" name="Rectangle 7"/>
          <p:cNvSpPr>
            <a:spLocks noChangeArrowheads="1"/>
          </p:cNvSpPr>
          <p:nvPr/>
        </p:nvSpPr>
        <p:spPr bwMode="auto">
          <a:xfrm>
            <a:off x="4067944" y="394156"/>
            <a:ext cx="439025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smtClean="0"/>
              <a:t>IEEE </a:t>
            </a:r>
            <a:r>
              <a:rPr lang="en-US" altLang="en-US" sz="1400" b="1" dirty="0" smtClean="0"/>
              <a:t>802.15-17-0036-01-lpwa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Feb.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a:t>
            </a:r>
            <a:r>
              <a:rPr lang="en-US" altLang="en-US" dirty="0" smtClean="0"/>
              <a:t>Robert, </a:t>
            </a:r>
            <a:r>
              <a:rPr lang="en-US" altLang="en-US" dirty="0"/>
              <a:t>FAU Erlangen-</a:t>
            </a:r>
            <a:r>
              <a:rPr lang="en-US" altLang="en-US" dirty="0" err="1"/>
              <a:t>Nuernberg</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63DA6A9-40E3-4875-84B6-33D1486B5D6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[Proposal of </a:t>
            </a:r>
            <a:r>
              <a:rPr lang="en-GB" altLang="en-US" sz="1600" dirty="0" smtClean="0">
                <a:solidFill>
                  <a:schemeClr val="tx2"/>
                </a:solidFill>
              </a:rPr>
              <a:t>LPWAN Channel </a:t>
            </a:r>
            <a:r>
              <a:rPr lang="en-GB" altLang="en-US" sz="1600" dirty="0" smtClean="0">
                <a:solidFill>
                  <a:schemeClr val="tx2"/>
                </a:solidFill>
              </a:rPr>
              <a:t>Models, Rev. 1</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February, </a:t>
            </a:r>
            <a:r>
              <a:rPr lang="en-US" altLang="en-US" sz="1600" dirty="0">
                <a:solidFill>
                  <a:schemeClr val="tx2"/>
                </a:solidFill>
              </a:rPr>
              <a:t>2017]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a:solidFill>
                  <a:schemeClr val="tx2"/>
                </a:solidFill>
              </a:rPr>
              <a:t>[Proposal of </a:t>
            </a:r>
            <a:r>
              <a:rPr lang="en-GB" altLang="en-US" sz="1600" dirty="0">
                <a:solidFill>
                  <a:schemeClr val="tx2"/>
                </a:solidFill>
              </a:rPr>
              <a:t>LPWAN Channel Models</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[Proposal of LPWAN channel models for future work within IG LWPA]</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within IEEE 802.15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Outdoor Rural Model</a:t>
            </a:r>
            <a:endParaRPr lang="de-DE" dirty="0"/>
          </a:p>
        </p:txBody>
      </p:sp>
      <p:sp>
        <p:nvSpPr>
          <p:cNvPr id="3" name="Inhaltsplatzhalter 2"/>
          <p:cNvSpPr>
            <a:spLocks noGrp="1"/>
          </p:cNvSpPr>
          <p:nvPr>
            <p:ph idx="1"/>
          </p:nvPr>
        </p:nvSpPr>
        <p:spPr/>
        <p:txBody>
          <a:bodyPr/>
          <a:lstStyle/>
          <a:p>
            <a:r>
              <a:rPr lang="en-US" sz="2000" dirty="0"/>
              <a:t>Use of </a:t>
            </a:r>
            <a:r>
              <a:rPr lang="en-US" sz="2000" dirty="0" smtClean="0"/>
              <a:t>the 3GPP Spatial Channel model scenario “Suburban </a:t>
            </a:r>
            <a:r>
              <a:rPr lang="en-US" sz="2000" dirty="0"/>
              <a:t>Macro” [4, sec. 5] </a:t>
            </a:r>
          </a:p>
          <a:p>
            <a:pPr marL="685800" lvl="2" indent="-342900"/>
            <a:r>
              <a:rPr lang="en-US" sz="1600" dirty="0">
                <a:ea typeface="+mn-ea"/>
                <a:cs typeface="+mn-cs"/>
              </a:rPr>
              <a:t>Similar approach followed by 11ah [1, sec. 3.2]</a:t>
            </a:r>
          </a:p>
          <a:p>
            <a:endParaRPr lang="en-US" sz="2000" dirty="0" smtClean="0"/>
          </a:p>
          <a:p>
            <a:r>
              <a:rPr lang="en-US" sz="2000" dirty="0" smtClean="0"/>
              <a:t>Model defines path-loss and multi-path for base-stations with exposed antennas and a typical distance of 3km</a:t>
            </a:r>
          </a:p>
          <a:p>
            <a:endParaRPr lang="en-US" sz="2000" dirty="0" smtClean="0"/>
          </a:p>
          <a:p>
            <a:r>
              <a:rPr lang="en-US" sz="2000" dirty="0" smtClean="0"/>
              <a:t>Additional parameters</a:t>
            </a:r>
            <a:endParaRPr lang="en-US" sz="2000" dirty="0"/>
          </a:p>
          <a:p>
            <a:pPr lvl="1"/>
            <a:r>
              <a:rPr lang="en-US" sz="1600" dirty="0" smtClean="0"/>
              <a:t>Frequency set to f=900MHz</a:t>
            </a:r>
          </a:p>
          <a:p>
            <a:pPr lvl="1"/>
            <a:r>
              <a:rPr lang="en-US" sz="1600" dirty="0" smtClean="0"/>
              <a:t>Speed set to v=3km/h</a:t>
            </a:r>
          </a:p>
          <a:p>
            <a:pPr lvl="1"/>
            <a:r>
              <a:rPr lang="en-US" sz="1600" dirty="0" smtClean="0"/>
              <a:t>Use of single polarization only</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10</a:t>
            </a:fld>
            <a:endParaRPr lang="en-US" altLang="en-US"/>
          </a:p>
        </p:txBody>
      </p:sp>
    </p:spTree>
    <p:extLst>
      <p:ext uri="{BB962C8B-B14F-4D97-AF65-F5344CB8AC3E}">
        <p14:creationId xmlns:p14="http://schemas.microsoft.com/office/powerpoint/2010/main" val="1934220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Outdoor Device-to-Device</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en-US" sz="2000" dirty="0"/>
                  <a:t>Model potentially required for comparison with multi-hop structures</a:t>
                </a:r>
              </a:p>
              <a:p>
                <a:endParaRPr lang="en-US" sz="2000" dirty="0" smtClean="0"/>
              </a:p>
              <a:p>
                <a:r>
                  <a:rPr lang="en-US" sz="2000" dirty="0" smtClean="0"/>
                  <a:t>Use of 11ah device to device model [1, sec. 3.3]</a:t>
                </a:r>
              </a:p>
              <a:p>
                <a:r>
                  <a:rPr lang="en-US" sz="2000" dirty="0" smtClean="0"/>
                  <a:t>Effects due to multi-path should not be considered</a:t>
                </a:r>
              </a:p>
              <a:p>
                <a:endParaRPr lang="en-US" sz="2000" dirty="0"/>
              </a:p>
              <a:p>
                <a:pPr>
                  <a:buFont typeface="Arial" panose="020B0604020202020204" pitchFamily="34" charset="0"/>
                  <a:buChar char="•"/>
                </a:pPr>
                <a14:m>
                  <m:oMath xmlns:m="http://schemas.openxmlformats.org/officeDocument/2006/math">
                    <m:r>
                      <a:rPr lang="en-US" sz="2000" i="1">
                        <a:latin typeface="Cambria Math"/>
                      </a:rPr>
                      <m:t>𝑃𝐿</m:t>
                    </m:r>
                    <m:d>
                      <m:dPr>
                        <m:ctrlPr>
                          <a:rPr lang="en-US" sz="2000" i="1">
                            <a:latin typeface="Cambria Math"/>
                          </a:rPr>
                        </m:ctrlPr>
                      </m:dPr>
                      <m:e>
                        <m:r>
                          <a:rPr lang="en-US" sz="2000" i="1">
                            <a:latin typeface="Cambria Math"/>
                          </a:rPr>
                          <m:t>𝑑</m:t>
                        </m:r>
                      </m:e>
                    </m:d>
                    <m:r>
                      <a:rPr lang="en-US" sz="2000" i="1">
                        <a:latin typeface="Cambria Math"/>
                      </a:rPr>
                      <m:t>=</m:t>
                    </m:r>
                    <m:r>
                      <a:rPr lang="en-US" sz="2000" b="0" i="1" smtClean="0">
                        <a:latin typeface="Cambria Math"/>
                      </a:rPr>
                      <m:t>−6.17+58.6⋅</m:t>
                    </m:r>
                    <m:func>
                      <m:funcPr>
                        <m:ctrlPr>
                          <a:rPr lang="en-US" sz="2000" i="1">
                            <a:latin typeface="Cambria Math"/>
                          </a:rPr>
                        </m:ctrlPr>
                      </m:funcPr>
                      <m:fName>
                        <m:sSub>
                          <m:sSubPr>
                            <m:ctrlPr>
                              <a:rPr lang="en-US" sz="2000" i="1">
                                <a:latin typeface="Cambria Math"/>
                              </a:rPr>
                            </m:ctrlPr>
                          </m:sSubPr>
                          <m:e>
                            <m:r>
                              <m:rPr>
                                <m:sty m:val="p"/>
                              </m:rPr>
                              <a:rPr lang="en-US" sz="2000">
                                <a:latin typeface="Cambria Math"/>
                              </a:rPr>
                              <m:t>log</m:t>
                            </m:r>
                          </m:e>
                          <m:sub>
                            <m:r>
                              <a:rPr lang="en-US" sz="2000" i="1">
                                <a:latin typeface="Cambria Math"/>
                              </a:rPr>
                              <m:t>10</m:t>
                            </m:r>
                          </m:sub>
                        </m:sSub>
                      </m:fName>
                      <m:e>
                        <m:d>
                          <m:dPr>
                            <m:ctrlPr>
                              <a:rPr lang="en-US" sz="2000" i="1">
                                <a:latin typeface="Cambria Math"/>
                              </a:rPr>
                            </m:ctrlPr>
                          </m:dPr>
                          <m:e>
                            <m:r>
                              <a:rPr lang="en-US" sz="2000" b="0" i="1" smtClean="0">
                                <a:latin typeface="Cambria Math"/>
                              </a:rPr>
                              <m:t>𝑑</m:t>
                            </m:r>
                          </m:e>
                        </m:d>
                      </m:e>
                    </m:func>
                  </m:oMath>
                </a14:m>
                <a:endParaRPr lang="en-US" sz="2000" dirty="0" smtClean="0"/>
              </a:p>
              <a:p>
                <a:pPr marL="0" indent="0">
                  <a:buNone/>
                </a:pPr>
                <a:r>
                  <a:rPr lang="en-US" sz="2000" dirty="0" smtClean="0"/>
                  <a:t>    where d is in m and </a:t>
                </a:r>
                <a14:m>
                  <m:oMath xmlns:m="http://schemas.openxmlformats.org/officeDocument/2006/math">
                    <m:sSub>
                      <m:sSubPr>
                        <m:ctrlPr>
                          <a:rPr lang="en-US" sz="2000" b="0" i="1" smtClean="0">
                            <a:latin typeface="Cambria Math"/>
                          </a:rPr>
                        </m:ctrlPr>
                      </m:sSubPr>
                      <m:e>
                        <m:r>
                          <a:rPr lang="en-US" sz="2000" i="1" smtClean="0">
                            <a:latin typeface="Cambria Math"/>
                          </a:rPr>
                          <m:t>𝑓</m:t>
                        </m:r>
                      </m:e>
                      <m:sub>
                        <m:r>
                          <a:rPr lang="en-US" sz="2000" b="0" i="1" smtClean="0">
                            <a:latin typeface="Cambria Math"/>
                          </a:rPr>
                          <m:t>𝑐</m:t>
                        </m:r>
                      </m:sub>
                    </m:sSub>
                    <m:r>
                      <a:rPr lang="en-US" sz="2000" i="1" smtClean="0">
                        <a:latin typeface="Cambria Math"/>
                      </a:rPr>
                      <m:t>=900</m:t>
                    </m:r>
                    <m:r>
                      <m:rPr>
                        <m:sty m:val="p"/>
                      </m:rPr>
                      <a:rPr lang="en-US" sz="2000" i="0" smtClean="0">
                        <a:latin typeface="Cambria Math"/>
                      </a:rPr>
                      <m:t>MHz</m:t>
                    </m:r>
                  </m:oMath>
                </a14:m>
                <a:r>
                  <a:rPr lang="en-US" sz="2000" dirty="0" smtClean="0"/>
                  <a:t> is assumed</a:t>
                </a:r>
                <a:br>
                  <a:rPr lang="en-US" sz="2000" dirty="0" smtClean="0"/>
                </a:br>
                <a:endParaRPr lang="en-US" sz="2000" dirty="0" smtClean="0"/>
              </a:p>
              <a:p>
                <a:r>
                  <a:rPr lang="en-US" sz="2000" dirty="0"/>
                  <a:t>Deviation around the </a:t>
                </a:r>
                <a:r>
                  <a:rPr lang="en-US" sz="2000" dirty="0" smtClean="0"/>
                  <a:t>median path loss </a:t>
                </a:r>
                <a14:m>
                  <m:oMath xmlns:m="http://schemas.openxmlformats.org/officeDocument/2006/math">
                    <m:r>
                      <a:rPr lang="en-US" sz="2000" i="1" dirty="0" smtClean="0">
                        <a:latin typeface="Cambria Math"/>
                      </a:rPr>
                      <m:t>𝑃𝐿</m:t>
                    </m:r>
                    <m:r>
                      <a:rPr lang="en-US" sz="2000" i="1" dirty="0" smtClean="0">
                        <a:latin typeface="Cambria Math"/>
                      </a:rPr>
                      <m:t>(</m:t>
                    </m:r>
                    <m:r>
                      <a:rPr lang="en-US" sz="2000" i="1" dirty="0" smtClean="0">
                        <a:latin typeface="Cambria Math"/>
                      </a:rPr>
                      <m:t>𝑑</m:t>
                    </m:r>
                    <m:r>
                      <a:rPr lang="en-US" sz="2000" i="1" dirty="0" smtClean="0">
                        <a:latin typeface="Cambria Math"/>
                      </a:rPr>
                      <m:t>)</m:t>
                    </m:r>
                  </m:oMath>
                </a14:m>
                <a:r>
                  <a:rPr lang="en-US" sz="2000" dirty="0" smtClean="0"/>
                  <a:t> </a:t>
                </a:r>
                <a:r>
                  <a:rPr lang="en-US" sz="2000" dirty="0"/>
                  <a:t>is model by adding a random Gaussian variable with zero mean and </a:t>
                </a:r>
                <a:r>
                  <a:rPr lang="en-US" sz="2000" dirty="0" smtClean="0"/>
                  <a:t>a standard </a:t>
                </a:r>
                <a:r>
                  <a:rPr lang="en-US" sz="2000" dirty="0"/>
                  <a:t>deviation </a:t>
                </a:r>
                <a:r>
                  <a:rPr lang="en-US" sz="2000" dirty="0" smtClean="0"/>
                  <a:t>of 7.5 </a:t>
                </a:r>
                <a:endParaRPr lang="en-US" sz="2000" dirty="0"/>
              </a:p>
              <a:p>
                <a:endParaRPr lang="en-US" sz="2000"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b="-4296"/>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6439A4BB-F3BF-4C0A-9356-AE4143770D18}" type="slidenum">
              <a:rPr lang="en-US" altLang="en-US" smtClean="0"/>
              <a:pPr>
                <a:defRPr/>
              </a:pPr>
              <a:t>11</a:t>
            </a:fld>
            <a:endParaRPr lang="en-US" altLang="en-US" dirty="0"/>
          </a:p>
        </p:txBody>
      </p:sp>
    </p:spTree>
    <p:extLst>
      <p:ext uri="{BB962C8B-B14F-4D97-AF65-F5344CB8AC3E}">
        <p14:creationId xmlns:p14="http://schemas.microsoft.com/office/powerpoint/2010/main" val="1489771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Noise Figure</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14:m>
                  <m:oMath xmlns:m="http://schemas.openxmlformats.org/officeDocument/2006/math">
                    <m:r>
                      <a:rPr lang="en-US" sz="2400" i="1" smtClean="0">
                        <a:latin typeface="Cambria Math"/>
                      </a:rPr>
                      <m:t>𝐹</m:t>
                    </m:r>
                    <m:r>
                      <a:rPr lang="en-US" sz="2400" i="1" smtClean="0">
                        <a:latin typeface="Cambria Math"/>
                      </a:rPr>
                      <m:t>=3</m:t>
                    </m:r>
                    <m:r>
                      <m:rPr>
                        <m:sty m:val="p"/>
                      </m:rPr>
                      <a:rPr lang="en-US" sz="2400" i="0" smtClean="0">
                        <a:latin typeface="Cambria Math"/>
                      </a:rPr>
                      <m:t>dB</m:t>
                    </m:r>
                  </m:oMath>
                </a14:m>
                <a:r>
                  <a:rPr lang="en-US" sz="2400" dirty="0" smtClean="0"/>
                  <a:t> for base-stations</a:t>
                </a:r>
              </a:p>
              <a:p>
                <a14:m>
                  <m:oMath xmlns:m="http://schemas.openxmlformats.org/officeDocument/2006/math">
                    <m:r>
                      <a:rPr lang="en-US" sz="2400" i="1" smtClean="0">
                        <a:latin typeface="Cambria Math"/>
                      </a:rPr>
                      <m:t>𝐹</m:t>
                    </m:r>
                    <m:r>
                      <a:rPr lang="en-US" sz="2400" i="1" smtClean="0">
                        <a:latin typeface="Cambria Math"/>
                      </a:rPr>
                      <m:t>=6</m:t>
                    </m:r>
                    <m:r>
                      <m:rPr>
                        <m:sty m:val="p"/>
                      </m:rPr>
                      <a:rPr lang="en-US" sz="2400" i="0" smtClean="0">
                        <a:latin typeface="Cambria Math"/>
                      </a:rPr>
                      <m:t>dB</m:t>
                    </m:r>
                  </m:oMath>
                </a14:m>
                <a:r>
                  <a:rPr lang="en-US" sz="2400" dirty="0" smtClean="0"/>
                  <a:t> for nodes</a:t>
                </a:r>
              </a:p>
              <a:p>
                <a:endParaRPr lang="en-US" sz="2400"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176" t="-1037"/>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12</a:t>
            </a:fld>
            <a:endParaRPr lang="en-US" altLang="en-US" dirty="0"/>
          </a:p>
        </p:txBody>
      </p:sp>
    </p:spTree>
    <p:extLst>
      <p:ext uri="{BB962C8B-B14F-4D97-AF65-F5344CB8AC3E}">
        <p14:creationId xmlns:p14="http://schemas.microsoft.com/office/powerpoint/2010/main" val="2917039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Mobility for Outdoor Models</a:t>
            </a:r>
            <a:endParaRPr lang="en-US" dirty="0"/>
          </a:p>
        </p:txBody>
      </p:sp>
      <p:sp>
        <p:nvSpPr>
          <p:cNvPr id="3" name="Inhaltsplatzhalter 2"/>
          <p:cNvSpPr>
            <a:spLocks noGrp="1"/>
          </p:cNvSpPr>
          <p:nvPr>
            <p:ph idx="1"/>
          </p:nvPr>
        </p:nvSpPr>
        <p:spPr/>
        <p:txBody>
          <a:bodyPr/>
          <a:lstStyle/>
          <a:p>
            <a:r>
              <a:rPr lang="en-US" sz="2400" dirty="0" smtClean="0"/>
              <a:t>Stationary</a:t>
            </a:r>
          </a:p>
          <a:p>
            <a:pPr lvl="1"/>
            <a:r>
              <a:rPr lang="en-US" sz="2000" dirty="0" smtClean="0"/>
              <a:t>Device does not move</a:t>
            </a:r>
          </a:p>
          <a:p>
            <a:pPr lvl="1"/>
            <a:r>
              <a:rPr lang="en-US" sz="2000" dirty="0" smtClean="0"/>
              <a:t>Channel model assumes Doppler of 3km/h to consider movements in surrounding environment</a:t>
            </a:r>
          </a:p>
          <a:p>
            <a:r>
              <a:rPr lang="en-US" sz="2400" dirty="0" smtClean="0"/>
              <a:t>Pedestrian </a:t>
            </a:r>
          </a:p>
          <a:p>
            <a:pPr lvl="1"/>
            <a:r>
              <a:rPr lang="en-US" sz="2000" dirty="0" smtClean="0"/>
              <a:t>Multi-path channel model assumes 3km/h</a:t>
            </a:r>
          </a:p>
          <a:p>
            <a:r>
              <a:rPr lang="en-US" sz="2400" dirty="0" smtClean="0"/>
              <a:t>Urban</a:t>
            </a:r>
          </a:p>
          <a:p>
            <a:pPr lvl="1"/>
            <a:r>
              <a:rPr lang="en-US" sz="2000" dirty="0" smtClean="0"/>
              <a:t>Multi-path channel model assumes 30km/h</a:t>
            </a:r>
          </a:p>
          <a:p>
            <a:r>
              <a:rPr lang="en-US" sz="2400" dirty="0" smtClean="0"/>
              <a:t>High speed</a:t>
            </a:r>
          </a:p>
          <a:p>
            <a:pPr lvl="1"/>
            <a:r>
              <a:rPr lang="en-US" sz="2000" dirty="0" smtClean="0"/>
              <a:t>Multi-path channel model assumes 120km/h</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13</a:t>
            </a:fld>
            <a:endParaRPr lang="en-US" altLang="en-US"/>
          </a:p>
        </p:txBody>
      </p:sp>
    </p:spTree>
    <p:extLst>
      <p:ext uri="{BB962C8B-B14F-4D97-AF65-F5344CB8AC3E}">
        <p14:creationId xmlns:p14="http://schemas.microsoft.com/office/powerpoint/2010/main" val="608849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err="1" smtClean="0"/>
              <a:t>Literature</a:t>
            </a:r>
            <a:endParaRPr lang="de-DE" dirty="0"/>
          </a:p>
        </p:txBody>
      </p:sp>
      <p:sp>
        <p:nvSpPr>
          <p:cNvPr id="8" name="Inhaltsplatzhalter 7"/>
          <p:cNvSpPr>
            <a:spLocks noGrp="1"/>
          </p:cNvSpPr>
          <p:nvPr>
            <p:ph idx="1"/>
          </p:nvPr>
        </p:nvSpPr>
        <p:spPr/>
        <p:txBody>
          <a:bodyPr/>
          <a:lstStyle/>
          <a:p>
            <a:pPr marL="355600" indent="-355600">
              <a:buNone/>
            </a:pPr>
            <a:r>
              <a:rPr lang="de-DE" sz="1800" dirty="0" smtClean="0"/>
              <a:t>[1] IEEE 802.11 </a:t>
            </a:r>
            <a:r>
              <a:rPr lang="de-DE" sz="1800" dirty="0" err="1" smtClean="0"/>
              <a:t>TGah</a:t>
            </a:r>
            <a:r>
              <a:rPr lang="de-DE" sz="1800" dirty="0" smtClean="0"/>
              <a:t> Channel Model</a:t>
            </a:r>
            <a:r>
              <a:rPr lang="de-DE" sz="1800" dirty="0"/>
              <a:t>, </a:t>
            </a:r>
            <a:r>
              <a:rPr lang="de-DE" sz="1800" dirty="0" smtClean="0"/>
              <a:t>IEEE 802.11-11/968r4</a:t>
            </a:r>
            <a:endParaRPr lang="de-DE" sz="1800" dirty="0"/>
          </a:p>
          <a:p>
            <a:pPr marL="355600" indent="-355600">
              <a:buNone/>
            </a:pPr>
            <a:r>
              <a:rPr lang="de-DE" sz="1800" dirty="0" smtClean="0"/>
              <a:t>[2] Potential </a:t>
            </a:r>
            <a:r>
              <a:rPr lang="de-DE" sz="1800" dirty="0" err="1" smtClean="0"/>
              <a:t>Use</a:t>
            </a:r>
            <a:r>
              <a:rPr lang="de-DE" sz="1800" dirty="0" smtClean="0"/>
              <a:t>-Cases </a:t>
            </a:r>
            <a:r>
              <a:rPr lang="de-DE" sz="1800" dirty="0" err="1" smtClean="0"/>
              <a:t>for</a:t>
            </a:r>
            <a:r>
              <a:rPr lang="de-DE" sz="1800" dirty="0" smtClean="0"/>
              <a:t> LPWA, IEEE 802.15-16/770r2</a:t>
            </a:r>
          </a:p>
          <a:p>
            <a:pPr marL="355600" indent="-355600">
              <a:buNone/>
            </a:pPr>
            <a:r>
              <a:rPr lang="de-DE" sz="1800" dirty="0" smtClean="0"/>
              <a:t>[3] IEEE 802.11 </a:t>
            </a:r>
            <a:r>
              <a:rPr lang="de-DE" sz="1800" dirty="0" err="1" smtClean="0"/>
              <a:t>TGn</a:t>
            </a:r>
            <a:r>
              <a:rPr lang="de-DE" sz="1800" dirty="0" smtClean="0"/>
              <a:t> Channel Model, IEEE 802.11-03/940r4</a:t>
            </a:r>
          </a:p>
          <a:p>
            <a:pPr marL="355600" indent="-355600">
              <a:buNone/>
            </a:pPr>
            <a:r>
              <a:rPr lang="de-DE" sz="1800" dirty="0" smtClean="0"/>
              <a:t>[4] </a:t>
            </a:r>
            <a:r>
              <a:rPr lang="en-GB" sz="1800" dirty="0" smtClean="0"/>
              <a:t>Spatial </a:t>
            </a:r>
            <a:r>
              <a:rPr lang="en-GB" sz="1800" dirty="0"/>
              <a:t>channel model for Multiple Input Multiple Output (MIMO) simulations (Release 13), 3GPP TR 25.996, </a:t>
            </a:r>
            <a:r>
              <a:rPr lang="en-GB" sz="1800" dirty="0" smtClean="0"/>
              <a:t>V13.0.0, Dec. 2015</a:t>
            </a:r>
            <a:endParaRPr lang="en-GB" sz="1800" dirty="0"/>
          </a:p>
          <a:p>
            <a:pPr marL="355600" indent="-355600">
              <a:buNone/>
            </a:pPr>
            <a:endParaRPr lang="en-GB" sz="1800" dirty="0"/>
          </a:p>
          <a:p>
            <a:pPr marL="355600" indent="-355600">
              <a:buNone/>
            </a:pPr>
            <a:endParaRPr lang="de-DE" sz="18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F70741EB-911C-4534-9369-758109CECFAC}" type="slidenum">
              <a:rPr lang="en-US" altLang="en-US" smtClean="0"/>
              <a:pPr>
                <a:defRPr/>
              </a:pPr>
              <a:t>14</a:t>
            </a:fld>
            <a:endParaRPr lang="en-US" altLang="en-US"/>
          </a:p>
        </p:txBody>
      </p:sp>
    </p:spTree>
    <p:extLst>
      <p:ext uri="{BB962C8B-B14F-4D97-AF65-F5344CB8AC3E}">
        <p14:creationId xmlns:p14="http://schemas.microsoft.com/office/powerpoint/2010/main" val="1812512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Revised </a:t>
            </a:r>
            <a:r>
              <a:rPr lang="en-US" dirty="0" smtClean="0"/>
              <a:t>LPWAN Channel Models</a:t>
            </a:r>
            <a:endParaRPr lang="en-US" dirty="0"/>
          </a:p>
        </p:txBody>
      </p:sp>
      <p:sp>
        <p:nvSpPr>
          <p:cNvPr id="6" name="Untertitel 5"/>
          <p:cNvSpPr>
            <a:spLocks noGrp="1"/>
          </p:cNvSpPr>
          <p:nvPr>
            <p:ph type="subTitle" idx="1"/>
          </p:nvPr>
        </p:nvSpPr>
        <p:spPr/>
        <p:txBody>
          <a:bodyPr/>
          <a:lstStyle/>
          <a:p>
            <a:r>
              <a:rPr lang="en-US" dirty="0" smtClean="0"/>
              <a:t>Joerg Robert</a:t>
            </a:r>
            <a:br>
              <a:rPr lang="en-US" dirty="0" smtClean="0"/>
            </a:br>
            <a:r>
              <a:rPr lang="en-US" dirty="0" smtClean="0"/>
              <a:t>FAU </a:t>
            </a:r>
            <a:r>
              <a:rPr lang="en-US" dirty="0" smtClean="0"/>
              <a:t>Erlangen-</a:t>
            </a:r>
            <a:r>
              <a:rPr lang="en-US" dirty="0" err="1" smtClean="0"/>
              <a:t>Nuernberg</a:t>
            </a:r>
            <a:endParaRPr lang="en-US" dirty="0" smtClean="0"/>
          </a:p>
          <a:p>
            <a:endParaRPr lang="en-US" dirty="0"/>
          </a:p>
          <a:p>
            <a:endParaRPr lang="en-US" dirty="0"/>
          </a:p>
        </p:txBody>
      </p:sp>
      <p:sp>
        <p:nvSpPr>
          <p:cNvPr id="2" name="Datumsplatzhalter 1"/>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9CE32886-58AF-4780-B63C-324B8F999A90}" type="slidenum">
              <a:rPr lang="en-US" altLang="en-US" smtClean="0"/>
              <a:pPr>
                <a:defRPr/>
              </a:pPr>
              <a:t>2</a:t>
            </a:fld>
            <a:endParaRPr lang="en-US" altLang="en-US" dirty="0"/>
          </a:p>
        </p:txBody>
      </p:sp>
    </p:spTree>
    <p:extLst>
      <p:ext uri="{BB962C8B-B14F-4D97-AF65-F5344CB8AC3E}">
        <p14:creationId xmlns:p14="http://schemas.microsoft.com/office/powerpoint/2010/main" val="3194062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400" dirty="0" smtClean="0"/>
              <a:t>Four different classes proposed in use-case document [2]</a:t>
            </a:r>
          </a:p>
          <a:p>
            <a:pPr lvl="1"/>
            <a:r>
              <a:rPr lang="en-US" sz="2000" dirty="0" smtClean="0"/>
              <a:t>Indoor, Outdoor Urban, Outdoor Rural, Satellite</a:t>
            </a:r>
            <a:endParaRPr lang="en-US" sz="2400" dirty="0" smtClean="0"/>
          </a:p>
          <a:p>
            <a:endParaRPr lang="en-US" sz="2400" dirty="0" smtClean="0"/>
          </a:p>
          <a:p>
            <a:r>
              <a:rPr lang="en-US" sz="2400" dirty="0" smtClean="0"/>
              <a:t>Comparison of different technology options requires definition of channel models</a:t>
            </a:r>
          </a:p>
          <a:p>
            <a:endParaRPr lang="en-US" sz="2400" dirty="0" smtClean="0"/>
          </a:p>
          <a:p>
            <a:r>
              <a:rPr lang="en-US" sz="2400" dirty="0" smtClean="0"/>
              <a:t>Proposal: Use </a:t>
            </a:r>
            <a:r>
              <a:rPr lang="en-US" sz="2400" dirty="0"/>
              <a:t>subset of IEEE 802.11ah channel models [1] and adapt where required</a:t>
            </a:r>
          </a:p>
          <a:p>
            <a:pPr lvl="1"/>
            <a:r>
              <a:rPr lang="en-US" sz="2000" dirty="0" smtClean="0"/>
              <a:t>11ah has </a:t>
            </a:r>
            <a:r>
              <a:rPr lang="en-US" sz="2000" dirty="0"/>
              <a:t>been developed for 900 MHz operation</a:t>
            </a:r>
          </a:p>
          <a:p>
            <a:endParaRPr lang="en-US"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3</a:t>
            </a:fld>
            <a:endParaRPr lang="en-US" altLang="en-US"/>
          </a:p>
        </p:txBody>
      </p:sp>
    </p:spTree>
    <p:extLst>
      <p:ext uri="{BB962C8B-B14F-4D97-AF65-F5344CB8AC3E}">
        <p14:creationId xmlns:p14="http://schemas.microsoft.com/office/powerpoint/2010/main" val="12882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Basic Channel Model Structure ( I / II )</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916832"/>
                <a:ext cx="7772400" cy="4179168"/>
              </a:xfrm>
            </p:spPr>
            <p:txBody>
              <a:bodyPr/>
              <a:lstStyle/>
              <a:p>
                <a14:m>
                  <m:oMath xmlns:m="http://schemas.openxmlformats.org/officeDocument/2006/math">
                    <m:r>
                      <a:rPr lang="de-DE" sz="2000" i="1">
                        <a:latin typeface="Cambria Math"/>
                      </a:rPr>
                      <m:t>𝑦</m:t>
                    </m:r>
                    <m:d>
                      <m:dPr>
                        <m:ctrlPr>
                          <a:rPr lang="de-DE" sz="2000" i="1">
                            <a:latin typeface="Cambria Math"/>
                          </a:rPr>
                        </m:ctrlPr>
                      </m:dPr>
                      <m:e>
                        <m:r>
                          <a:rPr lang="de-DE" sz="2000" i="1">
                            <a:latin typeface="Cambria Math"/>
                          </a:rPr>
                          <m:t>𝑡</m:t>
                        </m:r>
                      </m:e>
                    </m:d>
                    <m:r>
                      <a:rPr lang="de-DE" sz="2000" i="1">
                        <a:latin typeface="Cambria Math"/>
                      </a:rPr>
                      <m:t>=</m:t>
                    </m:r>
                    <m:d>
                      <m:dPr>
                        <m:begChr m:val="["/>
                        <m:endChr m:val="]"/>
                        <m:ctrlPr>
                          <a:rPr lang="de-DE" sz="2000" i="1">
                            <a:latin typeface="Cambria Math"/>
                          </a:rPr>
                        </m:ctrlPr>
                      </m:dPr>
                      <m:e>
                        <m:r>
                          <a:rPr lang="de-DE" sz="2000" i="1">
                            <a:latin typeface="Cambria Math"/>
                          </a:rPr>
                          <m:t>𝑥</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𝑃𝐿</m:t>
                        </m:r>
                        <m:r>
                          <a:rPr lang="de-DE" sz="2000" i="1">
                            <a:latin typeface="Cambria Math"/>
                          </a:rPr>
                          <m:t>(</m:t>
                        </m:r>
                        <m:r>
                          <a:rPr lang="de-DE" sz="2000" i="1">
                            <a:latin typeface="Cambria Math"/>
                          </a:rPr>
                          <m:t>𝑑</m:t>
                        </m:r>
                        <m:r>
                          <a:rPr lang="de-DE" sz="2000" i="1">
                            <a:latin typeface="Cambria Math"/>
                          </a:rPr>
                          <m:t>)</m:t>
                        </m:r>
                      </m:e>
                    </m:d>
                    <m:r>
                      <a:rPr lang="de-DE" sz="2000" i="1">
                        <a:latin typeface="Cambria Math"/>
                      </a:rPr>
                      <m:t>∗</m:t>
                    </m:r>
                    <m:r>
                      <a:rPr lang="de-DE" sz="2000" i="1">
                        <a:latin typeface="Cambria Math"/>
                      </a:rPr>
                      <m:t>h</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𝑛</m:t>
                    </m:r>
                    <m:d>
                      <m:dPr>
                        <m:ctrlPr>
                          <a:rPr lang="de-DE" sz="2000" i="1">
                            <a:latin typeface="Cambria Math"/>
                          </a:rPr>
                        </m:ctrlPr>
                      </m:dPr>
                      <m:e>
                        <m:r>
                          <a:rPr lang="de-DE" sz="2000" i="1">
                            <a:latin typeface="Cambria Math"/>
                          </a:rPr>
                          <m:t>𝑡</m:t>
                        </m:r>
                      </m:e>
                    </m:d>
                    <m:r>
                      <a:rPr lang="de-DE" sz="2000" i="1">
                        <a:latin typeface="Cambria Math"/>
                      </a:rPr>
                      <m:t>+</m:t>
                    </m:r>
                    <m:r>
                      <a:rPr lang="de-DE" sz="2000" i="1">
                        <a:latin typeface="Cambria Math"/>
                      </a:rPr>
                      <m:t>𝑖</m:t>
                    </m:r>
                    <m:r>
                      <a:rPr lang="de-DE" sz="2000" i="1">
                        <a:latin typeface="Cambria Math"/>
                      </a:rPr>
                      <m:t>(</m:t>
                    </m:r>
                    <m:r>
                      <a:rPr lang="de-DE" sz="2000" i="1">
                        <a:latin typeface="Cambria Math"/>
                      </a:rPr>
                      <m:t>𝑡</m:t>
                    </m:r>
                    <m:r>
                      <a:rPr lang="de-DE" sz="2000" i="1">
                        <a:latin typeface="Cambria Math"/>
                      </a:rPr>
                      <m:t>)</m:t>
                    </m:r>
                  </m:oMath>
                </a14:m>
                <a:endParaRPr lang="de-DE" sz="2000" dirty="0"/>
              </a:p>
              <a:p>
                <a:endParaRPr lang="de-DE" sz="2000" i="1" dirty="0" smtClean="0">
                  <a:latin typeface="Cambria Math"/>
                </a:endParaRPr>
              </a:p>
              <a:p>
                <a14:m>
                  <m:oMath xmlns:m="http://schemas.openxmlformats.org/officeDocument/2006/math">
                    <m:r>
                      <a:rPr lang="en-US" sz="2000" i="1" dirty="0" smtClean="0">
                        <a:latin typeface="Cambria Math"/>
                      </a:rPr>
                      <m:t>𝑥</m:t>
                    </m:r>
                    <m:r>
                      <a:rPr lang="en-US" sz="2000" i="1" dirty="0" smtClean="0">
                        <a:latin typeface="Cambria Math"/>
                      </a:rPr>
                      <m:t>(</m:t>
                    </m:r>
                    <m:r>
                      <a:rPr lang="en-US" sz="2000" i="1" dirty="0" smtClean="0">
                        <a:latin typeface="Cambria Math"/>
                      </a:rPr>
                      <m:t>𝑡</m:t>
                    </m:r>
                    <m:r>
                      <a:rPr lang="en-US" sz="2000" i="1" dirty="0" smtClean="0">
                        <a:latin typeface="Cambria Math"/>
                      </a:rPr>
                      <m:t>) </m:t>
                    </m:r>
                  </m:oMath>
                </a14:m>
                <a:r>
                  <a:rPr lang="en-US" sz="2000" dirty="0" smtClean="0"/>
                  <a:t>is the transmitted, and </a:t>
                </a:r>
                <a14:m>
                  <m:oMath xmlns:m="http://schemas.openxmlformats.org/officeDocument/2006/math">
                    <m:r>
                      <a:rPr lang="en-US" sz="2000" i="1" dirty="0" smtClean="0">
                        <a:latin typeface="Cambria Math"/>
                      </a:rPr>
                      <m:t>𝑦</m:t>
                    </m:r>
                    <m:r>
                      <a:rPr lang="en-US" sz="2000" i="1" dirty="0" smtClean="0">
                        <a:latin typeface="Cambria Math"/>
                      </a:rPr>
                      <m:t>(</m:t>
                    </m:r>
                    <m:r>
                      <a:rPr lang="en-US" sz="2000" i="1" dirty="0" smtClean="0">
                        <a:latin typeface="Cambria Math"/>
                      </a:rPr>
                      <m:t>𝑡</m:t>
                    </m:r>
                    <m:r>
                      <a:rPr lang="en-US" sz="2000" i="1" dirty="0" smtClean="0">
                        <a:latin typeface="Cambria Math"/>
                      </a:rPr>
                      <m:t>)</m:t>
                    </m:r>
                  </m:oMath>
                </a14:m>
                <a:r>
                  <a:rPr lang="en-US" sz="2000" dirty="0" smtClean="0"/>
                  <a:t> the received signal</a:t>
                </a:r>
              </a:p>
              <a:p>
                <a:endParaRPr lang="en-US" sz="2000" dirty="0" smtClean="0"/>
              </a:p>
              <a:p>
                <a:r>
                  <a:rPr lang="en-US" sz="2000" dirty="0" smtClean="0"/>
                  <a:t>Path loss </a:t>
                </a:r>
                <a14:m>
                  <m:oMath xmlns:m="http://schemas.openxmlformats.org/officeDocument/2006/math">
                    <m:r>
                      <a:rPr lang="en-US" sz="2000" i="1" dirty="0" smtClean="0">
                        <a:latin typeface="Cambria Math"/>
                      </a:rPr>
                      <m:t>𝑃𝐿</m:t>
                    </m:r>
                    <m:r>
                      <a:rPr lang="de-DE" sz="2000" b="0" i="1" dirty="0" smtClean="0">
                        <a:latin typeface="Cambria Math"/>
                      </a:rPr>
                      <m:t>(</m:t>
                    </m:r>
                    <m:r>
                      <a:rPr lang="de-DE" sz="2000" b="0" i="1" dirty="0" smtClean="0">
                        <a:latin typeface="Cambria Math"/>
                      </a:rPr>
                      <m:t>𝑑</m:t>
                    </m:r>
                    <m:r>
                      <a:rPr lang="de-DE" sz="2000" b="0" i="1" dirty="0" smtClean="0">
                        <a:latin typeface="Cambria Math"/>
                      </a:rPr>
                      <m:t>)</m:t>
                    </m:r>
                  </m:oMath>
                </a14:m>
                <a:endParaRPr lang="en-US" sz="2000" dirty="0" smtClean="0"/>
              </a:p>
              <a:p>
                <a:pPr lvl="1"/>
                <a:r>
                  <a:rPr lang="en-US" sz="1800" dirty="0" smtClean="0"/>
                  <a:t>Attenuation of the signal, only affects the received signal level</a:t>
                </a:r>
              </a:p>
              <a:p>
                <a:endParaRPr lang="en-US" sz="2000" dirty="0" smtClean="0"/>
              </a:p>
              <a:p>
                <a:r>
                  <a:rPr lang="en-US" sz="2000" dirty="0" smtClean="0"/>
                  <a:t>Multi-path </a:t>
                </a:r>
                <a14:m>
                  <m:oMath xmlns:m="http://schemas.openxmlformats.org/officeDocument/2006/math">
                    <m:r>
                      <a:rPr lang="en-US" sz="2000" i="1" dirty="0" smtClean="0">
                        <a:latin typeface="Cambria Math"/>
                      </a:rPr>
                      <m:t>h</m:t>
                    </m:r>
                    <m:r>
                      <a:rPr lang="en-US" sz="2000" i="1" dirty="0" smtClean="0">
                        <a:latin typeface="Cambria Math"/>
                      </a:rPr>
                      <m:t>(</m:t>
                    </m:r>
                    <m:r>
                      <a:rPr lang="en-US" sz="2000" i="1" dirty="0" smtClean="0">
                        <a:latin typeface="Cambria Math"/>
                      </a:rPr>
                      <m:t>𝑡</m:t>
                    </m:r>
                    <m:r>
                      <a:rPr lang="en-US" sz="2000" i="1" dirty="0" smtClean="0">
                        <a:latin typeface="Cambria Math"/>
                      </a:rPr>
                      <m:t>)</m:t>
                    </m:r>
                  </m:oMath>
                </a14:m>
                <a:endParaRPr lang="en-US" sz="2000" dirty="0" smtClean="0"/>
              </a:p>
              <a:p>
                <a:pPr lvl="1"/>
                <a:r>
                  <a:rPr lang="en-US" sz="1800" dirty="0" smtClean="0"/>
                  <a:t>Effects due to time-variant multi-path propagation</a:t>
                </a:r>
              </a:p>
              <a:p>
                <a:pPr lvl="1"/>
                <a:r>
                  <a:rPr lang="en-US" sz="1800" dirty="0" smtClean="0"/>
                  <a:t>Results in frequency and time dispersive channel</a:t>
                </a:r>
              </a:p>
              <a:p>
                <a:pPr lvl="1"/>
                <a:r>
                  <a:rPr lang="en-US" sz="1800" dirty="0" smtClean="0"/>
                  <a:t>Requires convolution with the input signal</a:t>
                </a:r>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916832"/>
                <a:ext cx="7772400" cy="4179168"/>
              </a:xfrm>
              <a:blipFill rotWithShape="1">
                <a:blip r:embed="rId2"/>
                <a:stretch>
                  <a:fillRect l="-784" t="-583"/>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4</a:t>
            </a:fld>
            <a:endParaRPr lang="en-US" altLang="en-US" dirty="0"/>
          </a:p>
        </p:txBody>
      </p:sp>
    </p:spTree>
    <p:extLst>
      <p:ext uri="{BB962C8B-B14F-4D97-AF65-F5344CB8AC3E}">
        <p14:creationId xmlns:p14="http://schemas.microsoft.com/office/powerpoint/2010/main" val="3721620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Basic Channel Model Structure ( </a:t>
            </a:r>
            <a:r>
              <a:rPr lang="en-US" dirty="0" smtClean="0"/>
              <a:t>II </a:t>
            </a:r>
            <a:r>
              <a:rPr lang="en-US" dirty="0"/>
              <a:t>/ II )</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en-US" sz="2000" dirty="0"/>
                  <a:t>Noise </a:t>
                </a:r>
                <a14:m>
                  <m:oMath xmlns:m="http://schemas.openxmlformats.org/officeDocument/2006/math">
                    <m:r>
                      <a:rPr lang="en-US" sz="2000" i="1" dirty="0">
                        <a:latin typeface="Cambria Math"/>
                      </a:rPr>
                      <m:t>𝑛</m:t>
                    </m:r>
                    <m:r>
                      <a:rPr lang="en-US" sz="2000" i="1" dirty="0">
                        <a:latin typeface="Cambria Math"/>
                      </a:rPr>
                      <m:t>(</m:t>
                    </m:r>
                    <m:r>
                      <a:rPr lang="en-US" sz="2000" i="1" dirty="0">
                        <a:latin typeface="Cambria Math"/>
                      </a:rPr>
                      <m:t>𝑡</m:t>
                    </m:r>
                    <m:r>
                      <a:rPr lang="en-US" sz="2000" i="1" dirty="0">
                        <a:latin typeface="Cambria Math"/>
                      </a:rPr>
                      <m:t>)</m:t>
                    </m:r>
                  </m:oMath>
                </a14:m>
                <a:endParaRPr lang="en-US" sz="2000" dirty="0"/>
              </a:p>
              <a:p>
                <a:pPr lvl="1"/>
                <a:r>
                  <a:rPr lang="en-US" sz="1800" dirty="0"/>
                  <a:t>Thermal noise (given by </a:t>
                </a:r>
                <a:r>
                  <a:rPr lang="en-US" sz="1800" dirty="0" smtClean="0"/>
                  <a:t>-174dBm/Hz </a:t>
                </a:r>
                <a:r>
                  <a:rPr lang="en-US" sz="1800" dirty="0"/>
                  <a:t>and noise figure of the receiver</a:t>
                </a:r>
                <a:r>
                  <a:rPr lang="en-US" sz="1800" dirty="0" smtClean="0"/>
                  <a:t>)</a:t>
                </a:r>
              </a:p>
              <a:p>
                <a:pPr lvl="1"/>
                <a:endParaRPr lang="en-US" sz="1800" dirty="0"/>
              </a:p>
              <a:p>
                <a:r>
                  <a:rPr lang="en-US" sz="2000" dirty="0"/>
                  <a:t>Interference </a:t>
                </a:r>
                <a14:m>
                  <m:oMath xmlns:m="http://schemas.openxmlformats.org/officeDocument/2006/math">
                    <m:r>
                      <a:rPr lang="en-US" sz="2000" i="1" dirty="0">
                        <a:latin typeface="Cambria Math"/>
                      </a:rPr>
                      <m:t>𝑖</m:t>
                    </m:r>
                    <m:r>
                      <a:rPr lang="en-US" sz="2000" i="1" dirty="0">
                        <a:latin typeface="Cambria Math"/>
                      </a:rPr>
                      <m:t>(</m:t>
                    </m:r>
                    <m:r>
                      <a:rPr lang="en-US" sz="2000" i="1" dirty="0">
                        <a:latin typeface="Cambria Math"/>
                      </a:rPr>
                      <m:t>𝑡</m:t>
                    </m:r>
                    <m:r>
                      <a:rPr lang="en-US" sz="2000" i="1" dirty="0">
                        <a:latin typeface="Cambria Math"/>
                      </a:rPr>
                      <m:t>)</m:t>
                    </m:r>
                  </m:oMath>
                </a14:m>
                <a:endParaRPr lang="en-US" sz="2000" dirty="0"/>
              </a:p>
              <a:p>
                <a:pPr lvl="1"/>
                <a:r>
                  <a:rPr lang="en-US" sz="1800" dirty="0"/>
                  <a:t>Effects due to other systems using the same frequency </a:t>
                </a:r>
                <a:r>
                  <a:rPr lang="en-US" sz="1800" dirty="0" smtClean="0"/>
                  <a:t>band</a:t>
                </a:r>
              </a:p>
              <a:p>
                <a:pPr lvl="1"/>
                <a:r>
                  <a:rPr lang="en-US" sz="1800" dirty="0" smtClean="0"/>
                  <a:t>Will be discussed in extra document</a:t>
                </a:r>
              </a:p>
              <a:p>
                <a:pPr lvl="1"/>
                <a:endParaRPr lang="en-US" sz="1800" dirty="0"/>
              </a:p>
              <a:p>
                <a:pPr lvl="1"/>
                <a:endParaRPr lang="en-US" sz="1800" dirty="0" smtClean="0"/>
              </a:p>
              <a:p>
                <a:r>
                  <a:rPr lang="en-US" sz="2000" dirty="0"/>
                  <a:t>The performance of a system is evaluated using thousands of simulation runs</a:t>
                </a:r>
              </a:p>
              <a:p>
                <a:pPr lvl="1"/>
                <a:r>
                  <a:rPr lang="en-US" sz="1800" dirty="0" smtClean="0"/>
                  <a:t>A new channel model realization is calculated for each simulation run </a:t>
                </a:r>
                <a:endParaRPr lang="en-US" sz="1800" dirty="0"/>
              </a:p>
              <a:p>
                <a:pPr lvl="1"/>
                <a:endParaRPr lang="en-US" sz="1800" dirty="0"/>
              </a:p>
              <a:p>
                <a:pPr lvl="1"/>
                <a:endParaRPr lang="en-US" sz="1600" dirty="0"/>
              </a:p>
              <a:p>
                <a:endParaRPr lang="de-DE"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b="-6519"/>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5</a:t>
            </a:fld>
            <a:endParaRPr lang="en-US" altLang="en-US"/>
          </a:p>
        </p:txBody>
      </p:sp>
    </p:spTree>
    <p:extLst>
      <p:ext uri="{BB962C8B-B14F-4D97-AF65-F5344CB8AC3E}">
        <p14:creationId xmlns:p14="http://schemas.microsoft.com/office/powerpoint/2010/main" val="3313875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Indoor Path-Loss Model ( I / II )</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700808"/>
                <a:ext cx="7772400" cy="4114800"/>
              </a:xfrm>
            </p:spPr>
            <p:txBody>
              <a:bodyPr/>
              <a:lstStyle/>
              <a:p>
                <a:r>
                  <a:rPr lang="en-US" sz="2000" dirty="0" smtClean="0"/>
                  <a:t>Use of model A defined for 11ah [1, sec. 3.5]:</a:t>
                </a:r>
              </a:p>
              <a:p>
                <a:pPr lvl="1"/>
                <a14:m>
                  <m:oMath xmlns:m="http://schemas.openxmlformats.org/officeDocument/2006/math">
                    <m:r>
                      <a:rPr lang="en-US" sz="1600" b="0" i="1" smtClean="0">
                        <a:latin typeface="Cambria Math"/>
                      </a:rPr>
                      <m:t>𝑃</m:t>
                    </m:r>
                    <m:r>
                      <a:rPr lang="en-US" sz="1600" i="1" smtClean="0">
                        <a:latin typeface="Cambria Math"/>
                      </a:rPr>
                      <m:t>𝐿</m:t>
                    </m:r>
                    <m:d>
                      <m:dPr>
                        <m:ctrlPr>
                          <a:rPr lang="en-US" sz="1600" i="1" smtClean="0">
                            <a:latin typeface="Cambria Math"/>
                          </a:rPr>
                        </m:ctrlPr>
                      </m:dPr>
                      <m:e>
                        <m:r>
                          <a:rPr lang="en-US" sz="1600" i="1" smtClean="0">
                            <a:latin typeface="Cambria Math"/>
                          </a:rPr>
                          <m:t>𝑑</m:t>
                        </m:r>
                      </m:e>
                    </m:d>
                    <m:r>
                      <a:rPr lang="en-US" sz="1600" i="1" smtClean="0">
                        <a:latin typeface="Cambria Math"/>
                      </a:rPr>
                      <m:t>=20</m:t>
                    </m:r>
                    <m:func>
                      <m:funcPr>
                        <m:ctrlPr>
                          <a:rPr lang="en-US" sz="1600" b="0" i="1" smtClean="0">
                            <a:latin typeface="Cambria Math"/>
                          </a:rPr>
                        </m:ctrlPr>
                      </m:funcPr>
                      <m:fName>
                        <m:sSub>
                          <m:sSubPr>
                            <m:ctrlPr>
                              <a:rPr lang="en-US" sz="1600" b="0" i="1" smtClean="0">
                                <a:latin typeface="Cambria Math"/>
                              </a:rPr>
                            </m:ctrlPr>
                          </m:sSubPr>
                          <m:e>
                            <m:r>
                              <m:rPr>
                                <m:sty m:val="p"/>
                              </m:rPr>
                              <a:rPr lang="en-US" sz="1600" b="0" i="0" smtClean="0">
                                <a:latin typeface="Cambria Math"/>
                              </a:rPr>
                              <m:t>log</m:t>
                            </m:r>
                          </m:e>
                          <m:sub>
                            <m:r>
                              <a:rPr lang="en-US" sz="1600" b="0" i="1" smtClean="0">
                                <a:latin typeface="Cambria Math"/>
                              </a:rPr>
                              <m:t>10</m:t>
                            </m:r>
                          </m:sub>
                        </m:sSub>
                      </m:fName>
                      <m:e>
                        <m:d>
                          <m:dPr>
                            <m:ctrlPr>
                              <a:rPr lang="en-US" sz="1600" b="0" i="1" smtClean="0">
                                <a:latin typeface="Cambria Math"/>
                              </a:rPr>
                            </m:ctrlPr>
                          </m:dPr>
                          <m:e>
                            <m:f>
                              <m:fPr>
                                <m:ctrlPr>
                                  <a:rPr lang="en-US" sz="1600" b="0" i="1" smtClean="0">
                                    <a:latin typeface="Cambria Math"/>
                                  </a:rPr>
                                </m:ctrlPr>
                              </m:fPr>
                              <m:num>
                                <m:r>
                                  <a:rPr lang="en-US" sz="1600" b="0" i="1" smtClean="0">
                                    <a:latin typeface="Cambria Math"/>
                                  </a:rPr>
                                  <m:t>4</m:t>
                                </m:r>
                                <m:r>
                                  <a:rPr lang="en-US" sz="1600" b="0" i="1" smtClean="0">
                                    <a:latin typeface="Cambria Math"/>
                                  </a:rPr>
                                  <m:t>𝜋</m:t>
                                </m:r>
                                <m:r>
                                  <a:rPr lang="en-US" sz="1600" b="0" i="1" smtClean="0">
                                    <a:latin typeface="Cambria Math"/>
                                  </a:rPr>
                                  <m:t>𝑑</m:t>
                                </m:r>
                                <m:sSub>
                                  <m:sSubPr>
                                    <m:ctrlPr>
                                      <a:rPr lang="en-US" sz="1600" b="0" i="1" smtClean="0">
                                        <a:latin typeface="Cambria Math"/>
                                      </a:rPr>
                                    </m:ctrlPr>
                                  </m:sSubPr>
                                  <m:e>
                                    <m:r>
                                      <a:rPr lang="en-US" sz="1600" b="0" i="1" smtClean="0">
                                        <a:latin typeface="Cambria Math"/>
                                      </a:rPr>
                                      <m:t>𝑓</m:t>
                                    </m:r>
                                  </m:e>
                                  <m:sub>
                                    <m:r>
                                      <a:rPr lang="en-US" sz="1600" b="0" i="1" smtClean="0">
                                        <a:latin typeface="Cambria Math"/>
                                      </a:rPr>
                                      <m:t>𝑐</m:t>
                                    </m:r>
                                  </m:sub>
                                </m:sSub>
                              </m:num>
                              <m:den>
                                <m:sSub>
                                  <m:sSubPr>
                                    <m:ctrlPr>
                                      <a:rPr lang="en-US" sz="1600" b="0" i="1" smtClean="0">
                                        <a:latin typeface="Cambria Math"/>
                                      </a:rPr>
                                    </m:ctrlPr>
                                  </m:sSubPr>
                                  <m:e>
                                    <m:r>
                                      <a:rPr lang="en-US" sz="1600" b="0" i="1" smtClean="0">
                                        <a:latin typeface="Cambria Math"/>
                                      </a:rPr>
                                      <m:t>𝑐</m:t>
                                    </m:r>
                                  </m:e>
                                  <m:sub>
                                    <m:r>
                                      <a:rPr lang="en-US" sz="1600" b="0" i="1" smtClean="0">
                                        <a:latin typeface="Cambria Math"/>
                                      </a:rPr>
                                      <m:t>0</m:t>
                                    </m:r>
                                  </m:sub>
                                </m:sSub>
                              </m:den>
                            </m:f>
                          </m:e>
                        </m:d>
                      </m:e>
                    </m:func>
                  </m:oMath>
                </a14:m>
                <a:r>
                  <a:rPr lang="en-US" sz="1600" dirty="0" smtClean="0"/>
                  <a:t> for </a:t>
                </a:r>
                <a14:m>
                  <m:oMath xmlns:m="http://schemas.openxmlformats.org/officeDocument/2006/math">
                    <m:r>
                      <a:rPr lang="en-US" sz="1600" b="0" i="1" smtClean="0">
                        <a:latin typeface="Cambria Math"/>
                      </a:rPr>
                      <m:t>𝑑</m:t>
                    </m:r>
                    <m:r>
                      <a:rPr lang="en-US" sz="1600" b="0" i="1" smtClean="0">
                        <a:latin typeface="Cambria Math"/>
                        <a:ea typeface="Cambria Math"/>
                      </a:rPr>
                      <m:t>≤</m:t>
                    </m:r>
                    <m:sSub>
                      <m:sSubPr>
                        <m:ctrlPr>
                          <a:rPr lang="en-US" sz="1600" b="0" i="1" smtClean="0">
                            <a:latin typeface="Cambria Math"/>
                            <a:ea typeface="Cambria Math"/>
                          </a:rPr>
                        </m:ctrlPr>
                      </m:sSubPr>
                      <m:e>
                        <m:r>
                          <a:rPr lang="en-US" sz="1600" b="0" i="1" smtClean="0">
                            <a:latin typeface="Cambria Math"/>
                            <a:ea typeface="Cambria Math"/>
                          </a:rPr>
                          <m:t>𝑑</m:t>
                        </m:r>
                      </m:e>
                      <m:sub>
                        <m:r>
                          <a:rPr lang="en-US" sz="1600" b="0" i="1" smtClean="0">
                            <a:latin typeface="Cambria Math"/>
                            <a:ea typeface="Cambria Math"/>
                          </a:rPr>
                          <m:t>𝐵𝑃</m:t>
                        </m:r>
                      </m:sub>
                    </m:sSub>
                  </m:oMath>
                </a14:m>
                <a:endParaRPr lang="en-US" sz="1600" dirty="0" smtClean="0"/>
              </a:p>
              <a:p>
                <a:pPr lvl="1"/>
                <a14:m>
                  <m:oMath xmlns:m="http://schemas.openxmlformats.org/officeDocument/2006/math">
                    <m:r>
                      <a:rPr lang="en-US" sz="1600" b="0" i="1" smtClean="0">
                        <a:latin typeface="Cambria Math"/>
                      </a:rPr>
                      <m:t>𝑃𝐿</m:t>
                    </m:r>
                    <m:d>
                      <m:dPr>
                        <m:ctrlPr>
                          <a:rPr lang="en-US" sz="1600" b="0" i="1" smtClean="0">
                            <a:latin typeface="Cambria Math"/>
                          </a:rPr>
                        </m:ctrlPr>
                      </m:dPr>
                      <m:e>
                        <m:r>
                          <a:rPr lang="en-US" sz="1600" b="0" i="1" smtClean="0">
                            <a:latin typeface="Cambria Math"/>
                          </a:rPr>
                          <m:t>𝑑</m:t>
                        </m:r>
                      </m:e>
                    </m:d>
                    <m:r>
                      <a:rPr lang="en-US" sz="1600" b="0" i="1" smtClean="0">
                        <a:latin typeface="Cambria Math"/>
                      </a:rPr>
                      <m:t>=</m:t>
                    </m:r>
                    <m:r>
                      <a:rPr lang="en-US" sz="1600" b="0" i="1" smtClean="0">
                        <a:latin typeface="Cambria Math"/>
                      </a:rPr>
                      <m:t>𝑃𝐿</m:t>
                    </m:r>
                    <m:d>
                      <m:dPr>
                        <m:ctrlPr>
                          <a:rPr lang="en-US" sz="1600" b="0" i="1" smtClean="0">
                            <a:latin typeface="Cambria Math"/>
                          </a:rPr>
                        </m:ctrlPr>
                      </m:dPr>
                      <m:e>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e>
                    </m:d>
                    <m:r>
                      <a:rPr lang="en-US" sz="1600" b="0" i="1" smtClean="0">
                        <a:latin typeface="Cambria Math"/>
                      </a:rPr>
                      <m:t>+35</m:t>
                    </m:r>
                    <m:func>
                      <m:funcPr>
                        <m:ctrlPr>
                          <a:rPr lang="en-US" sz="1600" b="0" i="1" smtClean="0">
                            <a:latin typeface="Cambria Math"/>
                          </a:rPr>
                        </m:ctrlPr>
                      </m:funcPr>
                      <m:fName>
                        <m:sSub>
                          <m:sSubPr>
                            <m:ctrlPr>
                              <a:rPr lang="en-US" sz="1600" b="0" i="1" smtClean="0">
                                <a:latin typeface="Cambria Math"/>
                              </a:rPr>
                            </m:ctrlPr>
                          </m:sSubPr>
                          <m:e>
                            <m:r>
                              <m:rPr>
                                <m:sty m:val="p"/>
                              </m:rPr>
                              <a:rPr lang="en-US" sz="1600" b="0" i="0" smtClean="0">
                                <a:latin typeface="Cambria Math"/>
                              </a:rPr>
                              <m:t>log</m:t>
                            </m:r>
                          </m:e>
                          <m:sub>
                            <m:r>
                              <a:rPr lang="en-US" sz="1600" b="0" i="1" smtClean="0">
                                <a:latin typeface="Cambria Math"/>
                              </a:rPr>
                              <m:t>10</m:t>
                            </m:r>
                          </m:sub>
                        </m:sSub>
                      </m:fName>
                      <m:e>
                        <m:d>
                          <m:dPr>
                            <m:ctrlPr>
                              <a:rPr lang="en-US" sz="1600" b="0" i="1" smtClean="0">
                                <a:latin typeface="Cambria Math"/>
                              </a:rPr>
                            </m:ctrlPr>
                          </m:dPr>
                          <m:e>
                            <m:f>
                              <m:fPr>
                                <m:ctrlPr>
                                  <a:rPr lang="en-US" sz="1600" b="0" i="1" smtClean="0">
                                    <a:latin typeface="Cambria Math"/>
                                  </a:rPr>
                                </m:ctrlPr>
                              </m:fPr>
                              <m:num>
                                <m:r>
                                  <a:rPr lang="en-US" sz="1600" b="0" i="1" smtClean="0">
                                    <a:latin typeface="Cambria Math"/>
                                  </a:rPr>
                                  <m:t>𝑑</m:t>
                                </m:r>
                              </m:num>
                              <m:den>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den>
                            </m:f>
                          </m:e>
                        </m:d>
                      </m:e>
                    </m:func>
                  </m:oMath>
                </a14:m>
                <a:r>
                  <a:rPr lang="en-US" sz="1600" dirty="0" smtClean="0"/>
                  <a:t> for </a:t>
                </a:r>
                <a14:m>
                  <m:oMath xmlns:m="http://schemas.openxmlformats.org/officeDocument/2006/math">
                    <m:r>
                      <a:rPr lang="en-US" sz="1600" b="0" i="1" smtClean="0">
                        <a:latin typeface="Cambria Math"/>
                      </a:rPr>
                      <m:t>𝑑</m:t>
                    </m:r>
                    <m:r>
                      <a:rPr lang="en-US" sz="1600" b="0" i="1" smtClean="0">
                        <a:latin typeface="Cambria Math"/>
                      </a:rPr>
                      <m:t>&gt;</m:t>
                    </m:r>
                    <m:sSub>
                      <m:sSubPr>
                        <m:ctrlPr>
                          <a:rPr lang="en-US" sz="1600" b="0" i="1" smtClean="0">
                            <a:latin typeface="Cambria Math"/>
                          </a:rPr>
                        </m:ctrlPr>
                      </m:sSubPr>
                      <m:e>
                        <m:r>
                          <a:rPr lang="en-US" sz="1600" b="0" i="1" smtClean="0">
                            <a:latin typeface="Cambria Math"/>
                          </a:rPr>
                          <m:t>𝑑</m:t>
                        </m:r>
                      </m:e>
                      <m:sub>
                        <m:r>
                          <a:rPr lang="en-US" sz="1600" b="0" i="1" smtClean="0">
                            <a:latin typeface="Cambria Math"/>
                          </a:rPr>
                          <m:t>𝐵𝑃</m:t>
                        </m:r>
                      </m:sub>
                    </m:sSub>
                  </m:oMath>
                </a14:m>
                <a:endParaRPr lang="en-US" sz="1600" dirty="0" smtClean="0"/>
              </a:p>
              <a:p>
                <a:pPr marL="457200" lvl="1" indent="0">
                  <a:buNone/>
                </a:pPr>
                <a:r>
                  <a:rPr lang="en-US" sz="1600" dirty="0" smtClean="0"/>
                  <a:t>where </a:t>
                </a:r>
                <a:r>
                  <a:rPr lang="en-US" sz="1600" dirty="0" err="1" smtClean="0"/>
                  <a:t>d</a:t>
                </a:r>
                <a:r>
                  <a:rPr lang="en-US" sz="1600" baseline="-25000" dirty="0" err="1" smtClean="0"/>
                  <a:t>BP</a:t>
                </a:r>
                <a:r>
                  <a:rPr lang="en-US" sz="1600" dirty="0" smtClean="0"/>
                  <a:t>, d, f</a:t>
                </a:r>
                <a:r>
                  <a:rPr lang="en-US" sz="1600" baseline="-25000" dirty="0" smtClean="0"/>
                  <a:t>c</a:t>
                </a:r>
                <a:r>
                  <a:rPr lang="en-US" sz="1600" dirty="0" smtClean="0"/>
                  <a:t>, and c</a:t>
                </a:r>
                <a:r>
                  <a:rPr lang="en-US" sz="1600" baseline="-25000" dirty="0" smtClean="0"/>
                  <a:t>0</a:t>
                </a:r>
                <a:r>
                  <a:rPr lang="en-US" sz="1600" dirty="0" smtClean="0"/>
                  <a:t> are the breakpoint in m, the distance in m, the carrier frequency set to 900MHz, and the speed of light.</a:t>
                </a:r>
                <a:endParaRPr lang="en-US" sz="1600" dirty="0"/>
              </a:p>
              <a:p>
                <a:endParaRPr lang="en-US" sz="2000" dirty="0" smtClean="0"/>
              </a:p>
              <a:p>
                <a:endParaRPr lang="en-US" sz="2000" dirty="0"/>
              </a:p>
              <a:p>
                <a:endParaRPr lang="en-US" sz="2000" dirty="0" smtClean="0"/>
              </a:p>
              <a:p>
                <a:endParaRPr lang="en-US" sz="2000" dirty="0"/>
              </a:p>
              <a:p>
                <a:r>
                  <a:rPr lang="en-US" sz="2000" dirty="0" smtClean="0"/>
                  <a:t>The above formulas only represent the median path loss</a:t>
                </a:r>
              </a:p>
              <a:p>
                <a:r>
                  <a:rPr lang="en-US" sz="2000" dirty="0" smtClean="0"/>
                  <a:t>Deviation around the median is model by adding a random Gaussian variable with zero mean and standard deviation in dB </a:t>
                </a:r>
              </a:p>
              <a:p>
                <a:r>
                  <a:rPr lang="en-US" sz="2000" dirty="0" smtClean="0"/>
                  <a:t>Additional parameters such as floor index should not be used</a:t>
                </a:r>
                <a:endParaRPr lang="en-US" sz="2000"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700808"/>
                <a:ext cx="7772400" cy="4114800"/>
              </a:xfrm>
              <a:blipFill rotWithShape="1">
                <a:blip r:embed="rId2"/>
                <a:stretch>
                  <a:fillRect l="-706" t="-593" b="-17630"/>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6439A4BB-F3BF-4C0A-9356-AE4143770D18}" type="slidenum">
              <a:rPr lang="en-US" altLang="en-US" smtClean="0"/>
              <a:pPr>
                <a:defRPr/>
              </a:pPr>
              <a:t>6</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617393589"/>
              </p:ext>
            </p:extLst>
          </p:nvPr>
        </p:nvGraphicFramePr>
        <p:xfrm>
          <a:off x="683568" y="3645024"/>
          <a:ext cx="7920880" cy="1285240"/>
        </p:xfrm>
        <a:graphic>
          <a:graphicData uri="http://schemas.openxmlformats.org/drawingml/2006/table">
            <a:tbl>
              <a:tblPr firstRow="1" bandRow="1">
                <a:tableStyleId>{5C22544A-7EE6-4342-B048-85BDC9FD1C3A}</a:tableStyleId>
              </a:tblPr>
              <a:tblGrid>
                <a:gridCol w="1184564"/>
                <a:gridCol w="1335716"/>
                <a:gridCol w="1224136"/>
                <a:gridCol w="2016224"/>
                <a:gridCol w="2160240"/>
              </a:tblGrid>
              <a:tr h="370840">
                <a:tc>
                  <a:txBody>
                    <a:bodyPr/>
                    <a:lstStyle/>
                    <a:p>
                      <a:r>
                        <a:rPr lang="de-DE" dirty="0" err="1" smtClean="0"/>
                        <a:t>d</a:t>
                      </a:r>
                      <a:r>
                        <a:rPr lang="de-DE" baseline="-25000" dirty="0" err="1" smtClean="0"/>
                        <a:t>BP</a:t>
                      </a:r>
                      <a:r>
                        <a:rPr lang="de-DE" dirty="0" smtClean="0"/>
                        <a:t>[m]</a:t>
                      </a:r>
                      <a:endParaRPr lang="de-DE" dirty="0"/>
                    </a:p>
                  </a:txBody>
                  <a:tcPr/>
                </a:tc>
                <a:tc>
                  <a:txBody>
                    <a:bodyPr/>
                    <a:lstStyle/>
                    <a:p>
                      <a:r>
                        <a:rPr lang="de-DE" dirty="0" err="1" smtClean="0"/>
                        <a:t>Slope</a:t>
                      </a:r>
                      <a:r>
                        <a:rPr lang="de-DE" dirty="0" smtClean="0"/>
                        <a:t> </a:t>
                      </a:r>
                      <a:r>
                        <a:rPr lang="de-DE" dirty="0" err="1" smtClean="0"/>
                        <a:t>before</a:t>
                      </a:r>
                      <a:r>
                        <a:rPr lang="de-DE" baseline="0" dirty="0" smtClean="0"/>
                        <a:t> </a:t>
                      </a:r>
                      <a:r>
                        <a:rPr lang="de-DE" baseline="0" dirty="0" err="1" smtClean="0"/>
                        <a:t>d</a:t>
                      </a:r>
                      <a:r>
                        <a:rPr lang="de-DE" baseline="-25000" dirty="0" err="1" smtClean="0"/>
                        <a:t>BP</a:t>
                      </a:r>
                      <a:endParaRPr lang="de-DE" baseline="-25000" dirty="0"/>
                    </a:p>
                  </a:txBody>
                  <a:tcPr/>
                </a:tc>
                <a:tc>
                  <a:txBody>
                    <a:bodyPr/>
                    <a:lstStyle/>
                    <a:p>
                      <a:r>
                        <a:rPr lang="de-DE" dirty="0" err="1" smtClean="0"/>
                        <a:t>Slope</a:t>
                      </a:r>
                      <a:r>
                        <a:rPr lang="de-DE" dirty="0" smtClean="0"/>
                        <a:t> after </a:t>
                      </a:r>
                      <a:r>
                        <a:rPr lang="de-DE" dirty="0" err="1" smtClean="0"/>
                        <a:t>d</a:t>
                      </a:r>
                      <a:r>
                        <a:rPr lang="de-DE" baseline="-25000" dirty="0" err="1" smtClean="0"/>
                        <a:t>BP</a:t>
                      </a:r>
                      <a:endParaRPr lang="de-DE" baseline="-25000" dirty="0"/>
                    </a:p>
                  </a:txBody>
                  <a:tcPr/>
                </a:tc>
                <a:tc>
                  <a:txBody>
                    <a:bodyPr/>
                    <a:lstStyle/>
                    <a:p>
                      <a:r>
                        <a:rPr lang="de-DE" dirty="0" smtClean="0"/>
                        <a:t>Shadow </a:t>
                      </a:r>
                      <a:r>
                        <a:rPr lang="de-DE" dirty="0" err="1" smtClean="0"/>
                        <a:t>fading</a:t>
                      </a:r>
                      <a:r>
                        <a:rPr lang="de-DE" dirty="0" smtClean="0"/>
                        <a:t> [dB] </a:t>
                      </a:r>
                      <a:r>
                        <a:rPr lang="de-DE" dirty="0" err="1" smtClean="0"/>
                        <a:t>before</a:t>
                      </a:r>
                      <a:r>
                        <a:rPr lang="de-DE" dirty="0" smtClean="0"/>
                        <a:t> </a:t>
                      </a:r>
                      <a:r>
                        <a:rPr lang="de-DE" dirty="0" err="1" smtClean="0"/>
                        <a:t>d</a:t>
                      </a:r>
                      <a:r>
                        <a:rPr lang="de-DE" baseline="-25000" dirty="0" err="1" smtClean="0"/>
                        <a:t>BP</a:t>
                      </a:r>
                      <a:endParaRPr lang="de-DE" baseline="-25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Shadow </a:t>
                      </a:r>
                      <a:r>
                        <a:rPr lang="de-DE" dirty="0" err="1" smtClean="0"/>
                        <a:t>fading</a:t>
                      </a:r>
                      <a:r>
                        <a:rPr lang="de-DE" dirty="0" smtClean="0"/>
                        <a:t>  [dB] after </a:t>
                      </a:r>
                      <a:r>
                        <a:rPr lang="de-DE" dirty="0" err="1" smtClean="0"/>
                        <a:t>d</a:t>
                      </a:r>
                      <a:r>
                        <a:rPr lang="de-DE" baseline="-25000" dirty="0" err="1" smtClean="0"/>
                        <a:t>BP</a:t>
                      </a:r>
                      <a:endParaRPr lang="de-DE" baseline="-25000" dirty="0" smtClean="0"/>
                    </a:p>
                    <a:p>
                      <a:endParaRPr lang="de-DE" dirty="0"/>
                    </a:p>
                  </a:txBody>
                  <a:tcPr/>
                </a:tc>
              </a:tr>
              <a:tr h="370840">
                <a:tc>
                  <a:txBody>
                    <a:bodyPr/>
                    <a:lstStyle/>
                    <a:p>
                      <a:pPr algn="r"/>
                      <a:r>
                        <a:rPr lang="de-DE" dirty="0" smtClean="0"/>
                        <a:t>5</a:t>
                      </a:r>
                      <a:endParaRPr lang="de-DE" dirty="0"/>
                    </a:p>
                  </a:txBody>
                  <a:tcPr/>
                </a:tc>
                <a:tc>
                  <a:txBody>
                    <a:bodyPr/>
                    <a:lstStyle/>
                    <a:p>
                      <a:pPr algn="r"/>
                      <a:r>
                        <a:rPr lang="de-DE" dirty="0" smtClean="0"/>
                        <a:t>2</a:t>
                      </a:r>
                      <a:endParaRPr lang="de-DE" dirty="0"/>
                    </a:p>
                  </a:txBody>
                  <a:tcPr/>
                </a:tc>
                <a:tc>
                  <a:txBody>
                    <a:bodyPr/>
                    <a:lstStyle/>
                    <a:p>
                      <a:pPr algn="r"/>
                      <a:r>
                        <a:rPr lang="de-DE" dirty="0" smtClean="0"/>
                        <a:t>3.5</a:t>
                      </a:r>
                      <a:endParaRPr lang="de-DE" dirty="0"/>
                    </a:p>
                  </a:txBody>
                  <a:tcPr/>
                </a:tc>
                <a:tc>
                  <a:txBody>
                    <a:bodyPr/>
                    <a:lstStyle/>
                    <a:p>
                      <a:pPr algn="r"/>
                      <a:r>
                        <a:rPr lang="de-DE" dirty="0" smtClean="0"/>
                        <a:t>2</a:t>
                      </a:r>
                      <a:endParaRPr lang="de-DE" dirty="0"/>
                    </a:p>
                  </a:txBody>
                  <a:tcPr/>
                </a:tc>
                <a:tc>
                  <a:txBody>
                    <a:bodyPr/>
                    <a:lstStyle/>
                    <a:p>
                      <a:pPr algn="r"/>
                      <a:r>
                        <a:rPr lang="de-DE" dirty="0" smtClean="0"/>
                        <a:t>3</a:t>
                      </a:r>
                      <a:endParaRPr lang="de-DE" dirty="0"/>
                    </a:p>
                  </a:txBody>
                  <a:tcPr/>
                </a:tc>
              </a:tr>
            </a:tbl>
          </a:graphicData>
        </a:graphic>
      </p:graphicFrame>
    </p:spTree>
    <p:extLst>
      <p:ext uri="{BB962C8B-B14F-4D97-AF65-F5344CB8AC3E}">
        <p14:creationId xmlns:p14="http://schemas.microsoft.com/office/powerpoint/2010/main" val="318244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Indoor </a:t>
            </a:r>
            <a:r>
              <a:rPr lang="en-US" dirty="0" smtClean="0"/>
              <a:t>Path-Loss </a:t>
            </a:r>
            <a:r>
              <a:rPr lang="en-US" dirty="0"/>
              <a:t>Model ( </a:t>
            </a:r>
            <a:r>
              <a:rPr lang="en-US" dirty="0" smtClean="0"/>
              <a:t>II </a:t>
            </a:r>
            <a:r>
              <a:rPr lang="en-US" dirty="0"/>
              <a:t>/ II )</a:t>
            </a:r>
            <a:endParaRPr lang="de-DE"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7</a:t>
            </a:fld>
            <a:endParaRPr lang="en-US" altLang="en-US"/>
          </a:p>
        </p:txBody>
      </p:sp>
      <p:pic>
        <p:nvPicPr>
          <p:cNvPr id="8" name="Inhaltsplatzhalt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5015" y="1981200"/>
            <a:ext cx="5513970" cy="4114800"/>
          </a:xfrm>
        </p:spPr>
      </p:pic>
    </p:spTree>
    <p:extLst>
      <p:ext uri="{BB962C8B-B14F-4D97-AF65-F5344CB8AC3E}">
        <p14:creationId xmlns:p14="http://schemas.microsoft.com/office/powerpoint/2010/main" val="3036621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Indoor Multi-Path Model</a:t>
            </a:r>
            <a:endParaRPr lang="de-DE"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en-US" sz="2000" dirty="0" smtClean="0"/>
                  <a:t>Similar to </a:t>
                </a:r>
                <a:r>
                  <a:rPr lang="en-US" sz="2000" dirty="0"/>
                  <a:t>model A defined </a:t>
                </a:r>
                <a:r>
                  <a:rPr lang="en-US" sz="2000" dirty="0" smtClean="0"/>
                  <a:t>for 11ah [1</a:t>
                </a:r>
                <a:r>
                  <a:rPr lang="en-US" sz="2000" dirty="0"/>
                  <a:t>, sec. </a:t>
                </a:r>
                <a:r>
                  <a:rPr lang="en-US" sz="2000" dirty="0" smtClean="0"/>
                  <a:t>3.4]</a:t>
                </a:r>
              </a:p>
              <a:p>
                <a:endParaRPr lang="en-US" sz="2000" dirty="0"/>
              </a:p>
              <a:p>
                <a:r>
                  <a:rPr lang="en-US" sz="2000" dirty="0" smtClean="0"/>
                  <a:t>Single tap only as short RMS delay spread will not lead to relevant frequency selectivity within typical LPWAN bandwidth</a:t>
                </a:r>
              </a:p>
              <a:p>
                <a:endParaRPr lang="en-US" sz="2000" dirty="0"/>
              </a:p>
              <a:p>
                <a:r>
                  <a:rPr lang="en-US" sz="2000" dirty="0" smtClean="0"/>
                  <a:t>Modeling of Doppler component according to [3, sec. 4.7.1] with </a:t>
                </a:r>
                <a14:m>
                  <m:oMath xmlns:m="http://schemas.openxmlformats.org/officeDocument/2006/math">
                    <m:r>
                      <a:rPr lang="en-US" sz="2000" i="1" dirty="0" smtClean="0">
                        <a:latin typeface="Cambria Math"/>
                      </a:rPr>
                      <m:t>𝑣</m:t>
                    </m:r>
                    <m:r>
                      <a:rPr lang="en-US" sz="2000" i="1" dirty="0" smtClean="0">
                        <a:latin typeface="Cambria Math"/>
                      </a:rPr>
                      <m:t>=1.2</m:t>
                    </m:r>
                    <m:r>
                      <m:rPr>
                        <m:sty m:val="p"/>
                      </m:rPr>
                      <a:rPr lang="en-US" sz="2000" i="0" dirty="0" smtClean="0">
                        <a:latin typeface="Cambria Math"/>
                      </a:rPr>
                      <m:t>km</m:t>
                    </m:r>
                    <m:r>
                      <a:rPr lang="en-US" sz="2000" i="0" dirty="0" smtClean="0">
                        <a:latin typeface="Cambria Math"/>
                      </a:rPr>
                      <m:t>/</m:t>
                    </m:r>
                    <m:r>
                      <m:rPr>
                        <m:sty m:val="p"/>
                      </m:rPr>
                      <a:rPr lang="en-US" sz="2000" i="0" dirty="0" smtClean="0">
                        <a:latin typeface="Cambria Math"/>
                      </a:rPr>
                      <m:t>h</m:t>
                    </m:r>
                  </m:oMath>
                </a14:m>
                <a:r>
                  <a:rPr lang="en-US" sz="2000" dirty="0" smtClean="0"/>
                  <a:t> and </a:t>
                </a:r>
                <a14:m>
                  <m:oMath xmlns:m="http://schemas.openxmlformats.org/officeDocument/2006/math">
                    <m:sSub>
                      <m:sSubPr>
                        <m:ctrlPr>
                          <a:rPr lang="de-DE" sz="2000" b="0" i="1" dirty="0" smtClean="0">
                            <a:latin typeface="Cambria Math"/>
                          </a:rPr>
                        </m:ctrlPr>
                      </m:sSubPr>
                      <m:e>
                        <m:r>
                          <a:rPr lang="en-US" sz="2000" i="1" dirty="0" smtClean="0">
                            <a:latin typeface="Cambria Math"/>
                          </a:rPr>
                          <m:t>𝑓</m:t>
                        </m:r>
                      </m:e>
                      <m:sub>
                        <m:r>
                          <a:rPr lang="de-DE" sz="2000" b="0" i="1" dirty="0" smtClean="0">
                            <a:latin typeface="Cambria Math"/>
                          </a:rPr>
                          <m:t>0</m:t>
                        </m:r>
                      </m:sub>
                    </m:sSub>
                    <m:r>
                      <a:rPr lang="en-US" sz="2000" i="1" dirty="0" smtClean="0">
                        <a:latin typeface="Cambria Math"/>
                      </a:rPr>
                      <m:t>=900</m:t>
                    </m:r>
                    <m:r>
                      <m:rPr>
                        <m:sty m:val="p"/>
                      </m:rPr>
                      <a:rPr lang="en-US" sz="2000" i="0" dirty="0" smtClean="0">
                        <a:latin typeface="Cambria Math"/>
                      </a:rPr>
                      <m:t>MHz</m:t>
                    </m:r>
                  </m:oMath>
                </a14:m>
                <a:endParaRPr lang="en-US" sz="2000" dirty="0" smtClean="0"/>
              </a:p>
              <a:p>
                <a:endParaRPr lang="en-US" sz="2000" dirty="0"/>
              </a:p>
              <a:p>
                <a:endParaRPr lang="en-US" sz="2000" dirty="0"/>
              </a:p>
              <a:p>
                <a:endParaRPr lang="de-DE" sz="2000"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706" t="-593" r="-549"/>
                </a:stretch>
              </a:blipFill>
            </p:spPr>
            <p:txBody>
              <a:bodyPr/>
              <a:lstStyle/>
              <a:p>
                <a:r>
                  <a:rPr lang="de-DE">
                    <a:noFill/>
                  </a:rPr>
                  <a:t> </a:t>
                </a:r>
              </a:p>
            </p:txBody>
          </p:sp>
        </mc:Fallback>
      </mc:AlternateContent>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8</a:t>
            </a:fld>
            <a:endParaRPr lang="en-US" altLang="en-US"/>
          </a:p>
        </p:txBody>
      </p:sp>
    </p:spTree>
    <p:extLst>
      <p:ext uri="{BB962C8B-B14F-4D97-AF65-F5344CB8AC3E}">
        <p14:creationId xmlns:p14="http://schemas.microsoft.com/office/powerpoint/2010/main" val="2933756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Outdoor Urban Model</a:t>
            </a:r>
            <a:endParaRPr lang="de-DE" dirty="0"/>
          </a:p>
        </p:txBody>
      </p:sp>
      <p:sp>
        <p:nvSpPr>
          <p:cNvPr id="3" name="Inhaltsplatzhalter 2"/>
          <p:cNvSpPr>
            <a:spLocks noGrp="1"/>
          </p:cNvSpPr>
          <p:nvPr>
            <p:ph idx="1"/>
          </p:nvPr>
        </p:nvSpPr>
        <p:spPr/>
        <p:txBody>
          <a:bodyPr/>
          <a:lstStyle/>
          <a:p>
            <a:r>
              <a:rPr lang="en-US" sz="2000" dirty="0"/>
              <a:t>Use of </a:t>
            </a:r>
            <a:r>
              <a:rPr lang="en-US" sz="2000" dirty="0" smtClean="0"/>
              <a:t>the 3GPP Spatial Channel model scenario “Urban Macro</a:t>
            </a:r>
            <a:r>
              <a:rPr lang="en-US" sz="2000" dirty="0"/>
              <a:t>” [4, sec. 5] </a:t>
            </a:r>
          </a:p>
          <a:p>
            <a:pPr marL="685800" lvl="2" indent="-342900"/>
            <a:r>
              <a:rPr lang="en-US" sz="1600" dirty="0">
                <a:ea typeface="+mn-ea"/>
                <a:cs typeface="+mn-cs"/>
              </a:rPr>
              <a:t>Similar approach followed by 11ah [1, sec. 3.2]</a:t>
            </a:r>
          </a:p>
          <a:p>
            <a:endParaRPr lang="en-US" sz="2000" dirty="0" smtClean="0"/>
          </a:p>
          <a:p>
            <a:r>
              <a:rPr lang="en-US" sz="2000" dirty="0" smtClean="0"/>
              <a:t>Model defines path-loss and multi-path for base-stations with exposed antennas and a typical distance of 3km</a:t>
            </a:r>
          </a:p>
          <a:p>
            <a:endParaRPr lang="en-US" sz="2000" dirty="0" smtClean="0"/>
          </a:p>
          <a:p>
            <a:r>
              <a:rPr lang="en-US" sz="2000" dirty="0" smtClean="0"/>
              <a:t>Additional parameters</a:t>
            </a:r>
            <a:endParaRPr lang="en-US" sz="2000" dirty="0"/>
          </a:p>
          <a:p>
            <a:pPr lvl="1"/>
            <a:r>
              <a:rPr lang="en-US" sz="1600" dirty="0" smtClean="0"/>
              <a:t>Frequency set to f=900MHz</a:t>
            </a:r>
          </a:p>
          <a:p>
            <a:pPr lvl="1"/>
            <a:r>
              <a:rPr lang="en-US" sz="1600" dirty="0" smtClean="0"/>
              <a:t>Speed set to v=3km/h</a:t>
            </a:r>
          </a:p>
          <a:p>
            <a:pPr lvl="1"/>
            <a:r>
              <a:rPr lang="en-US" sz="1600" dirty="0" smtClean="0"/>
              <a:t>Use of single polarization only</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Feb.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439A4BB-F3BF-4C0A-9356-AE4143770D18}" type="slidenum">
              <a:rPr lang="en-US" altLang="en-US" smtClean="0"/>
              <a:pPr>
                <a:defRPr/>
              </a:pPr>
              <a:t>9</a:t>
            </a:fld>
            <a:endParaRPr lang="en-US" altLang="en-US"/>
          </a:p>
        </p:txBody>
      </p:sp>
    </p:spTree>
    <p:extLst>
      <p:ext uri="{BB962C8B-B14F-4D97-AF65-F5344CB8AC3E}">
        <p14:creationId xmlns:p14="http://schemas.microsoft.com/office/powerpoint/2010/main" val="1905587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963</Words>
  <Application>Microsoft Office PowerPoint</Application>
  <PresentationFormat>Bildschirmpräsentation (4:3)</PresentationFormat>
  <Paragraphs>170</Paragraphs>
  <Slides>14</Slides>
  <Notes>1</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IEEE-P802_15_Rbt</vt:lpstr>
      <vt:lpstr>PowerPoint-Präsentation</vt:lpstr>
      <vt:lpstr>Revised LPWAN Channel Models</vt:lpstr>
      <vt:lpstr>Motivation</vt:lpstr>
      <vt:lpstr>Basic Channel Model Structure ( I / II )</vt:lpstr>
      <vt:lpstr>Basic Channel Model Structure ( II / II )</vt:lpstr>
      <vt:lpstr>Indoor Path-Loss Model ( I / II )</vt:lpstr>
      <vt:lpstr>Indoor Path-Loss Model ( II / II )</vt:lpstr>
      <vt:lpstr>Indoor Multi-Path Model</vt:lpstr>
      <vt:lpstr>Outdoor Urban Model</vt:lpstr>
      <vt:lpstr>Outdoor Rural Model</vt:lpstr>
      <vt:lpstr>Outdoor Device-to-Device</vt:lpstr>
      <vt:lpstr>Noise Figure</vt:lpstr>
      <vt:lpstr>Mobility for Outdoor Models</vt:lpstr>
      <vt:lpstr>Literature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226</cp:revision>
  <cp:lastPrinted>1998-02-10T13:28:06Z</cp:lastPrinted>
  <dcterms:created xsi:type="dcterms:W3CDTF">2017-01-15T12:58:10Z</dcterms:created>
  <dcterms:modified xsi:type="dcterms:W3CDTF">2017-02-09T12:11:24Z</dcterms:modified>
</cp:coreProperties>
</file>