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71" r:id="rId3"/>
    <p:sldId id="262" r:id="rId4"/>
    <p:sldId id="267" r:id="rId5"/>
    <p:sldId id="264" r:id="rId6"/>
    <p:sldId id="265" r:id="rId7"/>
    <p:sldId id="268" r:id="rId8"/>
    <p:sldId id="272" r:id="rId9"/>
    <p:sldId id="274" r:id="rId10"/>
    <p:sldId id="269" r:id="rId11"/>
    <p:sldId id="270" r:id="rId12"/>
    <p:sldId id="27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80" d="100"/>
          <a:sy n="80" d="100"/>
        </p:scale>
        <p:origin x="-10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3B18FBC-18FB-43D7-B30F-1B262C596F85}"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19473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39E78027-B88C-46AB-814C-309AEC80B281}"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590113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116122-F302-4ED9-ADAC-C6993D870453}" type="slidenum">
              <a:rPr lang="en-US" altLang="en-US"/>
              <a:pPr>
                <a:defRPr/>
              </a:pPr>
              <a:t>‹Nr.›</a:t>
            </a:fld>
            <a:endParaRPr lang="en-US" altLang="en-US"/>
          </a:p>
        </p:txBody>
      </p:sp>
    </p:spTree>
    <p:extLst>
      <p:ext uri="{BB962C8B-B14F-4D97-AF65-F5344CB8AC3E}">
        <p14:creationId xmlns:p14="http://schemas.microsoft.com/office/powerpoint/2010/main" val="414991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6104109-0871-4FBE-A3BA-FF2C580874EC}" type="slidenum">
              <a:rPr lang="en-US" altLang="en-US"/>
              <a:pPr>
                <a:defRPr/>
              </a:pPr>
              <a:t>‹Nr.›</a:t>
            </a:fld>
            <a:endParaRPr lang="en-US" altLang="en-US"/>
          </a:p>
        </p:txBody>
      </p:sp>
    </p:spTree>
    <p:extLst>
      <p:ext uri="{BB962C8B-B14F-4D97-AF65-F5344CB8AC3E}">
        <p14:creationId xmlns:p14="http://schemas.microsoft.com/office/powerpoint/2010/main" val="414034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88A68DB-98F6-45E9-A7EA-F949257720A2}" type="slidenum">
              <a:rPr lang="en-US" altLang="en-US"/>
              <a:pPr>
                <a:defRPr/>
              </a:pPr>
              <a:t>‹Nr.›</a:t>
            </a:fld>
            <a:endParaRPr lang="en-US" altLang="en-US"/>
          </a:p>
        </p:txBody>
      </p:sp>
    </p:spTree>
    <p:extLst>
      <p:ext uri="{BB962C8B-B14F-4D97-AF65-F5344CB8AC3E}">
        <p14:creationId xmlns:p14="http://schemas.microsoft.com/office/powerpoint/2010/main" val="304487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439A4BB-F3BF-4C0A-9356-AE4143770D18}" type="slidenum">
              <a:rPr lang="en-US" altLang="en-US"/>
              <a:pPr>
                <a:defRPr/>
              </a:pPr>
              <a:t>‹Nr.›</a:t>
            </a:fld>
            <a:endParaRPr lang="en-US" altLang="en-US"/>
          </a:p>
        </p:txBody>
      </p:sp>
    </p:spTree>
    <p:extLst>
      <p:ext uri="{BB962C8B-B14F-4D97-AF65-F5344CB8AC3E}">
        <p14:creationId xmlns:p14="http://schemas.microsoft.com/office/powerpoint/2010/main" val="155804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295FF38-DC25-4108-8528-CF3CBCFD70E7}" type="slidenum">
              <a:rPr lang="en-US" altLang="en-US"/>
              <a:pPr>
                <a:defRPr/>
              </a:pPr>
              <a:t>‹Nr.›</a:t>
            </a:fld>
            <a:endParaRPr lang="en-US" altLang="en-US"/>
          </a:p>
        </p:txBody>
      </p:sp>
    </p:spTree>
    <p:extLst>
      <p:ext uri="{BB962C8B-B14F-4D97-AF65-F5344CB8AC3E}">
        <p14:creationId xmlns:p14="http://schemas.microsoft.com/office/powerpoint/2010/main" val="78018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1744FF7-5C93-4BD6-85F8-004B296F4CD7}" type="slidenum">
              <a:rPr lang="en-US" altLang="en-US"/>
              <a:pPr>
                <a:defRPr/>
              </a:pPr>
              <a:t>‹Nr.›</a:t>
            </a:fld>
            <a:endParaRPr lang="en-US" altLang="en-US"/>
          </a:p>
        </p:txBody>
      </p:sp>
    </p:spTree>
    <p:extLst>
      <p:ext uri="{BB962C8B-B14F-4D97-AF65-F5344CB8AC3E}">
        <p14:creationId xmlns:p14="http://schemas.microsoft.com/office/powerpoint/2010/main" val="450405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321005E-21E7-4AB9-A18C-80FCB3547C9A}" type="slidenum">
              <a:rPr lang="en-US" altLang="en-US"/>
              <a:pPr>
                <a:defRPr/>
              </a:pPr>
              <a:t>‹Nr.›</a:t>
            </a:fld>
            <a:endParaRPr lang="en-US" altLang="en-US"/>
          </a:p>
        </p:txBody>
      </p:sp>
    </p:spTree>
    <p:extLst>
      <p:ext uri="{BB962C8B-B14F-4D97-AF65-F5344CB8AC3E}">
        <p14:creationId xmlns:p14="http://schemas.microsoft.com/office/powerpoint/2010/main" val="208727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4A2048C1-CE36-4F21-BF18-F50FA0B2A278}" type="slidenum">
              <a:rPr lang="en-US" altLang="en-US"/>
              <a:pPr>
                <a:defRPr/>
              </a:pPr>
              <a:t>‹Nr.›</a:t>
            </a:fld>
            <a:endParaRPr lang="en-US" altLang="en-US"/>
          </a:p>
        </p:txBody>
      </p:sp>
    </p:spTree>
    <p:extLst>
      <p:ext uri="{BB962C8B-B14F-4D97-AF65-F5344CB8AC3E}">
        <p14:creationId xmlns:p14="http://schemas.microsoft.com/office/powerpoint/2010/main" val="181095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CE32886-58AF-4780-B63C-324B8F999A90}" type="slidenum">
              <a:rPr lang="en-US" altLang="en-US"/>
              <a:pPr>
                <a:defRPr/>
              </a:pPr>
              <a:t>‹Nr.›</a:t>
            </a:fld>
            <a:endParaRPr lang="en-US" altLang="en-US"/>
          </a:p>
        </p:txBody>
      </p:sp>
    </p:spTree>
    <p:extLst>
      <p:ext uri="{BB962C8B-B14F-4D97-AF65-F5344CB8AC3E}">
        <p14:creationId xmlns:p14="http://schemas.microsoft.com/office/powerpoint/2010/main" val="29345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2EBACD7-33E3-453F-9622-70E7D94178DA}" type="slidenum">
              <a:rPr lang="en-US" altLang="en-US"/>
              <a:pPr>
                <a:defRPr/>
              </a:pPr>
              <a:t>‹Nr.›</a:t>
            </a:fld>
            <a:endParaRPr lang="en-US" altLang="en-US"/>
          </a:p>
        </p:txBody>
      </p:sp>
    </p:spTree>
    <p:extLst>
      <p:ext uri="{BB962C8B-B14F-4D97-AF65-F5344CB8AC3E}">
        <p14:creationId xmlns:p14="http://schemas.microsoft.com/office/powerpoint/2010/main" val="308117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FD88917-62CE-4513-969B-6EEC2415C5D6}" type="slidenum">
              <a:rPr lang="en-US" altLang="en-US"/>
              <a:pPr>
                <a:defRPr/>
              </a:pPr>
              <a:t>‹Nr.›</a:t>
            </a:fld>
            <a:endParaRPr lang="en-US" altLang="en-US"/>
          </a:p>
        </p:txBody>
      </p:sp>
    </p:spTree>
    <p:extLst>
      <p:ext uri="{BB962C8B-B14F-4D97-AF65-F5344CB8AC3E}">
        <p14:creationId xmlns:p14="http://schemas.microsoft.com/office/powerpoint/2010/main" val="25762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E280024C-75DE-4DCF-ADBF-0E2C378F6195}" type="slidenum">
              <a:rPr lang="en-US" altLang="en-US"/>
              <a:pPr>
                <a:defRPr/>
              </a:pPr>
              <a:t>‹Nr.›</a:t>
            </a:fld>
            <a:endParaRPr lang="en-US" altLang="en-US"/>
          </a:p>
        </p:txBody>
      </p:sp>
      <p:sp>
        <p:nvSpPr>
          <p:cNvPr id="1031" name="Rectangle 7"/>
          <p:cNvSpPr>
            <a:spLocks noChangeArrowheads="1"/>
          </p:cNvSpPr>
          <p:nvPr/>
        </p:nvSpPr>
        <p:spPr bwMode="auto">
          <a:xfrm>
            <a:off x="4067944" y="394156"/>
            <a:ext cx="439025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IEEE 802.15-17-0035-00-lpwa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Jan.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3DA6A9-40E3-4875-84B6-33D1486B5D6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GB" altLang="en-US" sz="1600" dirty="0">
                <a:solidFill>
                  <a:schemeClr val="tx2"/>
                </a:solidFill>
              </a:rPr>
              <a:t>Number of Active Interfering Users</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15 January, 2017]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Proposal for number of active </a:t>
            </a:r>
            <a:r>
              <a:rPr lang="en-US" altLang="en-US" sz="1600" dirty="0" smtClean="0">
                <a:solidFill>
                  <a:schemeClr val="tx2"/>
                </a:solidFill>
              </a:rPr>
              <a:t>interfering users </a:t>
            </a:r>
            <a:r>
              <a:rPr lang="en-US" altLang="en-US" sz="1600" dirty="0">
                <a:solidFill>
                  <a:schemeClr val="tx2"/>
                </a:solidFill>
              </a:rPr>
              <a:t>for simulation model]</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IEEE 802.15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Open Issues</a:t>
            </a:r>
            <a:endParaRPr lang="en-US" dirty="0"/>
          </a:p>
        </p:txBody>
      </p:sp>
      <p:sp>
        <p:nvSpPr>
          <p:cNvPr id="3" name="Inhaltsplatzhalter 2"/>
          <p:cNvSpPr>
            <a:spLocks noGrp="1"/>
          </p:cNvSpPr>
          <p:nvPr>
            <p:ph idx="1"/>
          </p:nvPr>
        </p:nvSpPr>
        <p:spPr/>
        <p:txBody>
          <a:bodyPr/>
          <a:lstStyle/>
          <a:p>
            <a:r>
              <a:rPr lang="en-US" sz="2400" dirty="0" smtClean="0"/>
              <a:t>Do we have to consider the available bandwidth?</a:t>
            </a:r>
          </a:p>
          <a:p>
            <a:pPr>
              <a:buFont typeface="Wingdings"/>
              <a:buChar char="à"/>
            </a:pPr>
            <a:r>
              <a:rPr lang="en-US" sz="2400" dirty="0" smtClean="0">
                <a:sym typeface="Wingdings" panose="05000000000000000000" pitchFamily="2" charset="2"/>
              </a:rPr>
              <a:t>Mean arrival rate per MHz?</a:t>
            </a:r>
          </a:p>
          <a:p>
            <a:pPr>
              <a:buFont typeface="Wingdings"/>
              <a:buChar char="à"/>
            </a:pPr>
            <a:endParaRPr lang="en-US" sz="2400" dirty="0">
              <a:sym typeface="Wingdings" panose="05000000000000000000" pitchFamily="2" charset="2"/>
            </a:endParaRPr>
          </a:p>
          <a:p>
            <a:pPr>
              <a:buFont typeface="Arial" panose="020B0604020202020204" pitchFamily="34" charset="0"/>
              <a:buChar char="•"/>
            </a:pPr>
            <a:r>
              <a:rPr lang="en-US" sz="2400" dirty="0" smtClean="0">
                <a:sym typeface="Wingdings" panose="05000000000000000000" pitchFamily="2" charset="2"/>
              </a:rPr>
              <a:t>Parameters of the interfering traffic?</a:t>
            </a:r>
          </a:p>
          <a:p>
            <a:pPr>
              <a:buFont typeface="Wingdings"/>
              <a:buChar char="à"/>
            </a:pPr>
            <a:r>
              <a:rPr lang="en-US" sz="2400" dirty="0" smtClean="0">
                <a:sym typeface="Wingdings" panose="05000000000000000000" pitchFamily="2" charset="2"/>
              </a:rPr>
              <a:t>Short 16 byte packets?</a:t>
            </a:r>
          </a:p>
          <a:p>
            <a:pPr>
              <a:buFont typeface="Wingdings"/>
              <a:buChar char="à"/>
            </a:pPr>
            <a:endParaRPr lang="en-US" sz="2400" dirty="0">
              <a:sym typeface="Wingdings" panose="05000000000000000000" pitchFamily="2" charset="2"/>
            </a:endParaRPr>
          </a:p>
          <a:p>
            <a:pPr>
              <a:buFont typeface="Arial" panose="020B0604020202020204" pitchFamily="34" charset="0"/>
              <a:buChar char="•"/>
            </a:pPr>
            <a:r>
              <a:rPr lang="en-US" sz="2400" dirty="0" smtClean="0">
                <a:sym typeface="Wingdings" panose="05000000000000000000" pitchFamily="2" charset="2"/>
              </a:rPr>
              <a:t>...?</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6439A4BB-F3BF-4C0A-9356-AE4143770D18}" type="slidenum">
              <a:rPr lang="en-US" altLang="en-US" smtClean="0"/>
              <a:pPr>
                <a:defRPr/>
              </a:pPr>
              <a:t>10</a:t>
            </a:fld>
            <a:endParaRPr lang="en-US" altLang="en-US" dirty="0"/>
          </a:p>
        </p:txBody>
      </p:sp>
    </p:spTree>
    <p:extLst>
      <p:ext uri="{BB962C8B-B14F-4D97-AF65-F5344CB8AC3E}">
        <p14:creationId xmlns:p14="http://schemas.microsoft.com/office/powerpoint/2010/main" val="117025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Thank You!</a:t>
            </a:r>
            <a:br>
              <a:rPr lang="en-US" dirty="0" smtClean="0"/>
            </a:br>
            <a:r>
              <a:rPr lang="en-US" dirty="0"/>
              <a:t/>
            </a:r>
            <a:br>
              <a:rPr lang="en-US" dirty="0"/>
            </a:br>
            <a:r>
              <a:rPr lang="en-US" dirty="0" smtClean="0"/>
              <a:t>Discussion?</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11</a:t>
            </a:fld>
            <a:endParaRPr lang="en-US" altLang="en-US" dirty="0"/>
          </a:p>
        </p:txBody>
      </p:sp>
    </p:spTree>
    <p:extLst>
      <p:ext uri="{BB962C8B-B14F-4D97-AF65-F5344CB8AC3E}">
        <p14:creationId xmlns:p14="http://schemas.microsoft.com/office/powerpoint/2010/main" val="27483023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err="1" smtClean="0"/>
              <a:t>Literature</a:t>
            </a:r>
            <a:endParaRPr lang="de-DE" dirty="0"/>
          </a:p>
        </p:txBody>
      </p:sp>
      <p:sp>
        <p:nvSpPr>
          <p:cNvPr id="8" name="Inhaltsplatzhalter 7"/>
          <p:cNvSpPr>
            <a:spLocks noGrp="1"/>
          </p:cNvSpPr>
          <p:nvPr>
            <p:ph idx="1"/>
          </p:nvPr>
        </p:nvSpPr>
        <p:spPr/>
        <p:txBody>
          <a:bodyPr/>
          <a:lstStyle/>
          <a:p>
            <a:pPr marL="355600" indent="-355600">
              <a:buNone/>
            </a:pPr>
            <a:r>
              <a:rPr lang="de-DE" sz="1800" dirty="0" smtClean="0"/>
              <a:t>[1] </a:t>
            </a:r>
            <a:r>
              <a:rPr lang="de-DE" sz="1800" dirty="0" err="1" smtClean="0"/>
              <a:t>Bertsekas</a:t>
            </a:r>
            <a:r>
              <a:rPr lang="de-DE" sz="1800" dirty="0" smtClean="0"/>
              <a:t>, D., </a:t>
            </a:r>
            <a:r>
              <a:rPr lang="de-DE" sz="1800" dirty="0" err="1" smtClean="0"/>
              <a:t>Gallager</a:t>
            </a:r>
            <a:r>
              <a:rPr lang="de-DE" sz="1800" dirty="0" smtClean="0"/>
              <a:t>, R. Data </a:t>
            </a:r>
            <a:r>
              <a:rPr lang="de-DE" sz="1800" dirty="0" err="1" smtClean="0"/>
              <a:t>networks</a:t>
            </a:r>
            <a:r>
              <a:rPr lang="de-DE" sz="1800" dirty="0" smtClean="0"/>
              <a:t>. Vol. 2. New Jersey: </a:t>
            </a:r>
            <a:r>
              <a:rPr lang="de-DE" sz="1800" dirty="0" err="1" smtClean="0"/>
              <a:t>Prentice</a:t>
            </a:r>
            <a:r>
              <a:rPr lang="de-DE" sz="1800" dirty="0" smtClean="0"/>
              <a:t>-Hall International, </a:t>
            </a:r>
            <a:r>
              <a:rPr lang="de-DE" sz="1800" dirty="0" smtClean="0"/>
              <a:t>1992</a:t>
            </a:r>
          </a:p>
          <a:p>
            <a:pPr marL="355600" indent="-355600">
              <a:buNone/>
            </a:pPr>
            <a:r>
              <a:rPr lang="de-DE" sz="1800" dirty="0" smtClean="0"/>
              <a:t>[2] Potential </a:t>
            </a:r>
            <a:r>
              <a:rPr lang="de-DE" sz="1800" dirty="0" err="1" smtClean="0"/>
              <a:t>Use</a:t>
            </a:r>
            <a:r>
              <a:rPr lang="de-DE" sz="1800" dirty="0" smtClean="0"/>
              <a:t>-Cases </a:t>
            </a:r>
            <a:r>
              <a:rPr lang="de-DE" sz="1800" dirty="0" err="1" smtClean="0"/>
              <a:t>for</a:t>
            </a:r>
            <a:r>
              <a:rPr lang="de-DE" sz="1800" dirty="0" smtClean="0"/>
              <a:t> LPWA, IEEE 802.15-16/770r2</a:t>
            </a:r>
            <a:endParaRPr lang="de-DE"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70741EB-911C-4534-9369-758109CECFAC}" type="slidenum">
              <a:rPr lang="en-US" altLang="en-US" smtClean="0"/>
              <a:pPr>
                <a:defRPr/>
              </a:pPr>
              <a:t>12</a:t>
            </a:fld>
            <a:endParaRPr lang="en-US" altLang="en-US"/>
          </a:p>
        </p:txBody>
      </p:sp>
    </p:spTree>
    <p:extLst>
      <p:ext uri="{BB962C8B-B14F-4D97-AF65-F5344CB8AC3E}">
        <p14:creationId xmlns:p14="http://schemas.microsoft.com/office/powerpoint/2010/main" val="1812512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Number of Active Interfering Users</a:t>
            </a:r>
            <a:endParaRPr lang="en-US" dirty="0"/>
          </a:p>
        </p:txBody>
      </p:sp>
      <p:sp>
        <p:nvSpPr>
          <p:cNvPr id="6" name="Untertitel 5"/>
          <p:cNvSpPr>
            <a:spLocks noGrp="1"/>
          </p:cNvSpPr>
          <p:nvPr>
            <p:ph type="subTitle" idx="1"/>
          </p:nvPr>
        </p:nvSpPr>
        <p:spPr/>
        <p:txBody>
          <a:bodyPr/>
          <a:lstStyle/>
          <a:p>
            <a:r>
              <a:rPr lang="en-US" dirty="0" smtClean="0"/>
              <a:t>Joerg Robert</a:t>
            </a:r>
            <a:br>
              <a:rPr lang="en-US" dirty="0" smtClean="0"/>
            </a:br>
            <a:r>
              <a:rPr lang="en-US" dirty="0" smtClean="0"/>
              <a:t>FAU Erlangen-</a:t>
            </a:r>
            <a:r>
              <a:rPr lang="en-US" dirty="0" err="1" smtClean="0"/>
              <a:t>Nuernberg</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9CE32886-58AF-4780-B63C-324B8F999A90}" type="slidenum">
              <a:rPr lang="en-US" altLang="en-US" smtClean="0"/>
              <a:pPr>
                <a:defRPr/>
              </a:pPr>
              <a:t>2</a:t>
            </a:fld>
            <a:endParaRPr lang="en-US" altLang="en-US" dirty="0"/>
          </a:p>
        </p:txBody>
      </p:sp>
    </p:spTree>
    <p:extLst>
      <p:ext uri="{BB962C8B-B14F-4D97-AF65-F5344CB8AC3E}">
        <p14:creationId xmlns:p14="http://schemas.microsoft.com/office/powerpoint/2010/main" val="3194062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The available frequency spectrum is highly limited</a:t>
            </a:r>
          </a:p>
          <a:p>
            <a:r>
              <a:rPr lang="en-US" sz="2400" dirty="0" smtClean="0"/>
              <a:t>The performance in dense networks is an important criteria to evaluate the suitability of algorithms</a:t>
            </a:r>
          </a:p>
          <a:p>
            <a:pPr lvl="1"/>
            <a:r>
              <a:rPr lang="en-US" sz="2000" dirty="0" smtClean="0"/>
              <a:t>Here: Intra-system interference</a:t>
            </a:r>
          </a:p>
          <a:p>
            <a:endParaRPr lang="en-US" sz="2400" dirty="0" smtClean="0"/>
          </a:p>
          <a:p>
            <a:r>
              <a:rPr lang="en-US" sz="2400" dirty="0" smtClean="0"/>
              <a:t>Four different classes proposed in use-case document [2]</a:t>
            </a:r>
          </a:p>
          <a:p>
            <a:pPr lvl="1"/>
            <a:r>
              <a:rPr lang="en-US" sz="2000" dirty="0" smtClean="0"/>
              <a:t>Low, Medium, High, Very High</a:t>
            </a:r>
          </a:p>
          <a:p>
            <a:endParaRPr lang="en-US" sz="2400" dirty="0" smtClean="0"/>
          </a:p>
          <a:p>
            <a:r>
              <a:rPr lang="en-US" sz="2400" dirty="0" smtClean="0"/>
              <a:t>Potential parametrization is focus of this document</a:t>
            </a:r>
            <a:endParaRPr lang="en-US"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3</a:t>
            </a:fld>
            <a:endParaRPr lang="en-US" altLang="en-US"/>
          </a:p>
        </p:txBody>
      </p:sp>
    </p:spTree>
    <p:extLst>
      <p:ext uri="{BB962C8B-B14F-4D97-AF65-F5344CB8AC3E}">
        <p14:creationId xmlns:p14="http://schemas.microsoft.com/office/powerpoint/2010/main" val="12882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Population Density in Different Areas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7099203"/>
              </p:ext>
            </p:extLst>
          </p:nvPr>
        </p:nvGraphicFramePr>
        <p:xfrm>
          <a:off x="1031137" y="1844824"/>
          <a:ext cx="7342584" cy="4079240"/>
        </p:xfrm>
        <a:graphic>
          <a:graphicData uri="http://schemas.openxmlformats.org/drawingml/2006/table">
            <a:tbl>
              <a:tblPr firstRow="1" bandRow="1">
                <a:tableStyleId>{5C22544A-7EE6-4342-B048-85BDC9FD1C3A}</a:tableStyleId>
              </a:tblPr>
              <a:tblGrid>
                <a:gridCol w="3671292"/>
                <a:gridCol w="3671292"/>
              </a:tblGrid>
              <a:tr h="370840">
                <a:tc>
                  <a:txBody>
                    <a:bodyPr/>
                    <a:lstStyle/>
                    <a:p>
                      <a:r>
                        <a:rPr lang="en-US" noProof="0" dirty="0" smtClean="0"/>
                        <a:t>Region</a:t>
                      </a:r>
                      <a:endParaRPr lang="en-US" noProof="0" dirty="0"/>
                    </a:p>
                  </a:txBody>
                  <a:tcPr/>
                </a:tc>
                <a:tc>
                  <a:txBody>
                    <a:bodyPr/>
                    <a:lstStyle/>
                    <a:p>
                      <a:r>
                        <a:rPr lang="en-US" noProof="0" dirty="0" smtClean="0"/>
                        <a:t>Population Density (1/km²)</a:t>
                      </a:r>
                      <a:endParaRPr lang="en-US" noProof="0" dirty="0"/>
                    </a:p>
                  </a:txBody>
                  <a:tcPr/>
                </a:tc>
              </a:tr>
              <a:tr h="370840">
                <a:tc>
                  <a:txBody>
                    <a:bodyPr/>
                    <a:lstStyle/>
                    <a:p>
                      <a:r>
                        <a:rPr lang="en-US" noProof="0" dirty="0" smtClean="0"/>
                        <a:t>Paris</a:t>
                      </a:r>
                      <a:endParaRPr lang="en-US" noProof="0" dirty="0"/>
                    </a:p>
                  </a:txBody>
                  <a:tcPr/>
                </a:tc>
                <a:tc>
                  <a:txBody>
                    <a:bodyPr/>
                    <a:lstStyle/>
                    <a:p>
                      <a:pPr algn="r"/>
                      <a:r>
                        <a:rPr lang="en-US" noProof="0" dirty="0" smtClean="0"/>
                        <a:t>21,000</a:t>
                      </a:r>
                      <a:endParaRPr lang="en-US" noProof="0" dirty="0"/>
                    </a:p>
                  </a:txBody>
                  <a:tcPr/>
                </a:tc>
              </a:tr>
              <a:tr h="370840">
                <a:tc>
                  <a:txBody>
                    <a:bodyPr/>
                    <a:lstStyle/>
                    <a:p>
                      <a:r>
                        <a:rPr lang="en-US" noProof="0" dirty="0" smtClean="0"/>
                        <a:t>Paris (Metropolitan area)</a:t>
                      </a:r>
                      <a:endParaRPr lang="en-US" noProof="0" dirty="0"/>
                    </a:p>
                  </a:txBody>
                  <a:tcPr/>
                </a:tc>
                <a:tc>
                  <a:txBody>
                    <a:bodyPr/>
                    <a:lstStyle/>
                    <a:p>
                      <a:pPr algn="r"/>
                      <a:r>
                        <a:rPr lang="en-US" noProof="0" dirty="0" smtClean="0"/>
                        <a:t>722</a:t>
                      </a:r>
                      <a:endParaRPr lang="en-US" noProof="0" dirty="0"/>
                    </a:p>
                  </a:txBody>
                  <a:tcPr/>
                </a:tc>
              </a:tr>
              <a:tr h="370840">
                <a:tc>
                  <a:txBody>
                    <a:bodyPr/>
                    <a:lstStyle/>
                    <a:p>
                      <a:r>
                        <a:rPr lang="en-US" noProof="0" dirty="0" smtClean="0"/>
                        <a:t>London</a:t>
                      </a:r>
                      <a:endParaRPr lang="en-US" noProof="0" dirty="0"/>
                    </a:p>
                  </a:txBody>
                  <a:tcPr/>
                </a:tc>
                <a:tc>
                  <a:txBody>
                    <a:bodyPr/>
                    <a:lstStyle/>
                    <a:p>
                      <a:pPr algn="r"/>
                      <a:r>
                        <a:rPr lang="en-US" noProof="0" dirty="0" smtClean="0"/>
                        <a:t>5,518</a:t>
                      </a:r>
                      <a:endParaRPr lang="en-US"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London (Metropolitan area)</a:t>
                      </a:r>
                      <a:endParaRPr lang="en-US" noProof="0" dirty="0"/>
                    </a:p>
                  </a:txBody>
                  <a:tcPr/>
                </a:tc>
                <a:tc>
                  <a:txBody>
                    <a:bodyPr/>
                    <a:lstStyle/>
                    <a:p>
                      <a:pPr algn="r"/>
                      <a:r>
                        <a:rPr lang="en-US" noProof="0" dirty="0" smtClean="0"/>
                        <a:t>1,655</a:t>
                      </a:r>
                      <a:endParaRPr lang="en-US" noProof="0" dirty="0"/>
                    </a:p>
                  </a:txBody>
                  <a:tcPr/>
                </a:tc>
              </a:tr>
              <a:tr h="370840">
                <a:tc>
                  <a:txBody>
                    <a:bodyPr/>
                    <a:lstStyle/>
                    <a:p>
                      <a:r>
                        <a:rPr lang="en-US" noProof="0" dirty="0" smtClean="0"/>
                        <a:t>Berlin</a:t>
                      </a:r>
                      <a:endParaRPr lang="en-US" noProof="0" dirty="0"/>
                    </a:p>
                  </a:txBody>
                  <a:tcPr/>
                </a:tc>
                <a:tc>
                  <a:txBody>
                    <a:bodyPr/>
                    <a:lstStyle/>
                    <a:p>
                      <a:pPr algn="r"/>
                      <a:r>
                        <a:rPr lang="en-US" noProof="0" dirty="0" smtClean="0"/>
                        <a:t>4,000</a:t>
                      </a:r>
                      <a:endParaRPr lang="en-US" noProof="0" dirty="0"/>
                    </a:p>
                  </a:txBody>
                  <a:tcPr/>
                </a:tc>
              </a:tr>
              <a:tr h="370840">
                <a:tc>
                  <a:txBody>
                    <a:bodyPr/>
                    <a:lstStyle/>
                    <a:p>
                      <a:r>
                        <a:rPr lang="en-US" noProof="0" dirty="0" smtClean="0"/>
                        <a:t>Atlanta (</a:t>
                      </a:r>
                      <a:r>
                        <a:rPr lang="en-US" noProof="0" dirty="0" smtClean="0"/>
                        <a:t>Metropolitan area)</a:t>
                      </a:r>
                      <a:endParaRPr lang="en-US" noProof="0" dirty="0"/>
                    </a:p>
                  </a:txBody>
                  <a:tcPr/>
                </a:tc>
                <a:tc>
                  <a:txBody>
                    <a:bodyPr/>
                    <a:lstStyle/>
                    <a:p>
                      <a:pPr algn="r"/>
                      <a:r>
                        <a:rPr lang="en-US" noProof="0" dirty="0" smtClean="0"/>
                        <a:t>255</a:t>
                      </a:r>
                      <a:endParaRPr lang="en-US" noProof="0" dirty="0"/>
                    </a:p>
                  </a:txBody>
                  <a:tcPr/>
                </a:tc>
              </a:tr>
              <a:tr h="370840">
                <a:tc>
                  <a:txBody>
                    <a:bodyPr/>
                    <a:lstStyle/>
                    <a:p>
                      <a:r>
                        <a:rPr lang="en-US" noProof="0" dirty="0" smtClean="0"/>
                        <a:t>Germany</a:t>
                      </a:r>
                      <a:endParaRPr lang="en-US" noProof="0" dirty="0"/>
                    </a:p>
                  </a:txBody>
                  <a:tcPr/>
                </a:tc>
                <a:tc>
                  <a:txBody>
                    <a:bodyPr/>
                    <a:lstStyle/>
                    <a:p>
                      <a:pPr algn="r"/>
                      <a:r>
                        <a:rPr lang="en-US" noProof="0" dirty="0" smtClean="0"/>
                        <a:t>227</a:t>
                      </a:r>
                      <a:endParaRPr lang="en-US" noProof="0" dirty="0"/>
                    </a:p>
                  </a:txBody>
                  <a:tcPr/>
                </a:tc>
              </a:tr>
              <a:tr h="370840">
                <a:tc>
                  <a:txBody>
                    <a:bodyPr/>
                    <a:lstStyle/>
                    <a:p>
                      <a:r>
                        <a:rPr lang="en-US" noProof="0" dirty="0" smtClean="0"/>
                        <a:t>France</a:t>
                      </a:r>
                      <a:endParaRPr lang="en-US" noProof="0" dirty="0"/>
                    </a:p>
                  </a:txBody>
                  <a:tcPr/>
                </a:tc>
                <a:tc>
                  <a:txBody>
                    <a:bodyPr/>
                    <a:lstStyle/>
                    <a:p>
                      <a:pPr algn="r"/>
                      <a:r>
                        <a:rPr lang="en-US" noProof="0" dirty="0" smtClean="0"/>
                        <a:t>116</a:t>
                      </a:r>
                      <a:endParaRPr lang="en-US" noProof="0" dirty="0"/>
                    </a:p>
                  </a:txBody>
                  <a:tcPr/>
                </a:tc>
              </a:tr>
              <a:tr h="370840">
                <a:tc>
                  <a:txBody>
                    <a:bodyPr/>
                    <a:lstStyle/>
                    <a:p>
                      <a:r>
                        <a:rPr lang="en-US" noProof="0" dirty="0" smtClean="0"/>
                        <a:t>USA</a:t>
                      </a:r>
                      <a:endParaRPr lang="en-US" noProof="0" dirty="0"/>
                    </a:p>
                  </a:txBody>
                  <a:tcPr/>
                </a:tc>
                <a:tc>
                  <a:txBody>
                    <a:bodyPr/>
                    <a:lstStyle/>
                    <a:p>
                      <a:pPr algn="r"/>
                      <a:r>
                        <a:rPr lang="en-US" noProof="0" dirty="0" smtClean="0"/>
                        <a:t>35</a:t>
                      </a:r>
                      <a:endParaRPr lang="en-US" noProof="0" dirty="0"/>
                    </a:p>
                  </a:txBody>
                  <a:tcPr/>
                </a:tc>
              </a:tr>
              <a:tr h="370840">
                <a:tc>
                  <a:txBody>
                    <a:bodyPr/>
                    <a:lstStyle/>
                    <a:p>
                      <a:r>
                        <a:rPr lang="en-US" noProof="0" dirty="0" smtClean="0"/>
                        <a:t>Kansas</a:t>
                      </a:r>
                      <a:endParaRPr lang="en-US" noProof="0" dirty="0"/>
                    </a:p>
                  </a:txBody>
                  <a:tcPr/>
                </a:tc>
                <a:tc>
                  <a:txBody>
                    <a:bodyPr/>
                    <a:lstStyle/>
                    <a:p>
                      <a:pPr algn="r"/>
                      <a:r>
                        <a:rPr lang="en-US" noProof="0" dirty="0" smtClean="0"/>
                        <a:t>13.5</a:t>
                      </a:r>
                      <a:endParaRPr lang="en-US" noProof="0"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4</a:t>
            </a:fld>
            <a:endParaRPr lang="en-US" altLang="en-US" dirty="0"/>
          </a:p>
        </p:txBody>
      </p:sp>
      <p:sp>
        <p:nvSpPr>
          <p:cNvPr id="8" name="Textfeld 7"/>
          <p:cNvSpPr txBox="1"/>
          <p:nvPr/>
        </p:nvSpPr>
        <p:spPr>
          <a:xfrm>
            <a:off x="7020272" y="6114354"/>
            <a:ext cx="1381212" cy="276999"/>
          </a:xfrm>
          <a:prstGeom prst="rect">
            <a:avLst/>
          </a:prstGeom>
          <a:noFill/>
        </p:spPr>
        <p:txBody>
          <a:bodyPr wrap="none" rtlCol="0">
            <a:spAutoFit/>
          </a:bodyPr>
          <a:lstStyle/>
          <a:p>
            <a:r>
              <a:rPr lang="en-US" dirty="0" smtClean="0"/>
              <a:t>Source: Wikipedia</a:t>
            </a:r>
            <a:endParaRPr lang="en-US" dirty="0"/>
          </a:p>
        </p:txBody>
      </p:sp>
    </p:spTree>
    <p:extLst>
      <p:ext uri="{BB962C8B-B14F-4D97-AF65-F5344CB8AC3E}">
        <p14:creationId xmlns:p14="http://schemas.microsoft.com/office/powerpoint/2010/main" val="422570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Usage Assumptions</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400" dirty="0" smtClean="0"/>
                  <a:t>On average every person has 10 devices</a:t>
                </a:r>
              </a:p>
              <a:p>
                <a:r>
                  <a:rPr lang="en-US" sz="2400" dirty="0" smtClean="0"/>
                  <a:t>The average activity of a device is 1 transmission / h</a:t>
                </a:r>
              </a:p>
              <a:p>
                <a:pPr>
                  <a:buFont typeface="Wingdings"/>
                  <a:buChar char="à"/>
                </a:pPr>
                <a:r>
                  <a:rPr lang="en-US" sz="2400" dirty="0" smtClean="0">
                    <a:sym typeface="Wingdings" panose="05000000000000000000" pitchFamily="2" charset="2"/>
                  </a:rPr>
                  <a:t>Each person results in </a:t>
                </a:r>
                <a14:m>
                  <m:oMath xmlns:m="http://schemas.openxmlformats.org/officeDocument/2006/math">
                    <m:r>
                      <a:rPr lang="en-US" sz="2400" i="1" smtClean="0">
                        <a:latin typeface="Cambria Math"/>
                        <a:sym typeface="Wingdings" panose="05000000000000000000" pitchFamily="2" charset="2"/>
                      </a:rPr>
                      <m:t>2.</m:t>
                    </m:r>
                    <m:r>
                      <a:rPr lang="en-US" sz="2400" b="0" i="1" smtClean="0">
                        <a:latin typeface="Cambria Math"/>
                        <a:sym typeface="Wingdings" panose="05000000000000000000" pitchFamily="2" charset="2"/>
                      </a:rPr>
                      <m:t>7⋅</m:t>
                    </m:r>
                    <m:sSup>
                      <m:sSupPr>
                        <m:ctrlPr>
                          <a:rPr lang="en-US" sz="2400" b="0" i="1" smtClean="0">
                            <a:latin typeface="Cambria Math"/>
                            <a:sym typeface="Wingdings" panose="05000000000000000000" pitchFamily="2" charset="2"/>
                          </a:rPr>
                        </m:ctrlPr>
                      </m:sSupPr>
                      <m:e>
                        <m:r>
                          <a:rPr lang="en-US" sz="2400" b="0" i="1" smtClean="0">
                            <a:latin typeface="Cambria Math"/>
                            <a:sym typeface="Wingdings" panose="05000000000000000000" pitchFamily="2" charset="2"/>
                          </a:rPr>
                          <m:t>10</m:t>
                        </m:r>
                      </m:e>
                      <m:sup>
                        <m:r>
                          <a:rPr lang="en-US" sz="2400" b="0" i="1" smtClean="0">
                            <a:latin typeface="Cambria Math"/>
                            <a:sym typeface="Wingdings" panose="05000000000000000000" pitchFamily="2" charset="2"/>
                          </a:rPr>
                          <m:t>−3</m:t>
                        </m:r>
                      </m:sup>
                    </m:sSup>
                  </m:oMath>
                </a14:m>
                <a:r>
                  <a:rPr lang="en-US" sz="2400" dirty="0" smtClean="0">
                    <a:sym typeface="Wingdings" panose="05000000000000000000" pitchFamily="2" charset="2"/>
                  </a:rPr>
                  <a:t> accesses per second</a:t>
                </a:r>
              </a:p>
              <a:p>
                <a:pPr>
                  <a:buFont typeface="Wingdings"/>
                  <a:buChar char="à"/>
                </a:pPr>
                <a:endParaRPr lang="en-US" sz="2400" dirty="0" smtClean="0"/>
              </a:p>
              <a:p>
                <a:r>
                  <a:rPr lang="en-US" sz="2400" dirty="0" smtClean="0"/>
                  <a:t>Parameters to demonstrate resulting traffic</a:t>
                </a:r>
              </a:p>
              <a:p>
                <a:pPr lvl="1"/>
                <a:r>
                  <a:rPr lang="en-US" sz="2000" dirty="0" smtClean="0"/>
                  <a:t>Cell radius of 10km </a:t>
                </a:r>
                <a:r>
                  <a:rPr lang="en-US" sz="2000" dirty="0" smtClean="0">
                    <a:sym typeface="Wingdings" panose="05000000000000000000" pitchFamily="2" charset="2"/>
                  </a:rPr>
                  <a:t>314km²</a:t>
                </a:r>
              </a:p>
              <a:p>
                <a:pPr lvl="1"/>
                <a:r>
                  <a:rPr lang="en-US" sz="2000" dirty="0" smtClean="0"/>
                  <a:t>Cell radius of 1km </a:t>
                </a:r>
                <a:r>
                  <a:rPr lang="en-US" sz="2000" dirty="0" smtClean="0">
                    <a:sym typeface="Wingdings" panose="05000000000000000000" pitchFamily="2" charset="2"/>
                  </a:rPr>
                  <a:t>3.14km²</a:t>
                </a:r>
                <a:endParaRPr lang="en-US" sz="2000" dirty="0" smtClean="0"/>
              </a:p>
              <a:p>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5</a:t>
            </a:fld>
            <a:endParaRPr lang="en-US" altLang="en-US" dirty="0"/>
          </a:p>
        </p:txBody>
      </p:sp>
    </p:spTree>
    <p:extLst>
      <p:ext uri="{BB962C8B-B14F-4D97-AF65-F5344CB8AC3E}">
        <p14:creationId xmlns:p14="http://schemas.microsoft.com/office/powerpoint/2010/main" val="2680738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Resulting Arrival Rates</a:t>
            </a:r>
            <a:endParaRPr lang="en-US" dirty="0"/>
          </a:p>
        </p:txBody>
      </p:sp>
      <mc:AlternateContent xmlns:mc="http://schemas.openxmlformats.org/markup-compatibility/2006">
        <mc:Choice xmlns:a14="http://schemas.microsoft.com/office/drawing/2010/main" Requires="a14">
          <p:graphicFrame>
            <p:nvGraphicFramePr>
              <p:cNvPr id="7" name="Inhaltsplatzhalter 6"/>
              <p:cNvGraphicFramePr>
                <a:graphicFrameLocks noGrp="1"/>
              </p:cNvGraphicFramePr>
              <p:nvPr>
                <p:ph idx="1"/>
                <p:extLst>
                  <p:ext uri="{D42A27DB-BD31-4B8C-83A1-F6EECF244321}">
                    <p14:modId xmlns:p14="http://schemas.microsoft.com/office/powerpoint/2010/main" val="1083513327"/>
                  </p:ext>
                </p:extLst>
              </p:nvPr>
            </p:nvGraphicFramePr>
            <p:xfrm>
              <a:off x="611560" y="2014056"/>
              <a:ext cx="7990656" cy="4287520"/>
            </p:xfrm>
            <a:graphic>
              <a:graphicData uri="http://schemas.openxmlformats.org/drawingml/2006/table">
                <a:tbl>
                  <a:tblPr firstRow="1" bandRow="1">
                    <a:tableStyleId>{5C22544A-7EE6-4342-B048-85BDC9FD1C3A}</a:tableStyleId>
                  </a:tblPr>
                  <a:tblGrid>
                    <a:gridCol w="1997664"/>
                    <a:gridCol w="1888536"/>
                    <a:gridCol w="2016224"/>
                    <a:gridCol w="2088232"/>
                  </a:tblGrid>
                  <a:tr h="370840">
                    <a:tc>
                      <a:txBody>
                        <a:bodyPr/>
                        <a:lstStyle/>
                        <a:p>
                          <a:r>
                            <a:rPr lang="en-US" sz="1600" noProof="0" dirty="0" smtClean="0"/>
                            <a:t>Area</a:t>
                          </a:r>
                          <a:endParaRPr lang="en-US" sz="1600" noProof="0" dirty="0"/>
                        </a:p>
                      </a:txBody>
                      <a:tcPr/>
                    </a:tc>
                    <a:tc>
                      <a:txBody>
                        <a:bodyPr/>
                        <a:lstStyle/>
                        <a:p>
                          <a:r>
                            <a:rPr lang="en-US" sz="1600" noProof="0" dirty="0" smtClean="0"/>
                            <a:t>Mean Arrival Rate </a:t>
                          </a:r>
                          <a14:m>
                            <m:oMath xmlns:m="http://schemas.openxmlformats.org/officeDocument/2006/math">
                              <m:r>
                                <a:rPr lang="de-DE" sz="1600" b="1" i="1" noProof="0" smtClean="0">
                                  <a:latin typeface="Cambria Math"/>
                                </a:rPr>
                                <m:t>𝝀</m:t>
                              </m:r>
                              <m:r>
                                <a:rPr lang="de-DE" sz="1600" b="1" i="1" noProof="0" smtClean="0">
                                  <a:latin typeface="Cambria Math"/>
                                </a:rPr>
                                <m:t>′ </m:t>
                              </m:r>
                            </m:oMath>
                          </a14:m>
                          <a:r>
                            <a:rPr lang="en-US" sz="1600" baseline="0" noProof="0" dirty="0" smtClean="0"/>
                            <a:t>[1/s/km²]</a:t>
                          </a:r>
                          <a:endParaRPr lang="en-US" sz="1600" noProof="0" dirty="0"/>
                        </a:p>
                      </a:txBody>
                      <a:tcPr/>
                    </a:tc>
                    <a:tc>
                      <a:txBody>
                        <a:bodyPr/>
                        <a:lstStyle/>
                        <a:p>
                          <a:r>
                            <a:rPr lang="en-US" sz="1600" noProof="0" dirty="0" smtClean="0"/>
                            <a:t>1km-Mean Arrival Rate </a:t>
                          </a:r>
                          <a:r>
                            <a:rPr lang="en-US" sz="1600" noProof="0" dirty="0" smtClean="0"/>
                            <a:t> </a:t>
                          </a:r>
                          <a14:m>
                            <m:oMath xmlns:m="http://schemas.openxmlformats.org/officeDocument/2006/math">
                              <m:r>
                                <a:rPr lang="de-DE" sz="1600" b="1" i="1" noProof="0" smtClean="0">
                                  <a:latin typeface="Cambria Math"/>
                                </a:rPr>
                                <m:t>𝝀</m:t>
                              </m:r>
                            </m:oMath>
                          </a14:m>
                          <a:r>
                            <a:rPr lang="en-US" sz="1600" noProof="0" dirty="0" smtClean="0"/>
                            <a:t>[1/s]</a:t>
                          </a:r>
                          <a:endParaRPr lang="en-US" sz="1600" noProof="0" dirty="0"/>
                        </a:p>
                      </a:txBody>
                      <a:tcPr/>
                    </a:tc>
                    <a:tc>
                      <a:txBody>
                        <a:bodyPr/>
                        <a:lstStyle/>
                        <a:p>
                          <a:r>
                            <a:rPr lang="en-US" sz="1600" noProof="0" dirty="0" smtClean="0"/>
                            <a:t>10km-Mean Arrival Rate </a:t>
                          </a:r>
                          <a:r>
                            <a:rPr lang="en-US" sz="1600" noProof="0" dirty="0" smtClean="0"/>
                            <a:t> </a:t>
                          </a:r>
                          <a14:m>
                            <m:oMath xmlns:m="http://schemas.openxmlformats.org/officeDocument/2006/math">
                              <m:r>
                                <a:rPr lang="de-DE" sz="1600" b="1" i="1" noProof="0" smtClean="0">
                                  <a:latin typeface="Cambria Math"/>
                                </a:rPr>
                                <m:t>𝝀</m:t>
                              </m:r>
                            </m:oMath>
                          </a14:m>
                          <a:r>
                            <a:rPr lang="en-US" sz="1600" noProof="0" dirty="0" smtClean="0"/>
                            <a:t>[1/s]</a:t>
                          </a:r>
                          <a:endParaRPr lang="en-US" sz="1600" noProof="0" dirty="0"/>
                        </a:p>
                      </a:txBody>
                      <a:tcPr/>
                    </a:tc>
                  </a:tr>
                  <a:tr h="370840">
                    <a:tc>
                      <a:txBody>
                        <a:bodyPr/>
                        <a:lstStyle/>
                        <a:p>
                          <a:r>
                            <a:rPr lang="en-US" sz="1600" noProof="0" dirty="0" smtClean="0"/>
                            <a:t>Paris</a:t>
                          </a:r>
                          <a:endParaRPr lang="en-US" sz="1600" noProof="0" dirty="0"/>
                        </a:p>
                      </a:txBody>
                      <a:tcPr/>
                    </a:tc>
                    <a:tc>
                      <a:txBody>
                        <a:bodyPr/>
                        <a:lstStyle/>
                        <a:p>
                          <a:pPr algn="r"/>
                          <a:r>
                            <a:rPr lang="en-US" sz="1600" noProof="0" dirty="0" smtClean="0"/>
                            <a:t>58.3</a:t>
                          </a:r>
                          <a:endParaRPr lang="en-US" sz="1600" noProof="0" dirty="0"/>
                        </a:p>
                      </a:txBody>
                      <a:tcPr/>
                    </a:tc>
                    <a:tc>
                      <a:txBody>
                        <a:bodyPr/>
                        <a:lstStyle/>
                        <a:p>
                          <a:pPr algn="r"/>
                          <a:r>
                            <a:rPr lang="en-US" sz="1600" noProof="0" dirty="0" smtClean="0"/>
                            <a:t>183</a:t>
                          </a:r>
                          <a:endParaRPr lang="en-US" sz="1600" noProof="0" dirty="0"/>
                        </a:p>
                      </a:txBody>
                      <a:tcPr/>
                    </a:tc>
                    <a:tc>
                      <a:txBody>
                        <a:bodyPr/>
                        <a:lstStyle/>
                        <a:p>
                          <a:pPr algn="r"/>
                          <a:r>
                            <a:rPr lang="en-US" sz="1600" noProof="0" dirty="0" smtClean="0"/>
                            <a:t>18,325</a:t>
                          </a:r>
                          <a:endParaRPr lang="en-US" sz="1600" noProof="0" dirty="0"/>
                        </a:p>
                      </a:txBody>
                      <a:tcPr/>
                    </a:tc>
                  </a:tr>
                  <a:tr h="370840">
                    <a:tc>
                      <a:txBody>
                        <a:bodyPr/>
                        <a:lstStyle/>
                        <a:p>
                          <a:r>
                            <a:rPr lang="en-US" sz="1600" noProof="0" dirty="0" smtClean="0"/>
                            <a:t>Paris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2.0</a:t>
                          </a:r>
                          <a:endParaRPr lang="en-US" sz="1600" noProof="0" dirty="0"/>
                        </a:p>
                      </a:txBody>
                      <a:tcPr/>
                    </a:tc>
                    <a:tc>
                      <a:txBody>
                        <a:bodyPr/>
                        <a:lstStyle/>
                        <a:p>
                          <a:pPr algn="r"/>
                          <a:r>
                            <a:rPr lang="en-US" sz="1600" noProof="0" dirty="0" smtClean="0"/>
                            <a:t>6.3</a:t>
                          </a:r>
                          <a:endParaRPr lang="en-US" sz="1600" noProof="0" dirty="0"/>
                        </a:p>
                      </a:txBody>
                      <a:tcPr/>
                    </a:tc>
                    <a:tc>
                      <a:txBody>
                        <a:bodyPr/>
                        <a:lstStyle/>
                        <a:p>
                          <a:pPr algn="r"/>
                          <a:r>
                            <a:rPr lang="en-US" sz="1600" noProof="0" dirty="0" smtClean="0"/>
                            <a:t>630</a:t>
                          </a:r>
                          <a:endParaRPr lang="en-US" sz="1600" noProof="0" dirty="0"/>
                        </a:p>
                      </a:txBody>
                      <a:tcPr/>
                    </a:tc>
                  </a:tr>
                  <a:tr h="370840">
                    <a:tc>
                      <a:txBody>
                        <a:bodyPr/>
                        <a:lstStyle/>
                        <a:p>
                          <a:r>
                            <a:rPr lang="en-US" sz="1600" noProof="0" dirty="0" smtClean="0"/>
                            <a:t>London</a:t>
                          </a:r>
                          <a:endParaRPr lang="en-US" sz="1600" noProof="0" dirty="0"/>
                        </a:p>
                      </a:txBody>
                      <a:tcPr/>
                    </a:tc>
                    <a:tc>
                      <a:txBody>
                        <a:bodyPr/>
                        <a:lstStyle/>
                        <a:p>
                          <a:pPr algn="r"/>
                          <a:r>
                            <a:rPr lang="en-US" sz="1600" noProof="0" dirty="0" smtClean="0"/>
                            <a:t>15.3</a:t>
                          </a:r>
                          <a:endParaRPr lang="en-US" sz="1600" noProof="0" dirty="0"/>
                        </a:p>
                      </a:txBody>
                      <a:tcPr/>
                    </a:tc>
                    <a:tc>
                      <a:txBody>
                        <a:bodyPr/>
                        <a:lstStyle/>
                        <a:p>
                          <a:pPr algn="r"/>
                          <a:r>
                            <a:rPr lang="en-US" sz="1600" noProof="0" dirty="0" smtClean="0"/>
                            <a:t>48</a:t>
                          </a:r>
                          <a:endParaRPr lang="en-US" sz="1600" noProof="0" dirty="0"/>
                        </a:p>
                      </a:txBody>
                      <a:tcPr/>
                    </a:tc>
                    <a:tc>
                      <a:txBody>
                        <a:bodyPr/>
                        <a:lstStyle/>
                        <a:p>
                          <a:pPr algn="r"/>
                          <a:r>
                            <a:rPr lang="en-US" sz="1600" noProof="0" dirty="0" smtClean="0"/>
                            <a:t>4,815</a:t>
                          </a:r>
                          <a:endParaRPr lang="en-US" sz="1600" noProof="0" dirty="0"/>
                        </a:p>
                      </a:txBody>
                      <a:tcPr/>
                    </a:tc>
                  </a:tr>
                  <a:tr h="370840">
                    <a:tc>
                      <a:txBody>
                        <a:bodyPr/>
                        <a:lstStyle/>
                        <a:p>
                          <a:r>
                            <a:rPr lang="en-US" sz="1600" noProof="0" dirty="0" smtClean="0"/>
                            <a:t>London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4.6</a:t>
                          </a:r>
                          <a:endParaRPr lang="en-US" sz="1600" noProof="0" dirty="0"/>
                        </a:p>
                      </a:txBody>
                      <a:tcPr/>
                    </a:tc>
                    <a:tc>
                      <a:txBody>
                        <a:bodyPr/>
                        <a:lstStyle/>
                        <a:p>
                          <a:pPr algn="r"/>
                          <a:r>
                            <a:rPr lang="en-US" sz="1600" noProof="0" dirty="0" smtClean="0"/>
                            <a:t>14.4</a:t>
                          </a:r>
                          <a:endParaRPr lang="en-US" sz="1600" noProof="0" dirty="0"/>
                        </a:p>
                      </a:txBody>
                      <a:tcPr/>
                    </a:tc>
                    <a:tc>
                      <a:txBody>
                        <a:bodyPr/>
                        <a:lstStyle/>
                        <a:p>
                          <a:pPr algn="r"/>
                          <a:r>
                            <a:rPr lang="en-US" sz="1600" noProof="0" dirty="0" smtClean="0"/>
                            <a:t>1,444</a:t>
                          </a:r>
                          <a:endParaRPr lang="en-US" sz="1600" noProof="0" dirty="0"/>
                        </a:p>
                      </a:txBody>
                      <a:tcPr/>
                    </a:tc>
                  </a:tr>
                  <a:tr h="370840">
                    <a:tc>
                      <a:txBody>
                        <a:bodyPr/>
                        <a:lstStyle/>
                        <a:p>
                          <a:r>
                            <a:rPr lang="en-US" sz="1600" noProof="0" dirty="0" smtClean="0"/>
                            <a:t>Berlin</a:t>
                          </a:r>
                          <a:endParaRPr lang="en-US" sz="1600" noProof="0" dirty="0"/>
                        </a:p>
                      </a:txBody>
                      <a:tcPr/>
                    </a:tc>
                    <a:tc>
                      <a:txBody>
                        <a:bodyPr/>
                        <a:lstStyle/>
                        <a:p>
                          <a:pPr algn="r"/>
                          <a:r>
                            <a:rPr lang="en-US" sz="1600" noProof="0" dirty="0" smtClean="0"/>
                            <a:t>11.1</a:t>
                          </a:r>
                          <a:endParaRPr lang="en-US" sz="1600" noProof="0" dirty="0"/>
                        </a:p>
                      </a:txBody>
                      <a:tcPr/>
                    </a:tc>
                    <a:tc>
                      <a:txBody>
                        <a:bodyPr/>
                        <a:lstStyle/>
                        <a:p>
                          <a:pPr algn="r"/>
                          <a:r>
                            <a:rPr lang="en-US" sz="1600" noProof="0" dirty="0" smtClean="0"/>
                            <a:t>34.9</a:t>
                          </a:r>
                          <a:endParaRPr lang="en-US" sz="1600" noProof="0" dirty="0"/>
                        </a:p>
                      </a:txBody>
                      <a:tcPr/>
                    </a:tc>
                    <a:tc>
                      <a:txBody>
                        <a:bodyPr/>
                        <a:lstStyle/>
                        <a:p>
                          <a:pPr algn="r"/>
                          <a:r>
                            <a:rPr lang="en-US" sz="1600" noProof="0" dirty="0" smtClean="0"/>
                            <a:t>3,490</a:t>
                          </a:r>
                          <a:endParaRPr lang="en-US" sz="1600" noProof="0" dirty="0"/>
                        </a:p>
                      </a:txBody>
                      <a:tcPr/>
                    </a:tc>
                  </a:tr>
                  <a:tr h="370840">
                    <a:tc>
                      <a:txBody>
                        <a:bodyPr/>
                        <a:lstStyle/>
                        <a:p>
                          <a:r>
                            <a:rPr lang="en-US" sz="1600" noProof="0" dirty="0" smtClean="0"/>
                            <a:t>Atlanta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0.71</a:t>
                          </a:r>
                          <a:endParaRPr lang="en-US" sz="1600" noProof="0" dirty="0"/>
                        </a:p>
                      </a:txBody>
                      <a:tcPr/>
                    </a:tc>
                    <a:tc>
                      <a:txBody>
                        <a:bodyPr/>
                        <a:lstStyle/>
                        <a:p>
                          <a:pPr algn="r"/>
                          <a:r>
                            <a:rPr lang="en-US" sz="1600" noProof="0" dirty="0" smtClean="0"/>
                            <a:t>2.2</a:t>
                          </a:r>
                          <a:endParaRPr lang="en-US" sz="1600" noProof="0" dirty="0"/>
                        </a:p>
                      </a:txBody>
                      <a:tcPr/>
                    </a:tc>
                    <a:tc>
                      <a:txBody>
                        <a:bodyPr/>
                        <a:lstStyle/>
                        <a:p>
                          <a:pPr algn="r"/>
                          <a:r>
                            <a:rPr lang="en-US" sz="1600" noProof="0" dirty="0" smtClean="0"/>
                            <a:t>223</a:t>
                          </a:r>
                          <a:endParaRPr lang="en-US" sz="1600" noProof="0" dirty="0"/>
                        </a:p>
                      </a:txBody>
                      <a:tcPr/>
                    </a:tc>
                  </a:tr>
                  <a:tr h="370840">
                    <a:tc>
                      <a:txBody>
                        <a:bodyPr/>
                        <a:lstStyle/>
                        <a:p>
                          <a:r>
                            <a:rPr lang="en-US" sz="1600" noProof="0" dirty="0" smtClean="0"/>
                            <a:t>Germany</a:t>
                          </a:r>
                          <a:endParaRPr lang="en-US" sz="1600" noProof="0" dirty="0"/>
                        </a:p>
                      </a:txBody>
                      <a:tcPr/>
                    </a:tc>
                    <a:tc>
                      <a:txBody>
                        <a:bodyPr/>
                        <a:lstStyle/>
                        <a:p>
                          <a:pPr algn="r"/>
                          <a:r>
                            <a:rPr lang="en-US" sz="1600" noProof="0" dirty="0" smtClean="0"/>
                            <a:t>0.63</a:t>
                          </a:r>
                          <a:endParaRPr lang="en-US" sz="1600" noProof="0" dirty="0"/>
                        </a:p>
                      </a:txBody>
                      <a:tcPr/>
                    </a:tc>
                    <a:tc>
                      <a:txBody>
                        <a:bodyPr/>
                        <a:lstStyle/>
                        <a:p>
                          <a:pPr algn="r"/>
                          <a:r>
                            <a:rPr lang="en-US" sz="1600" noProof="0" dirty="0" smtClean="0"/>
                            <a:t>2.0</a:t>
                          </a:r>
                          <a:endParaRPr lang="en-US" sz="1600" noProof="0" dirty="0"/>
                        </a:p>
                      </a:txBody>
                      <a:tcPr/>
                    </a:tc>
                    <a:tc>
                      <a:txBody>
                        <a:bodyPr/>
                        <a:lstStyle/>
                        <a:p>
                          <a:pPr algn="r"/>
                          <a:r>
                            <a:rPr lang="en-US" sz="1600" noProof="0" dirty="0" smtClean="0"/>
                            <a:t>198</a:t>
                          </a:r>
                          <a:endParaRPr lang="en-US" sz="1600" noProof="0" dirty="0"/>
                        </a:p>
                      </a:txBody>
                      <a:tcPr/>
                    </a:tc>
                  </a:tr>
                  <a:tr h="370840">
                    <a:tc>
                      <a:txBody>
                        <a:bodyPr/>
                        <a:lstStyle/>
                        <a:p>
                          <a:r>
                            <a:rPr lang="en-US" sz="1600" noProof="0" dirty="0" smtClean="0"/>
                            <a:t>France</a:t>
                          </a:r>
                          <a:endParaRPr lang="en-US" sz="1600" noProof="0" dirty="0"/>
                        </a:p>
                      </a:txBody>
                      <a:tcPr/>
                    </a:tc>
                    <a:tc>
                      <a:txBody>
                        <a:bodyPr/>
                        <a:lstStyle/>
                        <a:p>
                          <a:pPr algn="r"/>
                          <a:r>
                            <a:rPr lang="en-US" sz="1600" noProof="0" dirty="0" smtClean="0"/>
                            <a:t>0.32</a:t>
                          </a:r>
                          <a:endParaRPr lang="en-US" sz="1600" noProof="0" dirty="0"/>
                        </a:p>
                      </a:txBody>
                      <a:tcPr/>
                    </a:tc>
                    <a:tc>
                      <a:txBody>
                        <a:bodyPr/>
                        <a:lstStyle/>
                        <a:p>
                          <a:pPr algn="r"/>
                          <a:r>
                            <a:rPr lang="en-US" sz="1600" noProof="0" dirty="0" smtClean="0"/>
                            <a:t>1.0</a:t>
                          </a:r>
                          <a:endParaRPr lang="en-US" sz="1600" noProof="0" dirty="0"/>
                        </a:p>
                      </a:txBody>
                      <a:tcPr/>
                    </a:tc>
                    <a:tc>
                      <a:txBody>
                        <a:bodyPr/>
                        <a:lstStyle/>
                        <a:p>
                          <a:pPr algn="r"/>
                          <a:r>
                            <a:rPr lang="en-US" sz="1600" noProof="0" dirty="0" smtClean="0"/>
                            <a:t>101</a:t>
                          </a:r>
                          <a:endParaRPr lang="en-US" sz="1600" noProof="0" dirty="0"/>
                        </a:p>
                      </a:txBody>
                      <a:tcPr/>
                    </a:tc>
                  </a:tr>
                  <a:tr h="370840">
                    <a:tc>
                      <a:txBody>
                        <a:bodyPr/>
                        <a:lstStyle/>
                        <a:p>
                          <a:r>
                            <a:rPr lang="en-US" sz="1600" noProof="0" dirty="0" smtClean="0"/>
                            <a:t>USA</a:t>
                          </a:r>
                          <a:endParaRPr lang="en-US" sz="1600" noProof="0" dirty="0"/>
                        </a:p>
                      </a:txBody>
                      <a:tcPr/>
                    </a:tc>
                    <a:tc>
                      <a:txBody>
                        <a:bodyPr/>
                        <a:lstStyle/>
                        <a:p>
                          <a:pPr algn="r"/>
                          <a:r>
                            <a:rPr lang="en-US" sz="1600" noProof="0" dirty="0" smtClean="0"/>
                            <a:t>0.097</a:t>
                          </a:r>
                          <a:endParaRPr lang="en-US" sz="1600" noProof="0" dirty="0"/>
                        </a:p>
                      </a:txBody>
                      <a:tcPr/>
                    </a:tc>
                    <a:tc>
                      <a:txBody>
                        <a:bodyPr/>
                        <a:lstStyle/>
                        <a:p>
                          <a:pPr algn="r"/>
                          <a:r>
                            <a:rPr lang="en-US" sz="1600" noProof="0" dirty="0" smtClean="0"/>
                            <a:t>0.31</a:t>
                          </a:r>
                          <a:endParaRPr lang="en-US" sz="1600" noProof="0" dirty="0"/>
                        </a:p>
                      </a:txBody>
                      <a:tcPr/>
                    </a:tc>
                    <a:tc>
                      <a:txBody>
                        <a:bodyPr/>
                        <a:lstStyle/>
                        <a:p>
                          <a:pPr algn="r"/>
                          <a:r>
                            <a:rPr lang="en-US" sz="1600" noProof="0" dirty="0" smtClean="0"/>
                            <a:t>31</a:t>
                          </a:r>
                          <a:endParaRPr lang="en-US" sz="1600" noProof="0" dirty="0"/>
                        </a:p>
                      </a:txBody>
                      <a:tcPr/>
                    </a:tc>
                  </a:tr>
                  <a:tr h="370840">
                    <a:tc>
                      <a:txBody>
                        <a:bodyPr/>
                        <a:lstStyle/>
                        <a:p>
                          <a:r>
                            <a:rPr lang="en-US" sz="1600" noProof="0" dirty="0" smtClean="0"/>
                            <a:t>Kansas</a:t>
                          </a:r>
                          <a:endParaRPr lang="en-US" sz="1600" noProof="0" dirty="0"/>
                        </a:p>
                      </a:txBody>
                      <a:tcPr/>
                    </a:tc>
                    <a:tc>
                      <a:txBody>
                        <a:bodyPr/>
                        <a:lstStyle/>
                        <a:p>
                          <a:pPr algn="r"/>
                          <a:r>
                            <a:rPr lang="en-US" sz="1600" noProof="0" dirty="0" smtClean="0"/>
                            <a:t>0.038</a:t>
                          </a:r>
                          <a:endParaRPr lang="en-US" sz="1600" noProof="0" dirty="0"/>
                        </a:p>
                      </a:txBody>
                      <a:tcPr/>
                    </a:tc>
                    <a:tc>
                      <a:txBody>
                        <a:bodyPr/>
                        <a:lstStyle/>
                        <a:p>
                          <a:pPr algn="r"/>
                          <a:r>
                            <a:rPr lang="en-US" sz="1600" noProof="0" dirty="0" smtClean="0"/>
                            <a:t>0.12</a:t>
                          </a:r>
                          <a:endParaRPr lang="en-US" sz="1600" noProof="0" dirty="0"/>
                        </a:p>
                      </a:txBody>
                      <a:tcPr/>
                    </a:tc>
                    <a:tc>
                      <a:txBody>
                        <a:bodyPr/>
                        <a:lstStyle/>
                        <a:p>
                          <a:pPr algn="r"/>
                          <a:r>
                            <a:rPr lang="en-US" sz="1600" noProof="0" dirty="0" smtClean="0"/>
                            <a:t>12</a:t>
                          </a:r>
                          <a:endParaRPr lang="en-US" sz="1600" noProof="0" dirty="0"/>
                        </a:p>
                      </a:txBody>
                      <a:tcPr/>
                    </a:tc>
                  </a:tr>
                </a:tbl>
              </a:graphicData>
            </a:graphic>
          </p:graphicFrame>
        </mc:Choice>
        <mc:Fallback>
          <p:graphicFrame>
            <p:nvGraphicFramePr>
              <p:cNvPr id="7" name="Inhaltsplatzhalter 6"/>
              <p:cNvGraphicFramePr>
                <a:graphicFrameLocks noGrp="1"/>
              </p:cNvGraphicFramePr>
              <p:nvPr>
                <p:ph idx="1"/>
                <p:extLst>
                  <p:ext uri="{D42A27DB-BD31-4B8C-83A1-F6EECF244321}">
                    <p14:modId xmlns:p14="http://schemas.microsoft.com/office/powerpoint/2010/main" val="1083513327"/>
                  </p:ext>
                </p:extLst>
              </p:nvPr>
            </p:nvGraphicFramePr>
            <p:xfrm>
              <a:off x="611560" y="2014056"/>
              <a:ext cx="7990656" cy="4287520"/>
            </p:xfrm>
            <a:graphic>
              <a:graphicData uri="http://schemas.openxmlformats.org/drawingml/2006/table">
                <a:tbl>
                  <a:tblPr firstRow="1" bandRow="1">
                    <a:tableStyleId>{5C22544A-7EE6-4342-B048-85BDC9FD1C3A}</a:tableStyleId>
                  </a:tblPr>
                  <a:tblGrid>
                    <a:gridCol w="1997664"/>
                    <a:gridCol w="1888536"/>
                    <a:gridCol w="2016224"/>
                    <a:gridCol w="2088232"/>
                  </a:tblGrid>
                  <a:tr h="579120">
                    <a:tc>
                      <a:txBody>
                        <a:bodyPr/>
                        <a:lstStyle/>
                        <a:p>
                          <a:r>
                            <a:rPr lang="en-US" sz="1600" noProof="0" dirty="0" smtClean="0"/>
                            <a:t>Area</a:t>
                          </a:r>
                          <a:endParaRPr lang="en-US" sz="1600" noProof="0" dirty="0"/>
                        </a:p>
                      </a:txBody>
                      <a:tcPr/>
                    </a:tc>
                    <a:tc>
                      <a:txBody>
                        <a:bodyPr/>
                        <a:lstStyle/>
                        <a:p>
                          <a:endParaRPr lang="en-US"/>
                        </a:p>
                      </a:txBody>
                      <a:tcPr>
                        <a:blipFill rotWithShape="1">
                          <a:blip r:embed="rId2"/>
                          <a:stretch>
                            <a:fillRect l="-105806" t="-3158" r="-217419" b="-648421"/>
                          </a:stretch>
                        </a:blipFill>
                      </a:tcPr>
                    </a:tc>
                    <a:tc>
                      <a:txBody>
                        <a:bodyPr/>
                        <a:lstStyle/>
                        <a:p>
                          <a:endParaRPr lang="en-US"/>
                        </a:p>
                      </a:txBody>
                      <a:tcPr>
                        <a:blipFill rotWithShape="1">
                          <a:blip r:embed="rId2"/>
                          <a:stretch>
                            <a:fillRect l="-193333" t="-3158" r="-104242" b="-648421"/>
                          </a:stretch>
                        </a:blipFill>
                      </a:tcPr>
                    </a:tc>
                    <a:tc>
                      <a:txBody>
                        <a:bodyPr/>
                        <a:lstStyle/>
                        <a:p>
                          <a:endParaRPr lang="en-US"/>
                        </a:p>
                      </a:txBody>
                      <a:tcPr>
                        <a:blipFill rotWithShape="1">
                          <a:blip r:embed="rId2"/>
                          <a:stretch>
                            <a:fillRect l="-282216" t="-3158" r="-292" b="-648421"/>
                          </a:stretch>
                        </a:blipFill>
                      </a:tcPr>
                    </a:tc>
                  </a:tr>
                  <a:tr h="370840">
                    <a:tc>
                      <a:txBody>
                        <a:bodyPr/>
                        <a:lstStyle/>
                        <a:p>
                          <a:r>
                            <a:rPr lang="en-US" sz="1600" noProof="0" dirty="0" smtClean="0"/>
                            <a:t>Paris</a:t>
                          </a:r>
                          <a:endParaRPr lang="en-US" sz="1600" noProof="0" dirty="0"/>
                        </a:p>
                      </a:txBody>
                      <a:tcPr/>
                    </a:tc>
                    <a:tc>
                      <a:txBody>
                        <a:bodyPr/>
                        <a:lstStyle/>
                        <a:p>
                          <a:pPr algn="r"/>
                          <a:r>
                            <a:rPr lang="en-US" sz="1600" noProof="0" dirty="0" smtClean="0"/>
                            <a:t>58.3</a:t>
                          </a:r>
                          <a:endParaRPr lang="en-US" sz="1600" noProof="0" dirty="0"/>
                        </a:p>
                      </a:txBody>
                      <a:tcPr/>
                    </a:tc>
                    <a:tc>
                      <a:txBody>
                        <a:bodyPr/>
                        <a:lstStyle/>
                        <a:p>
                          <a:pPr algn="r"/>
                          <a:r>
                            <a:rPr lang="en-US" sz="1600" noProof="0" dirty="0" smtClean="0"/>
                            <a:t>183</a:t>
                          </a:r>
                          <a:endParaRPr lang="en-US" sz="1600" noProof="0" dirty="0"/>
                        </a:p>
                      </a:txBody>
                      <a:tcPr/>
                    </a:tc>
                    <a:tc>
                      <a:txBody>
                        <a:bodyPr/>
                        <a:lstStyle/>
                        <a:p>
                          <a:pPr algn="r"/>
                          <a:r>
                            <a:rPr lang="en-US" sz="1600" noProof="0" dirty="0" smtClean="0"/>
                            <a:t>18,325</a:t>
                          </a:r>
                          <a:endParaRPr lang="en-US" sz="1600" noProof="0" dirty="0"/>
                        </a:p>
                      </a:txBody>
                      <a:tcPr/>
                    </a:tc>
                  </a:tr>
                  <a:tr h="370840">
                    <a:tc>
                      <a:txBody>
                        <a:bodyPr/>
                        <a:lstStyle/>
                        <a:p>
                          <a:r>
                            <a:rPr lang="en-US" sz="1600" noProof="0" dirty="0" smtClean="0"/>
                            <a:t>Paris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2.0</a:t>
                          </a:r>
                          <a:endParaRPr lang="en-US" sz="1600" noProof="0" dirty="0"/>
                        </a:p>
                      </a:txBody>
                      <a:tcPr/>
                    </a:tc>
                    <a:tc>
                      <a:txBody>
                        <a:bodyPr/>
                        <a:lstStyle/>
                        <a:p>
                          <a:pPr algn="r"/>
                          <a:r>
                            <a:rPr lang="en-US" sz="1600" noProof="0" dirty="0" smtClean="0"/>
                            <a:t>6.3</a:t>
                          </a:r>
                          <a:endParaRPr lang="en-US" sz="1600" noProof="0" dirty="0"/>
                        </a:p>
                      </a:txBody>
                      <a:tcPr/>
                    </a:tc>
                    <a:tc>
                      <a:txBody>
                        <a:bodyPr/>
                        <a:lstStyle/>
                        <a:p>
                          <a:pPr algn="r"/>
                          <a:r>
                            <a:rPr lang="en-US" sz="1600" noProof="0" dirty="0" smtClean="0"/>
                            <a:t>630</a:t>
                          </a:r>
                          <a:endParaRPr lang="en-US" sz="1600" noProof="0" dirty="0"/>
                        </a:p>
                      </a:txBody>
                      <a:tcPr/>
                    </a:tc>
                  </a:tr>
                  <a:tr h="370840">
                    <a:tc>
                      <a:txBody>
                        <a:bodyPr/>
                        <a:lstStyle/>
                        <a:p>
                          <a:r>
                            <a:rPr lang="en-US" sz="1600" noProof="0" dirty="0" smtClean="0"/>
                            <a:t>London</a:t>
                          </a:r>
                          <a:endParaRPr lang="en-US" sz="1600" noProof="0" dirty="0"/>
                        </a:p>
                      </a:txBody>
                      <a:tcPr/>
                    </a:tc>
                    <a:tc>
                      <a:txBody>
                        <a:bodyPr/>
                        <a:lstStyle/>
                        <a:p>
                          <a:pPr algn="r"/>
                          <a:r>
                            <a:rPr lang="en-US" sz="1600" noProof="0" dirty="0" smtClean="0"/>
                            <a:t>15.3</a:t>
                          </a:r>
                          <a:endParaRPr lang="en-US" sz="1600" noProof="0" dirty="0"/>
                        </a:p>
                      </a:txBody>
                      <a:tcPr/>
                    </a:tc>
                    <a:tc>
                      <a:txBody>
                        <a:bodyPr/>
                        <a:lstStyle/>
                        <a:p>
                          <a:pPr algn="r"/>
                          <a:r>
                            <a:rPr lang="en-US" sz="1600" noProof="0" dirty="0" smtClean="0"/>
                            <a:t>48</a:t>
                          </a:r>
                          <a:endParaRPr lang="en-US" sz="1600" noProof="0" dirty="0"/>
                        </a:p>
                      </a:txBody>
                      <a:tcPr/>
                    </a:tc>
                    <a:tc>
                      <a:txBody>
                        <a:bodyPr/>
                        <a:lstStyle/>
                        <a:p>
                          <a:pPr algn="r"/>
                          <a:r>
                            <a:rPr lang="en-US" sz="1600" noProof="0" dirty="0" smtClean="0"/>
                            <a:t>4,815</a:t>
                          </a:r>
                          <a:endParaRPr lang="en-US" sz="1600" noProof="0" dirty="0"/>
                        </a:p>
                      </a:txBody>
                      <a:tcPr/>
                    </a:tc>
                  </a:tr>
                  <a:tr h="370840">
                    <a:tc>
                      <a:txBody>
                        <a:bodyPr/>
                        <a:lstStyle/>
                        <a:p>
                          <a:r>
                            <a:rPr lang="en-US" sz="1600" noProof="0" dirty="0" smtClean="0"/>
                            <a:t>London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4.6</a:t>
                          </a:r>
                          <a:endParaRPr lang="en-US" sz="1600" noProof="0" dirty="0"/>
                        </a:p>
                      </a:txBody>
                      <a:tcPr/>
                    </a:tc>
                    <a:tc>
                      <a:txBody>
                        <a:bodyPr/>
                        <a:lstStyle/>
                        <a:p>
                          <a:pPr algn="r"/>
                          <a:r>
                            <a:rPr lang="en-US" sz="1600" noProof="0" dirty="0" smtClean="0"/>
                            <a:t>14.4</a:t>
                          </a:r>
                          <a:endParaRPr lang="en-US" sz="1600" noProof="0" dirty="0"/>
                        </a:p>
                      </a:txBody>
                      <a:tcPr/>
                    </a:tc>
                    <a:tc>
                      <a:txBody>
                        <a:bodyPr/>
                        <a:lstStyle/>
                        <a:p>
                          <a:pPr algn="r"/>
                          <a:r>
                            <a:rPr lang="en-US" sz="1600" noProof="0" dirty="0" smtClean="0"/>
                            <a:t>1,444</a:t>
                          </a:r>
                          <a:endParaRPr lang="en-US" sz="1600" noProof="0" dirty="0"/>
                        </a:p>
                      </a:txBody>
                      <a:tcPr/>
                    </a:tc>
                  </a:tr>
                  <a:tr h="370840">
                    <a:tc>
                      <a:txBody>
                        <a:bodyPr/>
                        <a:lstStyle/>
                        <a:p>
                          <a:r>
                            <a:rPr lang="en-US" sz="1600" noProof="0" dirty="0" smtClean="0"/>
                            <a:t>Berlin</a:t>
                          </a:r>
                          <a:endParaRPr lang="en-US" sz="1600" noProof="0" dirty="0"/>
                        </a:p>
                      </a:txBody>
                      <a:tcPr/>
                    </a:tc>
                    <a:tc>
                      <a:txBody>
                        <a:bodyPr/>
                        <a:lstStyle/>
                        <a:p>
                          <a:pPr algn="r"/>
                          <a:r>
                            <a:rPr lang="en-US" sz="1600" noProof="0" dirty="0" smtClean="0"/>
                            <a:t>11.1</a:t>
                          </a:r>
                          <a:endParaRPr lang="en-US" sz="1600" noProof="0" dirty="0"/>
                        </a:p>
                      </a:txBody>
                      <a:tcPr/>
                    </a:tc>
                    <a:tc>
                      <a:txBody>
                        <a:bodyPr/>
                        <a:lstStyle/>
                        <a:p>
                          <a:pPr algn="r"/>
                          <a:r>
                            <a:rPr lang="en-US" sz="1600" noProof="0" dirty="0" smtClean="0"/>
                            <a:t>34.9</a:t>
                          </a:r>
                          <a:endParaRPr lang="en-US" sz="1600" noProof="0" dirty="0"/>
                        </a:p>
                      </a:txBody>
                      <a:tcPr/>
                    </a:tc>
                    <a:tc>
                      <a:txBody>
                        <a:bodyPr/>
                        <a:lstStyle/>
                        <a:p>
                          <a:pPr algn="r"/>
                          <a:r>
                            <a:rPr lang="en-US" sz="1600" noProof="0" dirty="0" smtClean="0"/>
                            <a:t>3,490</a:t>
                          </a:r>
                          <a:endParaRPr lang="en-US" sz="1600" noProof="0" dirty="0"/>
                        </a:p>
                      </a:txBody>
                      <a:tcPr/>
                    </a:tc>
                  </a:tr>
                  <a:tr h="370840">
                    <a:tc>
                      <a:txBody>
                        <a:bodyPr/>
                        <a:lstStyle/>
                        <a:p>
                          <a:r>
                            <a:rPr lang="en-US" sz="1600" noProof="0" dirty="0" smtClean="0"/>
                            <a:t>Atlanta </a:t>
                          </a:r>
                          <a:r>
                            <a:rPr lang="en-US" sz="1600" noProof="0" dirty="0" smtClean="0"/>
                            <a:t>(</a:t>
                          </a:r>
                          <a:r>
                            <a:rPr lang="en-US" sz="1600" noProof="0" dirty="0" err="1" smtClean="0"/>
                            <a:t>M.a.</a:t>
                          </a:r>
                          <a:r>
                            <a:rPr lang="en-US" sz="1600" noProof="0" dirty="0" smtClean="0"/>
                            <a:t>)</a:t>
                          </a:r>
                          <a:endParaRPr lang="en-US" sz="1600" noProof="0" dirty="0"/>
                        </a:p>
                      </a:txBody>
                      <a:tcPr/>
                    </a:tc>
                    <a:tc>
                      <a:txBody>
                        <a:bodyPr/>
                        <a:lstStyle/>
                        <a:p>
                          <a:pPr algn="r"/>
                          <a:r>
                            <a:rPr lang="en-US" sz="1600" noProof="0" dirty="0" smtClean="0"/>
                            <a:t>0.71</a:t>
                          </a:r>
                          <a:endParaRPr lang="en-US" sz="1600" noProof="0" dirty="0"/>
                        </a:p>
                      </a:txBody>
                      <a:tcPr/>
                    </a:tc>
                    <a:tc>
                      <a:txBody>
                        <a:bodyPr/>
                        <a:lstStyle/>
                        <a:p>
                          <a:pPr algn="r"/>
                          <a:r>
                            <a:rPr lang="en-US" sz="1600" noProof="0" dirty="0" smtClean="0"/>
                            <a:t>2.2</a:t>
                          </a:r>
                          <a:endParaRPr lang="en-US" sz="1600" noProof="0" dirty="0"/>
                        </a:p>
                      </a:txBody>
                      <a:tcPr/>
                    </a:tc>
                    <a:tc>
                      <a:txBody>
                        <a:bodyPr/>
                        <a:lstStyle/>
                        <a:p>
                          <a:pPr algn="r"/>
                          <a:r>
                            <a:rPr lang="en-US" sz="1600" noProof="0" dirty="0" smtClean="0"/>
                            <a:t>223</a:t>
                          </a:r>
                          <a:endParaRPr lang="en-US" sz="1600" noProof="0" dirty="0"/>
                        </a:p>
                      </a:txBody>
                      <a:tcPr/>
                    </a:tc>
                  </a:tr>
                  <a:tr h="370840">
                    <a:tc>
                      <a:txBody>
                        <a:bodyPr/>
                        <a:lstStyle/>
                        <a:p>
                          <a:r>
                            <a:rPr lang="en-US" sz="1600" noProof="0" dirty="0" smtClean="0"/>
                            <a:t>Germany</a:t>
                          </a:r>
                          <a:endParaRPr lang="en-US" sz="1600" noProof="0" dirty="0"/>
                        </a:p>
                      </a:txBody>
                      <a:tcPr/>
                    </a:tc>
                    <a:tc>
                      <a:txBody>
                        <a:bodyPr/>
                        <a:lstStyle/>
                        <a:p>
                          <a:pPr algn="r"/>
                          <a:r>
                            <a:rPr lang="en-US" sz="1600" noProof="0" dirty="0" smtClean="0"/>
                            <a:t>0.63</a:t>
                          </a:r>
                          <a:endParaRPr lang="en-US" sz="1600" noProof="0" dirty="0"/>
                        </a:p>
                      </a:txBody>
                      <a:tcPr/>
                    </a:tc>
                    <a:tc>
                      <a:txBody>
                        <a:bodyPr/>
                        <a:lstStyle/>
                        <a:p>
                          <a:pPr algn="r"/>
                          <a:r>
                            <a:rPr lang="en-US" sz="1600" noProof="0" dirty="0" smtClean="0"/>
                            <a:t>2.0</a:t>
                          </a:r>
                          <a:endParaRPr lang="en-US" sz="1600" noProof="0" dirty="0"/>
                        </a:p>
                      </a:txBody>
                      <a:tcPr/>
                    </a:tc>
                    <a:tc>
                      <a:txBody>
                        <a:bodyPr/>
                        <a:lstStyle/>
                        <a:p>
                          <a:pPr algn="r"/>
                          <a:r>
                            <a:rPr lang="en-US" sz="1600" noProof="0" dirty="0" smtClean="0"/>
                            <a:t>198</a:t>
                          </a:r>
                          <a:endParaRPr lang="en-US" sz="1600" noProof="0" dirty="0"/>
                        </a:p>
                      </a:txBody>
                      <a:tcPr/>
                    </a:tc>
                  </a:tr>
                  <a:tr h="370840">
                    <a:tc>
                      <a:txBody>
                        <a:bodyPr/>
                        <a:lstStyle/>
                        <a:p>
                          <a:r>
                            <a:rPr lang="en-US" sz="1600" noProof="0" dirty="0" smtClean="0"/>
                            <a:t>France</a:t>
                          </a:r>
                          <a:endParaRPr lang="en-US" sz="1600" noProof="0" dirty="0"/>
                        </a:p>
                      </a:txBody>
                      <a:tcPr/>
                    </a:tc>
                    <a:tc>
                      <a:txBody>
                        <a:bodyPr/>
                        <a:lstStyle/>
                        <a:p>
                          <a:pPr algn="r"/>
                          <a:r>
                            <a:rPr lang="en-US" sz="1600" noProof="0" dirty="0" smtClean="0"/>
                            <a:t>0.32</a:t>
                          </a:r>
                          <a:endParaRPr lang="en-US" sz="1600" noProof="0" dirty="0"/>
                        </a:p>
                      </a:txBody>
                      <a:tcPr/>
                    </a:tc>
                    <a:tc>
                      <a:txBody>
                        <a:bodyPr/>
                        <a:lstStyle/>
                        <a:p>
                          <a:pPr algn="r"/>
                          <a:r>
                            <a:rPr lang="en-US" sz="1600" noProof="0" dirty="0" smtClean="0"/>
                            <a:t>1.0</a:t>
                          </a:r>
                          <a:endParaRPr lang="en-US" sz="1600" noProof="0" dirty="0"/>
                        </a:p>
                      </a:txBody>
                      <a:tcPr/>
                    </a:tc>
                    <a:tc>
                      <a:txBody>
                        <a:bodyPr/>
                        <a:lstStyle/>
                        <a:p>
                          <a:pPr algn="r"/>
                          <a:r>
                            <a:rPr lang="en-US" sz="1600" noProof="0" dirty="0" smtClean="0"/>
                            <a:t>101</a:t>
                          </a:r>
                          <a:endParaRPr lang="en-US" sz="1600" noProof="0" dirty="0"/>
                        </a:p>
                      </a:txBody>
                      <a:tcPr/>
                    </a:tc>
                  </a:tr>
                  <a:tr h="370840">
                    <a:tc>
                      <a:txBody>
                        <a:bodyPr/>
                        <a:lstStyle/>
                        <a:p>
                          <a:r>
                            <a:rPr lang="en-US" sz="1600" noProof="0" dirty="0" smtClean="0"/>
                            <a:t>USA</a:t>
                          </a:r>
                          <a:endParaRPr lang="en-US" sz="1600" noProof="0" dirty="0"/>
                        </a:p>
                      </a:txBody>
                      <a:tcPr/>
                    </a:tc>
                    <a:tc>
                      <a:txBody>
                        <a:bodyPr/>
                        <a:lstStyle/>
                        <a:p>
                          <a:pPr algn="r"/>
                          <a:r>
                            <a:rPr lang="en-US" sz="1600" noProof="0" dirty="0" smtClean="0"/>
                            <a:t>0.097</a:t>
                          </a:r>
                          <a:endParaRPr lang="en-US" sz="1600" noProof="0" dirty="0"/>
                        </a:p>
                      </a:txBody>
                      <a:tcPr/>
                    </a:tc>
                    <a:tc>
                      <a:txBody>
                        <a:bodyPr/>
                        <a:lstStyle/>
                        <a:p>
                          <a:pPr algn="r"/>
                          <a:r>
                            <a:rPr lang="en-US" sz="1600" noProof="0" dirty="0" smtClean="0"/>
                            <a:t>0.31</a:t>
                          </a:r>
                          <a:endParaRPr lang="en-US" sz="1600" noProof="0" dirty="0"/>
                        </a:p>
                      </a:txBody>
                      <a:tcPr/>
                    </a:tc>
                    <a:tc>
                      <a:txBody>
                        <a:bodyPr/>
                        <a:lstStyle/>
                        <a:p>
                          <a:pPr algn="r"/>
                          <a:r>
                            <a:rPr lang="en-US" sz="1600" noProof="0" dirty="0" smtClean="0"/>
                            <a:t>31</a:t>
                          </a:r>
                          <a:endParaRPr lang="en-US" sz="1600" noProof="0" dirty="0"/>
                        </a:p>
                      </a:txBody>
                      <a:tcPr/>
                    </a:tc>
                  </a:tr>
                  <a:tr h="370840">
                    <a:tc>
                      <a:txBody>
                        <a:bodyPr/>
                        <a:lstStyle/>
                        <a:p>
                          <a:r>
                            <a:rPr lang="en-US" sz="1600" noProof="0" dirty="0" smtClean="0"/>
                            <a:t>Kansas</a:t>
                          </a:r>
                          <a:endParaRPr lang="en-US" sz="1600" noProof="0" dirty="0"/>
                        </a:p>
                      </a:txBody>
                      <a:tcPr/>
                    </a:tc>
                    <a:tc>
                      <a:txBody>
                        <a:bodyPr/>
                        <a:lstStyle/>
                        <a:p>
                          <a:pPr algn="r"/>
                          <a:r>
                            <a:rPr lang="en-US" sz="1600" noProof="0" dirty="0" smtClean="0"/>
                            <a:t>0.038</a:t>
                          </a:r>
                          <a:endParaRPr lang="en-US" sz="1600" noProof="0" dirty="0"/>
                        </a:p>
                      </a:txBody>
                      <a:tcPr/>
                    </a:tc>
                    <a:tc>
                      <a:txBody>
                        <a:bodyPr/>
                        <a:lstStyle/>
                        <a:p>
                          <a:pPr algn="r"/>
                          <a:r>
                            <a:rPr lang="en-US" sz="1600" noProof="0" dirty="0" smtClean="0"/>
                            <a:t>0.12</a:t>
                          </a:r>
                          <a:endParaRPr lang="en-US" sz="1600" noProof="0" dirty="0"/>
                        </a:p>
                      </a:txBody>
                      <a:tcPr/>
                    </a:tc>
                    <a:tc>
                      <a:txBody>
                        <a:bodyPr/>
                        <a:lstStyle/>
                        <a:p>
                          <a:pPr algn="r"/>
                          <a:r>
                            <a:rPr lang="en-US" sz="1600" noProof="0" dirty="0" smtClean="0"/>
                            <a:t>12</a:t>
                          </a:r>
                          <a:endParaRPr lang="en-US" sz="1600" noProof="0" dirty="0"/>
                        </a:p>
                      </a:txBody>
                      <a:tcPr/>
                    </a:tc>
                  </a:tr>
                </a:tbl>
              </a:graphicData>
            </a:graphic>
          </p:graphicFrame>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6</a:t>
            </a:fld>
            <a:endParaRPr lang="en-US" altLang="en-US" dirty="0"/>
          </a:p>
        </p:txBody>
      </p:sp>
    </p:spTree>
    <p:extLst>
      <p:ext uri="{BB962C8B-B14F-4D97-AF65-F5344CB8AC3E}">
        <p14:creationId xmlns:p14="http://schemas.microsoft.com/office/powerpoint/2010/main" val="251431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Classes </a:t>
            </a:r>
            <a:endParaRPr lang="en-US" dirty="0"/>
          </a:p>
        </p:txBody>
      </p:sp>
      <mc:AlternateContent xmlns:mc="http://schemas.openxmlformats.org/markup-compatibility/2006">
        <mc:Choice xmlns:a14="http://schemas.microsoft.com/office/drawing/2010/main" Requires="a14">
          <p:graphicFrame>
            <p:nvGraphicFramePr>
              <p:cNvPr id="7" name="Inhaltsplatzhalter 6"/>
              <p:cNvGraphicFramePr>
                <a:graphicFrameLocks noGrp="1"/>
              </p:cNvGraphicFramePr>
              <p:nvPr>
                <p:ph idx="1"/>
                <p:extLst>
                  <p:ext uri="{D42A27DB-BD31-4B8C-83A1-F6EECF244321}">
                    <p14:modId xmlns:p14="http://schemas.microsoft.com/office/powerpoint/2010/main" val="2339173100"/>
                  </p:ext>
                </p:extLst>
              </p:nvPr>
            </p:nvGraphicFramePr>
            <p:xfrm>
              <a:off x="1763688" y="2348880"/>
              <a:ext cx="5760640" cy="1854200"/>
            </p:xfrm>
            <a:graphic>
              <a:graphicData uri="http://schemas.openxmlformats.org/drawingml/2006/table">
                <a:tbl>
                  <a:tblPr firstRow="1" bandRow="1">
                    <a:tableStyleId>{5C22544A-7EE6-4342-B048-85BDC9FD1C3A}</a:tableStyleId>
                  </a:tblPr>
                  <a:tblGrid>
                    <a:gridCol w="2088232"/>
                    <a:gridCol w="3672408"/>
                  </a:tblGrid>
                  <a:tr h="370840">
                    <a:tc>
                      <a:txBody>
                        <a:bodyPr/>
                        <a:lstStyle/>
                        <a:p>
                          <a:r>
                            <a:rPr lang="en-US" noProof="0" dirty="0" smtClean="0"/>
                            <a:t>Class</a:t>
                          </a:r>
                          <a:endParaRPr lang="en-US" noProof="0" dirty="0"/>
                        </a:p>
                      </a:txBody>
                      <a:tcPr/>
                    </a:tc>
                    <a:tc>
                      <a:txBody>
                        <a:bodyPr/>
                        <a:lstStyle/>
                        <a:p>
                          <a:r>
                            <a:rPr lang="en-US" sz="1800" noProof="0" dirty="0" smtClean="0"/>
                            <a:t>Mean Arrival Rate </a:t>
                          </a:r>
                          <a14:m>
                            <m:oMath xmlns:m="http://schemas.openxmlformats.org/officeDocument/2006/math">
                              <m:r>
                                <a:rPr lang="de-DE" sz="1800" b="1" i="1" noProof="0" smtClean="0">
                                  <a:latin typeface="Cambria Math"/>
                                </a:rPr>
                                <m:t>𝝀</m:t>
                              </m:r>
                              <m:r>
                                <a:rPr lang="de-DE" sz="1800" b="1" i="1" noProof="0" smtClean="0">
                                  <a:latin typeface="Cambria Math"/>
                                </a:rPr>
                                <m:t>′</m:t>
                              </m:r>
                            </m:oMath>
                          </a14:m>
                          <a:r>
                            <a:rPr lang="en-US" sz="1800" noProof="0" dirty="0" smtClean="0"/>
                            <a:t> [1/s/km²]</a:t>
                          </a:r>
                          <a:endParaRPr lang="en-US" noProof="0" dirty="0"/>
                        </a:p>
                      </a:txBody>
                      <a:tcPr/>
                    </a:tc>
                  </a:tr>
                  <a:tr h="370840">
                    <a:tc>
                      <a:txBody>
                        <a:bodyPr/>
                        <a:lstStyle/>
                        <a:p>
                          <a:r>
                            <a:rPr lang="en-US" noProof="0" dirty="0" smtClean="0"/>
                            <a:t>Low</a:t>
                          </a:r>
                          <a:endParaRPr lang="en-US" noProof="0" dirty="0"/>
                        </a:p>
                      </a:txBody>
                      <a:tcPr/>
                    </a:tc>
                    <a:tc>
                      <a:txBody>
                        <a:bodyPr/>
                        <a:lstStyle/>
                        <a:p>
                          <a:pPr algn="r"/>
                          <a:r>
                            <a:rPr lang="en-US" noProof="0" dirty="0" smtClean="0"/>
                            <a:t>0.1</a:t>
                          </a:r>
                          <a:endParaRPr lang="en-US" noProof="0" dirty="0"/>
                        </a:p>
                      </a:txBody>
                      <a:tcPr/>
                    </a:tc>
                  </a:tr>
                  <a:tr h="370840">
                    <a:tc>
                      <a:txBody>
                        <a:bodyPr/>
                        <a:lstStyle/>
                        <a:p>
                          <a:r>
                            <a:rPr lang="en-US" noProof="0" dirty="0" smtClean="0"/>
                            <a:t>Medium</a:t>
                          </a:r>
                          <a:endParaRPr lang="en-US" noProof="0" dirty="0"/>
                        </a:p>
                      </a:txBody>
                      <a:tcPr/>
                    </a:tc>
                    <a:tc>
                      <a:txBody>
                        <a:bodyPr/>
                        <a:lstStyle/>
                        <a:p>
                          <a:pPr algn="r"/>
                          <a:r>
                            <a:rPr lang="en-US" noProof="0" dirty="0" smtClean="0"/>
                            <a:t>1</a:t>
                          </a:r>
                          <a:endParaRPr lang="en-US" noProof="0" dirty="0"/>
                        </a:p>
                      </a:txBody>
                      <a:tcPr/>
                    </a:tc>
                  </a:tr>
                  <a:tr h="370840">
                    <a:tc>
                      <a:txBody>
                        <a:bodyPr/>
                        <a:lstStyle/>
                        <a:p>
                          <a:r>
                            <a:rPr lang="en-US" noProof="0" dirty="0" smtClean="0"/>
                            <a:t>High</a:t>
                          </a:r>
                          <a:endParaRPr lang="en-US" noProof="0" dirty="0"/>
                        </a:p>
                      </a:txBody>
                      <a:tcPr/>
                    </a:tc>
                    <a:tc>
                      <a:txBody>
                        <a:bodyPr/>
                        <a:lstStyle/>
                        <a:p>
                          <a:pPr algn="r"/>
                          <a:r>
                            <a:rPr lang="en-US" noProof="0" dirty="0" smtClean="0"/>
                            <a:t>10</a:t>
                          </a:r>
                          <a:endParaRPr lang="en-US" noProof="0" dirty="0"/>
                        </a:p>
                      </a:txBody>
                      <a:tcPr/>
                    </a:tc>
                  </a:tr>
                  <a:tr h="370840">
                    <a:tc>
                      <a:txBody>
                        <a:bodyPr/>
                        <a:lstStyle/>
                        <a:p>
                          <a:r>
                            <a:rPr lang="en-US" noProof="0" dirty="0" smtClean="0"/>
                            <a:t>Very High</a:t>
                          </a:r>
                          <a:endParaRPr lang="en-US" noProof="0" dirty="0"/>
                        </a:p>
                      </a:txBody>
                      <a:tcPr/>
                    </a:tc>
                    <a:tc>
                      <a:txBody>
                        <a:bodyPr/>
                        <a:lstStyle/>
                        <a:p>
                          <a:pPr algn="r"/>
                          <a:r>
                            <a:rPr lang="en-US" noProof="0" dirty="0" smtClean="0"/>
                            <a:t>50</a:t>
                          </a:r>
                          <a:endParaRPr lang="en-US" noProof="0" dirty="0"/>
                        </a:p>
                      </a:txBody>
                      <a:tcPr/>
                    </a:tc>
                  </a:tr>
                </a:tbl>
              </a:graphicData>
            </a:graphic>
          </p:graphicFrame>
        </mc:Choice>
        <mc:Fallback>
          <p:graphicFrame>
            <p:nvGraphicFramePr>
              <p:cNvPr id="7" name="Inhaltsplatzhalter 6"/>
              <p:cNvGraphicFramePr>
                <a:graphicFrameLocks noGrp="1"/>
              </p:cNvGraphicFramePr>
              <p:nvPr>
                <p:ph idx="1"/>
                <p:extLst>
                  <p:ext uri="{D42A27DB-BD31-4B8C-83A1-F6EECF244321}">
                    <p14:modId xmlns:p14="http://schemas.microsoft.com/office/powerpoint/2010/main" val="2339173100"/>
                  </p:ext>
                </p:extLst>
              </p:nvPr>
            </p:nvGraphicFramePr>
            <p:xfrm>
              <a:off x="1763688" y="2348880"/>
              <a:ext cx="5760640" cy="1854200"/>
            </p:xfrm>
            <a:graphic>
              <a:graphicData uri="http://schemas.openxmlformats.org/drawingml/2006/table">
                <a:tbl>
                  <a:tblPr firstRow="1" bandRow="1">
                    <a:tableStyleId>{5C22544A-7EE6-4342-B048-85BDC9FD1C3A}</a:tableStyleId>
                  </a:tblPr>
                  <a:tblGrid>
                    <a:gridCol w="2088232"/>
                    <a:gridCol w="3672408"/>
                  </a:tblGrid>
                  <a:tr h="370840">
                    <a:tc>
                      <a:txBody>
                        <a:bodyPr/>
                        <a:lstStyle/>
                        <a:p>
                          <a:r>
                            <a:rPr lang="en-US" noProof="0" dirty="0" smtClean="0"/>
                            <a:t>Class</a:t>
                          </a:r>
                          <a:endParaRPr lang="en-US" noProof="0" dirty="0"/>
                        </a:p>
                      </a:txBody>
                      <a:tcPr/>
                    </a:tc>
                    <a:tc>
                      <a:txBody>
                        <a:bodyPr/>
                        <a:lstStyle/>
                        <a:p>
                          <a:endParaRPr lang="en-US"/>
                        </a:p>
                      </a:txBody>
                      <a:tcPr>
                        <a:blipFill rotWithShape="1">
                          <a:blip r:embed="rId2"/>
                          <a:stretch>
                            <a:fillRect l="-56977" t="-8197" r="-166" b="-424590"/>
                          </a:stretch>
                        </a:blipFill>
                      </a:tcPr>
                    </a:tc>
                  </a:tr>
                  <a:tr h="370840">
                    <a:tc>
                      <a:txBody>
                        <a:bodyPr/>
                        <a:lstStyle/>
                        <a:p>
                          <a:r>
                            <a:rPr lang="en-US" noProof="0" dirty="0" smtClean="0"/>
                            <a:t>Low</a:t>
                          </a:r>
                          <a:endParaRPr lang="en-US" noProof="0" dirty="0"/>
                        </a:p>
                      </a:txBody>
                      <a:tcPr/>
                    </a:tc>
                    <a:tc>
                      <a:txBody>
                        <a:bodyPr/>
                        <a:lstStyle/>
                        <a:p>
                          <a:pPr algn="r"/>
                          <a:r>
                            <a:rPr lang="en-US" noProof="0" dirty="0" smtClean="0"/>
                            <a:t>0.1</a:t>
                          </a:r>
                          <a:endParaRPr lang="en-US" noProof="0" dirty="0"/>
                        </a:p>
                      </a:txBody>
                      <a:tcPr/>
                    </a:tc>
                  </a:tr>
                  <a:tr h="370840">
                    <a:tc>
                      <a:txBody>
                        <a:bodyPr/>
                        <a:lstStyle/>
                        <a:p>
                          <a:r>
                            <a:rPr lang="en-US" noProof="0" dirty="0" smtClean="0"/>
                            <a:t>Medium</a:t>
                          </a:r>
                          <a:endParaRPr lang="en-US" noProof="0" dirty="0"/>
                        </a:p>
                      </a:txBody>
                      <a:tcPr/>
                    </a:tc>
                    <a:tc>
                      <a:txBody>
                        <a:bodyPr/>
                        <a:lstStyle/>
                        <a:p>
                          <a:pPr algn="r"/>
                          <a:r>
                            <a:rPr lang="en-US" noProof="0" dirty="0" smtClean="0"/>
                            <a:t>1</a:t>
                          </a:r>
                          <a:endParaRPr lang="en-US" noProof="0" dirty="0"/>
                        </a:p>
                      </a:txBody>
                      <a:tcPr/>
                    </a:tc>
                  </a:tr>
                  <a:tr h="370840">
                    <a:tc>
                      <a:txBody>
                        <a:bodyPr/>
                        <a:lstStyle/>
                        <a:p>
                          <a:r>
                            <a:rPr lang="en-US" noProof="0" dirty="0" smtClean="0"/>
                            <a:t>High</a:t>
                          </a:r>
                          <a:endParaRPr lang="en-US" noProof="0" dirty="0"/>
                        </a:p>
                      </a:txBody>
                      <a:tcPr/>
                    </a:tc>
                    <a:tc>
                      <a:txBody>
                        <a:bodyPr/>
                        <a:lstStyle/>
                        <a:p>
                          <a:pPr algn="r"/>
                          <a:r>
                            <a:rPr lang="en-US" noProof="0" dirty="0" smtClean="0"/>
                            <a:t>10</a:t>
                          </a:r>
                          <a:endParaRPr lang="en-US" noProof="0" dirty="0"/>
                        </a:p>
                      </a:txBody>
                      <a:tcPr/>
                    </a:tc>
                  </a:tr>
                  <a:tr h="370840">
                    <a:tc>
                      <a:txBody>
                        <a:bodyPr/>
                        <a:lstStyle/>
                        <a:p>
                          <a:r>
                            <a:rPr lang="en-US" noProof="0" dirty="0" smtClean="0"/>
                            <a:t>Very High</a:t>
                          </a:r>
                          <a:endParaRPr lang="en-US" noProof="0" dirty="0"/>
                        </a:p>
                      </a:txBody>
                      <a:tcPr/>
                    </a:tc>
                    <a:tc>
                      <a:txBody>
                        <a:bodyPr/>
                        <a:lstStyle/>
                        <a:p>
                          <a:pPr algn="r"/>
                          <a:r>
                            <a:rPr lang="en-US" noProof="0" dirty="0" smtClean="0"/>
                            <a:t>50</a:t>
                          </a:r>
                          <a:endParaRPr lang="en-US" noProof="0" dirty="0"/>
                        </a:p>
                      </a:txBody>
                      <a:tcPr/>
                    </a:tc>
                  </a:tr>
                </a:tbl>
              </a:graphicData>
            </a:graphic>
          </p:graphicFrame>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7</a:t>
            </a:fld>
            <a:endParaRPr lang="en-US" altLang="en-US" dirty="0"/>
          </a:p>
        </p:txBody>
      </p:sp>
    </p:spTree>
    <p:extLst>
      <p:ext uri="{BB962C8B-B14F-4D97-AF65-F5344CB8AC3E}">
        <p14:creationId xmlns:p14="http://schemas.microsoft.com/office/powerpoint/2010/main" val="3766549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Further Assumptions</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400" dirty="0" smtClean="0"/>
                  <a:t>Assumption of Poisson arrival process [1]</a:t>
                </a:r>
              </a:p>
              <a:p>
                <a:pPr lvl="1"/>
                <a:r>
                  <a:rPr lang="en-US" sz="2000" dirty="0" smtClean="0"/>
                  <a:t>Activity of nodes is mutually independent</a:t>
                </a:r>
              </a:p>
              <a:p>
                <a:endParaRPr lang="en-US" sz="2400" dirty="0" smtClean="0"/>
              </a:p>
              <a:p>
                <a:r>
                  <a:rPr lang="en-US" sz="2400" dirty="0" smtClean="0"/>
                  <a:t>MAC simulations have to consider cell size to calculate mean arrival rate </a:t>
                </a:r>
                <a14:m>
                  <m:oMath xmlns:m="http://schemas.openxmlformats.org/officeDocument/2006/math">
                    <m:r>
                      <a:rPr lang="de-DE" sz="2400" b="0" i="1" smtClean="0">
                        <a:latin typeface="Cambria Math"/>
                      </a:rPr>
                      <m:t>𝜆</m:t>
                    </m:r>
                  </m:oMath>
                </a14:m>
                <a:r>
                  <a:rPr lang="en-US" sz="2400" dirty="0" smtClean="0"/>
                  <a:t> within cell</a:t>
                </a:r>
              </a:p>
              <a:p>
                <a:endParaRPr lang="en-US" sz="2400" dirty="0"/>
              </a:p>
              <a:p>
                <a:r>
                  <a:rPr lang="en-US" sz="2400" dirty="0" smtClean="0"/>
                  <a:t>PHY simulations have to consider “infinite plane” to estimate impact</a:t>
                </a:r>
              </a:p>
              <a:p>
                <a:pPr lvl="1"/>
                <a:r>
                  <a:rPr lang="en-US" sz="2000" dirty="0" smtClean="0"/>
                  <a:t>Also nodes outside the actual cell may interfere</a:t>
                </a:r>
              </a:p>
              <a:p>
                <a:pPr lvl="1"/>
                <a:r>
                  <a:rPr lang="en-US" sz="2000" dirty="0" smtClean="0"/>
                  <a:t>Weighting of interfering nodes using channel model</a:t>
                </a:r>
              </a:p>
              <a:p>
                <a:pPr lvl="1"/>
                <a:r>
                  <a:rPr lang="en-US" sz="2000" dirty="0" smtClean="0"/>
                  <a:t>Interfering nodes are randomly located</a:t>
                </a:r>
              </a:p>
              <a:p>
                <a:pPr lvl="1"/>
                <a:endParaRPr lang="en-US" sz="2000" dirty="0" smtClean="0"/>
              </a:p>
              <a:p>
                <a:pPr lvl="1"/>
                <a:endParaRPr lang="en-US" sz="2000" dirty="0" smtClean="0"/>
              </a:p>
              <a:p>
                <a:pPr lvl="1"/>
                <a:endParaRPr lang="en-US" sz="2000" dirty="0" smtClean="0"/>
              </a:p>
              <a:p>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098" t="-1037" b="-9926"/>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8</a:t>
            </a:fld>
            <a:endParaRPr lang="en-US" altLang="en-US" dirty="0"/>
          </a:p>
        </p:txBody>
      </p:sp>
    </p:spTree>
    <p:extLst>
      <p:ext uri="{BB962C8B-B14F-4D97-AF65-F5344CB8AC3E}">
        <p14:creationId xmlns:p14="http://schemas.microsoft.com/office/powerpoint/2010/main" val="1210002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uppieren 14"/>
          <p:cNvGrpSpPr/>
          <p:nvPr/>
        </p:nvGrpSpPr>
        <p:grpSpPr>
          <a:xfrm>
            <a:off x="1259632" y="1785034"/>
            <a:ext cx="6268378" cy="3632833"/>
            <a:chOff x="654928" y="1412776"/>
            <a:chExt cx="7560840" cy="4799771"/>
          </a:xfrm>
        </p:grpSpPr>
        <p:pic>
          <p:nvPicPr>
            <p:cNvPr id="9218" name="Picture 2" descr="C:\Users\robert\Desktop\IEEE LPWA\2017_01_15_Atlanta\material\networ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4928" y="1412776"/>
              <a:ext cx="7560840" cy="4799771"/>
            </a:xfrm>
            <a:prstGeom prst="rect">
              <a:avLst/>
            </a:prstGeom>
            <a:noFill/>
            <a:extLst>
              <a:ext uri="{909E8E84-426E-40DD-AFC4-6F175D3DCCD1}">
                <a14:hiddenFill xmlns:a14="http://schemas.microsoft.com/office/drawing/2010/main">
                  <a:solidFill>
                    <a:srgbClr val="FFFFFF"/>
                  </a:solidFill>
                </a14:hiddenFill>
              </a:ext>
            </a:extLst>
          </p:spPr>
        </p:pic>
        <p:cxnSp>
          <p:nvCxnSpPr>
            <p:cNvPr id="8" name="Gerade Verbindung mit Pfeil 7"/>
            <p:cNvCxnSpPr/>
            <p:nvPr/>
          </p:nvCxnSpPr>
          <p:spPr bwMode="auto">
            <a:xfrm>
              <a:off x="4435348" y="3717032"/>
              <a:ext cx="352676" cy="0"/>
            </a:xfrm>
            <a:prstGeom prst="straightConnector1">
              <a:avLst/>
            </a:prstGeom>
            <a:solidFill>
              <a:schemeClr val="accent1"/>
            </a:solidFill>
            <a:ln w="254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mit Pfeil 9"/>
            <p:cNvCxnSpPr/>
            <p:nvPr/>
          </p:nvCxnSpPr>
          <p:spPr bwMode="auto">
            <a:xfrm flipV="1">
              <a:off x="4435348" y="2348880"/>
              <a:ext cx="1360788" cy="1368152"/>
            </a:xfrm>
            <a:prstGeom prst="straightConnector1">
              <a:avLst/>
            </a:prstGeom>
            <a:solidFill>
              <a:schemeClr val="accent1"/>
            </a:solidFill>
            <a:ln w="254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11" name="Textfeld 10"/>
                <p:cNvSpPr txBox="1"/>
                <p:nvPr/>
              </p:nvSpPr>
              <p:spPr>
                <a:xfrm>
                  <a:off x="4375339" y="3581828"/>
                  <a:ext cx="824713" cy="46166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de-DE" sz="2400" b="0" i="1" smtClean="0">
                                <a:latin typeface="Cambria Math"/>
                              </a:rPr>
                            </m:ctrlPr>
                          </m:sSubPr>
                          <m:e>
                            <m:r>
                              <a:rPr lang="de-DE" sz="2400" b="0" i="1" smtClean="0">
                                <a:latin typeface="Cambria Math"/>
                              </a:rPr>
                              <m:t>𝑟</m:t>
                            </m:r>
                          </m:e>
                          <m:sub>
                            <m:r>
                              <a:rPr lang="de-DE" sz="2400" b="0" i="1" smtClean="0">
                                <a:latin typeface="Cambria Math"/>
                              </a:rPr>
                              <m:t>𝑚𝑖𝑛</m:t>
                            </m:r>
                          </m:sub>
                        </m:sSub>
                      </m:oMath>
                    </m:oMathPara>
                  </a14:m>
                  <a:endParaRPr lang="de-DE" sz="2400" dirty="0"/>
                </a:p>
              </p:txBody>
            </p:sp>
          </mc:Choice>
          <mc:Fallback>
            <p:sp>
              <p:nvSpPr>
                <p:cNvPr id="11" name="Textfeld 10"/>
                <p:cNvSpPr txBox="1">
                  <a:spLocks noRot="1" noChangeAspect="1" noMove="1" noResize="1" noEditPoints="1" noAdjustHandles="1" noChangeArrowheads="1" noChangeShapeType="1" noTextEdit="1"/>
                </p:cNvSpPr>
                <p:nvPr/>
              </p:nvSpPr>
              <p:spPr>
                <a:xfrm>
                  <a:off x="4375339" y="3581828"/>
                  <a:ext cx="824713" cy="461665"/>
                </a:xfrm>
                <a:prstGeom prst="rect">
                  <a:avLst/>
                </a:prstGeom>
                <a:blipFill rotWithShape="1">
                  <a:blip r:embed="rId3"/>
                  <a:stretch>
                    <a:fillRect r="-5357" b="-36842"/>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3" name="Textfeld 12"/>
                <p:cNvSpPr txBox="1"/>
                <p:nvPr/>
              </p:nvSpPr>
              <p:spPr>
                <a:xfrm>
                  <a:off x="5005528" y="2836866"/>
                  <a:ext cx="859274" cy="46166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sSub>
                          <m:sSubPr>
                            <m:ctrlPr>
                              <a:rPr lang="de-DE" sz="2400" b="0" i="1" smtClean="0">
                                <a:latin typeface="Cambria Math"/>
                              </a:rPr>
                            </m:ctrlPr>
                          </m:sSubPr>
                          <m:e>
                            <m:r>
                              <a:rPr lang="de-DE" sz="2400" b="0" i="1" smtClean="0">
                                <a:latin typeface="Cambria Math"/>
                              </a:rPr>
                              <m:t>𝑟</m:t>
                            </m:r>
                          </m:e>
                          <m:sub>
                            <m:r>
                              <a:rPr lang="de-DE" sz="2400" b="0" i="1" smtClean="0">
                                <a:latin typeface="Cambria Math"/>
                              </a:rPr>
                              <m:t>𝑚𝑎𝑥</m:t>
                            </m:r>
                          </m:sub>
                        </m:sSub>
                      </m:oMath>
                    </m:oMathPara>
                  </a14:m>
                  <a:endParaRPr lang="de-DE" sz="2400" dirty="0"/>
                </a:p>
              </p:txBody>
            </p:sp>
          </mc:Choice>
          <mc:Fallback>
            <p:sp>
              <p:nvSpPr>
                <p:cNvPr id="13" name="Textfeld 12"/>
                <p:cNvSpPr txBox="1">
                  <a:spLocks noRot="1" noChangeAspect="1" noMove="1" noResize="1" noEditPoints="1" noAdjustHandles="1" noChangeArrowheads="1" noChangeShapeType="1" noTextEdit="1"/>
                </p:cNvSpPr>
                <p:nvPr/>
              </p:nvSpPr>
              <p:spPr>
                <a:xfrm>
                  <a:off x="5005528" y="2836866"/>
                  <a:ext cx="859274" cy="461665"/>
                </a:xfrm>
                <a:prstGeom prst="rect">
                  <a:avLst/>
                </a:prstGeom>
                <a:blipFill rotWithShape="1">
                  <a:blip r:embed="rId4"/>
                  <a:stretch>
                    <a:fillRect r="-2564" b="-31579"/>
                  </a:stretch>
                </a:blipFill>
              </p:spPr>
              <p:txBody>
                <a:bodyPr/>
                <a:lstStyle/>
                <a:p>
                  <a:r>
                    <a:rPr lang="de-DE">
                      <a:noFill/>
                    </a:rPr>
                    <a:t> </a:t>
                  </a:r>
                </a:p>
              </p:txBody>
            </p:sp>
          </mc:Fallback>
        </mc:AlternateContent>
      </p:grpSp>
      <p:sp>
        <p:nvSpPr>
          <p:cNvPr id="16" name="Titel 15"/>
          <p:cNvSpPr>
            <a:spLocks noGrp="1"/>
          </p:cNvSpPr>
          <p:nvPr>
            <p:ph type="title"/>
          </p:nvPr>
        </p:nvSpPr>
        <p:spPr/>
        <p:txBody>
          <a:bodyPr/>
          <a:lstStyle/>
          <a:p>
            <a:r>
              <a:rPr lang="en-US" dirty="0" smtClean="0"/>
              <a:t>“Infinite Plane”</a:t>
            </a:r>
            <a:endParaRPr lang="en-US" dirty="0"/>
          </a:p>
        </p:txBody>
      </p:sp>
      <mc:AlternateContent xmlns:mc="http://schemas.openxmlformats.org/markup-compatibility/2006">
        <mc:Choice xmlns:a14="http://schemas.microsoft.com/office/drawing/2010/main" Requires="a14">
          <p:sp>
            <p:nvSpPr>
              <p:cNvPr id="17" name="Inhaltsplatzhalter 16"/>
              <p:cNvSpPr>
                <a:spLocks noGrp="1"/>
              </p:cNvSpPr>
              <p:nvPr>
                <p:ph idx="1"/>
              </p:nvPr>
            </p:nvSpPr>
            <p:spPr>
              <a:xfrm>
                <a:off x="665477" y="5195415"/>
                <a:ext cx="7772400" cy="1113905"/>
              </a:xfrm>
            </p:spPr>
            <p:txBody>
              <a:bodyPr/>
              <a:lstStyle/>
              <a:p>
                <a14:m>
                  <m:oMath xmlns:m="http://schemas.openxmlformats.org/officeDocument/2006/math">
                    <m:sSub>
                      <m:sSubPr>
                        <m:ctrlPr>
                          <a:rPr lang="en-US" sz="1800" b="0" i="1" smtClean="0">
                            <a:latin typeface="Cambria Math"/>
                          </a:rPr>
                        </m:ctrlPr>
                      </m:sSubPr>
                      <m:e>
                        <m:r>
                          <a:rPr lang="en-US" sz="1800" b="0" i="1" smtClean="0">
                            <a:latin typeface="Cambria Math"/>
                          </a:rPr>
                          <m:t>𝑟</m:t>
                        </m:r>
                      </m:e>
                      <m:sub>
                        <m:r>
                          <a:rPr lang="en-US" sz="1800" b="0" i="1" smtClean="0">
                            <a:latin typeface="Cambria Math"/>
                          </a:rPr>
                          <m:t>𝑚𝑖𝑛</m:t>
                        </m:r>
                      </m:sub>
                    </m:sSub>
                  </m:oMath>
                </a14:m>
                <a:r>
                  <a:rPr lang="en-US" sz="1800" dirty="0" smtClean="0"/>
                  <a:t> is the minimum distance between the base-station and the closest interferer (required by channel model)</a:t>
                </a:r>
              </a:p>
              <a:p>
                <a14:m>
                  <m:oMath xmlns:m="http://schemas.openxmlformats.org/officeDocument/2006/math">
                    <m:sSub>
                      <m:sSubPr>
                        <m:ctrlPr>
                          <a:rPr lang="en-US" sz="1800" i="1">
                            <a:latin typeface="Cambria Math"/>
                          </a:rPr>
                        </m:ctrlPr>
                      </m:sSubPr>
                      <m:e>
                        <m:r>
                          <a:rPr lang="en-US" sz="1800" i="1">
                            <a:latin typeface="Cambria Math"/>
                          </a:rPr>
                          <m:t>𝑟</m:t>
                        </m:r>
                      </m:e>
                      <m:sub>
                        <m:r>
                          <a:rPr lang="en-US" sz="1800" i="1">
                            <a:latin typeface="Cambria Math"/>
                          </a:rPr>
                          <m:t>𝑚</m:t>
                        </m:r>
                        <m:r>
                          <a:rPr lang="de-DE" sz="1800" b="0" i="1" smtClean="0">
                            <a:latin typeface="Cambria Math"/>
                          </a:rPr>
                          <m:t>𝑎𝑥</m:t>
                        </m:r>
                      </m:sub>
                    </m:sSub>
                  </m:oMath>
                </a14:m>
                <a:r>
                  <a:rPr lang="en-US" sz="1800" dirty="0"/>
                  <a:t> </a:t>
                </a:r>
                <a:r>
                  <a:rPr lang="en-US" sz="1800" dirty="0" smtClean="0"/>
                  <a:t>is the distance up to the interferer impairs the base-station (no impact if below thermal noise level, depends on pathloss model)</a:t>
                </a:r>
                <a:endParaRPr lang="en-US" sz="1800" dirty="0"/>
              </a:p>
            </p:txBody>
          </p:sp>
        </mc:Choice>
        <mc:Fallback>
          <p:sp>
            <p:nvSpPr>
              <p:cNvPr id="17" name="Inhaltsplatzhalter 16"/>
              <p:cNvSpPr>
                <a:spLocks noGrp="1" noRot="1" noChangeAspect="1" noMove="1" noResize="1" noEditPoints="1" noAdjustHandles="1" noChangeArrowheads="1" noChangeShapeType="1" noTextEdit="1"/>
              </p:cNvSpPr>
              <p:nvPr>
                <p:ph idx="1"/>
              </p:nvPr>
            </p:nvSpPr>
            <p:spPr>
              <a:xfrm>
                <a:off x="665477" y="5195415"/>
                <a:ext cx="7772400" cy="1113905"/>
              </a:xfrm>
              <a:blipFill rotWithShape="1">
                <a:blip r:embed="rId5"/>
                <a:stretch>
                  <a:fillRect l="-549" t="-2732" r="-235" b="-20219"/>
                </a:stretch>
              </a:blipFill>
            </p:spPr>
            <p:txBody>
              <a:bodyPr/>
              <a:lstStyle/>
              <a:p>
                <a:r>
                  <a:rPr lang="de-DE">
                    <a:noFill/>
                  </a:rPr>
                  <a:t> </a:t>
                </a:r>
              </a:p>
            </p:txBody>
          </p:sp>
        </mc:Fallback>
      </mc:AlternateContent>
      <p:sp>
        <p:nvSpPr>
          <p:cNvPr id="2" name="Datumsplatzhalter 1"/>
          <p:cNvSpPr>
            <a:spLocks noGrp="1"/>
          </p:cNvSpPr>
          <p:nvPr>
            <p:ph type="dt" sz="half" idx="10"/>
          </p:nvPr>
        </p:nvSpPr>
        <p:spPr>
          <a:xfrm>
            <a:off x="685800" y="378281"/>
            <a:ext cx="1600200" cy="215444"/>
          </a:xfrm>
        </p:spPr>
        <p:txBody>
          <a:bodyPr/>
          <a:lstStyle/>
          <a:p>
            <a:r>
              <a:rPr lang="en-US" altLang="en-US" dirty="0"/>
              <a:t>Jan.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9</a:t>
            </a:fld>
            <a:endParaRPr lang="en-US" altLang="en-US"/>
          </a:p>
        </p:txBody>
      </p:sp>
    </p:spTree>
    <p:extLst>
      <p:ext uri="{BB962C8B-B14F-4D97-AF65-F5344CB8AC3E}">
        <p14:creationId xmlns:p14="http://schemas.microsoft.com/office/powerpoint/2010/main" val="3557078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593</Words>
  <Application>Microsoft Office PowerPoint</Application>
  <PresentationFormat>Bildschirmpräsentation (4:3)</PresentationFormat>
  <Paragraphs>176</Paragraphs>
  <Slides>12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Times New Roman</vt:lpstr>
      <vt:lpstr>Arial</vt:lpstr>
      <vt:lpstr>IEEE-P802_15_Rbt</vt:lpstr>
      <vt:lpstr>PowerPoint-Präsentation</vt:lpstr>
      <vt:lpstr>Number of Active Interfering Users</vt:lpstr>
      <vt:lpstr>Motivation</vt:lpstr>
      <vt:lpstr>Population Density in Different Areas</vt:lpstr>
      <vt:lpstr>Usage Assumptions</vt:lpstr>
      <vt:lpstr>Resulting Arrival Rates</vt:lpstr>
      <vt:lpstr>Proposed Classes </vt:lpstr>
      <vt:lpstr>Further Assumptions</vt:lpstr>
      <vt:lpstr>“Infinite Plane”</vt:lpstr>
      <vt:lpstr>Open Issues</vt:lpstr>
      <vt:lpstr>Thank You!  Discussion?</vt:lpstr>
      <vt:lpstr>Literature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120</cp:revision>
  <cp:lastPrinted>1998-02-10T13:28:06Z</cp:lastPrinted>
  <dcterms:created xsi:type="dcterms:W3CDTF">2017-01-15T12:58:10Z</dcterms:created>
  <dcterms:modified xsi:type="dcterms:W3CDTF">2017-01-15T15:25:55Z</dcterms:modified>
</cp:coreProperties>
</file>