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4"/>
  </p:notesMasterIdLst>
  <p:sldIdLst>
    <p:sldId id="287" r:id="rId3"/>
    <p:sldId id="257" r:id="rId4"/>
    <p:sldId id="258" r:id="rId5"/>
    <p:sldId id="259" r:id="rId6"/>
    <p:sldId id="296" r:id="rId7"/>
    <p:sldId id="297" r:id="rId8"/>
    <p:sldId id="301" r:id="rId9"/>
    <p:sldId id="273" r:id="rId10"/>
    <p:sldId id="300" r:id="rId11"/>
    <p:sldId id="291" r:id="rId12"/>
    <p:sldId id="293" r:id="rId13"/>
    <p:sldId id="294" r:id="rId14"/>
    <p:sldId id="295" r:id="rId15"/>
    <p:sldId id="292" r:id="rId16"/>
    <p:sldId id="288" r:id="rId17"/>
    <p:sldId id="290" r:id="rId18"/>
    <p:sldId id="278" r:id="rId19"/>
    <p:sldId id="279" r:id="rId20"/>
    <p:sldId id="280" r:id="rId21"/>
    <p:sldId id="281" r:id="rId22"/>
    <p:sldId id="282"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8493" autoAdjust="0"/>
  </p:normalViewPr>
  <p:slideViewPr>
    <p:cSldViewPr>
      <p:cViewPr>
        <p:scale>
          <a:sx n="70" d="100"/>
          <a:sy n="70" d="100"/>
        </p:scale>
        <p:origin x="1164" y="2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16</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16</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17</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21</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4</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9</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9</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10</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10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12</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15</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35877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15-17-0034-00-004v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523038"/>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sz="1200" dirty="0">
                <a:solidFill>
                  <a:srgbClr val="000000"/>
                </a:solidFill>
                <a:latin typeface="Times New Roman" panose="02020603050405020304" pitchFamily="18" charset="0"/>
                <a:cs typeface="Times New Roman" panose="02020603050405020304" pitchFamily="18" charset="0"/>
              </a:rPr>
              <a:t>TG4v – </a:t>
            </a:r>
            <a:r>
              <a:rPr lang="en-GB" altLang="en-US" sz="1200" dirty="0" err="1">
                <a:solidFill>
                  <a:srgbClr val="000000"/>
                </a:solidFill>
                <a:latin typeface="Times New Roman" panose="02020603050405020304" pitchFamily="18" charset="0"/>
                <a:cs typeface="Times New Roman" panose="02020603050405020304" pitchFamily="18" charset="0"/>
              </a:rPr>
              <a:t>Misc</a:t>
            </a:r>
            <a:r>
              <a:rPr lang="en-GB" altLang="en-US" sz="1200" dirty="0">
                <a:solidFill>
                  <a:srgbClr val="000000"/>
                </a:solidFill>
                <a:latin typeface="Times New Roman" panose="02020603050405020304" pitchFamily="18" charset="0"/>
                <a:cs typeface="Times New Roman" panose="02020603050405020304" pitchFamily="18" charset="0"/>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1115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2017</a:t>
            </a:r>
          </a:p>
        </p:txBody>
      </p:sp>
      <p:sp>
        <p:nvSpPr>
          <p:cNvPr id="1030" name="Text Box 6"/>
          <p:cNvSpPr txBox="1">
            <a:spLocks noChangeArrowheads="1"/>
          </p:cNvSpPr>
          <p:nvPr/>
        </p:nvSpPr>
        <p:spPr bwMode="auto">
          <a:xfrm>
            <a:off x="5910262" y="6475413"/>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sz="1200" dirty="0">
                <a:latin typeface="Times New Roman" panose="02020603050405020304" pitchFamily="18" charset="0"/>
                <a:cs typeface="Times New Roman" panose="02020603050405020304" pitchFamily="18" charset="0"/>
              </a:rPr>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208562" y="6500379"/>
            <a:ext cx="1011510" cy="229469"/>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cs typeface="Times New Roman" panose="02020603050405020304" pitchFamily="18" charset="0"/>
              </a:defRPr>
            </a:lvl1pPr>
          </a:lstStyle>
          <a:p>
            <a:pPr>
              <a:defRPr/>
            </a:pPr>
            <a:r>
              <a:rPr lang="en-US" altLang="en-US" dirty="0"/>
              <a:t>Slide </a:t>
            </a:r>
            <a:fld id="{FC6914B5-22DB-4D26-888B-A3EF4B626C62}"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January 2017</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2017</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January 2017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Atlanta</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108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dirty="0">
                <a:latin typeface="Times New Roman" panose="02020603050405020304" pitchFamily="18" charset="0"/>
              </a:rPr>
              <a:t>TG Motion for TG4v Sponsor Ballot Recirculation</a:t>
            </a:r>
          </a:p>
        </p:txBody>
      </p:sp>
      <p:sp>
        <p:nvSpPr>
          <p:cNvPr id="12293" name="Text Box 4"/>
          <p:cNvSpPr txBox="1">
            <a:spLocks noChangeArrowheads="1"/>
          </p:cNvSpPr>
          <p:nvPr/>
        </p:nvSpPr>
        <p:spPr bwMode="auto">
          <a:xfrm>
            <a:off x="468313" y="2204864"/>
            <a:ext cx="8424862" cy="3987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Sponsor Ballot requesting approval to forward document P802.15.4v-D5 (or latest version) to </a:t>
            </a:r>
            <a:r>
              <a:rPr lang="en-US" sz="2800" i="1" dirty="0" err="1">
                <a:latin typeface="+mn-lt"/>
              </a:rPr>
              <a:t>RevCom</a:t>
            </a:r>
            <a:r>
              <a:rPr lang="en-US" sz="2800" i="1" dirty="0">
                <a:latin typeface="+mn-lt"/>
              </a:rPr>
              <a: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P802.15.4v-D5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a:t>
            </a:r>
          </a:p>
          <a:p>
            <a:r>
              <a:rPr lang="en-US" altLang="en-US" sz="2000" i="1" dirty="0"/>
              <a:t>Seconded By:</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159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dirty="0">
                <a:latin typeface="Times New Roman" panose="02020603050405020304" pitchFamily="18" charset="0"/>
              </a:rPr>
              <a:t>WG Motion for TG4v </a:t>
            </a:r>
            <a:r>
              <a:rPr lang="en-US" altLang="en-US" sz="4000" dirty="0">
                <a:latin typeface="Times New Roman" panose="02020603050405020304" pitchFamily="18" charset="0"/>
              </a:rPr>
              <a:t>Sponsor Ballot Recirculation</a:t>
            </a:r>
            <a:endParaRPr lang="en-US" altLang="en-US" sz="4000" dirty="0">
              <a:latin typeface="Times New Roman" panose="02020603050405020304" pitchFamily="18" charset="0"/>
            </a:endParaRPr>
          </a:p>
        </p:txBody>
      </p:sp>
      <p:sp>
        <p:nvSpPr>
          <p:cNvPr id="12293" name="Text Box 4"/>
          <p:cNvSpPr txBox="1">
            <a:spLocks noChangeArrowheads="1"/>
          </p:cNvSpPr>
          <p:nvPr/>
        </p:nvSpPr>
        <p:spPr bwMode="auto">
          <a:xfrm>
            <a:off x="468313" y="2708920"/>
            <a:ext cx="8424862" cy="348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Sponsor Ballot requesting approval to forward document P802.15.4v-D05 (or latest) to </a:t>
            </a:r>
            <a:r>
              <a:rPr lang="en-US" sz="2800" i="1" dirty="0" err="1">
                <a:latin typeface="+mn-lt"/>
              </a:rPr>
              <a:t>RevCom</a:t>
            </a:r>
            <a:endParaRPr lang="en-US" sz="2800" i="1" dirty="0">
              <a:latin typeface="+mn-lt"/>
            </a:endParaRP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1:30pm PST Mondays - first call ?? .</a:t>
            </a:r>
          </a:p>
          <a:p>
            <a:pPr>
              <a:defRPr/>
            </a:pPr>
            <a:endParaRPr lang="en-US" altLang="en-US" sz="2000" i="1" kern="0" dirty="0"/>
          </a:p>
          <a:p>
            <a:pPr>
              <a:defRPr/>
            </a:pPr>
            <a:endParaRPr lang="en-US" altLang="en-US" sz="2000" i="1" kern="0" dirty="0"/>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14</a:t>
            </a:fld>
            <a:endParaRPr lang="en-US" altLang="en-US" sz="12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00B050"/>
                </a:solidFill>
              </a:rPr>
              <a:t>TG formation									May 2016</a:t>
            </a:r>
          </a:p>
          <a:p>
            <a:r>
              <a:rPr lang="en-US" altLang="ko-KR" sz="2000" dirty="0">
                <a:solidFill>
                  <a:srgbClr val="00B050"/>
                </a:solidFill>
              </a:rPr>
              <a:t>Call for Proposals								March 2016</a:t>
            </a:r>
          </a:p>
          <a:p>
            <a:r>
              <a:rPr lang="en-US" altLang="ko-KR" sz="2000" dirty="0">
                <a:solidFill>
                  <a:srgbClr val="00B050"/>
                </a:solidFill>
              </a:rPr>
              <a:t>Presentation of Proposals						May 2016</a:t>
            </a:r>
          </a:p>
          <a:p>
            <a:r>
              <a:rPr lang="en-US" altLang="ko-KR" sz="2000" dirty="0">
                <a:solidFill>
                  <a:srgbClr val="00B050"/>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B050"/>
                </a:solidFill>
              </a:rPr>
              <a:t>LB comment resolution + 3 </a:t>
            </a:r>
            <a:r>
              <a:rPr lang="en-US" altLang="ko-KR" sz="2000" dirty="0" err="1">
                <a:solidFill>
                  <a:srgbClr val="00B050"/>
                </a:solidFill>
              </a:rPr>
              <a:t>recirculations</a:t>
            </a:r>
            <a:r>
              <a:rPr lang="en-US" altLang="ko-KR" sz="2000" dirty="0">
                <a:solidFill>
                  <a:srgbClr val="00B050"/>
                </a:solidFill>
              </a:rPr>
              <a:t>		Aug – Nov 2016</a:t>
            </a:r>
          </a:p>
          <a:p>
            <a:r>
              <a:rPr lang="en-US" altLang="ko-KR" sz="2000" dirty="0">
                <a:solidFill>
                  <a:srgbClr val="00B050"/>
                </a:solidFill>
              </a:rPr>
              <a:t>Sponsor Ballot 									Dec 2016</a:t>
            </a:r>
          </a:p>
          <a:p>
            <a:r>
              <a:rPr lang="en-US" altLang="ko-KR" sz="2000" dirty="0">
                <a:highlight>
                  <a:srgbClr val="FFFF00"/>
                </a:highlight>
              </a:rPr>
              <a:t>SB comment resolution + 2 </a:t>
            </a:r>
            <a:r>
              <a:rPr lang="en-US" altLang="ko-KR" sz="2000" dirty="0" err="1">
                <a:highlight>
                  <a:srgbClr val="FFFF00"/>
                </a:highlight>
              </a:rPr>
              <a:t>recirculations</a:t>
            </a:r>
            <a:r>
              <a:rPr lang="en-US" altLang="ko-KR" sz="2000" dirty="0">
                <a:highlight>
                  <a:srgbClr val="FFFF00"/>
                </a:highlight>
              </a:rPr>
              <a:t>		Jan – Mar 2017</a:t>
            </a:r>
          </a:p>
          <a:p>
            <a:r>
              <a:rPr lang="en-US" altLang="ko-KR" sz="2000" dirty="0" err="1"/>
              <a:t>RevCom</a:t>
            </a:r>
            <a:r>
              <a:rPr lang="en-US" altLang="ko-KR" sz="2000" dirty="0"/>
              <a:t> submission 							Feb 10 or Mar 24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15</a:t>
            </a:fld>
            <a:endParaRPr lang="en-US" altLang="ko-KR">
              <a:solidFill>
                <a:schemeClr val="bg1"/>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15</a:t>
            </a:fld>
            <a:endParaRPr lang="en-US" altLang="en-US" sz="1200"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17</a:t>
            </a:fld>
            <a:endParaRPr lang="en-US" altLang="en-US" sz="1200" dirty="0">
              <a:latin typeface="Times New Roman" panose="02020603050405020304"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18</a:t>
            </a:fld>
            <a:endParaRPr lang="en-US" altLang="en-US" sz="1200" dirty="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19</a:t>
            </a:fld>
            <a:endParaRPr lang="en-US" altLang="en-US" sz="1200" dirty="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21</a:t>
            </a:fld>
            <a:endParaRPr lang="en-US" altLang="en-US" sz="1200" dirty="0">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(SSN)</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Chris Calvert (L&amp;G)</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Secretary: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
        <p:nvSpPr>
          <p:cNvPr id="3" name="Text Box 2"/>
          <p:cNvSpPr txBox="1">
            <a:spLocks noChangeArrowheads="1"/>
          </p:cNvSpPr>
          <p:nvPr/>
        </p:nvSpPr>
        <p:spPr bwMode="auto">
          <a:xfrm>
            <a:off x="4116388" y="6486798"/>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18303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3" y="620688"/>
            <a:ext cx="7764463" cy="432048"/>
          </a:xfrm>
        </p:spPr>
        <p:txBody>
          <a:bodyPr/>
          <a:lstStyle/>
          <a:p>
            <a:r>
              <a:rPr lang="en-GB" sz="2800" dirty="0"/>
              <a:t>Agenda</a:t>
            </a:r>
          </a:p>
        </p:txBody>
      </p:sp>
      <p:graphicFrame>
        <p:nvGraphicFramePr>
          <p:cNvPr id="4" name="Object 3"/>
          <p:cNvGraphicFramePr>
            <a:graphicFrameLocks noChangeAspect="1"/>
          </p:cNvGraphicFramePr>
          <p:nvPr>
            <p:extLst>
              <p:ext uri="{D42A27DB-BD31-4B8C-83A1-F6EECF244321}">
                <p14:modId xmlns:p14="http://schemas.microsoft.com/office/powerpoint/2010/main" val="374035110"/>
              </p:ext>
            </p:extLst>
          </p:nvPr>
        </p:nvGraphicFramePr>
        <p:xfrm>
          <a:off x="1187624" y="1046124"/>
          <a:ext cx="6624736" cy="5421119"/>
        </p:xfrm>
        <a:graphic>
          <a:graphicData uri="http://schemas.openxmlformats.org/presentationml/2006/ole">
            <mc:AlternateContent xmlns:mc="http://schemas.openxmlformats.org/markup-compatibility/2006">
              <mc:Choice xmlns:v="urn:schemas-microsoft-com:vml" Requires="v">
                <p:oleObj spid="_x0000_s55327" name="Worksheet" r:id="rId3" imgW="6121383" imgH="5689646" progId="Excel.Sheet.12">
                  <p:embed/>
                </p:oleObj>
              </mc:Choice>
              <mc:Fallback>
                <p:oleObj name="Worksheet" r:id="rId3" imgW="6121383" imgH="5689646" progId="Excel.Sheet.12">
                  <p:embed/>
                  <p:pic>
                    <p:nvPicPr>
                      <p:cNvPr id="0" name=""/>
                      <p:cNvPicPr/>
                      <p:nvPr/>
                    </p:nvPicPr>
                    <p:blipFill>
                      <a:blip r:embed="rId4"/>
                      <a:stretch>
                        <a:fillRect/>
                      </a:stretch>
                    </p:blipFill>
                    <p:spPr>
                      <a:xfrm>
                        <a:off x="1187624" y="1046124"/>
                        <a:ext cx="6624736" cy="5421119"/>
                      </a:xfrm>
                      <a:prstGeom prst="rect">
                        <a:avLst/>
                      </a:prstGeom>
                    </p:spPr>
                  </p:pic>
                </p:oleObj>
              </mc:Fallback>
            </mc:AlternateContent>
          </a:graphicData>
        </a:graphic>
      </p:graphicFrame>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1656184"/>
          </a:xfrm>
        </p:spPr>
        <p:txBody>
          <a:bodyPr/>
          <a:lstStyle/>
          <a:p>
            <a:pPr algn="l"/>
            <a:r>
              <a:rPr lang="en-GB" sz="2800" dirty="0"/>
              <a:t>Motion to approve Agenda</a:t>
            </a:r>
            <a:br>
              <a:rPr lang="en-GB" sz="2800" dirty="0"/>
            </a:br>
            <a:br>
              <a:rPr lang="en-GB" sz="2800" dirty="0"/>
            </a:br>
            <a:r>
              <a:rPr lang="en-GB" sz="2800" dirty="0"/>
              <a:t>Motion to approve minutes from San Antonio</a:t>
            </a:r>
          </a:p>
        </p:txBody>
      </p:sp>
      <p:sp>
        <p:nvSpPr>
          <p:cNvPr id="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4951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6024" y="620688"/>
            <a:ext cx="7772400"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dirty="0">
                <a:latin typeface="Calibri" panose="020F0502020204030204" pitchFamily="34" charset="0"/>
                <a:cs typeface="Calibri" panose="020F0502020204030204" pitchFamily="34" charset="0"/>
              </a:rPr>
              <a:t>Sponsor Ballot Results</a:t>
            </a:r>
          </a:p>
        </p:txBody>
      </p:sp>
      <p:sp>
        <p:nvSpPr>
          <p:cNvPr id="7" name="Rectangle 4"/>
          <p:cNvSpPr>
            <a:spLocks noChangeArrowheads="1"/>
          </p:cNvSpPr>
          <p:nvPr/>
        </p:nvSpPr>
        <p:spPr bwMode="auto">
          <a:xfrm>
            <a:off x="899592" y="1052736"/>
            <a:ext cx="7693727" cy="5411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BALLOT OPEN DATE:     08-Dec-2016</a:t>
            </a: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BALLOT CLOSE DATE:     07-Jan-2017</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DRAFT #:     D04</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COMMENTS:     70</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MUST BE SATISFIED COMMENTS:     62</a:t>
            </a:r>
            <a:br>
              <a:rPr lang="en-GB" sz="1600" dirty="0">
                <a:solidFill>
                  <a:schemeClr val="tx1"/>
                </a:solidFill>
                <a:latin typeface="Calibri" panose="020F0502020204030204" pitchFamily="34" charset="0"/>
                <a:cs typeface="Calibri" panose="020F0502020204030204" pitchFamily="34" charset="0"/>
              </a:rPr>
            </a:br>
            <a:endParaRPr lang="en-GB" sz="6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RESPONSE RATE: This ballot has met the 75% returned ballot requirement.</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75 eligible people in this ballot group.</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53     affirmative votes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total negative votes with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negative votes with new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0     negative votes without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4     abstention votes: (Lack of expertise: 1, Lack of time: 2, Other: 1)</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60     votes received = 80% returned, 6% abstention</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APPROVAL RATE</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The 75% affirmation requirement is being met.</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53     affirmative votes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negative votes with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56     votes = 94% affirmative</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The comments are posted as 15-17-0029-00-004v. </a:t>
            </a:r>
            <a:endParaRPr lang="en-GB" altLang="en-US" sz="1600" dirty="0">
              <a:solidFill>
                <a:schemeClr val="tx1"/>
              </a:solidFill>
              <a:latin typeface="Calibri" panose="020F0502020204030204" pitchFamily="34" charset="0"/>
              <a:cs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Sponsor Ballot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9002</TotalTime>
  <Words>1293</Words>
  <Application>Microsoft Office PowerPoint</Application>
  <PresentationFormat>On-screen Show (4:3)</PresentationFormat>
  <Paragraphs>203</Paragraphs>
  <Slides>21</Slides>
  <Notes>12</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2" baseType="lpstr">
      <vt:lpstr>Arial Unicode MS</vt:lpstr>
      <vt:lpstr>Monotype Sorts</vt:lpstr>
      <vt:lpstr>ＭＳ Ｐゴシック</vt:lpstr>
      <vt:lpstr>ＭＳ Ｐゴシック</vt:lpstr>
      <vt:lpstr>Arial</vt:lpstr>
      <vt:lpstr>Calibri</vt:lpstr>
      <vt:lpstr>Helvetica</vt:lpstr>
      <vt:lpstr>Times New Roman</vt:lpstr>
      <vt:lpstr>Office Theme</vt:lpstr>
      <vt:lpstr>1_Office Theme</vt:lpstr>
      <vt:lpstr>Microsoft Excel Worksheet</vt:lpstr>
      <vt:lpstr>PowerPoint Presentation</vt:lpstr>
      <vt:lpstr>PowerPoint Presentation</vt:lpstr>
      <vt:lpstr>PowerPoint Presentation</vt:lpstr>
      <vt:lpstr>PowerPoint Presentation</vt:lpstr>
      <vt:lpstr>Please see Appendix for Patent Policy</vt:lpstr>
      <vt:lpstr>Agenda</vt:lpstr>
      <vt:lpstr>Motion to approve Agenda  Motion to approve minutes from San Antonio</vt:lpstr>
      <vt:lpstr>PowerPoint Presentation</vt:lpstr>
      <vt:lpstr>PowerPoint Presentation</vt:lpstr>
      <vt:lpstr>PowerPoint Presentation</vt:lpstr>
      <vt:lpstr>TG BRC Motion</vt:lpstr>
      <vt:lpstr>PowerPoint Presentation</vt:lpstr>
      <vt:lpstr>WG BRC Motion</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71</cp:revision>
  <cp:lastPrinted>2000-03-07T00:55:37Z</cp:lastPrinted>
  <dcterms:created xsi:type="dcterms:W3CDTF">2016-01-17T22:48:36Z</dcterms:created>
  <dcterms:modified xsi:type="dcterms:W3CDTF">2017-01-15T16:00:06Z</dcterms:modified>
  <cp:category/>
</cp:coreProperties>
</file>