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5"/>
  </p:notesMasterIdLst>
  <p:handoutMasterIdLst>
    <p:handoutMasterId r:id="rId46"/>
  </p:handoutMasterIdLst>
  <p:sldIdLst>
    <p:sldId id="287" r:id="rId2"/>
    <p:sldId id="311" r:id="rId3"/>
    <p:sldId id="312" r:id="rId4"/>
    <p:sldId id="313" r:id="rId5"/>
    <p:sldId id="314" r:id="rId6"/>
    <p:sldId id="323" r:id="rId7"/>
    <p:sldId id="264" r:id="rId8"/>
    <p:sldId id="341" r:id="rId9"/>
    <p:sldId id="342" r:id="rId10"/>
    <p:sldId id="345" r:id="rId11"/>
    <p:sldId id="338" r:id="rId12"/>
    <p:sldId id="337" r:id="rId13"/>
    <p:sldId id="353" r:id="rId14"/>
    <p:sldId id="360" r:id="rId15"/>
    <p:sldId id="289" r:id="rId16"/>
    <p:sldId id="331" r:id="rId17"/>
    <p:sldId id="332" r:id="rId18"/>
    <p:sldId id="355" r:id="rId19"/>
    <p:sldId id="356" r:id="rId20"/>
    <p:sldId id="358" r:id="rId21"/>
    <p:sldId id="339" r:id="rId22"/>
    <p:sldId id="357" r:id="rId23"/>
    <p:sldId id="354" r:id="rId24"/>
    <p:sldId id="325" r:id="rId25"/>
    <p:sldId id="327" r:id="rId26"/>
    <p:sldId id="335" r:id="rId27"/>
    <p:sldId id="336" r:id="rId28"/>
    <p:sldId id="340" r:id="rId29"/>
    <p:sldId id="320" r:id="rId30"/>
    <p:sldId id="321" r:id="rId31"/>
    <p:sldId id="324" r:id="rId32"/>
    <p:sldId id="334" r:id="rId33"/>
    <p:sldId id="352" r:id="rId34"/>
    <p:sldId id="351" r:id="rId35"/>
    <p:sldId id="349" r:id="rId36"/>
    <p:sldId id="350" r:id="rId37"/>
    <p:sldId id="346" r:id="rId38"/>
    <p:sldId id="347" r:id="rId39"/>
    <p:sldId id="348" r:id="rId40"/>
    <p:sldId id="322" r:id="rId41"/>
    <p:sldId id="315" r:id="rId42"/>
    <p:sldId id="359" r:id="rId43"/>
    <p:sldId id="319" r:id="rId4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 id="264"/>
          </p14:sldIdLst>
        </p14:section>
        <p14:section name="Meeting Section" id="{423C3B5B-A901-8240-AD93-EF2BDAB31CDF}">
          <p14:sldIdLst>
            <p14:sldId id="341"/>
            <p14:sldId id="342"/>
            <p14:sldId id="345"/>
            <p14:sldId id="338"/>
            <p14:sldId id="337"/>
            <p14:sldId id="353"/>
            <p14:sldId id="360"/>
            <p14:sldId id="289"/>
            <p14:sldId id="331"/>
            <p14:sldId id="332"/>
            <p14:sldId id="355"/>
            <p14:sldId id="356"/>
            <p14:sldId id="358"/>
            <p14:sldId id="339"/>
            <p14:sldId id="357"/>
          </p14:sldIdLst>
        </p14:section>
        <p14:section name="Joint Meeting w/4s" id="{A4FA45F8-2BA0-A549-9741-6314C8DEA3CE}">
          <p14:sldIdLst/>
        </p14:section>
        <p14:section name="Back up slides" id="{745B0C6E-9DCA-A44A-B310-3606DBDE587C}">
          <p14:sldIdLst>
            <p14:sldId id="354"/>
            <p14:sldId id="325"/>
            <p14:sldId id="327"/>
            <p14:sldId id="335"/>
            <p14:sldId id="336"/>
            <p14:sldId id="340"/>
            <p14:sldId id="320"/>
            <p14:sldId id="321"/>
            <p14:sldId id="324"/>
            <p14:sldId id="334"/>
            <p14:sldId id="352"/>
            <p14:sldId id="351"/>
            <p14:sldId id="349"/>
            <p14:sldId id="350"/>
            <p14:sldId id="346"/>
            <p14:sldId id="347"/>
            <p14:sldId id="348"/>
          </p14:sldIdLst>
        </p14:section>
        <p14:section name="Closing Report" id="{D1985612-97DB-154D-A772-78B42F343021}">
          <p14:sldIdLst>
            <p14:sldId id="322"/>
            <p14:sldId id="315"/>
            <p14:sldId id="359"/>
            <p14:sldId id="31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22439" autoAdjust="0"/>
    <p:restoredTop sz="96133" autoAdjust="0"/>
  </p:normalViewPr>
  <p:slideViewPr>
    <p:cSldViewPr>
      <p:cViewPr>
        <p:scale>
          <a:sx n="94" d="100"/>
          <a:sy n="94" d="100"/>
        </p:scale>
        <p:origin x="-2208" y="-2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264"/>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handoutMaster" Target="handoutMasters/handoutMaster1.xml"/><Relationship Id="rId47" Type="http://schemas.openxmlformats.org/officeDocument/2006/relationships/printerSettings" Target="printerSettings/printerSettings1.bin"/><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49760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965166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947025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269564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364657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610215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&lt;Jan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17-0030-</a:t>
            </a:r>
            <a:r>
              <a:rPr lang="en-US" b="1" dirty="0" smtClean="0"/>
              <a:t>04-</a:t>
            </a:r>
            <a:r>
              <a:rPr lang="en-US" b="1" dirty="0" smtClean="0"/>
              <a:t>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1.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2.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9.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10.e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 Id="rId3" Type="http://schemas.openxmlformats.org/officeDocument/2006/relationships/image" Target="../media/image11.e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 Id="rId3" Type="http://schemas.openxmlformats.org/officeDocument/2006/relationships/image" Target="../media/image1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Jan 2017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Jan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Jan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January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2057400" y="23446"/>
            <a:ext cx="4343400" cy="965200"/>
          </a:xfrm>
        </p:spPr>
        <p:txBody>
          <a:bodyPr/>
          <a:lstStyle/>
          <a:p>
            <a:r>
              <a:rPr lang="en-US" sz="2800" b="1" dirty="0" smtClean="0">
                <a:solidFill>
                  <a:srgbClr val="000000"/>
                </a:solidFill>
                <a:ea typeface="Lucida Grande"/>
                <a:cs typeface="Lucida Grande"/>
              </a:rPr>
              <a:t>PHY and DLL </a:t>
            </a:r>
            <a:br>
              <a:rPr lang="en-US" sz="2800" b="1" dirty="0" smtClean="0">
                <a:solidFill>
                  <a:srgbClr val="000000"/>
                </a:solidFill>
                <a:ea typeface="Lucida Grande"/>
                <a:cs typeface="Lucida Grande"/>
              </a:rPr>
            </a:br>
            <a:r>
              <a:rPr lang="en-US" sz="2800" b="1" dirty="0" smtClean="0">
                <a:solidFill>
                  <a:srgbClr val="000000"/>
                </a:solidFill>
                <a:ea typeface="Lucida Grande"/>
                <a:cs typeface="Lucida Grande"/>
              </a:rPr>
              <a:t>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802.15.12-multi-mode-r4.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914400"/>
            <a:ext cx="7772400" cy="5575300"/>
          </a:xfrm>
          <a:prstGeom prst="rect">
            <a:avLst/>
          </a:prstGeom>
        </p:spPr>
      </p:pic>
    </p:spTree>
    <p:extLst>
      <p:ext uri="{BB962C8B-B14F-4D97-AF65-F5344CB8AC3E}">
        <p14:creationId xmlns:p14="http://schemas.microsoft.com/office/powerpoint/2010/main" val="38069545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762000"/>
            <a:ext cx="8686800" cy="1143000"/>
          </a:xfrm>
        </p:spPr>
        <p:txBody>
          <a:bodyPr/>
          <a:lstStyle/>
          <a:p>
            <a:r>
              <a:rPr lang="en-US" b="1" dirty="0" smtClean="0">
                <a:solidFill>
                  <a:srgbClr val="000000"/>
                </a:solidFill>
                <a:ea typeface="Lucida Grande"/>
                <a:cs typeface="Lucida Grande"/>
              </a:rPr>
              <a:t>802.15.12 </a:t>
            </a:r>
            <a:r>
              <a:rPr lang="en-US" b="1" dirty="0" smtClean="0"/>
              <a:t>Protocol Discrimination Entity (PDE) </a:t>
            </a:r>
            <a:r>
              <a:rPr lang="en-US" dirty="0" smtClean="0">
                <a:latin typeface="Arial" charset="0"/>
              </a:rPr>
              <a:t/>
            </a:r>
            <a:br>
              <a:rPr lang="en-US" dirty="0" smtClean="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106680" y="1295400"/>
            <a:ext cx="9250680" cy="5410200"/>
          </a:xfrm>
        </p:spPr>
        <p:txBody>
          <a:bodyPr/>
          <a:lstStyle/>
          <a:p>
            <a:pPr marL="457200" lvl="1" indent="0">
              <a:buNone/>
            </a:pPr>
            <a:r>
              <a:rPr lang="en-US" sz="2400" b="1" dirty="0" smtClean="0">
                <a:solidFill>
                  <a:srgbClr val="000000"/>
                </a:solidFill>
                <a:latin typeface="Arial" charset="0"/>
              </a:rPr>
              <a:t>Purpose: </a:t>
            </a:r>
          </a:p>
          <a:p>
            <a:pPr lvl="1">
              <a:buFont typeface="Arial"/>
              <a:buChar char="•"/>
            </a:pPr>
            <a:r>
              <a:rPr lang="en-US" sz="2000" dirty="0">
                <a:latin typeface="Arial" charset="0"/>
              </a:rPr>
              <a:t>Directs and optionally modifies information from the </a:t>
            </a:r>
            <a:r>
              <a:rPr lang="en-US" sz="2000" dirty="0" smtClean="0">
                <a:latin typeface="Arial" charset="0"/>
              </a:rPr>
              <a:t>higher </a:t>
            </a:r>
            <a:r>
              <a:rPr lang="en-US" sz="2000" dirty="0">
                <a:latin typeface="Arial" charset="0"/>
              </a:rPr>
              <a:t>layer SAP </a:t>
            </a:r>
            <a:r>
              <a:rPr lang="en-US" sz="2000" dirty="0" smtClean="0">
                <a:latin typeface="Arial" charset="0"/>
              </a:rPr>
              <a:t>to the </a:t>
            </a:r>
            <a:r>
              <a:rPr lang="en-US" sz="2000" dirty="0">
                <a:latin typeface="Arial" charset="0"/>
              </a:rPr>
              <a:t>appropriate </a:t>
            </a:r>
            <a:r>
              <a:rPr lang="en-US" sz="2000" dirty="0" smtClean="0">
                <a:latin typeface="Arial" charset="0"/>
              </a:rPr>
              <a:t>protocol </a:t>
            </a:r>
            <a:r>
              <a:rPr lang="en-US" sz="2000" dirty="0">
                <a:latin typeface="Arial" charset="0"/>
              </a:rPr>
              <a:t>module </a:t>
            </a:r>
            <a:r>
              <a:rPr lang="en-US" sz="2000" dirty="0" smtClean="0">
                <a:latin typeface="Arial" charset="0"/>
              </a:rPr>
              <a:t>directly or via fragmentation module</a:t>
            </a:r>
          </a:p>
          <a:p>
            <a:pPr lvl="1">
              <a:buFont typeface="Arial"/>
              <a:buChar char="•"/>
            </a:pPr>
            <a:r>
              <a:rPr lang="en-US" sz="2000" dirty="0" smtClean="0">
                <a:latin typeface="Arial" charset="0"/>
              </a:rPr>
              <a:t>Directs </a:t>
            </a:r>
            <a:r>
              <a:rPr lang="en-US" sz="2000" dirty="0">
                <a:latin typeface="Arial" charset="0"/>
              </a:rPr>
              <a:t>and optionally modifies information from p</a:t>
            </a:r>
            <a:r>
              <a:rPr lang="en-US" sz="2000" dirty="0" smtClean="0">
                <a:latin typeface="Arial" charset="0"/>
              </a:rPr>
              <a:t>rotocol module SAP </a:t>
            </a:r>
            <a:r>
              <a:rPr lang="en-US" sz="2000" dirty="0">
                <a:latin typeface="Arial" charset="0"/>
              </a:rPr>
              <a:t>to the appropriate higher layer </a:t>
            </a:r>
            <a:r>
              <a:rPr lang="en-US" sz="2000" dirty="0" smtClean="0">
                <a:latin typeface="Arial" charset="0"/>
              </a:rPr>
              <a:t>SAP directly or via defragmentation module</a:t>
            </a:r>
          </a:p>
          <a:p>
            <a:pPr marL="457200" lvl="1" indent="0">
              <a:buNone/>
            </a:pPr>
            <a:r>
              <a:rPr lang="en-US" sz="2400" b="1" dirty="0" smtClean="0">
                <a:solidFill>
                  <a:srgbClr val="000000"/>
                </a:solidFill>
                <a:latin typeface="Arial" charset="0"/>
              </a:rPr>
              <a:t>Overview</a:t>
            </a:r>
          </a:p>
          <a:p>
            <a:pPr lvl="1">
              <a:buFont typeface="Arial" charset="0"/>
              <a:buChar char="•"/>
            </a:pPr>
            <a:r>
              <a:rPr lang="en-US" sz="2000" dirty="0" smtClean="0">
                <a:solidFill>
                  <a:srgbClr val="000000"/>
                </a:solidFill>
                <a:latin typeface="Arial" charset="0"/>
              </a:rPr>
              <a:t>For frames going to the higher layer, the PDE determines the appropriate SAP for delivery, as determined by the ULI header, removes the ULI header, reconstitutes the appropriate header, and then directs the datagram to the SAP.</a:t>
            </a:r>
          </a:p>
          <a:p>
            <a:pPr lvl="1">
              <a:buFont typeface="Arial" charset="0"/>
              <a:buChar char="•"/>
            </a:pPr>
            <a:r>
              <a:rPr lang="en-US" sz="2000" dirty="0" smtClean="0">
                <a:solidFill>
                  <a:srgbClr val="000000"/>
                </a:solidFill>
                <a:latin typeface="Arial" charset="0"/>
              </a:rPr>
              <a:t>For datagrams coming from a higher layer, the PDE determines the SAP to which the datagram is to be sent based upon the configuration of the device as set by the Management Protocols entity, and forwards it to the </a:t>
            </a:r>
            <a:r>
              <a:rPr lang="en-US" sz="2000" dirty="0">
                <a:solidFill>
                  <a:srgbClr val="000000"/>
                </a:solidFill>
                <a:latin typeface="Arial" charset="0"/>
              </a:rPr>
              <a:t>appropriate </a:t>
            </a:r>
            <a:r>
              <a:rPr lang="en-US" sz="2000" dirty="0" smtClean="0">
                <a:solidFill>
                  <a:srgbClr val="000000"/>
                </a:solidFill>
                <a:latin typeface="Arial" charset="0"/>
              </a:rPr>
              <a:t>SAP.</a:t>
            </a:r>
          </a:p>
          <a:p>
            <a:pPr marL="457200" lvl="1" indent="0">
              <a:buNone/>
            </a:pPr>
            <a:r>
              <a:rPr lang="en-US" sz="2000" dirty="0" smtClean="0">
                <a:solidFill>
                  <a:srgbClr val="000000"/>
                </a:solidFill>
                <a:latin typeface="Arial" charset="0"/>
              </a:rPr>
              <a:t>Further details may be found in 15-16-0656-03</a:t>
            </a:r>
          </a:p>
          <a:p>
            <a:pPr lvl="1">
              <a:buFont typeface="Arial" charset="0"/>
              <a:buChar char="•"/>
            </a:pPr>
            <a:endParaRPr lang="en-US" sz="2000" dirty="0" smtClean="0">
              <a:solidFill>
                <a:srgbClr val="000000"/>
              </a:solidFill>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11</a:t>
            </a:fld>
            <a:endParaRPr lang="en-US" dirty="0"/>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93726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 </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(MMI)</a:t>
            </a:r>
            <a:endParaRPr lang="en-US" dirty="0">
              <a:latin typeface="Arial" charset="0"/>
            </a:endParaRPr>
          </a:p>
        </p:txBody>
      </p:sp>
      <p:sp>
        <p:nvSpPr>
          <p:cNvPr id="10243" name="Rectangle 1027"/>
          <p:cNvSpPr>
            <a:spLocks noGrp="1" noChangeArrowheads="1"/>
          </p:cNvSpPr>
          <p:nvPr>
            <p:ph type="body" idx="1"/>
          </p:nvPr>
        </p:nvSpPr>
        <p:spPr>
          <a:xfrm>
            <a:off x="381000" y="1371600"/>
            <a:ext cx="8610600" cy="4800600"/>
          </a:xfrm>
        </p:spPr>
        <p:txBody>
          <a:bodyPr/>
          <a:lstStyle/>
          <a:p>
            <a:pPr marL="0" indent="0">
              <a:buNone/>
            </a:pPr>
            <a:r>
              <a:rPr lang="en-US" sz="2400" b="1" dirty="0" smtClean="0">
                <a:latin typeface="Arial" charset="0"/>
              </a:rPr>
              <a:t>Purpose</a:t>
            </a:r>
          </a:p>
          <a:p>
            <a:pPr marL="342900" lvl="1" indent="-342900">
              <a:buFont typeface="Arial" charset="0"/>
              <a:buChar char="•"/>
            </a:pPr>
            <a:r>
              <a:rPr lang="en-US" sz="2000" dirty="0">
                <a:latin typeface="Arial" charset="0"/>
              </a:rPr>
              <a:t>Directs and </a:t>
            </a:r>
            <a:r>
              <a:rPr lang="en-US" sz="2000" dirty="0" smtClean="0">
                <a:latin typeface="Arial" charset="0"/>
              </a:rPr>
              <a:t>may modify </a:t>
            </a:r>
            <a:r>
              <a:rPr lang="en-US" sz="2000" dirty="0">
                <a:latin typeface="Arial" charset="0"/>
              </a:rPr>
              <a:t>information from </a:t>
            </a:r>
            <a:r>
              <a:rPr lang="en-US" sz="2000" dirty="0" smtClean="0">
                <a:latin typeface="Arial" charset="0"/>
              </a:rPr>
              <a:t>a protocol module SAP </a:t>
            </a:r>
            <a:r>
              <a:rPr lang="en-US" sz="2000" dirty="0">
                <a:latin typeface="Arial" charset="0"/>
              </a:rPr>
              <a:t>to the appropriate MAC SAP or another </a:t>
            </a:r>
            <a:r>
              <a:rPr lang="en-US" sz="2000" dirty="0" smtClean="0">
                <a:latin typeface="Arial" charset="0"/>
              </a:rPr>
              <a:t>protocol module SAP</a:t>
            </a:r>
            <a:endParaRPr lang="en-US" sz="2400" dirty="0" smtClean="0">
              <a:latin typeface="Arial" charset="0"/>
            </a:endParaRPr>
          </a:p>
          <a:p>
            <a:pPr marL="0" indent="0">
              <a:buNone/>
            </a:pPr>
            <a:r>
              <a:rPr lang="en-US" sz="2400" b="1" dirty="0" smtClean="0">
                <a:latin typeface="Arial" charset="0"/>
              </a:rPr>
              <a:t>Overview</a:t>
            </a:r>
            <a:endParaRPr lang="en-US" sz="2400" b="1" dirty="0">
              <a:latin typeface="Arial" charset="0"/>
            </a:endParaRPr>
          </a:p>
          <a:p>
            <a:pPr>
              <a:buFont typeface="Arial" charset="0"/>
              <a:buChar char="•"/>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module SAP within the ULI. The process of sending the packets includes formatting the ULI IE or prepending the appropriate headers into the payload of the frame for transmission.</a:t>
            </a:r>
          </a:p>
          <a:p>
            <a:pPr>
              <a:buFont typeface="Arial" charset="0"/>
              <a:buChar char="•"/>
            </a:pPr>
            <a:r>
              <a:rPr lang="en-US" sz="2000" dirty="0" smtClean="0"/>
              <a:t>The </a:t>
            </a:r>
            <a:r>
              <a:rPr lang="en-US" sz="2000" dirty="0"/>
              <a:t>interface between the </a:t>
            </a:r>
            <a:r>
              <a:rPr lang="en-US" sz="2000" dirty="0" smtClean="0"/>
              <a:t>MMI and </a:t>
            </a:r>
            <a:r>
              <a:rPr lang="en-US" sz="2000" dirty="0"/>
              <a:t>the </a:t>
            </a:r>
            <a:r>
              <a:rPr lang="en-US" sz="2000" dirty="0" smtClean="0"/>
              <a:t>ULI function modules includes </a:t>
            </a:r>
            <a:r>
              <a:rPr lang="en-US" sz="2000" dirty="0"/>
              <a:t>the </a:t>
            </a:r>
            <a:r>
              <a:rPr lang="en-US" sz="2000" dirty="0" smtClean="0"/>
              <a:t>Multiplex ID </a:t>
            </a:r>
            <a:r>
              <a:rPr lang="en-US" sz="2000" dirty="0"/>
              <a:t>and the payload to be sent or the payload </a:t>
            </a:r>
            <a:r>
              <a:rPr lang="en-US" sz="2000" dirty="0" smtClean="0"/>
              <a:t>received.</a:t>
            </a:r>
          </a:p>
          <a:p>
            <a:pPr>
              <a:buFont typeface="Arial" charset="0"/>
              <a:buChar char="•"/>
            </a:pPr>
            <a:r>
              <a:rPr lang="en-US" sz="2000" dirty="0" smtClean="0">
                <a:solidFill>
                  <a:srgbClr val="000000"/>
                </a:solidFill>
              </a:rPr>
              <a:t>The mechanism for the MMI, i.e. the ability to send the data to the proper SAP, will be similar to the mechanism defined in IEEE 802.15.9 for the multiplexed data service.</a:t>
            </a:r>
          </a:p>
          <a:p>
            <a:pPr marL="0" lvl="1" indent="0">
              <a:buNone/>
            </a:pPr>
            <a:r>
              <a:rPr lang="en-US" sz="2000" dirty="0">
                <a:solidFill>
                  <a:srgbClr val="000000"/>
                </a:solidFill>
                <a:latin typeface="Arial" charset="0"/>
              </a:rPr>
              <a:t>Further details may be found in 15-16-0656-</a:t>
            </a:r>
            <a:r>
              <a:rPr lang="en-US" sz="2000" dirty="0" smtClean="0">
                <a:solidFill>
                  <a:srgbClr val="000000"/>
                </a:solidFill>
                <a:latin typeface="Arial" charset="0"/>
              </a:rPr>
              <a:t>03</a:t>
            </a:r>
            <a:endParaRPr lang="en-US" sz="2000" dirty="0">
              <a:solidFill>
                <a:srgbClr val="000000"/>
              </a:solidFill>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12</a:t>
            </a:fld>
            <a:endParaRPr lang="en-US" dirty="0"/>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Management Protocol</a:t>
            </a:r>
            <a:endParaRPr lang="en-US" dirty="0">
              <a:latin typeface="Arial" charset="0"/>
            </a:endParaRPr>
          </a:p>
        </p:txBody>
      </p:sp>
      <p:sp>
        <p:nvSpPr>
          <p:cNvPr id="10243" name="Rectangle 1027"/>
          <p:cNvSpPr>
            <a:spLocks noGrp="1" noChangeArrowheads="1"/>
          </p:cNvSpPr>
          <p:nvPr>
            <p:ph type="body" idx="1"/>
          </p:nvPr>
        </p:nvSpPr>
        <p:spPr>
          <a:xfrm>
            <a:off x="228600" y="1066800"/>
            <a:ext cx="8686800" cy="5334000"/>
          </a:xfrm>
        </p:spPr>
        <p:txBody>
          <a:bodyPr/>
          <a:lstStyle/>
          <a:p>
            <a:pPr marL="0" indent="0">
              <a:buNone/>
            </a:pPr>
            <a:r>
              <a:rPr lang="en-US" sz="2000" dirty="0" smtClean="0">
                <a:latin typeface="Arial" charset="0"/>
              </a:rPr>
              <a:t>The management protocol module has </a:t>
            </a:r>
            <a:r>
              <a:rPr lang="en-US" sz="2000" dirty="0">
                <a:latin typeface="Arial" charset="0"/>
              </a:rPr>
              <a:t>three primary functions: </a:t>
            </a:r>
            <a:endParaRPr lang="en-US" sz="2000" dirty="0" smtClean="0">
              <a:latin typeface="Arial" charset="0"/>
            </a:endParaRP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the MAC and </a:t>
            </a:r>
            <a:r>
              <a:rPr lang="en-US" sz="2000" dirty="0" smtClean="0">
                <a:latin typeface="Arial" charset="0"/>
              </a:rPr>
              <a:t>PHY using configuration data received from a higher layer</a:t>
            </a: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other protocol </a:t>
            </a:r>
            <a:r>
              <a:rPr lang="en-US" sz="2000" dirty="0" smtClean="0">
                <a:latin typeface="Arial" charset="0"/>
              </a:rPr>
              <a:t>modules received from a higher layer or stored in the management protocol module</a:t>
            </a:r>
          </a:p>
          <a:p>
            <a:pPr marL="457200" indent="-457200">
              <a:buFont typeface="+mj-lt"/>
              <a:buAutoNum type="arabicPeriod"/>
            </a:pPr>
            <a:r>
              <a:rPr lang="en-US" sz="2000" dirty="0" smtClean="0">
                <a:latin typeface="Arial" charset="0"/>
              </a:rPr>
              <a:t>it </a:t>
            </a:r>
            <a:r>
              <a:rPr lang="en-US" sz="2000" dirty="0">
                <a:latin typeface="Arial" charset="0"/>
              </a:rPr>
              <a:t>provides network </a:t>
            </a:r>
            <a:r>
              <a:rPr lang="en-US" sz="2000" dirty="0" smtClean="0">
                <a:latin typeface="Arial" charset="0"/>
              </a:rPr>
              <a:t>device monitoring or management.  The monitoring function provides device monitoring metrics to a </a:t>
            </a:r>
            <a:r>
              <a:rPr lang="en-US" sz="2000" dirty="0">
                <a:latin typeface="Arial" charset="0"/>
              </a:rPr>
              <a:t>higher layer application using </a:t>
            </a:r>
            <a:r>
              <a:rPr lang="en-US" sz="2000" dirty="0" smtClean="0">
                <a:latin typeface="Arial" charset="0"/>
              </a:rPr>
              <a:t>either the </a:t>
            </a:r>
            <a:r>
              <a:rPr lang="en-US" sz="2000" dirty="0">
                <a:latin typeface="Arial" charset="0"/>
              </a:rPr>
              <a:t>802.15.4 primitives or a well-known interface such as </a:t>
            </a:r>
            <a:r>
              <a:rPr lang="en-US" sz="2000" dirty="0" smtClean="0">
                <a:latin typeface="Arial" charset="0"/>
              </a:rPr>
              <a:t>the Yang </a:t>
            </a:r>
            <a:r>
              <a:rPr lang="en-US" sz="2000" dirty="0">
                <a:latin typeface="Arial" charset="0"/>
              </a:rPr>
              <a:t>modeling </a:t>
            </a:r>
            <a:r>
              <a:rPr lang="en-US" sz="2000" dirty="0" smtClean="0">
                <a:latin typeface="Arial" charset="0"/>
              </a:rPr>
              <a:t>interface.  The management function uses data collected from the device to optimize the device’s configuration for better spectral use.</a:t>
            </a:r>
          </a:p>
          <a:p>
            <a:pPr marL="457200" indent="-457200">
              <a:buFont typeface="+mj-lt"/>
              <a:buAutoNum type="arabicPeriod"/>
            </a:pPr>
            <a:r>
              <a:rPr lang="en-US" sz="2000" dirty="0" smtClean="0">
                <a:latin typeface="Arial" charset="0"/>
              </a:rPr>
              <a:t>It provides discovery services to detect other ULI capable devices</a:t>
            </a:r>
          </a:p>
          <a:p>
            <a:pPr>
              <a:buFont typeface="Arial"/>
              <a:buChar char="•"/>
            </a:pPr>
            <a:r>
              <a:rPr lang="en-US" sz="2000" dirty="0" smtClean="0"/>
              <a:t>ULI Profile </a:t>
            </a:r>
            <a:r>
              <a:rPr lang="en-US" sz="2000" dirty="0"/>
              <a:t>IDs, used to identify the device/module configuration, may need to be </a:t>
            </a:r>
            <a:r>
              <a:rPr lang="en-US" sz="2000" dirty="0" smtClean="0"/>
              <a:t>assigned by the 802.15 ANA </a:t>
            </a:r>
            <a:r>
              <a:rPr lang="en-US" sz="2000" dirty="0"/>
              <a:t>for common profiles such as ULI device discovery, etc. However, proprietary configurations will be vendor </a:t>
            </a:r>
            <a:r>
              <a:rPr lang="en-US" sz="2000" dirty="0" smtClean="0"/>
              <a:t>specific</a:t>
            </a:r>
            <a:r>
              <a:rPr lang="en-US" sz="2000" dirty="0" smtClean="0">
                <a:latin typeface="Arial" charset="0"/>
              </a:rPr>
              <a:t>.  See 15-17-0050 for more information on ULI Profiles.</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13</a:t>
            </a:fld>
            <a:endParaRPr lang="en-US" dirty="0"/>
          </a:p>
        </p:txBody>
      </p:sp>
    </p:spTree>
    <p:extLst>
      <p:ext uri="{BB962C8B-B14F-4D97-AF65-F5344CB8AC3E}">
        <p14:creationId xmlns:p14="http://schemas.microsoft.com/office/powerpoint/2010/main" val="38866108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Pass Through Module</a:t>
            </a:r>
            <a:endParaRPr lang="en-US" dirty="0">
              <a:latin typeface="Arial" charset="0"/>
            </a:endParaRPr>
          </a:p>
        </p:txBody>
      </p:sp>
      <p:sp>
        <p:nvSpPr>
          <p:cNvPr id="10243" name="Rectangle 1027"/>
          <p:cNvSpPr>
            <a:spLocks noGrp="1" noChangeArrowheads="1"/>
          </p:cNvSpPr>
          <p:nvPr>
            <p:ph type="body" idx="1"/>
          </p:nvPr>
        </p:nvSpPr>
        <p:spPr>
          <a:xfrm>
            <a:off x="228600" y="1371600"/>
            <a:ext cx="8686800" cy="4953000"/>
          </a:xfrm>
        </p:spPr>
        <p:txBody>
          <a:bodyPr/>
          <a:lstStyle/>
          <a:p>
            <a:pPr marL="0" indent="0">
              <a:buNone/>
            </a:pPr>
            <a:r>
              <a:rPr lang="en-US" sz="2400" dirty="0" smtClean="0"/>
              <a:t>The </a:t>
            </a:r>
            <a:r>
              <a:rPr lang="en-US" sz="2400" dirty="0" err="1" smtClean="0"/>
              <a:t>PassThru</a:t>
            </a:r>
            <a:r>
              <a:rPr lang="en-US" sz="2400" dirty="0" smtClean="0"/>
              <a:t> module has the following functions:</a:t>
            </a:r>
          </a:p>
          <a:p>
            <a:pPr>
              <a:buFont typeface="Arial" charset="0"/>
              <a:buChar char="•"/>
            </a:pPr>
            <a:r>
              <a:rPr lang="en-US" sz="2200" dirty="0" smtClean="0"/>
              <a:t>Allows applications/functions above the ULI to access the 802.15.4 device</a:t>
            </a:r>
          </a:p>
          <a:p>
            <a:pPr>
              <a:buFont typeface="Arial" charset="0"/>
              <a:buChar char="•"/>
            </a:pPr>
            <a:r>
              <a:rPr lang="en-US" sz="2200" dirty="0" smtClean="0"/>
              <a:t>Allows the 6LoWPAN protocol module to access the 802.15.4 data SAP (MCPS-SAP)</a:t>
            </a:r>
          </a:p>
          <a:p>
            <a:pPr>
              <a:buFont typeface="Arial" charset="0"/>
              <a:buChar char="•"/>
            </a:pPr>
            <a:endParaRPr lang="en-US" sz="2200" dirty="0" smtClean="0"/>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14</a:t>
            </a:fld>
            <a:endParaRPr lang="en-US" dirty="0"/>
          </a:p>
        </p:txBody>
      </p:sp>
    </p:spTree>
    <p:extLst>
      <p:ext uri="{BB962C8B-B14F-4D97-AF65-F5344CB8AC3E}">
        <p14:creationId xmlns:p14="http://schemas.microsoft.com/office/powerpoint/2010/main" val="16315293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latin typeface="Times New Roman" charset="0"/>
                <a:ea typeface="ＭＳ Ｐゴシック" charset="0"/>
                <a:cs typeface="ＭＳ Ｐゴシック" charset="0"/>
              </a:rPr>
              <a:t>802.15.12 Discovery Techniques</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477875"/>
          </a:xfrm>
          <a:prstGeom prst="rect">
            <a:avLst/>
          </a:prstGeom>
          <a:noFill/>
        </p:spPr>
        <p:txBody>
          <a:bodyPr wrap="square" numCol="1" rtlCol="0">
            <a:spAutoFit/>
          </a:bodyPr>
          <a:lstStyle/>
          <a:p>
            <a:pPr marL="457200" indent="-457200">
              <a:buClr>
                <a:schemeClr val="tx1"/>
              </a:buClr>
              <a:buFont typeface="+mj-lt"/>
              <a:buAutoNum type="arabicPeriod"/>
            </a:pPr>
            <a:r>
              <a:rPr lang="en-US" sz="2000" b="1" dirty="0" smtClean="0">
                <a:solidFill>
                  <a:srgbClr val="000000"/>
                </a:solidFill>
                <a:ea typeface="Lucida Grande"/>
                <a:cs typeface="Lucida Grande"/>
              </a:rPr>
              <a:t>Dedicated IEs</a:t>
            </a:r>
          </a:p>
          <a:p>
            <a:pPr marL="800100" lvl="1" indent="-342900">
              <a:buClr>
                <a:schemeClr val="tx1"/>
              </a:buClr>
              <a:buFont typeface="Wingdings" charset="2"/>
              <a:buChar char="q"/>
            </a:pPr>
            <a:r>
              <a:rPr lang="en-US" sz="2000" dirty="0" smtClean="0"/>
              <a:t>Reserved for use with devices using 15.4e-2012, or 15.4-2015</a:t>
            </a:r>
          </a:p>
          <a:p>
            <a:pPr marL="800100" lvl="1" indent="-342900">
              <a:buClr>
                <a:schemeClr val="tx1"/>
              </a:buClr>
              <a:buFont typeface="Wingdings" charset="2"/>
              <a:buChar char="q"/>
            </a:pPr>
            <a:r>
              <a:rPr lang="en-US" sz="2000" dirty="0" smtClean="0"/>
              <a:t>Payload IE, reserved for 15.12, sent out with defined discovery payload</a:t>
            </a:r>
          </a:p>
          <a:p>
            <a:pPr marL="800100" lvl="1" indent="-342900">
              <a:buClr>
                <a:schemeClr val="tx1"/>
              </a:buClr>
              <a:buFont typeface="Wingdings" charset="2"/>
              <a:buChar char="q"/>
            </a:pPr>
            <a:r>
              <a:rPr lang="en-US" sz="2000" dirty="0" smtClean="0"/>
              <a:t>Devices not understanding this IE will reject the IE with no ill effects</a:t>
            </a:r>
          </a:p>
          <a:p>
            <a:pPr marL="800100" lvl="1" indent="-342900">
              <a:buClr>
                <a:schemeClr val="tx1"/>
              </a:buClr>
              <a:buFont typeface="Wingdings" charset="2"/>
              <a:buChar char="q"/>
            </a:pPr>
            <a:r>
              <a:rPr lang="en-US" sz="2000" dirty="0" smtClean="0"/>
              <a:t>Devices with 802.15.12 ULI will receive the IE and respond appropriately</a:t>
            </a:r>
          </a:p>
          <a:p>
            <a:pPr marL="457200" indent="-457200">
              <a:buClr>
                <a:schemeClr val="tx1"/>
              </a:buClr>
              <a:buFont typeface="+mj-lt"/>
              <a:buAutoNum type="arabicPeriod"/>
            </a:pPr>
            <a:r>
              <a:rPr lang="en-US" sz="2000" b="1" dirty="0" smtClean="0"/>
              <a:t>Payload encrypted with well known key</a:t>
            </a:r>
          </a:p>
          <a:p>
            <a:pPr marL="800100" lvl="1" indent="-342900">
              <a:buClr>
                <a:schemeClr val="tx1"/>
              </a:buClr>
              <a:buFont typeface="Wingdings" charset="2"/>
              <a:buChar char="q"/>
            </a:pPr>
            <a:r>
              <a:rPr lang="en-US" sz="2000" dirty="0" smtClean="0"/>
              <a:t>Reserved for use with devices using older firmware (</a:t>
            </a:r>
            <a:r>
              <a:rPr lang="en-US" sz="2000" u="sng" dirty="0" smtClean="0"/>
              <a:t>&lt;</a:t>
            </a:r>
            <a:r>
              <a:rPr lang="en-US" sz="2000" dirty="0" smtClean="0"/>
              <a:t> 2011), i.e. no IEs</a:t>
            </a:r>
          </a:p>
          <a:p>
            <a:pPr marL="800100" lvl="1" indent="-342900">
              <a:buClr>
                <a:schemeClr val="tx1"/>
              </a:buClr>
              <a:buFont typeface="Wingdings" charset="2"/>
              <a:buChar char="q"/>
            </a:pPr>
            <a:r>
              <a:rPr lang="en-US" sz="2000" dirty="0" smtClean="0"/>
              <a:t>Defined </a:t>
            </a:r>
            <a:r>
              <a:rPr lang="en-US" sz="2000" dirty="0"/>
              <a:t>d</a:t>
            </a:r>
            <a:r>
              <a:rPr lang="en-US" sz="2000" dirty="0" smtClean="0"/>
              <a:t>iscovery payload is sent using security with a well known key</a:t>
            </a:r>
          </a:p>
          <a:p>
            <a:pPr marL="800100" lvl="1" indent="-342900">
              <a:buClr>
                <a:schemeClr val="tx1"/>
              </a:buClr>
              <a:buFont typeface="Wingdings" charset="2"/>
              <a:buChar char="q"/>
            </a:pPr>
            <a:r>
              <a:rPr lang="en-US" sz="2000" dirty="0" smtClean="0"/>
              <a:t>Devices not knowing this key will  reject packet with no ill effects</a:t>
            </a:r>
          </a:p>
          <a:p>
            <a:pPr marL="800100" lvl="1" indent="-342900">
              <a:buClr>
                <a:schemeClr val="tx1"/>
              </a:buClr>
              <a:buFont typeface="Wingdings" charset="2"/>
              <a:buChar char="q"/>
            </a:pPr>
            <a:r>
              <a:rPr lang="en-US" sz="2000" dirty="0" smtClean="0"/>
              <a:t>Devices with 802.15.12 ULI will decrypt payload and respond appropriately</a:t>
            </a:r>
          </a:p>
          <a:p>
            <a:pPr marL="1714500" lvl="3" indent="-342900">
              <a:buClr>
                <a:srgbClr val="FF0000"/>
              </a:buClr>
              <a:buFont typeface="Wingdings" charset="2"/>
              <a:buChar char="q"/>
            </a:pPr>
            <a:endParaRPr lang="en-US" sz="2000" b="1" dirty="0" smtClean="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Optional Protocols</a:t>
            </a:r>
            <a:endParaRPr lang="en-US" dirty="0">
              <a:latin typeface="Arial" charset="0"/>
            </a:endParaRPr>
          </a:p>
        </p:txBody>
      </p:sp>
      <p:sp>
        <p:nvSpPr>
          <p:cNvPr id="10243" name="Rectangle 1027"/>
          <p:cNvSpPr>
            <a:spLocks noGrp="1" noChangeArrowheads="1"/>
          </p:cNvSpPr>
          <p:nvPr>
            <p:ph type="body" idx="1"/>
          </p:nvPr>
        </p:nvSpPr>
        <p:spPr>
          <a:xfrm>
            <a:off x="304800" y="1219200"/>
            <a:ext cx="8610600" cy="5257800"/>
          </a:xfrm>
        </p:spPr>
        <p:txBody>
          <a:bodyPr/>
          <a:lstStyle/>
          <a:p>
            <a:pPr>
              <a:buFont typeface="Arial" charset="0"/>
              <a:buChar char="•"/>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provides a fragmentation and multiplexing layer for those packets so they can be delivered over smaller MAC layer frames and multiplexed on the recipient end to the right processing service.</a:t>
            </a:r>
          </a:p>
          <a:p>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a:t>
            </a:r>
            <a:r>
              <a:rPr lang="en-US" sz="2000" dirty="0" smtClean="0"/>
              <a:t>security</a:t>
            </a:r>
            <a:endParaRPr lang="en-US" sz="2000" dirty="0"/>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Optional Protocols</a:t>
            </a:r>
            <a:endParaRPr lang="en-US" dirty="0">
              <a:latin typeface="Arial" charset="0"/>
            </a:endParaRPr>
          </a:p>
        </p:txBody>
      </p:sp>
      <p:sp>
        <p:nvSpPr>
          <p:cNvPr id="10243" name="Rectangle 1027"/>
          <p:cNvSpPr>
            <a:spLocks noGrp="1" noChangeArrowheads="1"/>
          </p:cNvSpPr>
          <p:nvPr>
            <p:ph type="body" idx="1"/>
          </p:nvPr>
        </p:nvSpPr>
        <p:spPr>
          <a:xfrm>
            <a:off x="228600" y="1219200"/>
            <a:ext cx="8686800" cy="4876800"/>
          </a:xfrm>
        </p:spPr>
        <p:txBody>
          <a:bodyPr/>
          <a:lstStyle/>
          <a:p>
            <a:pPr>
              <a:buFont typeface="Arial" charset="0"/>
              <a:buChar char="•"/>
            </a:pPr>
            <a:r>
              <a:rPr lang="en-US" sz="2000" b="1" dirty="0">
                <a:latin typeface="Arial" charset="0"/>
              </a:rPr>
              <a:t>6LoWPAN</a:t>
            </a:r>
            <a:r>
              <a:rPr lang="en-US" sz="2000" dirty="0">
                <a:latin typeface="Arial" charset="0"/>
              </a:rPr>
              <a:t> </a:t>
            </a:r>
            <a:r>
              <a:rPr lang="en-US" sz="2000" dirty="0"/>
              <a:t>provides the function of MAC frame modification into a frame format for transmission of IPv6 packets and the method of forming IPv6 link-local addresses and </a:t>
            </a:r>
            <a:r>
              <a:rPr lang="en-US" sz="2000" dirty="0" err="1"/>
              <a:t>statelessly</a:t>
            </a:r>
            <a:r>
              <a:rPr lang="en-US" sz="2000" dirty="0"/>
              <a:t> </a:t>
            </a:r>
            <a:r>
              <a:rPr lang="en-US" sz="2000" dirty="0" err="1"/>
              <a:t>autoconfigured</a:t>
            </a:r>
            <a:r>
              <a:rPr lang="en-US" sz="2000" dirty="0"/>
              <a:t> addresses on IEEE 802.15.4 networks.  Additional functions include a header compression scheme using shared context and provisions for packet delivery in IEEE </a:t>
            </a:r>
            <a:r>
              <a:rPr lang="nb-NO" sz="2000" dirty="0"/>
              <a:t>802.15.4 </a:t>
            </a:r>
            <a:r>
              <a:rPr lang="nb-NO" sz="2000" dirty="0" err="1"/>
              <a:t>meshes</a:t>
            </a:r>
            <a:r>
              <a:rPr lang="nb-NO" sz="2000" dirty="0"/>
              <a:t>. </a:t>
            </a:r>
            <a:endParaRPr lang="en-US" sz="2000" dirty="0"/>
          </a:p>
          <a:p>
            <a:pPr>
              <a:buFont typeface="Arial" charset="0"/>
              <a:buChar char="•"/>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17</a:t>
            </a:fld>
            <a:endParaRPr lang="en-US" dirty="0"/>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Optional Protocols</a:t>
            </a:r>
            <a:endParaRPr lang="en-US" dirty="0">
              <a:latin typeface="Arial" charset="0"/>
            </a:endParaRPr>
          </a:p>
        </p:txBody>
      </p:sp>
      <p:sp>
        <p:nvSpPr>
          <p:cNvPr id="10243" name="Rectangle 1027"/>
          <p:cNvSpPr>
            <a:spLocks noGrp="1" noChangeArrowheads="1"/>
          </p:cNvSpPr>
          <p:nvPr>
            <p:ph type="body" idx="1"/>
          </p:nvPr>
        </p:nvSpPr>
        <p:spPr>
          <a:xfrm>
            <a:off x="228600" y="1219200"/>
            <a:ext cx="8686800" cy="4876800"/>
          </a:xfrm>
        </p:spPr>
        <p:txBody>
          <a:bodyPr/>
          <a:lstStyle/>
          <a:p>
            <a:pPr>
              <a:buFont typeface="Arial" charset="0"/>
              <a:buChar char="•"/>
            </a:pPr>
            <a:r>
              <a:rPr lang="en-US" sz="2000" b="1" dirty="0" smtClean="0"/>
              <a:t>Ranging </a:t>
            </a:r>
            <a:r>
              <a:rPr lang="en-US" sz="2000" b="1" dirty="0"/>
              <a:t>and Location Support (RLS): </a:t>
            </a:r>
            <a:r>
              <a:rPr lang="en-US" sz="2000" dirty="0"/>
              <a:t>includes mechanisms for both passive gathering of location enabling information (from the MAC/PHY) and active messaging supporting two-way ranging (and other </a:t>
            </a:r>
            <a:r>
              <a:rPr lang="en-US" sz="2000" dirty="0" smtClean="0"/>
              <a:t>localization </a:t>
            </a:r>
            <a:r>
              <a:rPr lang="en-US" sz="2000" dirty="0"/>
              <a:t>methods), and provides a higher layer application such as a location solver with the location enabling information or with a TOF estimate derived from this. </a:t>
            </a:r>
            <a:endParaRPr lang="en-US" sz="2000" dirty="0" smtClean="0">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18</a:t>
            </a:fld>
            <a:endParaRPr lang="en-US" dirty="0"/>
          </a:p>
        </p:txBody>
      </p:sp>
    </p:spTree>
    <p:extLst>
      <p:ext uri="{BB962C8B-B14F-4D97-AF65-F5344CB8AC3E}">
        <p14:creationId xmlns:p14="http://schemas.microsoft.com/office/powerpoint/2010/main" val="7050818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7620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construction</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IE Devices</a:t>
            </a:r>
            <a:endParaRPr lang="en-US" dirty="0">
              <a:latin typeface="Arial" charset="0"/>
            </a:endParaRPr>
          </a:p>
        </p:txBody>
      </p:sp>
      <p:sp>
        <p:nvSpPr>
          <p:cNvPr id="10243" name="Rectangle 1027"/>
          <p:cNvSpPr>
            <a:spLocks noGrp="1" noChangeArrowheads="1"/>
          </p:cNvSpPr>
          <p:nvPr>
            <p:ph type="body" idx="1"/>
          </p:nvPr>
        </p:nvSpPr>
        <p:spPr>
          <a:xfrm>
            <a:off x="228600" y="2057400"/>
            <a:ext cx="8686800" cy="4343400"/>
          </a:xfrm>
        </p:spPr>
        <p:txBody>
          <a:bodyPr/>
          <a:lstStyle/>
          <a:p>
            <a:pPr>
              <a:buFont typeface="Arial" charset="0"/>
              <a:buChar char="•"/>
            </a:pPr>
            <a:r>
              <a:rPr lang="en-US" sz="2000" dirty="0" smtClean="0"/>
              <a:t>ULI IE ID (dedicated to 6LoWPAN traffic) </a:t>
            </a:r>
          </a:p>
          <a:p>
            <a:pPr lvl="1">
              <a:buFont typeface="Lucida Grande"/>
              <a:buChar char="-"/>
            </a:pPr>
            <a:r>
              <a:rPr lang="en-US" sz="1600" dirty="0" smtClean="0"/>
              <a:t>ULI </a:t>
            </a:r>
            <a:r>
              <a:rPr lang="en-US" sz="1600" dirty="0"/>
              <a:t>IE ID = total IE length (10 bits), </a:t>
            </a:r>
            <a:r>
              <a:rPr lang="en-US" sz="1600" dirty="0" smtClean="0"/>
              <a:t>0b01??, </a:t>
            </a:r>
            <a:r>
              <a:rPr lang="en-US" sz="1600" dirty="0"/>
              <a:t>0b1</a:t>
            </a:r>
          </a:p>
          <a:p>
            <a:pPr lvl="1">
              <a:buFont typeface="Arial" charset="0"/>
              <a:buChar char="•"/>
            </a:pPr>
            <a:r>
              <a:rPr lang="en-US" sz="1600" dirty="0"/>
              <a:t>N</a:t>
            </a:r>
            <a:r>
              <a:rPr lang="en-US" sz="1600" dirty="0" smtClean="0"/>
              <a:t>o Protocol Identifier is required, resulting in a total overhead of 2 octets</a:t>
            </a:r>
          </a:p>
          <a:p>
            <a:r>
              <a:rPr lang="en-US" sz="2000" dirty="0" smtClean="0"/>
              <a:t>MPX </a:t>
            </a:r>
            <a:r>
              <a:rPr lang="en-US" sz="2000" dirty="0"/>
              <a:t>IE </a:t>
            </a:r>
            <a:r>
              <a:rPr lang="en-US" sz="2000" dirty="0" smtClean="0"/>
              <a:t>(used for all non-6LoWPAN traffic):</a:t>
            </a:r>
          </a:p>
          <a:p>
            <a:pPr lvl="1"/>
            <a:r>
              <a:rPr lang="en-US" sz="1600" dirty="0" smtClean="0"/>
              <a:t>Defined in 802.15.9, MPX IE ID = total IE length (10 bits), 0b0011, 0b1</a:t>
            </a:r>
          </a:p>
          <a:p>
            <a:pPr lvl="1"/>
            <a:r>
              <a:rPr lang="en-US" sz="1600" dirty="0" smtClean="0"/>
              <a:t>MPX IE has a length of 2 octets, followed by a </a:t>
            </a:r>
            <a:r>
              <a:rPr lang="en-US" sz="1600" dirty="0"/>
              <a:t>transaction control </a:t>
            </a:r>
            <a:r>
              <a:rPr lang="en-US" sz="1600" dirty="0" smtClean="0"/>
              <a:t>of 1 octet, followed by a Protocol </a:t>
            </a:r>
            <a:r>
              <a:rPr lang="en-US" sz="1600" dirty="0"/>
              <a:t>I</a:t>
            </a:r>
            <a:r>
              <a:rPr lang="en-US" sz="1600" dirty="0" smtClean="0"/>
              <a:t>dentifier of 2 octets for a total overhead of 5 octets</a:t>
            </a:r>
          </a:p>
          <a:p>
            <a:pPr lvl="1"/>
            <a:r>
              <a:rPr lang="en-US" sz="1600" dirty="0" smtClean="0"/>
              <a:t>For the special case where the dispatch code is &lt; 0x001f, the 2-octet Dispatch code is elided, resulting in a total overhead of 3 octets</a:t>
            </a:r>
          </a:p>
          <a:p>
            <a:pPr marL="342900" lvl="1" indent="-342900">
              <a:buFont typeface="Arial"/>
              <a:buChar char="•"/>
            </a:pPr>
            <a:r>
              <a:rPr lang="en-US" sz="2000" dirty="0" smtClean="0"/>
              <a:t>Protocol Identifiers:</a:t>
            </a:r>
          </a:p>
          <a:p>
            <a:pPr marL="685800" lvl="2" indent="-342900">
              <a:buFont typeface="Lucida Grande"/>
              <a:buChar char="-"/>
            </a:pPr>
            <a:r>
              <a:rPr lang="en-US" sz="1600" dirty="0" smtClean="0"/>
              <a:t>EtherType </a:t>
            </a:r>
            <a:r>
              <a:rPr lang="en-US" sz="1600" dirty="0"/>
              <a:t>values are &gt; </a:t>
            </a:r>
            <a:r>
              <a:rPr lang="en-US" sz="1600" dirty="0" smtClean="0"/>
              <a:t>0x0600</a:t>
            </a:r>
          </a:p>
          <a:p>
            <a:pPr marL="685800" lvl="2" indent="-342900">
              <a:buFont typeface="Lucida Grande"/>
              <a:buChar char="-"/>
            </a:pPr>
            <a:r>
              <a:rPr lang="en-US" sz="1600" dirty="0" smtClean="0"/>
              <a:t>Dispatch values assigned by 802.15 ANA are </a:t>
            </a:r>
            <a:r>
              <a:rPr lang="en-US" sz="1600" u="sng" dirty="0"/>
              <a:t>&lt;</a:t>
            </a:r>
            <a:r>
              <a:rPr lang="en-US" sz="1600" dirty="0"/>
              <a:t> 0x4FF </a:t>
            </a:r>
            <a:endParaRPr lang="en-US" sz="1600" dirty="0" smtClean="0"/>
          </a:p>
          <a:p>
            <a:pPr marL="685800" lvl="2" indent="-342900">
              <a:buFont typeface="Lucida Grande"/>
              <a:buChar char="-"/>
            </a:pPr>
            <a:r>
              <a:rPr lang="en-US" sz="1600" dirty="0" smtClean="0"/>
              <a:t>Dispatch </a:t>
            </a:r>
            <a:r>
              <a:rPr lang="en-US" sz="1600" dirty="0"/>
              <a:t>values </a:t>
            </a:r>
            <a:r>
              <a:rPr lang="en-US" sz="1600" dirty="0" smtClean="0"/>
              <a:t>not assigned </a:t>
            </a:r>
            <a:r>
              <a:rPr lang="en-US" sz="1600" dirty="0"/>
              <a:t>by 802.15 </a:t>
            </a:r>
            <a:r>
              <a:rPr lang="en-US" sz="1600" dirty="0" smtClean="0"/>
              <a:t>ANA, i.e. vendor specific, range </a:t>
            </a:r>
            <a:r>
              <a:rPr lang="en-US" sz="1600" dirty="0"/>
              <a:t>from </a:t>
            </a:r>
            <a:r>
              <a:rPr lang="fi-FI" sz="1600" dirty="0"/>
              <a:t>0x0500 to </a:t>
            </a:r>
            <a:r>
              <a:rPr lang="fi-FI" sz="1600" dirty="0" smtClean="0"/>
              <a:t>0x05DC</a:t>
            </a:r>
            <a:endParaRPr lang="en-US" sz="2000" dirty="0" smtClean="0"/>
          </a:p>
          <a:p>
            <a:endParaRPr lang="en-US" sz="2000" dirty="0"/>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19</a:t>
            </a:fld>
            <a:endParaRPr lang="en-US" dirty="0"/>
          </a:p>
        </p:txBody>
      </p:sp>
    </p:spTree>
    <p:extLst>
      <p:ext uri="{BB962C8B-B14F-4D97-AF65-F5344CB8AC3E}">
        <p14:creationId xmlns:p14="http://schemas.microsoft.com/office/powerpoint/2010/main" val="23919356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construction</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Non-IE devices</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5257800"/>
          </a:xfrm>
        </p:spPr>
        <p:txBody>
          <a:bodyPr/>
          <a:lstStyle/>
          <a:p>
            <a:pPr marL="342900" lvl="1" indent="-342900">
              <a:buFont typeface="Arial"/>
              <a:buChar char="•"/>
            </a:pPr>
            <a:r>
              <a:rPr lang="en-US" sz="2000" dirty="0" smtClean="0"/>
              <a:t>Non</a:t>
            </a:r>
            <a:r>
              <a:rPr lang="en-US" sz="2000" dirty="0"/>
              <a:t>-IE devices </a:t>
            </a:r>
            <a:endParaRPr lang="en-US" sz="2000" dirty="0" smtClean="0"/>
          </a:p>
          <a:p>
            <a:pPr marL="685800" lvl="2" indent="-342900">
              <a:buFont typeface="Lucida Grande"/>
              <a:buChar char="-"/>
            </a:pPr>
            <a:r>
              <a:rPr lang="en-US" sz="1600" dirty="0" smtClean="0"/>
              <a:t>1</a:t>
            </a:r>
            <a:r>
              <a:rPr lang="en-US" sz="1600" baseline="30000" dirty="0" smtClean="0"/>
              <a:t>st</a:t>
            </a:r>
            <a:r>
              <a:rPr lang="en-US" sz="1600" dirty="0" smtClean="0"/>
              <a:t> </a:t>
            </a:r>
            <a:r>
              <a:rPr lang="en-US" sz="1600" dirty="0"/>
              <a:t>payload octet </a:t>
            </a:r>
            <a:r>
              <a:rPr lang="en-US" sz="1600" dirty="0" smtClean="0"/>
              <a:t>is set to 0xff in </a:t>
            </a:r>
            <a:r>
              <a:rPr lang="en-US" sz="1600" dirty="0"/>
              <a:t>accordance with 6LoWPAN Paging </a:t>
            </a:r>
            <a:r>
              <a:rPr lang="en-US" sz="1600" dirty="0" smtClean="0"/>
              <a:t>Dispatch</a:t>
            </a:r>
          </a:p>
          <a:p>
            <a:pPr marL="685800" lvl="2" indent="-342900">
              <a:buFont typeface="Lucida Grande"/>
              <a:buChar char="-"/>
            </a:pPr>
            <a:r>
              <a:rPr lang="en-US" sz="1600" dirty="0" smtClean="0"/>
              <a:t>2</a:t>
            </a:r>
            <a:r>
              <a:rPr lang="en-US" sz="1600" baseline="30000" dirty="0" smtClean="0"/>
              <a:t>nd</a:t>
            </a:r>
            <a:r>
              <a:rPr lang="en-US" sz="1600" dirty="0" smtClean="0"/>
              <a:t> payload octet </a:t>
            </a:r>
            <a:r>
              <a:rPr lang="en-US" sz="1600" dirty="0"/>
              <a:t>denotes page 15 and will be defined in the </a:t>
            </a:r>
            <a:r>
              <a:rPr lang="en-US" sz="1600" dirty="0" smtClean="0"/>
              <a:t>future</a:t>
            </a:r>
          </a:p>
          <a:p>
            <a:pPr marL="685800" lvl="2" indent="-342900">
              <a:buFont typeface="Lucida Grande"/>
              <a:buChar char="-"/>
            </a:pPr>
            <a:r>
              <a:rPr lang="en-US" sz="1600" dirty="0" smtClean="0"/>
              <a:t>3</a:t>
            </a:r>
            <a:r>
              <a:rPr lang="en-US" sz="1600" baseline="30000" dirty="0" smtClean="0"/>
              <a:t>rd</a:t>
            </a:r>
            <a:r>
              <a:rPr lang="en-US" sz="1600" dirty="0" smtClean="0"/>
              <a:t> and 4</a:t>
            </a:r>
            <a:r>
              <a:rPr lang="en-US" sz="1600" baseline="30000" dirty="0" smtClean="0"/>
              <a:t>th</a:t>
            </a:r>
            <a:r>
              <a:rPr lang="en-US" sz="1600" dirty="0" smtClean="0"/>
              <a:t> payload octets denote the Protocol Identifier </a:t>
            </a:r>
          </a:p>
          <a:p>
            <a:pPr marL="685800" lvl="2" indent="-342900">
              <a:buFont typeface="Arial"/>
              <a:buChar char="•"/>
            </a:pPr>
            <a:r>
              <a:rPr lang="en-US" sz="1600" dirty="0" smtClean="0"/>
              <a:t>Note: </a:t>
            </a:r>
            <a:endParaRPr lang="en-US" sz="1600" dirty="0"/>
          </a:p>
          <a:p>
            <a:pPr marL="342900" lvl="1" indent="-342900">
              <a:buFont typeface="Arial"/>
              <a:buChar char="•"/>
            </a:pPr>
            <a:r>
              <a:rPr lang="en-US" sz="2000" dirty="0"/>
              <a:t>Non-IE device discovery will use a “well known” key to secure a discovery ULI packet, devices not responding to this discovery packet could be assumed to be non-ULI (multiple discovery packets should be sent since a packet may not be received</a:t>
            </a:r>
            <a:r>
              <a:rPr lang="en-US" sz="2000" dirty="0" smtClean="0"/>
              <a:t>)</a:t>
            </a:r>
          </a:p>
          <a:p>
            <a:pPr marL="342900" lvl="1" indent="-342900">
              <a:buFont typeface="Arial"/>
              <a:buChar char="•"/>
            </a:pPr>
            <a:r>
              <a:rPr lang="en-US" sz="2000" dirty="0"/>
              <a:t>Protocol Identifiers:</a:t>
            </a:r>
          </a:p>
          <a:p>
            <a:pPr marL="685800" lvl="2" indent="-342900">
              <a:buFont typeface="Lucida Grande"/>
              <a:buChar char="-"/>
            </a:pPr>
            <a:r>
              <a:rPr lang="en-US" sz="1600" dirty="0"/>
              <a:t>EtherType values are &gt; 0x0600</a:t>
            </a:r>
          </a:p>
          <a:p>
            <a:pPr marL="685800" lvl="2" indent="-342900">
              <a:buFont typeface="Lucida Grande"/>
              <a:buChar char="-"/>
            </a:pPr>
            <a:r>
              <a:rPr lang="en-US" sz="1600" dirty="0"/>
              <a:t>Dispatch values assigned by 802.15 ANA are </a:t>
            </a:r>
            <a:r>
              <a:rPr lang="en-US" sz="1600" u="sng" dirty="0"/>
              <a:t>&lt;</a:t>
            </a:r>
            <a:r>
              <a:rPr lang="en-US" sz="1600" dirty="0"/>
              <a:t> 0x4FF </a:t>
            </a:r>
          </a:p>
          <a:p>
            <a:pPr marL="685800" lvl="2" indent="-342900">
              <a:buFont typeface="Lucida Grande"/>
              <a:buChar char="-"/>
            </a:pPr>
            <a:r>
              <a:rPr lang="en-US" sz="1600" dirty="0"/>
              <a:t>Dispatch values not assigned by 802.15 ANA, i.e. vendor specific, range from </a:t>
            </a:r>
            <a:r>
              <a:rPr lang="fi-FI" sz="1600" dirty="0"/>
              <a:t>0x0500 to </a:t>
            </a:r>
            <a:r>
              <a:rPr lang="fi-FI" sz="1600" dirty="0" smtClean="0"/>
              <a:t>0x05DC</a:t>
            </a:r>
            <a:endParaRPr lang="en-US" sz="2000" dirty="0"/>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20</a:t>
            </a:fld>
            <a:endParaRPr lang="en-US" dirty="0"/>
          </a:p>
        </p:txBody>
      </p:sp>
    </p:spTree>
    <p:extLst>
      <p:ext uri="{BB962C8B-B14F-4D97-AF65-F5344CB8AC3E}">
        <p14:creationId xmlns:p14="http://schemas.microsoft.com/office/powerpoint/2010/main" val="28291361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pic>
        <p:nvPicPr>
          <p:cNvPr id="6" name="Picture 5"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95400"/>
            <a:ext cx="9144000" cy="4921770"/>
          </a:xfrm>
          <a:prstGeom prst="rect">
            <a:avLst/>
          </a:prstGeom>
        </p:spPr>
      </p:pic>
    </p:spTree>
    <p:extLst>
      <p:ext uri="{BB962C8B-B14F-4D97-AF65-F5344CB8AC3E}">
        <p14:creationId xmlns:p14="http://schemas.microsoft.com/office/powerpoint/2010/main" val="278625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4326" y="16951"/>
            <a:ext cx="8686800" cy="1143000"/>
          </a:xfrm>
        </p:spPr>
        <p:txBody>
          <a:bodyPr/>
          <a:lstStyle/>
          <a:p>
            <a:r>
              <a:rPr lang="en-US" b="1" dirty="0" smtClean="0">
                <a:solidFill>
                  <a:srgbClr val="000000"/>
                </a:solidFill>
                <a:ea typeface="Lucida Grande"/>
                <a:cs typeface="Lucida Grande"/>
              </a:rPr>
              <a:t>Packet Construction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22</a:t>
            </a:fld>
            <a:endParaRPr lang="en-US" dirty="0"/>
          </a:p>
        </p:txBody>
      </p:sp>
      <p:pic>
        <p:nvPicPr>
          <p:cNvPr id="6" name="Picture 5" descr="ULI_Packet Figure.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600" y="914400"/>
            <a:ext cx="7721600" cy="5651500"/>
          </a:xfrm>
          <a:prstGeom prst="rect">
            <a:avLst/>
          </a:prstGeom>
        </p:spPr>
      </p:pic>
    </p:spTree>
    <p:extLst>
      <p:ext uri="{BB962C8B-B14F-4D97-AF65-F5344CB8AC3E}">
        <p14:creationId xmlns:p14="http://schemas.microsoft.com/office/powerpoint/2010/main" val="28026919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23</a:t>
            </a:fld>
            <a:endParaRPr lang="en-US"/>
          </a:p>
        </p:txBody>
      </p:sp>
      <p:sp>
        <p:nvSpPr>
          <p:cNvPr id="5" name="TextBox 4"/>
          <p:cNvSpPr txBox="1"/>
          <p:nvPr/>
        </p:nvSpPr>
        <p:spPr>
          <a:xfrm>
            <a:off x="2057400" y="2514600"/>
            <a:ext cx="5029200" cy="646331"/>
          </a:xfrm>
          <a:prstGeom prst="rect">
            <a:avLst/>
          </a:prstGeom>
          <a:noFill/>
        </p:spPr>
        <p:txBody>
          <a:bodyPr wrap="square" rtlCol="0">
            <a:spAutoFit/>
          </a:bodyPr>
          <a:lstStyle/>
          <a:p>
            <a:r>
              <a:rPr lang="en-US" sz="3600" b="1" dirty="0" smtClean="0"/>
              <a:t>Backup Slides</a:t>
            </a:r>
            <a:endParaRPr lang="en-US" sz="3600" b="1" dirty="0"/>
          </a:p>
        </p:txBody>
      </p:sp>
    </p:spTree>
    <p:extLst>
      <p:ext uri="{BB962C8B-B14F-4D97-AF65-F5344CB8AC3E}">
        <p14:creationId xmlns:p14="http://schemas.microsoft.com/office/powerpoint/2010/main" val="13910155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381000" y="6858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p:cNvPicPr>
            <a:picLocks noChangeAspect="1"/>
          </p:cNvPicPr>
          <p:nvPr/>
        </p:nvPicPr>
        <p:blipFill>
          <a:blip r:embed="rId3"/>
          <a:stretch>
            <a:fillRect/>
          </a:stretch>
        </p:blipFill>
        <p:spPr>
          <a:xfrm>
            <a:off x="590260" y="2362200"/>
            <a:ext cx="8548660" cy="3352800"/>
          </a:xfrm>
          <a:prstGeom prst="rect">
            <a:avLst/>
          </a:prstGeom>
        </p:spPr>
      </p:pic>
    </p:spTree>
    <p:extLst>
      <p:ext uri="{BB962C8B-B14F-4D97-AF65-F5344CB8AC3E}">
        <p14:creationId xmlns:p14="http://schemas.microsoft.com/office/powerpoint/2010/main" val="15429027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990600"/>
            <a:ext cx="8915400" cy="5165271"/>
          </a:xfrm>
          <a:prstGeom prst="rect">
            <a:avLst/>
          </a:prstGeom>
        </p:spPr>
      </p:pic>
    </p:spTree>
    <p:extLst>
      <p:ext uri="{BB962C8B-B14F-4D97-AF65-F5344CB8AC3E}">
        <p14:creationId xmlns:p14="http://schemas.microsoft.com/office/powerpoint/2010/main" val="6123473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802.15.9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26</a:t>
            </a:fld>
            <a:endParaRPr lang="en-US" dirty="0"/>
          </a:p>
        </p:txBody>
      </p:sp>
      <p:pic>
        <p:nvPicPr>
          <p:cNvPr id="8" name="Picture 7"/>
          <p:cNvPicPr>
            <a:picLocks noChangeAspect="1"/>
          </p:cNvPicPr>
          <p:nvPr/>
        </p:nvPicPr>
        <p:blipFill>
          <a:blip r:embed="rId2"/>
          <a:stretch>
            <a:fillRect/>
          </a:stretch>
        </p:blipFill>
        <p:spPr>
          <a:xfrm>
            <a:off x="0" y="1752600"/>
            <a:ext cx="4495800" cy="4422953"/>
          </a:xfrm>
          <a:prstGeom prst="rect">
            <a:avLst/>
          </a:prstGeom>
        </p:spPr>
      </p:pic>
      <p:pic>
        <p:nvPicPr>
          <p:cNvPr id="11" name="Picture 10" descr="802.15.9.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057400"/>
            <a:ext cx="4699294" cy="3581400"/>
          </a:xfrm>
          <a:prstGeom prst="rect">
            <a:avLst/>
          </a:prstGeom>
        </p:spPr>
      </p:pic>
    </p:spTree>
    <p:extLst>
      <p:ext uri="{BB962C8B-B14F-4D97-AF65-F5344CB8AC3E}">
        <p14:creationId xmlns:p14="http://schemas.microsoft.com/office/powerpoint/2010/main" val="4245190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27</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21253298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802.15.9</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p:txBody>
      </p:sp>
    </p:spTree>
    <p:extLst>
      <p:ext uri="{BB962C8B-B14F-4D97-AF65-F5344CB8AC3E}">
        <p14:creationId xmlns:p14="http://schemas.microsoft.com/office/powerpoint/2010/main" val="17375571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29</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30</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062651"/>
          </a:xfrm>
          <a:prstGeom prst="rect">
            <a:avLst/>
          </a:prstGeom>
          <a:noFill/>
        </p:spPr>
        <p:txBody>
          <a:bodyPr wrap="square" numCol="1"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32</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366293680"/>
              </p:ext>
            </p:extLst>
          </p:nvPr>
        </p:nvGraphicFramePr>
        <p:xfrm>
          <a:off x="152399" y="838200"/>
          <a:ext cx="8701802" cy="4876799"/>
        </p:xfrm>
        <a:graphic>
          <a:graphicData uri="http://schemas.openxmlformats.org/drawingml/2006/table">
            <a:tbl>
              <a:tblPr firstRow="1" bandRow="1">
                <a:tableStyleId>{5C22544A-7EE6-4342-B048-85BDC9FD1C3A}</a:tableStyleId>
              </a:tblPr>
              <a:tblGrid>
                <a:gridCol w="1178644"/>
                <a:gridCol w="2555157"/>
                <a:gridCol w="1152374"/>
                <a:gridCol w="1861400"/>
                <a:gridCol w="1954227"/>
              </a:tblGrid>
              <a:tr h="286420">
                <a:tc gridSpan="5">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Operational</a:t>
                      </a:r>
                      <a:endParaRPr lang="en-US" sz="1400" b="1" dirty="0"/>
                    </a:p>
                  </a:txBody>
                  <a:tcPr/>
                </a:tc>
                <a:tc>
                  <a:txBody>
                    <a:bodyPr/>
                    <a:lstStyle/>
                    <a:p>
                      <a:r>
                        <a:rPr lang="en-US" sz="1400" b="1" dirty="0" smtClean="0"/>
                        <a:t>Op enumerations</a:t>
                      </a:r>
                      <a:endParaRPr lang="en-US" sz="1400" b="1" dirty="0"/>
                    </a:p>
                  </a:txBody>
                  <a:tcPr/>
                </a:tc>
                <a:tc>
                  <a:txBody>
                    <a:bodyPr/>
                    <a:lstStyle/>
                    <a:p>
                      <a:endParaRPr lang="en-US" sz="1400" b="1" dirty="0"/>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Device</a:t>
                      </a:r>
                      <a:r>
                        <a:rPr lang="en-US" sz="1400" baseline="0" dirty="0" smtClean="0"/>
                        <a:t> </a:t>
                      </a:r>
                      <a:r>
                        <a:rPr lang="en-US" sz="1400" dirty="0" smtClean="0"/>
                        <a:t>Type</a:t>
                      </a:r>
                      <a:endParaRPr lang="en-US" sz="1400" dirty="0"/>
                    </a:p>
                  </a:txBody>
                  <a:tcPr/>
                </a:tc>
                <a:tc>
                  <a:txBody>
                    <a:bodyPr/>
                    <a:lstStyle/>
                    <a:p>
                      <a:r>
                        <a:rPr lang="en-US" sz="1400" dirty="0" smtClean="0"/>
                        <a:t>FFD, RFD, RFD-TX, RFD-RX</a:t>
                      </a:r>
                      <a:endParaRPr lang="en-US" sz="1400" dirty="0"/>
                    </a:p>
                  </a:txBody>
                  <a:tcPr/>
                </a:tc>
                <a:tc>
                  <a:txBody>
                    <a:bodyPr/>
                    <a:lstStyle/>
                    <a:p>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PAN</a:t>
                      </a:r>
                      <a:endParaRPr lang="en-US" sz="1400" dirty="0"/>
                    </a:p>
                  </a:txBody>
                  <a:tcPr/>
                </a:tc>
                <a:tc>
                  <a:txBody>
                    <a:bodyPr/>
                    <a:lstStyle/>
                    <a:p>
                      <a:r>
                        <a:rPr lang="en-US" sz="1400" dirty="0" smtClean="0"/>
                        <a:t>Set-up, discovery</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sz="1400" dirty="0"/>
                    </a:p>
                  </a:txBody>
                  <a:tcPr/>
                </a:tc>
                <a:tc>
                  <a:txBody>
                    <a:bodyPr/>
                    <a:lstStyle/>
                    <a:p>
                      <a:endParaRPr lang="en-US" dirty="0"/>
                    </a:p>
                  </a:txBody>
                  <a:tcPr/>
                </a:tc>
              </a:tr>
              <a:tr h="286420">
                <a:tc>
                  <a:txBody>
                    <a:bodyPr/>
                    <a:lstStyle/>
                    <a:p>
                      <a:endParaRPr lang="en-US" sz="1400" dirty="0"/>
                    </a:p>
                  </a:txBody>
                  <a:tcPr/>
                </a:tc>
                <a:tc>
                  <a:txBody>
                    <a:bodyPr/>
                    <a:lstStyle/>
                    <a:p>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a:p>
                  </a:txBody>
                  <a:tcPr/>
                </a:tc>
                <a:tc>
                  <a:txBody>
                    <a:bodyPr/>
                    <a:lstStyle/>
                    <a:p>
                      <a:endParaRPr lang="en-US" sz="140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31673217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33</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606540433"/>
              </p:ext>
            </p:extLst>
          </p:nvPr>
        </p:nvGraphicFramePr>
        <p:xfrm>
          <a:off x="304800" y="685800"/>
          <a:ext cx="8092202" cy="6065520"/>
        </p:xfrm>
        <a:graphic>
          <a:graphicData uri="http://schemas.openxmlformats.org/drawingml/2006/table">
            <a:tbl>
              <a:tblPr firstRow="1" bandRow="1">
                <a:tableStyleId>{5C22544A-7EE6-4342-B048-85BDC9FD1C3A}</a:tableStyleId>
              </a:tblPr>
              <a:tblGrid>
                <a:gridCol w="2819401"/>
                <a:gridCol w="1457174"/>
                <a:gridCol w="3038626"/>
                <a:gridCol w="777001"/>
              </a:tblGrid>
              <a:tr h="286420">
                <a:tc gridSpan="4">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Optional Modes</a:t>
                      </a:r>
                      <a:endParaRPr lang="en-US" sz="1400" b="1" dirty="0"/>
                    </a:p>
                  </a:txBody>
                  <a:tcPr/>
                </a:tc>
                <a:tc>
                  <a:txBody>
                    <a:bodyPr/>
                    <a:lstStyle/>
                    <a:p>
                      <a:r>
                        <a:rPr lang="en-US" sz="1400" b="1" dirty="0" smtClean="0"/>
                        <a:t>Configuration set-up</a:t>
                      </a:r>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Generic (GTS) [beacon-enabled]</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DSME</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TSCH</a:t>
                      </a:r>
                    </a:p>
                  </a:txBody>
                  <a:tcPr/>
                </a:tc>
                <a:tc>
                  <a:txBody>
                    <a:bodyPr/>
                    <a:lstStyle/>
                    <a:p>
                      <a:r>
                        <a:rPr lang="en-US" sz="1400" dirty="0" smtClean="0"/>
                        <a:t>Slotframe</a:t>
                      </a:r>
                      <a:endParaRPr lang="en-US" sz="1400" dirty="0"/>
                    </a:p>
                  </a:txBody>
                  <a:tcPr/>
                </a:tc>
                <a:tc>
                  <a:txBody>
                    <a:bodyPr/>
                    <a:lstStyle/>
                    <a:p>
                      <a:endParaRPr lang="en-US" sz="1400" dirty="0"/>
                    </a:p>
                  </a:txBody>
                  <a:tcPr/>
                </a:tc>
                <a:tc>
                  <a:txBody>
                    <a:bodyPr/>
                    <a:lstStyle/>
                    <a:p>
                      <a:endParaRPr lang="en-US"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SUN [Nonbeacon-enabled</a:t>
                      </a:r>
                      <a:r>
                        <a:rPr lang="en-US" sz="1400" dirty="0"/>
                        <a:t>]</a:t>
                      </a:r>
                      <a:endParaRPr lang="en-US" sz="1400" dirty="0" smtClean="0"/>
                    </a:p>
                  </a:txBody>
                  <a:tcPr/>
                </a:tc>
                <a:tc>
                  <a:txBody>
                    <a:bodyPr/>
                    <a:lstStyle/>
                    <a:p>
                      <a:endParaRPr lang="en-US" sz="1400" dirty="0"/>
                    </a:p>
                  </a:txBody>
                  <a:tcPr/>
                </a:tc>
                <a:tc>
                  <a:txBody>
                    <a:bodyPr/>
                    <a:lstStyle/>
                    <a:p>
                      <a:r>
                        <a:rPr lang="en-US" sz="1400" i="1" kern="1200" dirty="0" err="1" smtClean="0">
                          <a:solidFill>
                            <a:schemeClr val="dk1"/>
                          </a:solidFill>
                          <a:effectLst/>
                          <a:latin typeface="+mn-lt"/>
                          <a:ea typeface="+mn-ea"/>
                          <a:cs typeface="+mn-cs"/>
                        </a:rPr>
                        <a:t>phyCurrentChannel</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smtClean="0">
                          <a:solidFill>
                            <a:schemeClr val="dk1"/>
                          </a:solidFill>
                          <a:effectLst/>
                          <a:latin typeface="+mn-lt"/>
                          <a:ea typeface="+mn-ea"/>
                          <a:cs typeface="+mn-cs"/>
                        </a:rPr>
                        <a:t>ChanCenterFreq0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NumChan</a:t>
                      </a:r>
                      <a:r>
                        <a:rPr lang="en-US" sz="1400" i="1" kern="1200" dirty="0" smtClean="0">
                          <a:solidFill>
                            <a:schemeClr val="dk1"/>
                          </a:solidFill>
                          <a:effectLst/>
                          <a:latin typeface="+mn-lt"/>
                          <a:ea typeface="+mn-ea"/>
                          <a:cs typeface="+mn-cs"/>
                        </a:rPr>
                        <a:t>,</a:t>
                      </a:r>
                      <a:r>
                        <a:rPr lang="en-US" sz="1400" i="1" kern="1200" baseline="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ChanSpacing</a:t>
                      </a:r>
                      <a:endParaRPr lang="en-US" sz="1400" i="1" kern="1200" dirty="0" smtClean="0">
                        <a:solidFill>
                          <a:schemeClr val="dk1"/>
                        </a:solidFill>
                        <a:effectLst/>
                        <a:latin typeface="+mn-lt"/>
                        <a:ea typeface="+mn-ea"/>
                        <a:cs typeface="+mn-cs"/>
                      </a:endParaRPr>
                    </a:p>
                    <a:p>
                      <a:r>
                        <a:rPr lang="en-US" sz="1400" i="1" kern="1200" dirty="0" err="1" smtClean="0">
                          <a:solidFill>
                            <a:schemeClr val="dk1"/>
                          </a:solidFill>
                          <a:effectLst/>
                          <a:latin typeface="+mn-lt"/>
                          <a:ea typeface="+mn-ea"/>
                          <a:cs typeface="+mn-cs"/>
                        </a:rPr>
                        <a:t>phyCurrentPage</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phyCurrentSUNPageEntry</a:t>
                      </a:r>
                      <a:r>
                        <a:rPr lang="en-US" sz="1400" i="1" kern="120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phyNumSUNPageEntriesSupported</a:t>
                      </a:r>
                      <a:r>
                        <a:rPr lang="en-US" sz="1400" i="1" kern="1200" dirty="0" smtClean="0">
                          <a:solidFill>
                            <a:schemeClr val="dk1"/>
                          </a:solidFill>
                          <a:effectLst/>
                          <a:latin typeface="+mn-lt"/>
                          <a:ea typeface="+mn-ea"/>
                          <a:cs typeface="+mn-cs"/>
                        </a:rPr>
                        <a:t> </a:t>
                      </a:r>
                      <a:r>
                        <a:rPr lang="en-US" sz="1400" i="1" kern="1200" dirty="0" err="1" smtClean="0">
                          <a:solidFill>
                            <a:schemeClr val="dk1"/>
                          </a:solidFill>
                          <a:effectLst/>
                          <a:latin typeface="+mn-lt"/>
                          <a:ea typeface="+mn-ea"/>
                          <a:cs typeface="+mn-cs"/>
                        </a:rPr>
                        <a:t>phySUNPageEntriesSupported</a:t>
                      </a:r>
                      <a:r>
                        <a:rPr lang="en-US" sz="1400" i="1" kern="1200" dirty="0" smtClean="0">
                          <a:solidFill>
                            <a:schemeClr val="dk1"/>
                          </a:solidFill>
                          <a:effectLst/>
                          <a:latin typeface="+mn-lt"/>
                          <a:ea typeface="+mn-ea"/>
                          <a:cs typeface="+mn-cs"/>
                        </a:rPr>
                        <a:t> </a:t>
                      </a:r>
                    </a:p>
                    <a:p>
                      <a:r>
                        <a:rPr lang="en-US" sz="1400" i="1" kern="1200" dirty="0" err="1" smtClean="0">
                          <a:solidFill>
                            <a:schemeClr val="dk1"/>
                          </a:solidFill>
                          <a:effectLst/>
                          <a:latin typeface="+mn-lt"/>
                          <a:ea typeface="+mn-ea"/>
                          <a:cs typeface="+mn-cs"/>
                        </a:rPr>
                        <a:t>macPanId</a:t>
                      </a:r>
                      <a:r>
                        <a:rPr lang="en-US" sz="1400" i="1" kern="1200" dirty="0" smtClean="0">
                          <a:solidFill>
                            <a:schemeClr val="dk1"/>
                          </a:solidFill>
                          <a:effectLst/>
                          <a:latin typeface="+mn-lt"/>
                          <a:ea typeface="+mn-ea"/>
                          <a:cs typeface="+mn-cs"/>
                        </a:rPr>
                        <a:t>,</a:t>
                      </a:r>
                    </a:p>
                    <a:p>
                      <a:r>
                        <a:rPr lang="en-US" sz="1400" i="1" kern="1200" dirty="0" err="1" smtClean="0">
                          <a:solidFill>
                            <a:schemeClr val="dk1"/>
                          </a:solidFill>
                          <a:effectLst/>
                          <a:latin typeface="+mn-lt"/>
                          <a:ea typeface="+mn-ea"/>
                          <a:cs typeface="+mn-cs"/>
                        </a:rPr>
                        <a:t>macCoordShortAddress</a:t>
                      </a:r>
                      <a:endParaRPr lang="en-US" sz="1400" i="1" kern="1200" dirty="0" smtClean="0">
                        <a:solidFill>
                          <a:schemeClr val="dk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phySUNChannelsSupported</a:t>
                      </a:r>
                      <a:r>
                        <a:rPr lang="en-US" sz="1400" i="1" kern="1200" dirty="0" smtClean="0">
                          <a:solidFill>
                            <a:schemeClr val="dk1"/>
                          </a:solidFill>
                          <a:effectLst/>
                          <a:latin typeface="+mn-lt"/>
                          <a:ea typeface="+mn-ea"/>
                          <a:cs typeface="+mn-cs"/>
                        </a:rPr>
                        <a:t> </a:t>
                      </a:r>
                      <a:endParaRPr lang="en-US" sz="1400" i="1" dirty="0" smtClean="0"/>
                    </a:p>
                  </a:txBody>
                  <a:tcPr/>
                </a:tc>
                <a:tc>
                  <a:txBody>
                    <a:bodyPr/>
                    <a:lstStyle/>
                    <a:p>
                      <a:endParaRPr lang="en-US"/>
                    </a:p>
                  </a:txBody>
                  <a:tcPr/>
                </a:tc>
              </a:tr>
              <a:tr h="286420">
                <a:tc>
                  <a:txBody>
                    <a:bodyPr/>
                    <a:lstStyle/>
                    <a:p>
                      <a:r>
                        <a:rPr lang="en-US" sz="1400" dirty="0" smtClean="0"/>
                        <a:t>TVWS</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LECIM (lp-wan)</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RFID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RCC</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Generic [non-beacon-enabled]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27408648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34</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4577397"/>
              </p:ext>
            </p:extLst>
          </p:nvPr>
        </p:nvGraphicFramePr>
        <p:xfrm>
          <a:off x="152399" y="838200"/>
          <a:ext cx="8763001" cy="5372137"/>
        </p:xfrm>
        <a:graphic>
          <a:graphicData uri="http://schemas.openxmlformats.org/drawingml/2006/table">
            <a:tbl>
              <a:tblPr firstRow="1" bandRow="1">
                <a:tableStyleId>{5C22544A-7EE6-4342-B048-85BDC9FD1C3A}</a:tableStyleId>
              </a:tblPr>
              <a:tblGrid>
                <a:gridCol w="1752601"/>
                <a:gridCol w="6248400"/>
                <a:gridCol w="762000"/>
              </a:tblGrid>
              <a:tr h="286420">
                <a:tc gridSpan="3">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r>
              <a:tr h="286420">
                <a:tc>
                  <a:txBody>
                    <a:bodyPr/>
                    <a:lstStyle/>
                    <a:p>
                      <a:r>
                        <a:rPr lang="en-US" sz="1400" b="1" dirty="0" smtClean="0"/>
                        <a:t>Option behaviors</a:t>
                      </a:r>
                      <a:endParaRPr lang="en-US" sz="1400" b="1" dirty="0"/>
                    </a:p>
                  </a:txBody>
                  <a:tcPr/>
                </a:tc>
                <a:tc>
                  <a:txBody>
                    <a:bodyPr/>
                    <a:lstStyle/>
                    <a:p>
                      <a:r>
                        <a:rPr lang="en-US" sz="1400" b="1" dirty="0" smtClean="0"/>
                        <a:t>Option details</a:t>
                      </a:r>
                      <a:endParaRPr lang="en-US" sz="1400" b="1" dirty="0"/>
                    </a:p>
                  </a:txBody>
                  <a:tcPr/>
                </a:tc>
                <a:tc>
                  <a:txBody>
                    <a:bodyPr/>
                    <a:lstStyle/>
                    <a:p>
                      <a:endParaRPr lang="en-US"/>
                    </a:p>
                  </a:txBody>
                  <a:tcPr/>
                </a:tc>
              </a:tr>
              <a:tr h="286420">
                <a:tc>
                  <a:txBody>
                    <a:bodyPr/>
                    <a:lstStyle/>
                    <a:p>
                      <a:r>
                        <a:rPr lang="en-US" sz="1400" dirty="0" smtClean="0"/>
                        <a:t>Association</a:t>
                      </a:r>
                      <a:endParaRPr lang="en-US" sz="1400" dirty="0"/>
                    </a:p>
                  </a:txBody>
                  <a:tcPr/>
                </a:tc>
                <a:tc>
                  <a:txBody>
                    <a:bodyPr/>
                    <a:lstStyle/>
                    <a:p>
                      <a:endParaRPr lang="en-US" sz="1400" dirty="0"/>
                    </a:p>
                  </a:txBody>
                  <a:tcPr/>
                </a:tc>
                <a:tc>
                  <a:txBody>
                    <a:bodyPr/>
                    <a:lstStyle/>
                    <a:p>
                      <a:endParaRPr lang="en-US"/>
                    </a:p>
                  </a:txBody>
                  <a:tcPr/>
                </a:tc>
              </a:tr>
              <a:tr h="286420">
                <a:tc>
                  <a:txBody>
                    <a:bodyPr/>
                    <a:lstStyle/>
                    <a:p>
                      <a:r>
                        <a:rPr lang="en-US" sz="1400" dirty="0" smtClean="0"/>
                        <a:t>Security</a:t>
                      </a:r>
                      <a:endParaRPr lang="en-US" sz="1400" dirty="0"/>
                    </a:p>
                  </a:txBody>
                  <a:tcPr/>
                </a:tc>
                <a:tc>
                  <a:txBody>
                    <a:bodyPr/>
                    <a:lstStyle/>
                    <a:p>
                      <a:r>
                        <a:rPr lang="en-US" sz="1400" dirty="0" smtClean="0"/>
                        <a:t>Integrity,</a:t>
                      </a:r>
                      <a:r>
                        <a:rPr lang="en-US" sz="1400" baseline="0" dirty="0" smtClean="0"/>
                        <a:t> Encryption</a:t>
                      </a:r>
                      <a:endParaRPr lang="en-US" sz="1400" dirty="0"/>
                    </a:p>
                  </a:txBody>
                  <a:tcPr/>
                </a:tc>
                <a:tc>
                  <a:txBody>
                    <a:bodyPr/>
                    <a:lstStyle/>
                    <a:p>
                      <a:endParaRPr lang="en-US"/>
                    </a:p>
                  </a:txBody>
                  <a:tcPr/>
                </a:tc>
              </a:tr>
              <a:tr h="286420">
                <a:tc>
                  <a:txBody>
                    <a:bodyPr/>
                    <a:lstStyle/>
                    <a:p>
                      <a:r>
                        <a:rPr lang="en-US" sz="1400" dirty="0" smtClean="0"/>
                        <a:t>Promiscuous</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Ranging</a:t>
                      </a:r>
                      <a:endParaRPr lang="en-US" sz="1400" dirty="0"/>
                    </a:p>
                  </a:txBody>
                  <a:tcPr/>
                </a:tc>
                <a:tc>
                  <a:txBody>
                    <a:bodyPr/>
                    <a:lstStyle/>
                    <a:p>
                      <a:endParaRPr lang="en-US" dirty="0"/>
                    </a:p>
                  </a:txBody>
                  <a:tcPr/>
                </a:tc>
                <a:tc>
                  <a:txBody>
                    <a:bodyPr/>
                    <a:lstStyle/>
                    <a:p>
                      <a:endParaRPr lang="en-US" dirty="0"/>
                    </a:p>
                  </a:txBody>
                  <a:tcPr/>
                </a:tc>
              </a:tr>
              <a:tr h="286420">
                <a:tc>
                  <a:txBody>
                    <a:bodyPr/>
                    <a:lstStyle/>
                    <a:p>
                      <a:r>
                        <a:rPr lang="en-US" sz="1400" dirty="0" smtClean="0"/>
                        <a:t>Low Energy</a:t>
                      </a:r>
                      <a:endParaRPr lang="en-US" sz="1400" dirty="0"/>
                    </a:p>
                  </a:txBody>
                  <a:tcPr/>
                </a:tc>
                <a:tc>
                  <a:txBody>
                    <a:bodyPr/>
                    <a:lstStyle/>
                    <a:p>
                      <a:r>
                        <a:rPr lang="en-US" sz="1400" dirty="0" smtClean="0"/>
                        <a:t>CSL, RIT, IRIT</a:t>
                      </a:r>
                      <a:endParaRPr lang="en-US" sz="1400" dirty="0"/>
                    </a:p>
                  </a:txBody>
                  <a:tcPr/>
                </a:tc>
                <a:tc>
                  <a:txBody>
                    <a:bodyPr/>
                    <a:lstStyle/>
                    <a:p>
                      <a:endParaRPr lang="en-US"/>
                    </a:p>
                  </a:txBody>
                  <a:tcPr/>
                </a:tc>
              </a:tr>
              <a:tr h="286420">
                <a:tc>
                  <a:txBody>
                    <a:bodyPr/>
                    <a:lstStyle/>
                    <a:p>
                      <a:r>
                        <a:rPr lang="en-US" sz="1400" dirty="0" smtClean="0"/>
                        <a:t>Priority</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Metrics</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MAC Metrics IE/All MAC Metrics IE</a:t>
                      </a:r>
                      <a:endParaRPr lang="en-US" sz="1400" dirty="0"/>
                    </a:p>
                  </a:txBody>
                  <a:tcPr/>
                </a:tc>
                <a:tc>
                  <a:txBody>
                    <a:bodyPr/>
                    <a:lstStyle/>
                    <a:p>
                      <a:endParaRPr lang="en-US" dirty="0"/>
                    </a:p>
                  </a:txBody>
                  <a:tcPr/>
                </a:tc>
              </a:tr>
              <a:tr h="286420">
                <a:tc>
                  <a:txBody>
                    <a:bodyPr/>
                    <a:lstStyle/>
                    <a:p>
                      <a:r>
                        <a:rPr lang="en-US" sz="1400" dirty="0" smtClean="0"/>
                        <a:t>Channel Hopping</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Channel hopping IE, </a:t>
                      </a:r>
                      <a:r>
                        <a:rPr lang="en-US" sz="1400" b="0" i="1" u="none" strike="noStrike" kern="1200" baseline="0" dirty="0" smtClean="0">
                          <a:solidFill>
                            <a:schemeClr val="dk1"/>
                          </a:solidFill>
                          <a:latin typeface="+mn-lt"/>
                          <a:ea typeface="+mn-ea"/>
                          <a:cs typeface="+mn-cs"/>
                        </a:rPr>
                        <a:t>macHoppingSequenceLength, macHoppingSequenceList, </a:t>
                      </a:r>
                      <a:r>
                        <a:rPr lang="en-US" sz="1400" b="0" i="1" u="none" strike="noStrike" kern="1200" baseline="0" dirty="0" err="1" smtClean="0">
                          <a:solidFill>
                            <a:schemeClr val="dk1"/>
                          </a:solidFill>
                          <a:latin typeface="+mn-lt"/>
                          <a:ea typeface="+mn-ea"/>
                          <a:cs typeface="+mn-cs"/>
                        </a:rPr>
                        <a:t>macHoppingSequenceId</a:t>
                      </a:r>
                      <a:r>
                        <a:rPr lang="en-US" sz="1400" b="0" i="0"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macNumberofChannels</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macPhyConfiguration</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macExtendedBitmap</a:t>
                      </a:r>
                      <a:r>
                        <a:rPr lang="en-US" sz="1400" b="0" i="1" u="none" strike="noStrike" kern="1200" baseline="0" dirty="0" smtClean="0">
                          <a:solidFill>
                            <a:schemeClr val="dk1"/>
                          </a:solidFill>
                          <a:latin typeface="+mn-lt"/>
                          <a:ea typeface="+mn-ea"/>
                          <a:cs typeface="+mn-cs"/>
                        </a:rPr>
                        <a:t> </a:t>
                      </a:r>
                      <a:endParaRPr lang="en-US" sz="1400" i="1" dirty="0"/>
                    </a:p>
                  </a:txBody>
                  <a:tcPr/>
                </a:tc>
                <a:tc>
                  <a:txBody>
                    <a:bodyPr/>
                    <a:lstStyle/>
                    <a:p>
                      <a:endParaRPr lang="en-US" sz="1400" i="1" dirty="0"/>
                    </a:p>
                  </a:txBody>
                  <a:tcPr/>
                </a:tc>
              </a:tr>
              <a:tr h="286420">
                <a:tc>
                  <a:txBody>
                    <a:bodyPr/>
                    <a:lstStyle/>
                    <a:p>
                      <a:r>
                        <a:rPr lang="en-US" sz="1400" dirty="0" smtClean="0"/>
                        <a:t>IEs</a:t>
                      </a:r>
                      <a:endParaRPr lang="en-US" sz="1400" dirty="0"/>
                    </a:p>
                  </a:txBody>
                  <a:tcPr/>
                </a:tc>
                <a:tc>
                  <a:txBody>
                    <a:bodyPr/>
                    <a:lstStyle/>
                    <a:p>
                      <a:r>
                        <a:rPr lang="en-US" sz="1400" dirty="0" smtClean="0"/>
                        <a:t>Header,</a:t>
                      </a:r>
                      <a:r>
                        <a:rPr lang="en-US" sz="1400" baseline="0" dirty="0" smtClean="0"/>
                        <a:t> Payload</a:t>
                      </a:r>
                      <a:endParaRPr lang="en-US" sz="1400" dirty="0"/>
                    </a:p>
                  </a:txBody>
                  <a:tcPr/>
                </a:tc>
                <a:tc>
                  <a:txBody>
                    <a:bodyPr/>
                    <a:lstStyle/>
                    <a:p>
                      <a:endParaRPr lang="en-US"/>
                    </a:p>
                  </a:txBody>
                  <a:tcPr/>
                </a:tc>
              </a:tr>
              <a:tr h="286420">
                <a:tc>
                  <a:txBody>
                    <a:bodyPr/>
                    <a:lstStyle/>
                    <a:p>
                      <a:r>
                        <a:rPr lang="en-US" sz="1400" dirty="0" smtClean="0"/>
                        <a:t>TRLE</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Spectrum Tracking</a:t>
                      </a:r>
                      <a:endParaRPr lang="en-US" sz="1400"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19200292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35</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05161616"/>
              </p:ext>
            </p:extLst>
          </p:nvPr>
        </p:nvGraphicFramePr>
        <p:xfrm>
          <a:off x="457200" y="1219200"/>
          <a:ext cx="8305800" cy="4805676"/>
        </p:xfrm>
        <a:graphic>
          <a:graphicData uri="http://schemas.openxmlformats.org/drawingml/2006/table">
            <a:tbl>
              <a:tblPr firstRow="1" bandRow="1">
                <a:tableStyleId>{5C22544A-7EE6-4342-B048-85BDC9FD1C3A}</a:tableStyleId>
              </a:tblPr>
              <a:tblGrid>
                <a:gridCol w="1600200"/>
                <a:gridCol w="6705600"/>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Channel</a:t>
                      </a:r>
                      <a:endParaRPr lang="en-US" sz="100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1" u="none" strike="noStrike" kern="1200" baseline="0" dirty="0" err="1" smtClean="0">
                          <a:solidFill>
                            <a:schemeClr val="dk1"/>
                          </a:solidFill>
                          <a:latin typeface="+mn-lt"/>
                          <a:ea typeface="+mn-ea"/>
                          <a:cs typeface="+mn-cs"/>
                        </a:rPr>
                        <a:t>phyCurrentChannel</a:t>
                      </a:r>
                      <a:r>
                        <a:rPr lang="en-US" sz="1200" b="0" i="1" u="none" strike="noStrike" kern="1200" baseline="0" dirty="0" smtClean="0">
                          <a:solidFill>
                            <a:schemeClr val="dk1"/>
                          </a:solidFill>
                          <a:latin typeface="+mn-lt"/>
                          <a:ea typeface="+mn-ea"/>
                          <a:cs typeface="+mn-cs"/>
                        </a:rPr>
                        <a:t> = </a:t>
                      </a:r>
                      <a:r>
                        <a:rPr lang="en-US" sz="1200" dirty="0" smtClean="0"/>
                        <a:t>Number</a:t>
                      </a:r>
                      <a:r>
                        <a:rPr lang="en-US" sz="1200" baseline="0" dirty="0" smtClean="0"/>
                        <a:t>: </a:t>
                      </a:r>
                      <a:r>
                        <a:rPr lang="en-US" sz="1200" b="0" i="1" u="none" strike="noStrike" kern="1200" baseline="0" dirty="0" err="1" smtClean="0">
                          <a:solidFill>
                            <a:schemeClr val="dk1"/>
                          </a:solidFill>
                          <a:latin typeface="+mn-lt"/>
                          <a:ea typeface="+mn-ea"/>
                          <a:cs typeface="+mn-cs"/>
                        </a:rPr>
                        <a:t>phyCurrentPage</a:t>
                      </a:r>
                      <a:endParaRPr lang="en-US" sz="1200" i="1" dirty="0"/>
                    </a:p>
                  </a:txBody>
                  <a:tcPr/>
                </a:tc>
              </a:tr>
              <a:tr h="309033">
                <a:tc>
                  <a:txBody>
                    <a:bodyPr/>
                    <a:lstStyle/>
                    <a:p>
                      <a:r>
                        <a:rPr lang="en-US" sz="1200" dirty="0" smtClean="0"/>
                        <a:t>Modulation type</a:t>
                      </a:r>
                      <a:endParaRPr lang="en-US" sz="1200" dirty="0"/>
                    </a:p>
                  </a:txBody>
                  <a:tcPr/>
                </a:tc>
                <a:tc>
                  <a:txBody>
                    <a:bodyPr/>
                    <a:lstStyle/>
                    <a:p>
                      <a:r>
                        <a:rPr lang="en-US" sz="1200" dirty="0" smtClean="0"/>
                        <a:t>O-QPSK, BPSK, FSK, MSK, OFDM, CSS, UWB-HR, UWB-LR, ASK</a:t>
                      </a:r>
                      <a:endParaRPr lang="en-US" sz="1200" dirty="0"/>
                    </a:p>
                  </a:txBody>
                  <a:tcPr/>
                </a:tc>
              </a:tr>
              <a:tr h="309033">
                <a:tc>
                  <a:txBody>
                    <a:bodyPr/>
                    <a:lstStyle/>
                    <a:p>
                      <a:r>
                        <a:rPr lang="en-US" sz="1200" dirty="0" smtClean="0"/>
                        <a:t>Preamble</a:t>
                      </a:r>
                      <a:endParaRPr lang="en-US" sz="1200" dirty="0"/>
                    </a:p>
                  </a:txBody>
                  <a:tcPr/>
                </a:tc>
                <a:tc>
                  <a:txBody>
                    <a:bodyPr/>
                    <a:lstStyle/>
                    <a:p>
                      <a:r>
                        <a:rPr lang="en-US" sz="1200" dirty="0" smtClean="0"/>
                        <a:t>Code/repetition: </a:t>
                      </a:r>
                      <a:r>
                        <a:rPr lang="en-US" sz="1200" b="0" i="1" u="none" strike="noStrike" kern="1200" baseline="0" dirty="0" err="1" smtClean="0">
                          <a:solidFill>
                            <a:schemeClr val="dk1"/>
                          </a:solidFill>
                          <a:latin typeface="+mn-lt"/>
                          <a:ea typeface="+mn-ea"/>
                          <a:cs typeface="+mn-cs"/>
                        </a:rPr>
                        <a:t>phyFskPreambleLength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SecondaryFskPreambleLength</a:t>
                      </a:r>
                      <a:endParaRPr lang="en-US" sz="1200" i="1" dirty="0"/>
                    </a:p>
                  </a:txBody>
                  <a:tcPr/>
                </a:tc>
              </a:tr>
              <a:tr h="309033">
                <a:tc>
                  <a:txBody>
                    <a:bodyPr/>
                    <a:lstStyle/>
                    <a:p>
                      <a:r>
                        <a:rPr lang="en-US" sz="1200" dirty="0" smtClean="0"/>
                        <a:t>FCS size</a:t>
                      </a:r>
                      <a:endParaRPr lang="en-US" sz="1200" dirty="0"/>
                    </a:p>
                  </a:txBody>
                  <a:tcPr/>
                </a:tc>
                <a:tc>
                  <a:txBody>
                    <a:bodyPr/>
                    <a:lstStyle/>
                    <a:p>
                      <a:r>
                        <a:rPr lang="en-US" sz="1200" dirty="0" smtClean="0"/>
                        <a:t>2, or 4</a:t>
                      </a:r>
                      <a:endParaRPr lang="en-US" sz="1200" dirty="0"/>
                    </a:p>
                  </a:txBody>
                  <a:tcPr/>
                </a:tc>
              </a:tr>
              <a:tr h="309033">
                <a:tc>
                  <a:txBody>
                    <a:bodyPr/>
                    <a:lstStyle/>
                    <a:p>
                      <a:r>
                        <a:rPr lang="en-US" sz="1200" dirty="0" smtClean="0"/>
                        <a:t>Packet Length</a:t>
                      </a:r>
                      <a:endParaRPr lang="en-US" sz="1000" i="1" dirty="0"/>
                    </a:p>
                  </a:txBody>
                  <a:tcPr/>
                </a:tc>
                <a:tc>
                  <a:txBody>
                    <a:bodyPr/>
                    <a:lstStyle/>
                    <a:p>
                      <a:r>
                        <a:rPr lang="en-US" sz="1200" b="0" i="1" u="none" strike="noStrike" kern="1200" baseline="0" dirty="0" err="1" smtClean="0">
                          <a:solidFill>
                            <a:schemeClr val="dk1"/>
                          </a:solidFill>
                          <a:latin typeface="+mn-lt"/>
                          <a:ea typeface="+mn-ea"/>
                          <a:cs typeface="+mn-cs"/>
                        </a:rPr>
                        <a:t>aMaxPhyPacketSize</a:t>
                      </a:r>
                      <a:r>
                        <a:rPr lang="en-US" sz="1200" b="0" i="1" u="none" strike="noStrike" kern="1200" baseline="0" dirty="0" smtClean="0">
                          <a:solidFill>
                            <a:schemeClr val="dk1"/>
                          </a:solidFill>
                          <a:latin typeface="+mn-lt"/>
                          <a:ea typeface="+mn-ea"/>
                          <a:cs typeface="+mn-cs"/>
                        </a:rPr>
                        <a:t> = </a:t>
                      </a:r>
                      <a:r>
                        <a:rPr lang="en-US" sz="1200" dirty="0" smtClean="0"/>
                        <a:t>127, or 2047, or </a:t>
                      </a:r>
                      <a:r>
                        <a:rPr lang="en-US" sz="1200" b="0" i="1" u="none" strike="noStrike" kern="1200" baseline="0" dirty="0" err="1" smtClean="0">
                          <a:solidFill>
                            <a:schemeClr val="dk1"/>
                          </a:solidFill>
                          <a:latin typeface="+mn-lt"/>
                          <a:ea typeface="+mn-ea"/>
                          <a:cs typeface="+mn-cs"/>
                        </a:rPr>
                        <a:t>phyLecimDsssPsduSize</a:t>
                      </a:r>
                      <a:endParaRPr lang="en-US" sz="1200" i="1" dirty="0"/>
                    </a:p>
                  </a:txBody>
                  <a:tcPr/>
                </a:tc>
              </a:tr>
              <a:tr h="30903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Operating Mode</a:t>
                      </a:r>
                    </a:p>
                  </a:txBody>
                  <a:tcPr/>
                </a:tc>
                <a:tc>
                  <a:txBody>
                    <a:bodyPr/>
                    <a:lstStyle/>
                    <a:p>
                      <a:endParaRPr lang="en-US" sz="1200" dirty="0"/>
                    </a:p>
                  </a:txBody>
                  <a:tcPr/>
                </a:tc>
              </a:tr>
              <a:tr h="309033">
                <a:tc>
                  <a:txBody>
                    <a:bodyPr/>
                    <a:lstStyle/>
                    <a:p>
                      <a:r>
                        <a:rPr lang="en-US" sz="1200" dirty="0" smtClean="0"/>
                        <a:t>Data Rate (kb/s)</a:t>
                      </a:r>
                      <a:endParaRPr lang="en-US" sz="1200" dirty="0"/>
                    </a:p>
                  </a:txBody>
                  <a:tcPr/>
                </a:tc>
                <a:tc>
                  <a:txBody>
                    <a:bodyPr/>
                    <a:lstStyle/>
                    <a:p>
                      <a:r>
                        <a:rPr lang="en-US" sz="1200" dirty="0" smtClean="0"/>
                        <a:t>2.4, 4.8, 6.25, 9.6, 10, 12.5, 16, 19.2, 20, 25, 31.25,</a:t>
                      </a:r>
                      <a:r>
                        <a:rPr lang="en-US" sz="1200" baseline="0" dirty="0" smtClean="0"/>
                        <a:t> 32, 36, 38.4, 40, </a:t>
                      </a:r>
                      <a:r>
                        <a:rPr lang="en-US" sz="1200" dirty="0" smtClean="0"/>
                        <a:t>50, 100, 110, 150, 156, 200, 234, 250, 300, 312, 468, 600, 624, 800, 850, 936, 1000, 1404, 1562.5, 1638, 2000, 3125, 6250, 6810, 27240</a:t>
                      </a:r>
                      <a:endParaRPr lang="en-US" sz="1200" dirty="0"/>
                    </a:p>
                  </a:txBody>
                  <a:tcPr/>
                </a:tc>
              </a:tr>
              <a:tr h="309033">
                <a:tc>
                  <a:txBody>
                    <a:bodyPr/>
                    <a:lstStyle/>
                    <a:p>
                      <a:r>
                        <a:rPr lang="en-US" sz="1200" dirty="0" smtClean="0"/>
                        <a:t>Transmit power level</a:t>
                      </a:r>
                      <a:endParaRPr lang="en-US" sz="1200" dirty="0"/>
                    </a:p>
                  </a:txBody>
                  <a:tcPr/>
                </a:tc>
                <a:tc>
                  <a:txBody>
                    <a:bodyPr/>
                    <a:lstStyle/>
                    <a:p>
                      <a:r>
                        <a:rPr lang="en-US" sz="1200" b="0" i="1" u="none" strike="noStrike" kern="1200" baseline="0" dirty="0" err="1" smtClean="0">
                          <a:solidFill>
                            <a:schemeClr val="dk1"/>
                          </a:solidFill>
                          <a:latin typeface="+mn-lt"/>
                          <a:ea typeface="+mn-ea"/>
                          <a:cs typeface="+mn-cs"/>
                        </a:rPr>
                        <a:t>phyTxPower</a:t>
                      </a:r>
                      <a:endParaRPr lang="en-US" sz="1200" i="1" dirty="0"/>
                    </a:p>
                  </a:txBody>
                  <a:tcPr/>
                </a:tc>
              </a:tr>
              <a:tr h="309033">
                <a:tc>
                  <a:txBody>
                    <a:bodyPr/>
                    <a:lstStyle/>
                    <a:p>
                      <a:r>
                        <a:rPr lang="en-US" sz="1200" dirty="0" smtClean="0"/>
                        <a:t>CCA</a:t>
                      </a:r>
                      <a:endParaRPr lang="en-US" sz="1200" dirty="0"/>
                    </a:p>
                  </a:txBody>
                  <a:tcPr/>
                </a:tc>
                <a:tc>
                  <a:txBody>
                    <a:bodyPr/>
                    <a:lstStyle/>
                    <a:p>
                      <a:r>
                        <a:rPr lang="en-US" sz="1200" dirty="0" smtClean="0"/>
                        <a:t>1, 2, 3, 4, 5, 6, :</a:t>
                      </a:r>
                      <a:r>
                        <a:rPr lang="en-US" sz="1200" baseline="0" dirty="0" smtClean="0"/>
                        <a:t> </a:t>
                      </a:r>
                      <a:r>
                        <a:rPr lang="en-US" sz="1200" dirty="0" err="1" smtClean="0"/>
                        <a:t>aCcatime</a:t>
                      </a:r>
                      <a:r>
                        <a:rPr lang="en-US" sz="1200" dirty="0" smtClean="0"/>
                        <a:t>/</a:t>
                      </a:r>
                      <a:r>
                        <a:rPr lang="en-US" sz="1200" b="0" i="1" u="none" strike="noStrike" kern="1200" baseline="0" dirty="0" err="1" smtClean="0">
                          <a:solidFill>
                            <a:schemeClr val="dk1"/>
                          </a:solidFill>
                          <a:latin typeface="+mn-lt"/>
                          <a:ea typeface="+mn-ea"/>
                          <a:cs typeface="+mn-cs"/>
                        </a:rPr>
                        <a:t>phyCCADuration</a:t>
                      </a:r>
                      <a:endParaRPr lang="en-US" sz="1200" i="1" dirty="0"/>
                    </a:p>
                  </a:txBody>
                  <a:tcPr/>
                </a:tc>
              </a:tr>
              <a:tr h="309033">
                <a:tc>
                  <a:txBody>
                    <a:bodyPr/>
                    <a:lstStyle/>
                    <a:p>
                      <a:r>
                        <a:rPr lang="en-US" sz="1200" dirty="0" smtClean="0"/>
                        <a:t>FEC</a:t>
                      </a:r>
                      <a:endParaRPr lang="en-US" sz="1200" dirty="0"/>
                    </a:p>
                  </a:txBody>
                  <a:tcPr/>
                </a:tc>
                <a:tc>
                  <a:txBody>
                    <a:bodyPr/>
                    <a:lstStyle/>
                    <a:p>
                      <a:r>
                        <a:rPr lang="en-US" sz="1200" dirty="0" smtClean="0"/>
                        <a:t>Off/On, rate, code, interleaving:</a:t>
                      </a:r>
                      <a:r>
                        <a:rPr lang="en-US" sz="1200" baseline="0" dirty="0" smtClean="0"/>
                        <a:t> </a:t>
                      </a:r>
                      <a:r>
                        <a:rPr lang="en-US" sz="1200" b="0" i="1" u="none" strike="noStrike" kern="1200" baseline="0" dirty="0" err="1" smtClean="0">
                          <a:solidFill>
                            <a:schemeClr val="dk1"/>
                          </a:solidFill>
                          <a:latin typeface="+mn-lt"/>
                          <a:ea typeface="+mn-ea"/>
                          <a:cs typeface="+mn-cs"/>
                        </a:rPr>
                        <a:t>phyFskFecEnabled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phyFskFecInterleavingRsc</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phyFskFecScheme</a:t>
                      </a:r>
                      <a:r>
                        <a:rPr lang="en-US" sz="1200" b="0" i="1" u="none" strike="noStrike" kern="1200" baseline="0" dirty="0" smtClean="0">
                          <a:solidFill>
                            <a:schemeClr val="dk1"/>
                          </a:solidFill>
                          <a:latin typeface="+mn-lt"/>
                          <a:ea typeface="+mn-ea"/>
                          <a:cs typeface="+mn-cs"/>
                        </a:rPr>
                        <a:t>/</a:t>
                      </a:r>
                      <a:r>
                        <a:rPr lang="en-US" sz="1200" b="0" i="1" u="none" strike="noStrike" kern="1200" baseline="0" dirty="0" err="1" smtClean="0">
                          <a:solidFill>
                            <a:schemeClr val="dk1"/>
                          </a:solidFill>
                          <a:latin typeface="+mn-lt"/>
                          <a:ea typeface="+mn-ea"/>
                          <a:cs typeface="+mn-cs"/>
                        </a:rPr>
                        <a:t>phyTvwsFskFecScheme</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phyLecimFecTailBitingEnabled</a:t>
                      </a:r>
                      <a:endParaRPr lang="en-US" sz="1200" i="1" dirty="0"/>
                    </a:p>
                  </a:txBody>
                  <a:tcPr/>
                </a:tc>
              </a:tr>
              <a:tr h="309033">
                <a:tc>
                  <a:txBody>
                    <a:bodyPr/>
                    <a:lstStyle/>
                    <a:p>
                      <a:r>
                        <a:rPr lang="en-US" sz="1200" dirty="0" smtClean="0"/>
                        <a:t>SFD</a:t>
                      </a:r>
                      <a:endParaRPr lang="en-US" sz="1200" dirty="0"/>
                    </a:p>
                  </a:txBody>
                  <a:tcPr/>
                </a:tc>
                <a:tc>
                  <a:txBody>
                    <a:bodyPr/>
                    <a:lstStyle/>
                    <a:p>
                      <a:r>
                        <a:rPr lang="en-US" sz="1200" dirty="0" smtClean="0"/>
                        <a:t>Size/value: </a:t>
                      </a:r>
                      <a:r>
                        <a:rPr lang="en-US" sz="1200" b="0" i="1" u="none" strike="noStrike" kern="1200" baseline="0" dirty="0" err="1" smtClean="0">
                          <a:solidFill>
                            <a:schemeClr val="dk1"/>
                          </a:solidFill>
                          <a:latin typeface="+mn-lt"/>
                          <a:ea typeface="+mn-ea"/>
                          <a:cs typeface="+mn-cs"/>
                        </a:rPr>
                        <a:t>phySunFskSfd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phyTvwsSfdLength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phyLecimDsssSfdPresent</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SecondaryFskSfd</a:t>
                      </a:r>
                      <a:endParaRPr lang="en-US" sz="1200" i="1" dirty="0"/>
                    </a:p>
                  </a:txBody>
                  <a:tcPr/>
                </a:tc>
              </a:tr>
              <a:tr h="309033">
                <a:tc>
                  <a:txBody>
                    <a:bodyPr/>
                    <a:lstStyle/>
                    <a:p>
                      <a:endParaRPr lang="en-US" sz="1200" dirty="0"/>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2783094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36</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91600589"/>
              </p:ext>
            </p:extLst>
          </p:nvPr>
        </p:nvGraphicFramePr>
        <p:xfrm>
          <a:off x="609600" y="1143000"/>
          <a:ext cx="7619999" cy="4748949"/>
        </p:xfrm>
        <a:graphic>
          <a:graphicData uri="http://schemas.openxmlformats.org/drawingml/2006/table">
            <a:tbl>
              <a:tblPr firstRow="1" bandRow="1">
                <a:tableStyleId>{5C22544A-7EE6-4342-B048-85BDC9FD1C3A}</a:tableStyleId>
              </a:tblPr>
              <a:tblGrid>
                <a:gridCol w="2286000"/>
                <a:gridCol w="5333999"/>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r>
                        <a:rPr lang="en-US" sz="1400" b="1" baseline="0" dirty="0" smtClean="0"/>
                        <a:t> </a:t>
                      </a:r>
                      <a:r>
                        <a:rPr lang="en-US" sz="1400" b="1" dirty="0" smtClean="0"/>
                        <a:t>(cont’d)</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TX&lt;-&gt;RX</a:t>
                      </a:r>
                      <a:endParaRPr lang="en-US"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baseline="0" dirty="0" err="1" smtClean="0">
                          <a:solidFill>
                            <a:schemeClr val="dk1"/>
                          </a:solidFill>
                          <a:latin typeface="+mn-lt"/>
                          <a:ea typeface="+mn-ea"/>
                          <a:cs typeface="+mn-cs"/>
                        </a:rPr>
                        <a:t>aTurnaroundTime</a:t>
                      </a:r>
                      <a:endParaRPr lang="en-US" sz="1000" dirty="0" smtClean="0"/>
                    </a:p>
                  </a:txBody>
                  <a:tcPr/>
                </a:tc>
              </a:tr>
              <a:tr h="309033">
                <a:tc>
                  <a:txBody>
                    <a:bodyPr/>
                    <a:lstStyle/>
                    <a:p>
                      <a:r>
                        <a:rPr lang="en-US" sz="1200" dirty="0" smtClean="0"/>
                        <a:t>ED threshold</a:t>
                      </a:r>
                      <a:endParaRPr lang="en-US" sz="1200" dirty="0"/>
                    </a:p>
                  </a:txBody>
                  <a:tcPr/>
                </a:tc>
                <a:tc>
                  <a:txBody>
                    <a:bodyPr/>
                    <a:lstStyle/>
                    <a:p>
                      <a:endParaRPr lang="en-US" sz="1200" dirty="0"/>
                    </a:p>
                  </a:txBody>
                  <a:tcPr/>
                </a:tc>
              </a:tr>
              <a:tr h="309033">
                <a:tc>
                  <a:txBody>
                    <a:bodyPr/>
                    <a:lstStyle/>
                    <a:p>
                      <a:r>
                        <a:rPr lang="en-US" sz="1200" dirty="0" smtClean="0"/>
                        <a:t>Spreading factor</a:t>
                      </a:r>
                      <a:endParaRPr lang="en-US" sz="1200" dirty="0"/>
                    </a:p>
                  </a:txBody>
                  <a:tcPr/>
                </a:tc>
                <a:tc>
                  <a:txBody>
                    <a:bodyPr/>
                    <a:lstStyle/>
                    <a:p>
                      <a:endParaRPr lang="en-US" sz="1200" dirty="0"/>
                    </a:p>
                  </a:txBody>
                  <a:tcPr/>
                </a:tc>
              </a:tr>
              <a:tr h="309033">
                <a:tc>
                  <a:txBody>
                    <a:bodyPr/>
                    <a:lstStyle/>
                    <a:p>
                      <a:r>
                        <a:rPr lang="en-US" sz="1200" dirty="0" smtClean="0"/>
                        <a:t>DSSS code</a:t>
                      </a:r>
                      <a:endParaRPr lang="en-US" sz="1200" dirty="0"/>
                    </a:p>
                  </a:txBody>
                  <a:tcPr/>
                </a:tc>
                <a:tc>
                  <a:txBody>
                    <a:bodyPr/>
                    <a:lstStyle/>
                    <a:p>
                      <a:endParaRPr lang="en-US" sz="1200" i="1" dirty="0"/>
                    </a:p>
                  </a:txBody>
                  <a:tcPr/>
                </a:tc>
              </a:tr>
              <a:tr h="309033">
                <a:tc>
                  <a:txBody>
                    <a:bodyPr/>
                    <a:lstStyle/>
                    <a:p>
                      <a:r>
                        <a:rPr lang="en-US" sz="1200" dirty="0" smtClean="0"/>
                        <a:t>Data whitening</a:t>
                      </a:r>
                      <a:endParaRPr lang="en-US" sz="1200" dirty="0"/>
                    </a:p>
                  </a:txBody>
                  <a:tcPr/>
                </a:tc>
                <a:tc>
                  <a:txBody>
                    <a:bodyPr/>
                    <a:lstStyle/>
                    <a:p>
                      <a:endParaRPr lang="en-US" sz="1200" i="1" dirty="0"/>
                    </a:p>
                  </a:txBody>
                  <a:tcPr/>
                </a:tc>
              </a:tr>
              <a:tr h="309033">
                <a:tc>
                  <a:txBody>
                    <a:bodyPr/>
                    <a:lstStyle/>
                    <a:p>
                      <a:r>
                        <a:rPr lang="en-US" sz="1200" dirty="0" smtClean="0"/>
                        <a:t>Common signaling mode</a:t>
                      </a:r>
                      <a:endParaRPr lang="en-US" sz="1200" dirty="0"/>
                    </a:p>
                  </a:txBody>
                  <a:tcPr/>
                </a:tc>
                <a:tc>
                  <a:txBody>
                    <a:bodyPr/>
                    <a:lstStyle/>
                    <a:p>
                      <a:endParaRPr lang="en-US" sz="1200" dirty="0"/>
                    </a:p>
                  </a:txBody>
                  <a:tcPr/>
                </a:tc>
              </a:tr>
              <a:tr h="309033">
                <a:tc>
                  <a:txBody>
                    <a:bodyPr/>
                    <a:lstStyle/>
                    <a:p>
                      <a:endParaRPr lang="en-US" sz="1000" i="1"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a:p>
                  </a:txBody>
                  <a:tcPr/>
                </a:tc>
                <a:tc>
                  <a:txBody>
                    <a:bodyPr/>
                    <a:lstStyle/>
                    <a:p>
                      <a:endParaRPr lang="en-US" sz="1200" dirty="0"/>
                    </a:p>
                  </a:txBody>
                  <a:tcPr/>
                </a:tc>
              </a:tr>
              <a:tr h="309033">
                <a:tc>
                  <a:txBody>
                    <a:bodyPr/>
                    <a:lstStyle/>
                    <a:p>
                      <a:endParaRPr lang="en-US"/>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19138750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37</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Secured SUN FSK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6" name="Picture 5" descr="802.15.12-multi-mode-SUN-FSK.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066800"/>
            <a:ext cx="7531100" cy="5295900"/>
          </a:xfrm>
          <a:prstGeom prst="rect">
            <a:avLst/>
          </a:prstGeom>
        </p:spPr>
      </p:pic>
    </p:spTree>
    <p:extLst>
      <p:ext uri="{BB962C8B-B14F-4D97-AF65-F5344CB8AC3E}">
        <p14:creationId xmlns:p14="http://schemas.microsoft.com/office/powerpoint/2010/main" val="33708401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38</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LECIM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3" name="Picture 2" descr="802.15.12-multi-mode-LECIM.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454900" cy="5221493"/>
          </a:xfrm>
          <a:prstGeom prst="rect">
            <a:avLst/>
          </a:prstGeom>
        </p:spPr>
      </p:pic>
    </p:spTree>
    <p:extLst>
      <p:ext uri="{BB962C8B-B14F-4D97-AF65-F5344CB8AC3E}">
        <p14:creationId xmlns:p14="http://schemas.microsoft.com/office/powerpoint/2010/main" val="21906322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39</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6tisch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802.15.12-multi-mode-6tisch.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531100" cy="5276422"/>
          </a:xfrm>
          <a:prstGeom prst="rect">
            <a:avLst/>
          </a:prstGeom>
        </p:spPr>
      </p:pic>
    </p:spTree>
    <p:extLst>
      <p:ext uri="{BB962C8B-B14F-4D97-AF65-F5344CB8AC3E}">
        <p14:creationId xmlns:p14="http://schemas.microsoft.com/office/powerpoint/2010/main" val="38942624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40</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a:t>
            </a:r>
          </a:p>
          <a:p>
            <a:pPr marL="285750" indent="-285750">
              <a:buFont typeface="Arial"/>
              <a:buChar char="•"/>
            </a:pPr>
            <a:r>
              <a:rPr lang="en-US" sz="1800" b="1" dirty="0" smtClean="0"/>
              <a:t>L2R			C Perkins</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r>
              <a:rPr lang="en-US" sz="1800" b="1" dirty="0" smtClean="0"/>
              <a:t>Generic</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41</a:t>
            </a:fld>
            <a:endParaRPr lang="en-US"/>
          </a:p>
        </p:txBody>
      </p:sp>
      <p:sp>
        <p:nvSpPr>
          <p:cNvPr id="21509" name="Rectangle 2"/>
          <p:cNvSpPr>
            <a:spLocks noGrp="1" noChangeArrowheads="1"/>
          </p:cNvSpPr>
          <p:nvPr>
            <p:ph type="title" idx="4294967295"/>
          </p:nvPr>
        </p:nvSpPr>
        <p:spPr>
          <a:xfrm>
            <a:off x="228600" y="4572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990600"/>
            <a:ext cx="8985365"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Discussion on mandatory elements of 802.15.12</a:t>
            </a:r>
          </a:p>
          <a:p>
            <a:pPr marL="800100" lvl="1" indent="-342900">
              <a:buClr>
                <a:srgbClr val="FF0000"/>
              </a:buClr>
              <a:buFont typeface="Wingdings" charset="2"/>
              <a:buChar char="q"/>
            </a:pPr>
            <a:r>
              <a:rPr lang="en-US" sz="1700" b="1" dirty="0" smtClean="0"/>
              <a:t>Management Protocol Module</a:t>
            </a:r>
          </a:p>
          <a:p>
            <a:pPr marL="1257300" lvl="2" indent="-342900">
              <a:buClr>
                <a:srgbClr val="FF0000"/>
              </a:buClr>
              <a:buFont typeface="Wingdings" charset="2"/>
              <a:buChar char="q"/>
            </a:pPr>
            <a:r>
              <a:rPr lang="en-US" sz="1700" b="1" dirty="0" smtClean="0"/>
              <a:t>Configuration: adopted the concept of a profile methodology where each identified profile consists of the configuration parameters for a specific, identified implementation for either the 15.4 device or another protocol module</a:t>
            </a:r>
          </a:p>
          <a:p>
            <a:pPr marL="1257300" lvl="2" indent="-342900">
              <a:buClr>
                <a:srgbClr val="FF0000"/>
              </a:buClr>
              <a:buFont typeface="Wingdings" charset="2"/>
              <a:buChar char="q"/>
            </a:pPr>
            <a:r>
              <a:rPr lang="en-US" sz="1700" b="1" dirty="0" smtClean="0"/>
              <a:t>Management/Monitor: adopts and extends the OMA LWM2M object definitions for 802.15.4</a:t>
            </a:r>
          </a:p>
          <a:p>
            <a:pPr marL="1257300" lvl="2" indent="-342900">
              <a:buClr>
                <a:srgbClr val="FF0000"/>
              </a:buClr>
              <a:buFont typeface="Wingdings" charset="2"/>
              <a:buChar char="q"/>
            </a:pPr>
            <a:r>
              <a:rPr lang="en-US" sz="1700" b="1" dirty="0" smtClean="0"/>
              <a:t>Discovery: function will determine if an end device is ULI capable or not</a:t>
            </a:r>
          </a:p>
          <a:p>
            <a:pPr marL="800100" lvl="1" indent="-342900">
              <a:buClr>
                <a:srgbClr val="FF0000"/>
              </a:buClr>
              <a:buFont typeface="Wingdings" charset="2"/>
              <a:buChar char="q"/>
            </a:pPr>
            <a:r>
              <a:rPr lang="en-US" sz="1700" b="1" dirty="0" smtClean="0"/>
              <a:t>PDE</a:t>
            </a:r>
          </a:p>
          <a:p>
            <a:pPr marL="1257300" lvl="2" indent="-342900">
              <a:buClr>
                <a:srgbClr val="FF0000"/>
              </a:buClr>
              <a:buFont typeface="Wingdings" charset="2"/>
              <a:buChar char="q"/>
            </a:pPr>
            <a:r>
              <a:rPr lang="en-US" sz="1700" b="1" dirty="0"/>
              <a:t>Will leverage the MMI concepts</a:t>
            </a:r>
          </a:p>
          <a:p>
            <a:pPr marL="1257300" lvl="2" indent="-342900">
              <a:buClr>
                <a:srgbClr val="FF0000"/>
              </a:buClr>
              <a:buFont typeface="Wingdings" charset="2"/>
              <a:buChar char="q"/>
            </a:pPr>
            <a:r>
              <a:rPr lang="en-US" sz="1700" b="1" dirty="0" smtClean="0"/>
              <a:t>Fragmentation block is eliminated, it is inherent in the 6LoWPAN protocol module</a:t>
            </a:r>
          </a:p>
          <a:p>
            <a:pPr marL="800100" lvl="1" indent="-342900">
              <a:buClr>
                <a:srgbClr val="FF0000"/>
              </a:buClr>
              <a:buFont typeface="Wingdings" charset="2"/>
              <a:buChar char="q"/>
            </a:pPr>
            <a:r>
              <a:rPr lang="en-US" sz="1700" b="1" dirty="0" smtClean="0"/>
              <a:t>MMI</a:t>
            </a:r>
          </a:p>
          <a:p>
            <a:pPr marL="1257300" lvl="2" indent="-342900">
              <a:buClr>
                <a:srgbClr val="FF0000"/>
              </a:buClr>
              <a:buFont typeface="Wingdings" charset="2"/>
              <a:buChar char="q"/>
            </a:pPr>
            <a:r>
              <a:rPr lang="en-US" sz="1700" b="1" dirty="0" smtClean="0"/>
              <a:t>Will leverage the 802.15.9 multiplex concepts, using MPX IE or ULI IE</a:t>
            </a:r>
          </a:p>
          <a:p>
            <a:pPr marL="1257300" lvl="2" indent="-342900">
              <a:buClr>
                <a:srgbClr val="FF0000"/>
              </a:buClr>
              <a:buFont typeface="Wingdings" charset="2"/>
              <a:buChar char="q"/>
            </a:pPr>
            <a:r>
              <a:rPr lang="en-US" sz="1700" b="1" dirty="0"/>
              <a:t>Fragmentation block is </a:t>
            </a:r>
            <a:r>
              <a:rPr lang="en-US" sz="1700" b="1" dirty="0" smtClean="0"/>
              <a:t>eliminated, </a:t>
            </a:r>
            <a:r>
              <a:rPr lang="en-US" sz="1700" b="1" dirty="0"/>
              <a:t>it is inherent in the MMI header </a:t>
            </a:r>
            <a:r>
              <a:rPr lang="en-US" sz="1700" b="1" dirty="0" smtClean="0"/>
              <a:t>structure</a:t>
            </a:r>
          </a:p>
          <a:p>
            <a:pPr marL="1257300" lvl="2" indent="-342900">
              <a:buClr>
                <a:srgbClr val="FF0000"/>
              </a:buClr>
              <a:buFont typeface="Wingdings" charset="2"/>
              <a:buChar char="q"/>
            </a:pPr>
            <a:r>
              <a:rPr lang="en-US" sz="1700" b="1" dirty="0" smtClean="0"/>
              <a:t>Use of lower 32 dispatch addresses allow 2-octet Protocol ID to be elided</a:t>
            </a:r>
          </a:p>
          <a:p>
            <a:pPr marL="800100" lvl="1" indent="-342900">
              <a:buClr>
                <a:srgbClr val="FF0000"/>
              </a:buClr>
              <a:buFont typeface="Wingdings" charset="2"/>
              <a:buChar char="q"/>
            </a:pPr>
            <a:r>
              <a:rPr lang="en-US" sz="1700" b="1" dirty="0" err="1" smtClean="0"/>
              <a:t>PassThru</a:t>
            </a:r>
            <a:endParaRPr lang="en-US" sz="1700" b="1" dirty="0" smtClean="0"/>
          </a:p>
          <a:p>
            <a:pPr marL="1257300" lvl="2" indent="-342900">
              <a:buClr>
                <a:srgbClr val="FF0000"/>
              </a:buClr>
              <a:buFont typeface="Wingdings" charset="2"/>
              <a:buChar char="q"/>
            </a:pPr>
            <a:r>
              <a:rPr lang="en-US" sz="1700" b="1" dirty="0" smtClean="0"/>
              <a:t>Required to allow 6LoWPAN communications to pass through PDE and MMI to 802.15.4 device</a:t>
            </a:r>
          </a:p>
          <a:p>
            <a:pPr marL="1257300" lvl="2" indent="-342900">
              <a:buClr>
                <a:srgbClr val="FF0000"/>
              </a:buClr>
              <a:buFont typeface="Wingdings" charset="2"/>
              <a:buChar char="q"/>
            </a:pPr>
            <a:r>
              <a:rPr lang="en-US" sz="1700" b="1" dirty="0" smtClean="0"/>
              <a:t>Required to allow application to directly configure 802.15.4 device </a:t>
            </a:r>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42</a:t>
            </a:fld>
            <a:endParaRPr lang="en-US"/>
          </a:p>
        </p:txBody>
      </p:sp>
      <p:sp>
        <p:nvSpPr>
          <p:cNvPr id="21509" name="Rectangle 2"/>
          <p:cNvSpPr>
            <a:spLocks noGrp="1" noChangeArrowheads="1"/>
          </p:cNvSpPr>
          <p:nvPr>
            <p:ph type="title" idx="4294967295"/>
          </p:nvPr>
        </p:nvSpPr>
        <p:spPr>
          <a:xfrm>
            <a:off x="228600" y="6858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447800"/>
            <a:ext cx="88392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Discussion on optional elements of 802.15.12</a:t>
            </a:r>
          </a:p>
          <a:p>
            <a:pPr marL="800100" lvl="1" indent="-342900">
              <a:buClr>
                <a:srgbClr val="FF0000"/>
              </a:buClr>
              <a:buFont typeface="Wingdings" charset="2"/>
              <a:buChar char="q"/>
            </a:pPr>
            <a:r>
              <a:rPr lang="en-US" sz="1700" b="1" dirty="0" smtClean="0"/>
              <a:t>6LoWPAN</a:t>
            </a:r>
          </a:p>
          <a:p>
            <a:pPr marL="1257300" lvl="2" indent="-342900">
              <a:buClr>
                <a:srgbClr val="FF0000"/>
              </a:buClr>
              <a:buFont typeface="Wingdings" charset="2"/>
              <a:buChar char="q"/>
            </a:pPr>
            <a:r>
              <a:rPr lang="en-US" sz="1700" b="1" dirty="0" smtClean="0"/>
              <a:t>Moved fragmentation function back into protocol module</a:t>
            </a:r>
          </a:p>
          <a:p>
            <a:pPr marL="800100" lvl="1" indent="-342900">
              <a:buClr>
                <a:srgbClr val="FF0000"/>
              </a:buClr>
              <a:buFont typeface="Wingdings" charset="2"/>
              <a:buChar char="q"/>
            </a:pPr>
            <a:r>
              <a:rPr lang="en-US" sz="1700" b="1" dirty="0" smtClean="0"/>
              <a:t>Ranging </a:t>
            </a:r>
            <a:r>
              <a:rPr lang="en-US" sz="1700" b="1" dirty="0"/>
              <a:t>and Location Support --  RLS Protocol Module</a:t>
            </a:r>
            <a:r>
              <a:rPr lang="en-US" sz="1700" b="1" dirty="0" smtClean="0"/>
              <a:t>:</a:t>
            </a:r>
          </a:p>
          <a:p>
            <a:pPr marL="1257300" lvl="2" indent="-342900">
              <a:buClr>
                <a:srgbClr val="FF0000"/>
              </a:buClr>
              <a:buFont typeface="Wingdings" charset="2"/>
              <a:buChar char="q"/>
            </a:pPr>
            <a:r>
              <a:rPr lang="en-US" sz="1700" b="1" dirty="0" smtClean="0"/>
              <a:t>Document </a:t>
            </a:r>
            <a:r>
              <a:rPr lang="en-US" sz="1700" b="1" dirty="0"/>
              <a:t>15-17-0082-00-0012 presented, advancing the operating concepts for the RLS module, including active two-way ranging and passive gathering of location enabling information, and beginning the definition of the SAP operations necessary to support this functionality. </a:t>
            </a:r>
            <a:endParaRPr lang="en-US" sz="1700" b="1" dirty="0" smtClean="0"/>
          </a:p>
          <a:p>
            <a:pPr marL="800100" lvl="1" indent="-342900">
              <a:buClr>
                <a:srgbClr val="FF0000"/>
              </a:buClr>
              <a:buFont typeface="Wingdings" charset="2"/>
              <a:buChar char="q"/>
            </a:pPr>
            <a:r>
              <a:rPr lang="en-US" sz="1600" b="1" dirty="0" smtClean="0"/>
              <a:t>L2R</a:t>
            </a:r>
            <a:endParaRPr lang="en-US" sz="1600" b="1" dirty="0"/>
          </a:p>
          <a:p>
            <a:pPr marL="1257300" lvl="2" indent="-342900">
              <a:buClr>
                <a:srgbClr val="FF0000"/>
              </a:buClr>
              <a:buFont typeface="Wingdings" charset="2"/>
              <a:buChar char="q"/>
            </a:pPr>
            <a:r>
              <a:rPr lang="en-US" sz="1700" b="1" dirty="0"/>
              <a:t>No progress this session</a:t>
            </a:r>
          </a:p>
          <a:p>
            <a:pPr marL="800100" lvl="1" indent="-342900">
              <a:buClr>
                <a:srgbClr val="FF0000"/>
              </a:buClr>
              <a:buFont typeface="Wingdings" charset="2"/>
              <a:buChar char="q"/>
            </a:pPr>
            <a:r>
              <a:rPr lang="en-US" sz="1700" b="1" dirty="0" smtClean="0"/>
              <a:t>KMP</a:t>
            </a:r>
            <a:endParaRPr lang="en-US" sz="1700" b="1" dirty="0"/>
          </a:p>
          <a:p>
            <a:pPr marL="1257300" lvl="2" indent="-342900">
              <a:buClr>
                <a:srgbClr val="FF0000"/>
              </a:buClr>
              <a:buFont typeface="Wingdings" charset="2"/>
              <a:buChar char="q"/>
            </a:pPr>
            <a:r>
              <a:rPr lang="en-US" sz="1700" b="1" dirty="0"/>
              <a:t>No progress this session</a:t>
            </a:r>
          </a:p>
          <a:p>
            <a:pPr marL="800100" lvl="1" indent="-342900">
              <a:buClr>
                <a:srgbClr val="FF0000"/>
              </a:buClr>
              <a:buFont typeface="Wingdings" charset="2"/>
              <a:buChar char="q"/>
            </a:pPr>
            <a:r>
              <a:rPr lang="en-US" sz="1700" b="1" dirty="0" smtClean="0"/>
              <a:t>6top</a:t>
            </a:r>
            <a:endParaRPr lang="en-US" sz="1700" b="1" dirty="0"/>
          </a:p>
          <a:p>
            <a:pPr marL="1257300" lvl="2" indent="-342900">
              <a:buClr>
                <a:srgbClr val="FF0000"/>
              </a:buClr>
              <a:buFont typeface="Wingdings" charset="2"/>
              <a:buChar char="q"/>
            </a:pPr>
            <a:r>
              <a:rPr lang="en-US" sz="1700" b="1" dirty="0"/>
              <a:t>No progress this session</a:t>
            </a:r>
          </a:p>
        </p:txBody>
      </p:sp>
    </p:spTree>
    <p:extLst>
      <p:ext uri="{BB962C8B-B14F-4D97-AF65-F5344CB8AC3E}">
        <p14:creationId xmlns:p14="http://schemas.microsoft.com/office/powerpoint/2010/main" val="695155754"/>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43</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777248593"/>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c>
                  <a:txBody>
                    <a:bodyPr/>
                    <a:lstStyle/>
                    <a:p>
                      <a:r>
                        <a:rPr lang="en-US" dirty="0" smtClean="0"/>
                        <a:t>July, 2017</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2017</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2017</a:t>
                      </a:r>
                    </a:p>
                  </a:txBody>
                  <a:tcPr/>
                </a:tc>
              </a:tr>
              <a:tr h="398549">
                <a:tc>
                  <a:txBody>
                    <a:bodyPr/>
                    <a:lstStyle/>
                    <a:p>
                      <a:r>
                        <a:rPr lang="en-US" dirty="0" smtClean="0"/>
                        <a:t>TG Comment Collection</a:t>
                      </a:r>
                      <a:endParaRPr lang="en-US" dirty="0"/>
                    </a:p>
                  </a:txBody>
                  <a:tcPr/>
                </a:tc>
                <a:tc>
                  <a:txBody>
                    <a:bodyPr/>
                    <a:lstStyle/>
                    <a:p>
                      <a:r>
                        <a:rPr lang="en-US" dirty="0" smtClean="0"/>
                        <a:t>Sept, 2017</a:t>
                      </a:r>
                      <a:endParaRPr lang="en-US" dirty="0"/>
                    </a:p>
                  </a:txBody>
                  <a:tcPr/>
                </a:tc>
                <a:tc>
                  <a:txBody>
                    <a:bodyPr/>
                    <a:lstStyle/>
                    <a:p>
                      <a:r>
                        <a:rPr lang="en-US" dirty="0" smtClean="0"/>
                        <a:t>Jan, 2018</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Dec,</a:t>
                      </a:r>
                      <a:r>
                        <a:rPr lang="en-US" baseline="0" dirty="0" smtClean="0"/>
                        <a:t> 2017</a:t>
                      </a:r>
                      <a:endParaRPr lang="en-US" dirty="0"/>
                    </a:p>
                  </a:txBody>
                  <a:tcPr/>
                </a:tc>
                <a:tc>
                  <a:txBody>
                    <a:bodyPr/>
                    <a:lstStyle/>
                    <a:p>
                      <a:r>
                        <a:rPr lang="en-US" dirty="0" smtClean="0"/>
                        <a:t>Mar,</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Aug, 2018</a:t>
                      </a:r>
                      <a:endParaRPr lang="en-US" dirty="0"/>
                    </a:p>
                  </a:txBody>
                  <a:tcPr/>
                </a:tc>
                <a:tc>
                  <a:txBody>
                    <a:bodyPr/>
                    <a:lstStyle/>
                    <a:p>
                      <a:r>
                        <a:rPr lang="en-US" dirty="0" smtClean="0"/>
                        <a:t>Jan, 2019</a:t>
                      </a:r>
                      <a:endParaRPr lang="en-US" dirty="0"/>
                    </a:p>
                  </a:txBody>
                  <a:tcPr/>
                </a:tc>
              </a:tr>
              <a:tr h="398549">
                <a:tc>
                  <a:txBody>
                    <a:bodyPr/>
                    <a:lstStyle/>
                    <a:p>
                      <a:r>
                        <a:rPr lang="en-US" dirty="0" smtClean="0"/>
                        <a:t>NesCom</a:t>
                      </a:r>
                      <a:endParaRPr lang="en-US" dirty="0"/>
                    </a:p>
                  </a:txBody>
                  <a:tcPr/>
                </a:tc>
                <a:tc>
                  <a:txBody>
                    <a:bodyPr/>
                    <a:lstStyle/>
                    <a:p>
                      <a:r>
                        <a:rPr lang="en-US" dirty="0" smtClean="0"/>
                        <a:t>Jan, 2019</a:t>
                      </a:r>
                      <a:endParaRPr lang="en-US" dirty="0"/>
                    </a:p>
                  </a:txBody>
                  <a:tcPr/>
                </a:tc>
                <a:tc>
                  <a:txBody>
                    <a:bodyPr/>
                    <a:lstStyle/>
                    <a:p>
                      <a:r>
                        <a:rPr lang="en-US" dirty="0" smtClean="0"/>
                        <a:t>Mar,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Mar, 2019</a:t>
                      </a:r>
                      <a:endParaRPr lang="en-US" dirty="0"/>
                    </a:p>
                  </a:txBody>
                  <a:tcPr/>
                </a:tc>
                <a:tc>
                  <a:txBody>
                    <a:bodyPr/>
                    <a:lstStyle/>
                    <a:p>
                      <a:r>
                        <a:rPr lang="en-US" dirty="0" smtClean="0"/>
                        <a:t>June, 2019</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04800" y="457200"/>
            <a:ext cx="8305800" cy="762000"/>
          </a:xfrm>
        </p:spPr>
        <p:txBody>
          <a:bodyPr/>
          <a:lstStyle/>
          <a:p>
            <a:r>
              <a:rPr lang="en-US" b="1" dirty="0" smtClean="0">
                <a:latin typeface="Times New Roman" charset="0"/>
                <a:ea typeface="ＭＳ Ｐゴシック" charset="0"/>
                <a:cs typeface="ＭＳ Ｐゴシック" charset="0"/>
              </a:rPr>
              <a:t>TG12 Meeting Goals </a:t>
            </a:r>
            <a:r>
              <a:rPr lang="en-US" sz="2000" b="1" dirty="0" smtClean="0">
                <a:latin typeface="Times New Roman" charset="0"/>
                <a:ea typeface="ＭＳ Ｐゴシック" charset="0"/>
                <a:cs typeface="ＭＳ Ｐゴシック" charset="0"/>
              </a:rPr>
              <a:t>(agenda: 15-17-0026-00)</a:t>
            </a:r>
            <a:r>
              <a:rPr lang="en-US" sz="2800" b="1" dirty="0" smtClean="0">
                <a:latin typeface="Times New Roman" charset="0"/>
                <a:ea typeface="ＭＳ Ｐゴシック" charset="0"/>
                <a:cs typeface="ＭＳ Ｐゴシック" charset="0"/>
              </a:rPr>
              <a:t>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447800"/>
            <a:ext cx="87630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16 Jan, PM1: Opening report, Agenda, Status and Functional decomposition review</a:t>
            </a:r>
            <a:r>
              <a:rPr lang="en-US" sz="2400" dirty="0" smtClean="0"/>
              <a:t> </a:t>
            </a:r>
          </a:p>
          <a:p>
            <a:pPr marL="342900" indent="-342900">
              <a:buClr>
                <a:srgbClr val="FF0000"/>
              </a:buClr>
              <a:buFont typeface="Wingdings" charset="2"/>
              <a:buChar char="q"/>
            </a:pPr>
            <a:r>
              <a:rPr lang="en-US" sz="2400" b="1" dirty="0" smtClean="0"/>
              <a:t>Monday </a:t>
            </a:r>
            <a:r>
              <a:rPr lang="en-US" sz="2400" b="1" dirty="0"/>
              <a:t>16 Jan, PM2: Session focus: Header Compression, PDE, MMI, Management Protocols Module (MPM), assignment of functional blocks not already assigned</a:t>
            </a:r>
            <a:r>
              <a:rPr lang="en-US" sz="2400" dirty="0"/>
              <a:t> </a:t>
            </a:r>
            <a:endParaRPr lang="en-US" sz="2400" dirty="0" smtClean="0"/>
          </a:p>
          <a:p>
            <a:pPr marL="342900" indent="-342900">
              <a:buClr>
                <a:srgbClr val="FF0000"/>
              </a:buClr>
              <a:buFont typeface="Wingdings" charset="2"/>
              <a:buChar char="q"/>
            </a:pPr>
            <a:r>
              <a:rPr lang="en-US" sz="2400" b="1" dirty="0"/>
              <a:t>Tuesday 17 Jan, PM1: Detailed discussion on PDE</a:t>
            </a:r>
            <a:r>
              <a:rPr lang="en-US" sz="2400" dirty="0"/>
              <a:t> </a:t>
            </a:r>
            <a:endParaRPr lang="en-US" sz="2400" dirty="0" smtClean="0"/>
          </a:p>
          <a:p>
            <a:pPr marL="342900" indent="-342900">
              <a:buClr>
                <a:srgbClr val="FF0000"/>
              </a:buClr>
              <a:buFont typeface="Wingdings" charset="2"/>
              <a:buChar char="q"/>
            </a:pPr>
            <a:r>
              <a:rPr lang="en-US" sz="2400" b="1" dirty="0"/>
              <a:t>Wednesday 18 Jan, PM1: Detailed discussion on </a:t>
            </a:r>
            <a:r>
              <a:rPr lang="en-US" sz="2400" b="1" dirty="0" smtClean="0"/>
              <a:t>MMI</a:t>
            </a:r>
            <a:endParaRPr lang="en-US" sz="2400" dirty="0" smtClean="0"/>
          </a:p>
          <a:p>
            <a:pPr marL="342900" indent="-342900">
              <a:buClr>
                <a:srgbClr val="FF0000"/>
              </a:buClr>
              <a:buFont typeface="Wingdings" charset="2"/>
              <a:buChar char="q"/>
            </a:pPr>
            <a:r>
              <a:rPr lang="en-US" sz="2400" b="1" dirty="0" smtClean="0"/>
              <a:t>Wednesday </a:t>
            </a:r>
            <a:r>
              <a:rPr lang="en-US" sz="2400" b="1" dirty="0"/>
              <a:t>18 Jan, PM2: Detailed discussion on </a:t>
            </a:r>
            <a:r>
              <a:rPr lang="en-US" sz="2400" b="1" dirty="0" smtClean="0"/>
              <a:t>MMI</a:t>
            </a:r>
            <a:endParaRPr lang="en-US" sz="2400" dirty="0" smtClean="0"/>
          </a:p>
          <a:p>
            <a:pPr marL="342900" indent="-342900">
              <a:buClr>
                <a:srgbClr val="FF0000"/>
              </a:buClr>
              <a:buFont typeface="Wingdings" charset="2"/>
              <a:buChar char="q"/>
            </a:pPr>
            <a:r>
              <a:rPr lang="en-US" sz="2400" b="1" dirty="0"/>
              <a:t>Thursday 19 Jan, AM1: Detailed discussion on MPM</a:t>
            </a:r>
            <a:r>
              <a:rPr lang="en-US" sz="2400" dirty="0"/>
              <a:t> </a:t>
            </a:r>
            <a:endParaRPr lang="en-US" sz="2400" dirty="0" smtClean="0"/>
          </a:p>
          <a:p>
            <a:pPr marL="342900" indent="-342900">
              <a:buClr>
                <a:srgbClr val="FF0000"/>
              </a:buClr>
              <a:buFont typeface="Wingdings" charset="2"/>
              <a:buChar char="q"/>
            </a:pPr>
            <a:r>
              <a:rPr lang="en-US" sz="2400" b="1" dirty="0" smtClean="0"/>
              <a:t>Thursday 19 Jan, AM2: Detailed discussion on header compression, Generic Module, Assigned module status, recap on week’s efforts, define the next steps, timetable for completion, phone calls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a:t>Monday 16 Jan, PM1: Opening report, Agenda, Status and Functional decomposition review</a:t>
            </a:r>
            <a:r>
              <a:rPr lang="en-US" sz="2400" dirty="0"/>
              <a:t> </a:t>
            </a:r>
          </a:p>
          <a:p>
            <a:pPr marL="800100" lvl="1" indent="-342900">
              <a:buClr>
                <a:srgbClr val="FF0000"/>
              </a:buClr>
              <a:buFont typeface="Wingdings" charset="2"/>
              <a:buChar char="q"/>
            </a:pPr>
            <a:r>
              <a:rPr lang="en-US" sz="2400" b="1" dirty="0" smtClean="0"/>
              <a:t>Approve Agenda 15-17-0026-00</a:t>
            </a:r>
          </a:p>
          <a:p>
            <a:pPr marL="800100" lvl="1" indent="-342900">
              <a:buClr>
                <a:srgbClr val="FF0000"/>
              </a:buClr>
              <a:buFont typeface="Wingdings" charset="2"/>
              <a:buChar char="q"/>
            </a:pPr>
            <a:r>
              <a:rPr lang="en-US" sz="2400" b="1" dirty="0" smtClean="0"/>
              <a:t>Approve Minutes from previous session, 15-16-0838-00</a:t>
            </a:r>
          </a:p>
          <a:p>
            <a:pPr marL="800100" lvl="1" indent="-342900">
              <a:buClr>
                <a:srgbClr val="FF0000"/>
              </a:buClr>
              <a:buFont typeface="Wingdings" charset="2"/>
              <a:buChar char="q"/>
            </a:pPr>
            <a:r>
              <a:rPr lang="en-US" sz="2400" b="1" dirty="0" smtClean="0"/>
              <a:t>Status Update (slide 9)</a:t>
            </a:r>
          </a:p>
          <a:p>
            <a:pPr marL="800100" lvl="1" indent="-342900">
              <a:buClr>
                <a:srgbClr val="FF0000"/>
              </a:buClr>
              <a:buFont typeface="Wingdings" charset="2"/>
              <a:buChar char="q"/>
            </a:pPr>
            <a:r>
              <a:rPr lang="en-US" sz="2400" b="1" dirty="0" smtClean="0"/>
              <a:t>Functional Decomposition Review (slide 10)</a:t>
            </a:r>
          </a:p>
        </p:txBody>
      </p:sp>
    </p:spTree>
    <p:extLst>
      <p:ext uri="{BB962C8B-B14F-4D97-AF65-F5344CB8AC3E}">
        <p14:creationId xmlns:p14="http://schemas.microsoft.com/office/powerpoint/2010/main" val="3366625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381000" y="25400"/>
            <a:ext cx="8001000" cy="990600"/>
          </a:xfrm>
        </p:spPr>
        <p:txBody>
          <a:bodyPr/>
          <a:lstStyle/>
          <a:p>
            <a:r>
              <a:rPr lang="en-US" b="1" dirty="0" smtClean="0">
                <a:solidFill>
                  <a:srgbClr val="000000"/>
                </a:solidFill>
                <a:ea typeface="Lucida Grande"/>
                <a:cs typeface="Lucida Grande"/>
              </a:rPr>
              <a:t>TG 12 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990600"/>
            <a:ext cx="8382000" cy="5355313"/>
          </a:xfrm>
          <a:prstGeom prst="rect">
            <a:avLst/>
          </a:prstGeom>
          <a:noFill/>
        </p:spPr>
        <p:txBody>
          <a:bodyPr wrap="square" rtlCol="0">
            <a:spAutoFit/>
          </a:bodyPr>
          <a:lstStyle/>
          <a:p>
            <a:pPr marL="285750" indent="-285750">
              <a:buClr>
                <a:srgbClr val="FF0000"/>
              </a:buClr>
              <a:buFont typeface="Wingdings" charset="2"/>
              <a:buChar char="q"/>
            </a:pPr>
            <a:r>
              <a:rPr lang="en-US" sz="1800" b="1" dirty="0" smtClean="0"/>
              <a:t>Discussion </a:t>
            </a:r>
            <a:r>
              <a:rPr lang="en-US" sz="1800" b="1" dirty="0"/>
              <a:t>on the concepts necessary for 802.15.12</a:t>
            </a:r>
          </a:p>
          <a:p>
            <a:pPr marL="800100" lvl="1" indent="-342900">
              <a:buClr>
                <a:srgbClr val="FF0000"/>
              </a:buClr>
              <a:buFont typeface="Wingdings" charset="2"/>
              <a:buChar char="q"/>
            </a:pPr>
            <a:r>
              <a:rPr lang="en-US" sz="1800" b="1" dirty="0"/>
              <a:t>Ranging Protocol Module</a:t>
            </a:r>
          </a:p>
          <a:p>
            <a:pPr marL="1257300" lvl="2" indent="-342900">
              <a:buClr>
                <a:srgbClr val="FF0000"/>
              </a:buClr>
              <a:buFont typeface="Wingdings" charset="2"/>
              <a:buChar char="q"/>
            </a:pPr>
            <a:r>
              <a:rPr lang="en-US" sz="1800" b="1" dirty="0"/>
              <a:t>Work in progress, concept has been defined</a:t>
            </a:r>
          </a:p>
          <a:p>
            <a:pPr marL="800100" lvl="1" indent="-342900">
              <a:buClr>
                <a:srgbClr val="FF0000"/>
              </a:buClr>
              <a:buFont typeface="Wingdings" charset="2"/>
              <a:buChar char="q"/>
            </a:pPr>
            <a:r>
              <a:rPr lang="en-US" sz="1800" b="1" dirty="0"/>
              <a:t>L2R</a:t>
            </a:r>
          </a:p>
          <a:p>
            <a:pPr marL="1257300" lvl="2" indent="-342900">
              <a:buClr>
                <a:srgbClr val="FF0000"/>
              </a:buClr>
              <a:buFont typeface="Wingdings" charset="2"/>
              <a:buChar char="q"/>
            </a:pPr>
            <a:r>
              <a:rPr lang="en-US" sz="1800" b="1" dirty="0"/>
              <a:t>Reviewed Warsaw’s presentation, some changes resulting from draft update have been added</a:t>
            </a:r>
          </a:p>
          <a:p>
            <a:pPr marL="800100" lvl="1" indent="-342900">
              <a:buClr>
                <a:srgbClr val="FF0000"/>
              </a:buClr>
              <a:buFont typeface="Wingdings" charset="2"/>
              <a:buChar char="q"/>
            </a:pPr>
            <a:r>
              <a:rPr lang="en-US" sz="1800" b="1" dirty="0"/>
              <a:t>Management Protocol Module</a:t>
            </a:r>
          </a:p>
          <a:p>
            <a:pPr marL="1257300" lvl="2" indent="-342900">
              <a:buClr>
                <a:srgbClr val="FF0000"/>
              </a:buClr>
              <a:buFont typeface="Wingdings" charset="2"/>
              <a:buChar char="q"/>
            </a:pPr>
            <a:r>
              <a:rPr lang="en-US" sz="1800" b="1" dirty="0"/>
              <a:t>PHY configuration table will use the capability IE as starting point</a:t>
            </a:r>
          </a:p>
          <a:p>
            <a:pPr marL="342900" indent="-342900">
              <a:buClr>
                <a:srgbClr val="FF0000"/>
              </a:buClr>
              <a:buFont typeface="Wingdings" charset="2"/>
              <a:buChar char="q"/>
            </a:pPr>
            <a:r>
              <a:rPr lang="en-US" sz="1800" b="1" dirty="0"/>
              <a:t>Discussion on the architecture for 802.15.12</a:t>
            </a:r>
          </a:p>
          <a:p>
            <a:pPr marL="800100" lvl="1" indent="-342900">
              <a:buClr>
                <a:srgbClr val="FF0000"/>
              </a:buClr>
              <a:buFont typeface="Wingdings" charset="2"/>
              <a:buChar char="q"/>
            </a:pPr>
            <a:r>
              <a:rPr lang="en-US" sz="1800" b="1" dirty="0"/>
              <a:t>IE devices will use a payload IE designated for ULI; devices not responding are either non-ULI or non-IE capable(multiple discovery packets should be sent since a packet may not be received)</a:t>
            </a:r>
          </a:p>
          <a:p>
            <a:pPr marL="800100" lvl="1" indent="-342900">
              <a:buClr>
                <a:srgbClr val="FF0000"/>
              </a:buClr>
              <a:buFont typeface="Wingdings" charset="2"/>
              <a:buChar char="q"/>
            </a:pPr>
            <a:r>
              <a:rPr lang="en-US" sz="1800" b="1" dirty="0"/>
              <a:t>Non-IE device discovery will use a “well known” key to secure a discovery ULI packet, devices not responding to this discovery packet could be assumed to be non-ULI (multiple discovery packets should be sent since a packet may not be received)</a:t>
            </a:r>
          </a:p>
          <a:p>
            <a:pPr marL="800100" lvl="1" indent="-342900">
              <a:buClr>
                <a:srgbClr val="FF0000"/>
              </a:buClr>
              <a:buFont typeface="Wingdings" charset="2"/>
              <a:buChar char="q"/>
            </a:pPr>
            <a:r>
              <a:rPr lang="en-US" sz="1800" b="1" dirty="0"/>
              <a:t>Non-IE devices will use 0xff as 1</a:t>
            </a:r>
            <a:r>
              <a:rPr lang="en-US" sz="1800" b="1" baseline="30000" dirty="0"/>
              <a:t>st</a:t>
            </a:r>
            <a:r>
              <a:rPr lang="en-US" sz="1800" b="1" dirty="0"/>
              <a:t> payload octet in accordance with 6LoWPAN Paging Dispatch, the 2</a:t>
            </a:r>
            <a:r>
              <a:rPr lang="en-US" sz="1800" b="1" baseline="30000" dirty="0"/>
              <a:t>nd</a:t>
            </a:r>
            <a:r>
              <a:rPr lang="en-US" sz="1800" b="1" dirty="0"/>
              <a:t> octet denotes page 15 and will be defined in the future</a:t>
            </a:r>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105533</TotalTime>
  <Words>4367</Words>
  <Application>Microsoft Macintosh PowerPoint</Application>
  <PresentationFormat>On-screen Show (4:3)</PresentationFormat>
  <Paragraphs>735</Paragraphs>
  <Slides>43</Slides>
  <Notes>27</Notes>
  <HiddenSlides>38</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TG12 Meeting Goals (agenda: 15-17-0026-00) </vt:lpstr>
      <vt:lpstr>TG12 Meeting</vt:lpstr>
      <vt:lpstr>TG 12 Status Update</vt:lpstr>
      <vt:lpstr>PHY and DLL  Functional Decomposition</vt:lpstr>
      <vt:lpstr>802.15.12 Protocol Discrimination Entity (PDE)  </vt:lpstr>
      <vt:lpstr>802.15.12 Multiplexed MAC interface  (MMI)</vt:lpstr>
      <vt:lpstr>802.15.12 Management Protocol</vt:lpstr>
      <vt:lpstr>802.15.12 Pass Through Module</vt:lpstr>
      <vt:lpstr>802.15.12 Discovery Techniques</vt:lpstr>
      <vt:lpstr>802.15.12 Optional Protocols</vt:lpstr>
      <vt:lpstr>802.15.12 Optional Protocols</vt:lpstr>
      <vt:lpstr>802.15.12 Optional Protocols</vt:lpstr>
      <vt:lpstr>802.15.12 Header construction IE Devices</vt:lpstr>
      <vt:lpstr>802.15.12 Header construction Non-IE devices</vt:lpstr>
      <vt:lpstr>Frame Composition</vt:lpstr>
      <vt:lpstr>Packet Construction</vt:lpstr>
      <vt:lpstr>PowerPoint Presentation</vt:lpstr>
      <vt:lpstr>802-2014 Reference Model</vt:lpstr>
      <vt:lpstr>802-2014 Reference Model</vt:lpstr>
      <vt:lpstr>802.15.9 Functional Decomposition</vt:lpstr>
      <vt:lpstr>802.15.10 Functional Decomposition</vt:lpstr>
      <vt:lpstr>Deliverables</vt:lpstr>
      <vt:lpstr>Deliverables</vt:lpstr>
      <vt:lpstr>Deliverables</vt:lpstr>
      <vt:lpstr>Deliverables</vt:lpstr>
      <vt:lpstr>PowerPoint Presentation</vt:lpstr>
      <vt:lpstr>PowerPoint Presentation</vt:lpstr>
      <vt:lpstr>PowerPoint Presentation</vt:lpstr>
      <vt:lpstr>PowerPoint Presentation</vt:lpstr>
      <vt:lpstr>PowerPoint Presentation</vt:lpstr>
      <vt:lpstr>Example of Options Used for Secured SUN FSK Device</vt:lpstr>
      <vt:lpstr>Example of Options Used for LECIM O-QPSK Device</vt:lpstr>
      <vt:lpstr>Example of Options Used for 6tisch O-QPSK Device</vt:lpstr>
      <vt:lpstr>Future Efforts</vt:lpstr>
      <vt:lpstr>Meeting Accomplishments </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Atlanta</dc:title>
  <dc:subject>IEEE 802.15 &lt;TG12&gt;</dc:subject>
  <dc:creator>Pat Kinney</dc:creator>
  <cp:keywords/>
  <dc:description>&lt;15-17-0030-03-0012&gt;</dc:description>
  <cp:lastModifiedBy>Pat Kinney</cp:lastModifiedBy>
  <cp:revision>992</cp:revision>
  <cp:lastPrinted>2015-07-14T16:02:16Z</cp:lastPrinted>
  <dcterms:created xsi:type="dcterms:W3CDTF">2009-07-12T16:25:16Z</dcterms:created>
  <dcterms:modified xsi:type="dcterms:W3CDTF">2017-01-19T20:02:26Z</dcterms:modified>
  <cp:category/>
</cp:coreProperties>
</file>