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3"/>
  </p:notesMasterIdLst>
  <p:handoutMasterIdLst>
    <p:handoutMasterId r:id="rId44"/>
  </p:handoutMasterIdLst>
  <p:sldIdLst>
    <p:sldId id="287" r:id="rId2"/>
    <p:sldId id="311" r:id="rId3"/>
    <p:sldId id="312" r:id="rId4"/>
    <p:sldId id="313" r:id="rId5"/>
    <p:sldId id="314" r:id="rId6"/>
    <p:sldId id="323" r:id="rId7"/>
    <p:sldId id="264" r:id="rId8"/>
    <p:sldId id="341" r:id="rId9"/>
    <p:sldId id="342" r:id="rId10"/>
    <p:sldId id="345" r:id="rId11"/>
    <p:sldId id="338" r:id="rId12"/>
    <p:sldId id="337" r:id="rId13"/>
    <p:sldId id="353" r:id="rId14"/>
    <p:sldId id="289" r:id="rId15"/>
    <p:sldId id="331" r:id="rId16"/>
    <p:sldId id="332" r:id="rId17"/>
    <p:sldId id="355" r:id="rId18"/>
    <p:sldId id="356" r:id="rId19"/>
    <p:sldId id="358" r:id="rId20"/>
    <p:sldId id="339" r:id="rId21"/>
    <p:sldId id="357" r:id="rId22"/>
    <p:sldId id="354" r:id="rId23"/>
    <p:sldId id="325" r:id="rId24"/>
    <p:sldId id="327" r:id="rId25"/>
    <p:sldId id="335" r:id="rId26"/>
    <p:sldId id="336" r:id="rId27"/>
    <p:sldId id="340" r:id="rId28"/>
    <p:sldId id="320" r:id="rId29"/>
    <p:sldId id="321" r:id="rId30"/>
    <p:sldId id="324" r:id="rId31"/>
    <p:sldId id="334" r:id="rId32"/>
    <p:sldId id="352" r:id="rId33"/>
    <p:sldId id="351" r:id="rId34"/>
    <p:sldId id="349" r:id="rId35"/>
    <p:sldId id="350" r:id="rId36"/>
    <p:sldId id="346" r:id="rId37"/>
    <p:sldId id="347" r:id="rId38"/>
    <p:sldId id="348" r:id="rId39"/>
    <p:sldId id="322" r:id="rId40"/>
    <p:sldId id="315" r:id="rId41"/>
    <p:sldId id="319" r:id="rId4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42"/>
            <p14:sldId id="345"/>
            <p14:sldId id="338"/>
            <p14:sldId id="337"/>
            <p14:sldId id="353"/>
            <p14:sldId id="289"/>
            <p14:sldId id="331"/>
            <p14:sldId id="332"/>
            <p14:sldId id="355"/>
            <p14:sldId id="356"/>
            <p14:sldId id="358"/>
            <p14:sldId id="339"/>
            <p14:sldId id="357"/>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108" d="100"/>
          <a:sy n="108" d="100"/>
        </p:scale>
        <p:origin x="-1992" y="-5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handoutMaster" Target="handoutMasters/handoutMaster1.xml"/><Relationship Id="rId45"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17-0030-</a:t>
            </a:r>
            <a:r>
              <a:rPr lang="en-US" b="1" dirty="0" smtClean="0"/>
              <a:t>02-</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0.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1.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2.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January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descr="802.15.12-multi-mode-r4.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914400"/>
            <a:ext cx="77724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15-16-0656-03</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03</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Management Protocol</a:t>
            </a:r>
            <a:endParaRPr lang="en-US" dirty="0">
              <a:latin typeface="Arial" charset="0"/>
            </a:endParaRPr>
          </a:p>
        </p:txBody>
      </p:sp>
      <p:sp>
        <p:nvSpPr>
          <p:cNvPr id="10243" name="Rectangle 1027"/>
          <p:cNvSpPr>
            <a:spLocks noGrp="1" noChangeArrowheads="1"/>
          </p:cNvSpPr>
          <p:nvPr>
            <p:ph type="body" idx="1"/>
          </p:nvPr>
        </p:nvSpPr>
        <p:spPr>
          <a:xfrm>
            <a:off x="228600" y="1371600"/>
            <a:ext cx="8686800" cy="4953000"/>
          </a:xfrm>
        </p:spPr>
        <p:txBody>
          <a:bodyPr/>
          <a:lstStyle/>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a:t>
            </a:r>
          </a:p>
          <a:p>
            <a:pPr>
              <a:buFont typeface="Arial"/>
              <a:buChar char="•"/>
            </a:pPr>
            <a:r>
              <a:rPr lang="en-US" sz="2000" dirty="0" smtClean="0"/>
              <a:t>ULI Profile </a:t>
            </a:r>
            <a:r>
              <a:rPr lang="en-US" sz="2000" dirty="0"/>
              <a:t>IDs, used to identify the device/module configuration, may need to be </a:t>
            </a:r>
            <a:r>
              <a:rPr lang="en-US" sz="2000" dirty="0" smtClean="0"/>
              <a:t>assigned by the 802.15 ANA </a:t>
            </a:r>
            <a:r>
              <a:rPr lang="en-US" sz="2000" dirty="0"/>
              <a:t>for common profiles such as ULI device discovery, etc. However, proprietary configurations will be vendor </a:t>
            </a:r>
            <a:r>
              <a:rPr lang="en-US" sz="2000" dirty="0" smtClean="0"/>
              <a:t>specific</a:t>
            </a:r>
            <a:r>
              <a:rPr lang="en-US" sz="2000" dirty="0" smtClean="0">
                <a:latin typeface="Arial" charset="0"/>
              </a:rPr>
              <a:t>.  See 15-17-0050 for more information on ULI Profiles.</a:t>
            </a:r>
            <a:endParaRPr lang="en-US" sz="2000" dirty="0" smtClean="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19200"/>
            <a:ext cx="8610600" cy="52578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 Timestamps and/or range info, can generate packets to derive range info</a:t>
            </a:r>
          </a:p>
          <a:p>
            <a:pPr>
              <a:buFont typeface="Arial" charset="0"/>
              <a:buChar char="•"/>
            </a:pPr>
            <a:r>
              <a:rPr lang="en-US" sz="2000" b="1" dirty="0" err="1" smtClean="0"/>
              <a:t>PassThru</a:t>
            </a:r>
            <a:r>
              <a:rPr lang="en-US" sz="2000" b="1" dirty="0" smtClean="0"/>
              <a:t> </a:t>
            </a:r>
            <a:r>
              <a:rPr lang="en-US" sz="2000" dirty="0"/>
              <a:t>provides protocols at the PDE sublayer (e.g. fragmentation) or above (e.g. layer 3 protocols such as ZigBee) to access the 802.15.4 MAC via the MMI </a:t>
            </a:r>
            <a:r>
              <a:rPr lang="en-US" sz="2000" dirty="0" smtClean="0"/>
              <a:t>sublayer</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705081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762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a:t>
            </a:r>
            <a:r>
              <a:rPr lang="en-US" b="1" dirty="0" smtClean="0">
                <a:solidFill>
                  <a:srgbClr val="000000"/>
                </a:solidFill>
                <a:ea typeface="Lucida Grande"/>
                <a:cs typeface="Lucida Grande"/>
              </a:rPr>
              <a:t>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228600" y="2057400"/>
            <a:ext cx="8686800" cy="4343400"/>
          </a:xfrm>
        </p:spPr>
        <p:txBody>
          <a:bodyPr/>
          <a:lstStyle/>
          <a:p>
            <a:pPr>
              <a:buFont typeface="Arial" charset="0"/>
              <a:buChar char="•"/>
            </a:pPr>
            <a:r>
              <a:rPr lang="en-US" sz="2000" dirty="0" smtClean="0"/>
              <a:t>ULI IE ID (dedicated to 6LoWPAN traffic) </a:t>
            </a:r>
          </a:p>
          <a:p>
            <a:pPr lvl="1">
              <a:buFont typeface="Lucida Grande"/>
              <a:buChar char="-"/>
            </a:pPr>
            <a:r>
              <a:rPr lang="en-US" sz="1600" dirty="0" smtClean="0"/>
              <a:t>ULI </a:t>
            </a:r>
            <a:r>
              <a:rPr lang="en-US" sz="1600" dirty="0"/>
              <a:t>IE ID = total IE length (10 bits), </a:t>
            </a:r>
            <a:r>
              <a:rPr lang="en-US" sz="1600" dirty="0" smtClean="0"/>
              <a:t>0b01?</a:t>
            </a:r>
            <a:r>
              <a:rPr lang="en-US" sz="1600" dirty="0" smtClean="0"/>
              <a:t>?, </a:t>
            </a:r>
            <a:r>
              <a:rPr lang="en-US" sz="1600" dirty="0"/>
              <a:t>0b1</a:t>
            </a:r>
          </a:p>
          <a:p>
            <a:pPr lvl="1">
              <a:buFont typeface="Arial" charset="0"/>
              <a:buChar char="•"/>
            </a:pPr>
            <a:r>
              <a:rPr lang="en-US" sz="1600" dirty="0"/>
              <a:t>N</a:t>
            </a:r>
            <a:r>
              <a:rPr lang="en-US" sz="1600" dirty="0" smtClean="0"/>
              <a:t>o </a:t>
            </a:r>
            <a:r>
              <a:rPr lang="en-US" sz="1600" dirty="0" smtClean="0"/>
              <a:t>Protocol Identifier is required, resulting in a total overhead of 2 octets</a:t>
            </a:r>
          </a:p>
          <a:p>
            <a:r>
              <a:rPr lang="en-US" sz="2000" dirty="0" smtClean="0"/>
              <a:t>MPX </a:t>
            </a:r>
            <a:r>
              <a:rPr lang="en-US" sz="2000" dirty="0"/>
              <a:t>IE </a:t>
            </a:r>
            <a:r>
              <a:rPr lang="en-US" sz="2000" dirty="0" smtClean="0"/>
              <a:t>(used for all non-6LoWPAN traffic):</a:t>
            </a:r>
          </a:p>
          <a:p>
            <a:pPr lvl="1"/>
            <a:r>
              <a:rPr lang="en-US" sz="1600" dirty="0" smtClean="0"/>
              <a:t>Defined in 802.15.9, MPX IE ID = total IE length (10 bits), 0b0011, 0b1</a:t>
            </a:r>
          </a:p>
          <a:p>
            <a:pPr lvl="1"/>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r>
              <a:rPr lang="en-US" sz="1600" dirty="0" smtClean="0"/>
              <a:t>For the special case where the dispatch code is &lt; 0x001f, the 2-octet Dispatch code is elided, resulting in a total overhead of 3 octets</a:t>
            </a:r>
          </a:p>
          <a:p>
            <a:pPr marL="342900" lvl="1" indent="-342900">
              <a:buFont typeface="Arial"/>
              <a:buChar char="•"/>
            </a:pPr>
            <a:r>
              <a:rPr lang="en-US" sz="2000" dirty="0" smtClean="0"/>
              <a:t>Protocol </a:t>
            </a:r>
            <a:r>
              <a:rPr lang="en-US" sz="2000" dirty="0" smtClean="0"/>
              <a:t>Identifiers:</a:t>
            </a:r>
          </a:p>
          <a:p>
            <a:pPr marL="685800" lvl="2" indent="-342900">
              <a:buFont typeface="Lucida Grande"/>
              <a:buChar char="-"/>
            </a:pPr>
            <a:r>
              <a:rPr lang="en-US" sz="1600" dirty="0" smtClean="0"/>
              <a:t>EtherType </a:t>
            </a:r>
            <a:r>
              <a:rPr lang="en-US" sz="1600" dirty="0"/>
              <a:t>values are &gt; </a:t>
            </a:r>
            <a:r>
              <a:rPr lang="en-US" sz="1600" dirty="0" smtClean="0"/>
              <a:t>0x0600</a:t>
            </a:r>
          </a:p>
          <a:p>
            <a:pPr marL="685800" lvl="2" indent="-342900">
              <a:buFont typeface="Lucida Grande"/>
              <a:buChar char="-"/>
            </a:pPr>
            <a:r>
              <a:rPr lang="en-US" sz="1600" dirty="0" smtClean="0"/>
              <a:t>Dispatch values assigned by 802.15 ANA are </a:t>
            </a:r>
            <a:r>
              <a:rPr lang="en-US" sz="1600" u="sng" dirty="0"/>
              <a:t>&lt;</a:t>
            </a:r>
            <a:r>
              <a:rPr lang="en-US" sz="1600" dirty="0"/>
              <a:t> 0x4FF </a:t>
            </a:r>
            <a:endParaRPr lang="en-US" sz="1600" dirty="0" smtClean="0"/>
          </a:p>
          <a:p>
            <a:pPr marL="685800" lvl="2" indent="-342900">
              <a:buFont typeface="Lucida Grande"/>
              <a:buChar char="-"/>
            </a:pPr>
            <a:r>
              <a:rPr lang="en-US" sz="1600" dirty="0" smtClean="0"/>
              <a:t>Dispatch </a:t>
            </a:r>
            <a:r>
              <a:rPr lang="en-US" sz="1600" dirty="0"/>
              <a:t>values </a:t>
            </a:r>
            <a:r>
              <a:rPr lang="en-US" sz="1600" dirty="0" smtClean="0"/>
              <a:t>not assigned </a:t>
            </a:r>
            <a:r>
              <a:rPr lang="en-US" sz="1600" dirty="0"/>
              <a:t>by 802.15 </a:t>
            </a:r>
            <a:r>
              <a:rPr lang="en-US" sz="1600" dirty="0" smtClean="0"/>
              <a:t>ANA, i.e. vendor specific, range </a:t>
            </a:r>
            <a:r>
              <a:rPr lang="en-US" sz="1600" dirty="0"/>
              <a:t>from </a:t>
            </a:r>
            <a:r>
              <a:rPr lang="fi-FI" sz="1600" dirty="0"/>
              <a:t>0x0500 to </a:t>
            </a:r>
            <a:r>
              <a:rPr lang="fi-FI" sz="1600" dirty="0" smtClean="0"/>
              <a:t>0x05DC</a:t>
            </a:r>
            <a:endParaRPr lang="en-US" sz="2000" dirty="0" smtClean="0"/>
          </a:p>
          <a:p>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a:t>
            </a:r>
            <a:r>
              <a:rPr lang="en-US" b="1" dirty="0" smtClean="0">
                <a:solidFill>
                  <a:srgbClr val="000000"/>
                </a:solidFill>
                <a:ea typeface="Lucida Grande"/>
                <a:cs typeface="Lucida Grande"/>
              </a:rPr>
              <a:t>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Font typeface="Arial"/>
              <a:buChar char="•"/>
            </a:pPr>
            <a:r>
              <a:rPr lang="en-US" sz="2000" dirty="0" smtClean="0"/>
              <a:t>Non</a:t>
            </a:r>
            <a:r>
              <a:rPr lang="en-US" sz="2000" dirty="0"/>
              <a:t>-IE devices </a:t>
            </a:r>
            <a:endParaRPr lang="en-US" sz="2000" dirty="0" smtClean="0"/>
          </a:p>
          <a:p>
            <a:pPr marL="685800" lvl="2" indent="-342900">
              <a:buFont typeface="Lucida Grande"/>
              <a:buChar char="-"/>
            </a:pPr>
            <a:r>
              <a:rPr lang="en-US" sz="1600" dirty="0" smtClean="0"/>
              <a:t>1</a:t>
            </a:r>
            <a:r>
              <a:rPr lang="en-US" sz="1600" baseline="30000" dirty="0" smtClean="0"/>
              <a:t>st</a:t>
            </a:r>
            <a:r>
              <a:rPr lang="en-US" sz="1600" dirty="0" smtClean="0"/>
              <a:t> </a:t>
            </a:r>
            <a:r>
              <a:rPr lang="en-US" sz="1600" dirty="0"/>
              <a:t>payload octet </a:t>
            </a:r>
            <a:r>
              <a:rPr lang="en-US" sz="1600" dirty="0" smtClean="0"/>
              <a:t>is set to 0xff in </a:t>
            </a:r>
            <a:r>
              <a:rPr lang="en-US" sz="1600" dirty="0"/>
              <a:t>accordance with 6LoWPAN Paging </a:t>
            </a:r>
            <a:r>
              <a:rPr lang="en-US" sz="1600" dirty="0" smtClean="0"/>
              <a:t>Dispatch</a:t>
            </a:r>
          </a:p>
          <a:p>
            <a:pPr marL="685800" lvl="2" indent="-342900">
              <a:buFont typeface="Lucida Grande"/>
              <a:buChar char="-"/>
            </a:pPr>
            <a:r>
              <a:rPr lang="en-US" sz="1600" dirty="0" smtClean="0"/>
              <a:t>2</a:t>
            </a:r>
            <a:r>
              <a:rPr lang="en-US" sz="1600" baseline="30000" dirty="0" smtClean="0"/>
              <a:t>nd</a:t>
            </a:r>
            <a:r>
              <a:rPr lang="en-US" sz="1600" dirty="0" smtClean="0"/>
              <a:t> payload octet </a:t>
            </a:r>
            <a:r>
              <a:rPr lang="en-US" sz="1600" dirty="0"/>
              <a:t>denotes page 15 and will be defined in the </a:t>
            </a:r>
            <a:r>
              <a:rPr lang="en-US" sz="1600" dirty="0" smtClean="0"/>
              <a:t>future</a:t>
            </a:r>
          </a:p>
          <a:p>
            <a:pPr marL="685800" lvl="2" indent="-342900">
              <a:buFont typeface="Lucida Grande"/>
              <a:buChar char="-"/>
            </a:pPr>
            <a:r>
              <a:rPr lang="en-US" sz="1600" dirty="0" smtClean="0"/>
              <a:t>3</a:t>
            </a:r>
            <a:r>
              <a:rPr lang="en-US" sz="1600" baseline="30000" dirty="0" smtClean="0"/>
              <a:t>rd</a:t>
            </a:r>
            <a:r>
              <a:rPr lang="en-US" sz="1600" dirty="0" smtClean="0"/>
              <a:t> and 4</a:t>
            </a:r>
            <a:r>
              <a:rPr lang="en-US" sz="1600" baseline="30000" dirty="0" smtClean="0"/>
              <a:t>th</a:t>
            </a:r>
            <a:r>
              <a:rPr lang="en-US" sz="1600" dirty="0" smtClean="0"/>
              <a:t> payload octets denote the Protocol Identifier </a:t>
            </a:r>
          </a:p>
          <a:p>
            <a:pPr marL="685800" lvl="2" indent="-342900">
              <a:buFont typeface="Arial"/>
              <a:buChar char="•"/>
            </a:pPr>
            <a:r>
              <a:rPr lang="en-US" sz="1600" dirty="0" smtClean="0"/>
              <a:t>Note: </a:t>
            </a:r>
            <a:endParaRPr lang="en-US" sz="1600" dirty="0"/>
          </a:p>
          <a:p>
            <a:pPr marL="342900" lvl="1" indent="-342900">
              <a:buFont typeface="Arial"/>
              <a:buChar char="•"/>
            </a:pPr>
            <a:r>
              <a:rPr lang="en-US" sz="2000" dirty="0"/>
              <a:t>Non-IE device discovery will use a “well known” key to secure a discovery ULI packet, devices not responding to this discovery packet could be assumed to be non-ULI (multiple discovery packets should be sent since a packet may not be received</a:t>
            </a:r>
            <a:r>
              <a:rPr lang="en-US" sz="2000" dirty="0" smtClean="0"/>
              <a:t>)</a:t>
            </a:r>
          </a:p>
          <a:p>
            <a:pPr marL="342900" lvl="1" indent="-342900">
              <a:buFont typeface="Arial"/>
              <a:buChar char="•"/>
            </a:pPr>
            <a:r>
              <a:rPr lang="en-US" sz="2000" dirty="0"/>
              <a:t>Protocol Identifiers:</a:t>
            </a:r>
          </a:p>
          <a:p>
            <a:pPr marL="685800" lvl="2" indent="-342900">
              <a:buFont typeface="Lucida Grande"/>
              <a:buChar char="-"/>
            </a:pPr>
            <a:r>
              <a:rPr lang="en-US" sz="1600" dirty="0"/>
              <a:t>EtherType values are &gt; 0x0600</a:t>
            </a:r>
          </a:p>
          <a:p>
            <a:pPr marL="685800" lvl="2" indent="-342900">
              <a:buFont typeface="Lucida Grande"/>
              <a:buChar char="-"/>
            </a:pPr>
            <a:r>
              <a:rPr lang="en-US" sz="1600" dirty="0"/>
              <a:t>Dispatch values assigned by 802.15 ANA are </a:t>
            </a:r>
            <a:r>
              <a:rPr lang="en-US" sz="1600" u="sng" dirty="0"/>
              <a:t>&lt;</a:t>
            </a:r>
            <a:r>
              <a:rPr lang="en-US" sz="1600" dirty="0"/>
              <a:t> 0x4FF </a:t>
            </a:r>
          </a:p>
          <a:p>
            <a:pPr marL="685800" lvl="2" indent="-342900">
              <a:buFont typeface="Lucida Grande"/>
              <a:buChar char="-"/>
            </a:pPr>
            <a:r>
              <a:rPr lang="en-US" sz="1600" dirty="0"/>
              <a:t>Dispatch values not assigned by 802.15 ANA, i.e. vendor specific, range from </a:t>
            </a:r>
            <a:r>
              <a:rPr lang="fi-FI" sz="1600" dirty="0"/>
              <a:t>0x0500 to </a:t>
            </a:r>
            <a:r>
              <a:rPr lang="fi-FI" sz="1600" dirty="0" smtClean="0"/>
              <a:t>0x05DC</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5" name="Picture 4"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6" y="1143000"/>
            <a:ext cx="9144000" cy="492177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4326" y="16951"/>
            <a:ext cx="8686800" cy="1143000"/>
          </a:xfrm>
        </p:spPr>
        <p:txBody>
          <a:bodyPr/>
          <a:lstStyle/>
          <a:p>
            <a:r>
              <a:rPr lang="en-US" b="1" dirty="0" smtClean="0">
                <a:solidFill>
                  <a:srgbClr val="000000"/>
                </a:solidFill>
                <a:ea typeface="Lucida Grande"/>
                <a:cs typeface="Lucida Grande"/>
              </a:rPr>
              <a:t>Packet Construction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21</a:t>
            </a:fld>
            <a:endParaRPr lang="en-US" dirty="0"/>
          </a:p>
        </p:txBody>
      </p:sp>
      <p:pic>
        <p:nvPicPr>
          <p:cNvPr id="8" name="Picture 7"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990600"/>
            <a:ext cx="7315200" cy="5359400"/>
          </a:xfrm>
          <a:prstGeom prst="rect">
            <a:avLst/>
          </a:prstGeom>
        </p:spPr>
      </p:pic>
    </p:spTree>
    <p:extLst>
      <p:ext uri="{BB962C8B-B14F-4D97-AF65-F5344CB8AC3E}">
        <p14:creationId xmlns:p14="http://schemas.microsoft.com/office/powerpoint/2010/main" val="280269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22</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25</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26</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40</a:t>
            </a:fld>
            <a:endParaRPr lang="en-US"/>
          </a:p>
        </p:txBody>
      </p:sp>
      <p:sp>
        <p:nvSpPr>
          <p:cNvPr id="21509" name="Rectangle 2"/>
          <p:cNvSpPr>
            <a:spLocks noGrp="1" noChangeArrowheads="1"/>
          </p:cNvSpPr>
          <p:nvPr>
            <p:ph type="title" idx="4294967295"/>
          </p:nvPr>
        </p:nvSpPr>
        <p:spPr>
          <a:xfrm>
            <a:off x="4572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839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700" b="1" dirty="0" smtClean="0"/>
              <a:t>Discussion on elements of 802.15.12</a:t>
            </a:r>
          </a:p>
          <a:p>
            <a:pPr marL="800100" lvl="1" indent="-342900">
              <a:buClr>
                <a:srgbClr val="FF0000"/>
              </a:buClr>
              <a:buFont typeface="Wingdings" charset="2"/>
              <a:buChar char="q"/>
            </a:pPr>
            <a:r>
              <a:rPr lang="en-US" sz="1700" b="1" dirty="0" smtClean="0"/>
              <a:t>Ranging Protocol Module</a:t>
            </a:r>
          </a:p>
          <a:p>
            <a:pPr marL="1257300" lvl="2" indent="-342900">
              <a:buClr>
                <a:srgbClr val="FF0000"/>
              </a:buClr>
              <a:buFont typeface="Wingdings" charset="2"/>
              <a:buChar char="q"/>
            </a:pPr>
            <a:r>
              <a:rPr lang="en-US" sz="1700" b="1" dirty="0" smtClean="0"/>
              <a:t>Work in progress, concept has been defined</a:t>
            </a:r>
          </a:p>
          <a:p>
            <a:pPr marL="800100" lvl="1" indent="-342900">
              <a:buClr>
                <a:srgbClr val="FF0000"/>
              </a:buClr>
              <a:buFont typeface="Wingdings" charset="2"/>
              <a:buChar char="q"/>
            </a:pPr>
            <a:r>
              <a:rPr lang="en-US" sz="1700" b="1" dirty="0" smtClean="0"/>
              <a:t>L2R</a:t>
            </a:r>
          </a:p>
          <a:p>
            <a:pPr marL="1257300" lvl="2" indent="-342900">
              <a:buClr>
                <a:srgbClr val="FF0000"/>
              </a:buClr>
              <a:buFont typeface="Wingdings" charset="2"/>
              <a:buChar char="q"/>
            </a:pPr>
            <a:r>
              <a:rPr lang="en-US" sz="1700" b="1" dirty="0" smtClean="0"/>
              <a:t>No progress this session</a:t>
            </a:r>
          </a:p>
          <a:p>
            <a:pPr marL="800100" lvl="1" indent="-342900">
              <a:buClr>
                <a:srgbClr val="FF0000"/>
              </a:buClr>
              <a:buFont typeface="Wingdings" charset="2"/>
              <a:buChar char="q"/>
            </a:pPr>
            <a:r>
              <a:rPr lang="en-US" sz="1700" b="1" dirty="0" smtClean="0"/>
              <a:t>6top</a:t>
            </a:r>
          </a:p>
          <a:p>
            <a:pPr marL="1257300" lvl="2" indent="-342900">
              <a:buClr>
                <a:srgbClr val="FF0000"/>
              </a:buClr>
              <a:buFont typeface="Wingdings" charset="2"/>
              <a:buChar char="q"/>
            </a:pPr>
            <a:r>
              <a:rPr lang="en-US" sz="1700" b="1" dirty="0" smtClean="0"/>
              <a:t>No progress this session</a:t>
            </a:r>
          </a:p>
          <a:p>
            <a:pPr marL="800100" lvl="1" indent="-342900">
              <a:buClr>
                <a:srgbClr val="FF0000"/>
              </a:buClr>
              <a:buFont typeface="Wingdings" charset="2"/>
              <a:buChar char="q"/>
            </a:pPr>
            <a:r>
              <a:rPr lang="en-US" sz="1700" b="1" dirty="0" smtClean="0"/>
              <a:t>Management Protocol Module</a:t>
            </a:r>
          </a:p>
          <a:p>
            <a:pPr marL="1257300" lvl="2" indent="-342900">
              <a:buClr>
                <a:srgbClr val="FF0000"/>
              </a:buClr>
              <a:buFont typeface="Wingdings" charset="2"/>
              <a:buChar char="q"/>
            </a:pPr>
            <a:r>
              <a:rPr lang="en-US" sz="1700" b="1" dirty="0" smtClean="0"/>
              <a:t>Configuration: adopts the concept of a ULI profile where each identified profile consists of the configuration parameters for a specific identified implementation</a:t>
            </a:r>
          </a:p>
          <a:p>
            <a:pPr marL="1257300" lvl="2" indent="-342900">
              <a:buClr>
                <a:srgbClr val="FF0000"/>
              </a:buClr>
              <a:buFont typeface="Wingdings" charset="2"/>
              <a:buChar char="q"/>
            </a:pPr>
            <a:r>
              <a:rPr lang="en-US" sz="1700" b="1" dirty="0" smtClean="0"/>
              <a:t>Management/Monitor: adopts and extends the OMA LWM2M object definitions for 802.15.4</a:t>
            </a:r>
          </a:p>
          <a:p>
            <a:pPr marL="800100" lvl="1" indent="-342900">
              <a:buClr>
                <a:srgbClr val="FF0000"/>
              </a:buClr>
              <a:buFont typeface="Wingdings" charset="2"/>
              <a:buChar char="q"/>
            </a:pPr>
            <a:r>
              <a:rPr lang="en-US" sz="1700" b="1" dirty="0" smtClean="0"/>
              <a:t>PDE</a:t>
            </a:r>
          </a:p>
          <a:p>
            <a:pPr marL="1257300" lvl="2" indent="-342900">
              <a:buClr>
                <a:srgbClr val="FF0000"/>
              </a:buClr>
              <a:buFont typeface="Wingdings" charset="2"/>
              <a:buChar char="q"/>
            </a:pPr>
            <a:r>
              <a:rPr lang="en-US" sz="1700" b="1" dirty="0" smtClean="0"/>
              <a:t>Will leverage the MMI concepts</a:t>
            </a:r>
          </a:p>
          <a:p>
            <a:pPr marL="800100" lvl="1" indent="-342900">
              <a:buClr>
                <a:srgbClr val="FF0000"/>
              </a:buClr>
              <a:buFont typeface="Wingdings" charset="2"/>
              <a:buChar char="q"/>
            </a:pPr>
            <a:r>
              <a:rPr lang="en-US" sz="1700" b="1" dirty="0" smtClean="0"/>
              <a:t>MMI</a:t>
            </a:r>
          </a:p>
          <a:p>
            <a:pPr marL="1257300" lvl="2" indent="-342900">
              <a:buClr>
                <a:srgbClr val="FF0000"/>
              </a:buClr>
              <a:buFont typeface="Wingdings" charset="2"/>
              <a:buChar char="q"/>
            </a:pPr>
            <a:r>
              <a:rPr lang="en-US" sz="1700" b="1" dirty="0" smtClean="0"/>
              <a:t>Will leverage the 802.15.9 multiplex concepts</a:t>
            </a:r>
          </a:p>
          <a:p>
            <a:pPr marL="800100" lvl="1" indent="-342900">
              <a:buClr>
                <a:srgbClr val="FF0000"/>
              </a:buClr>
              <a:buFont typeface="Wingdings" charset="2"/>
              <a:buChar char="q"/>
            </a:pP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Required to allow 6LoWPAN communications to pass through PDE and MMI to 802.15.4 device</a:t>
            </a:r>
          </a:p>
          <a:p>
            <a:pPr marL="1257300" lvl="2" indent="-342900">
              <a:buClr>
                <a:srgbClr val="FF0000"/>
              </a:buClr>
              <a:buFont typeface="Wingdings" charset="2"/>
              <a:buChar char="q"/>
            </a:pPr>
            <a:r>
              <a:rPr lang="en-US" sz="1700" b="1" dirty="0" smtClean="0"/>
              <a:t>Required to allow application to directly configure 802.15.4 device </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09357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Nov,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July,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15-17-0026-00)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16 Jan, PM1: Opening report, Agenda, Status and Functional decomposition review</a:t>
            </a:r>
            <a:r>
              <a:rPr lang="en-US" sz="2400" dirty="0" smtClean="0"/>
              <a:t> </a:t>
            </a:r>
          </a:p>
          <a:p>
            <a:pPr marL="342900" indent="-342900">
              <a:buClr>
                <a:srgbClr val="FF0000"/>
              </a:buClr>
              <a:buFont typeface="Wingdings" charset="2"/>
              <a:buChar char="q"/>
            </a:pPr>
            <a:r>
              <a:rPr lang="en-US" sz="2400" b="1" dirty="0" smtClean="0"/>
              <a:t>Monday </a:t>
            </a:r>
            <a:r>
              <a:rPr lang="en-US" sz="2400" b="1" dirty="0"/>
              <a:t>16 Jan, PM2: Session focus: Header Compression, PDE, MMI, Management Protocols Module (MPM), assignment of functional blocks not already assigned</a:t>
            </a:r>
            <a:r>
              <a:rPr lang="en-US" sz="2400" dirty="0"/>
              <a:t> </a:t>
            </a:r>
            <a:endParaRPr lang="en-US" sz="2400" dirty="0" smtClean="0"/>
          </a:p>
          <a:p>
            <a:pPr marL="342900" indent="-342900">
              <a:buClr>
                <a:srgbClr val="FF0000"/>
              </a:buClr>
              <a:buFont typeface="Wingdings" charset="2"/>
              <a:buChar char="q"/>
            </a:pPr>
            <a:r>
              <a:rPr lang="en-US" sz="2400" b="1" dirty="0"/>
              <a:t>Tuesday 17 Jan, PM1: Detailed discussion on PDE</a:t>
            </a:r>
            <a:r>
              <a:rPr lang="en-US" sz="2400" dirty="0"/>
              <a:t> </a:t>
            </a:r>
            <a:endParaRPr lang="en-US" sz="2400" dirty="0" smtClean="0"/>
          </a:p>
          <a:p>
            <a:pPr marL="342900" indent="-342900">
              <a:buClr>
                <a:srgbClr val="FF0000"/>
              </a:buClr>
              <a:buFont typeface="Wingdings" charset="2"/>
              <a:buChar char="q"/>
            </a:pPr>
            <a:r>
              <a:rPr lang="en-US" sz="2400" b="1" dirty="0"/>
              <a:t>Wednesday 18 Jan, PM1: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smtClean="0"/>
              <a:t>Wednesday </a:t>
            </a:r>
            <a:r>
              <a:rPr lang="en-US" sz="2400" b="1" dirty="0"/>
              <a:t>18 Jan, PM2: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19 Jan, AM1: 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19 Jan, AM2: Detailed discussion on header compression, Generic Module, Assigned module status, recap on week’s efforts, define the next steps, timetable for completion, phone calls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16 Jan, PM1: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15-17-0026-00</a:t>
            </a:r>
          </a:p>
          <a:p>
            <a:pPr marL="800100" lvl="1" indent="-342900">
              <a:buClr>
                <a:srgbClr val="FF0000"/>
              </a:buClr>
              <a:buFont typeface="Wingdings" charset="2"/>
              <a:buChar char="q"/>
            </a:pPr>
            <a:r>
              <a:rPr lang="en-US" sz="2400" b="1" dirty="0" smtClean="0"/>
              <a:t>Approve Minutes from previous session, 15-16-0838-00</a:t>
            </a:r>
          </a:p>
          <a:p>
            <a:pPr marL="800100" lvl="1" indent="-342900">
              <a:buClr>
                <a:srgbClr val="FF0000"/>
              </a:buClr>
              <a:buFont typeface="Wingdings" charset="2"/>
              <a:buChar char="q"/>
            </a:pPr>
            <a:r>
              <a:rPr lang="en-US" sz="2400" b="1" dirty="0" smtClean="0"/>
              <a:t>Status Update (slide 9)</a:t>
            </a:r>
          </a:p>
          <a:p>
            <a:pPr marL="800100" lvl="1" indent="-342900">
              <a:buClr>
                <a:srgbClr val="FF0000"/>
              </a:buClr>
              <a:buFont typeface="Wingdings" charset="2"/>
              <a:buChar char="q"/>
            </a:pPr>
            <a:r>
              <a:rPr lang="en-US" sz="2400" b="1" dirty="0" smtClean="0"/>
              <a:t>Functional Decomposition Review (slide 10)</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55313"/>
          </a:xfrm>
          <a:prstGeom prst="rect">
            <a:avLst/>
          </a:prstGeom>
          <a:noFill/>
        </p:spPr>
        <p:txBody>
          <a:bodyPr wrap="square" rtlCol="0">
            <a:spAutoFit/>
          </a:bodyPr>
          <a:lstStyle/>
          <a:p>
            <a:pPr marL="285750" indent="-285750">
              <a:buClr>
                <a:srgbClr val="FF0000"/>
              </a:buClr>
              <a:buFont typeface="Wingdings" charset="2"/>
              <a:buChar char="q"/>
            </a:pPr>
            <a:r>
              <a:rPr lang="en-US" sz="1800" b="1" dirty="0" smtClean="0"/>
              <a:t>Discussion </a:t>
            </a:r>
            <a:r>
              <a:rPr lang="en-US" sz="1800" b="1" dirty="0"/>
              <a:t>on the concepts necessary for 802.15.12</a:t>
            </a:r>
          </a:p>
          <a:p>
            <a:pPr marL="800100" lvl="1" indent="-342900">
              <a:buClr>
                <a:srgbClr val="FF0000"/>
              </a:buClr>
              <a:buFont typeface="Wingdings" charset="2"/>
              <a:buChar char="q"/>
            </a:pPr>
            <a:r>
              <a:rPr lang="en-US" sz="1800" b="1" dirty="0"/>
              <a:t>Ranging Protocol Module</a:t>
            </a:r>
          </a:p>
          <a:p>
            <a:pPr marL="1257300" lvl="2" indent="-342900">
              <a:buClr>
                <a:srgbClr val="FF0000"/>
              </a:buClr>
              <a:buFont typeface="Wingdings" charset="2"/>
              <a:buChar char="q"/>
            </a:pPr>
            <a:r>
              <a:rPr lang="en-US" sz="1800" b="1" dirty="0"/>
              <a:t>Work in progress, concept has been defined</a:t>
            </a:r>
          </a:p>
          <a:p>
            <a:pPr marL="800100" lvl="1" indent="-342900">
              <a:buClr>
                <a:srgbClr val="FF0000"/>
              </a:buClr>
              <a:buFont typeface="Wingdings" charset="2"/>
              <a:buChar char="q"/>
            </a:pPr>
            <a:r>
              <a:rPr lang="en-US" sz="1800" b="1" dirty="0"/>
              <a:t>L2R</a:t>
            </a:r>
          </a:p>
          <a:p>
            <a:pPr marL="1257300" lvl="2" indent="-342900">
              <a:buClr>
                <a:srgbClr val="FF0000"/>
              </a:buClr>
              <a:buFont typeface="Wingdings" charset="2"/>
              <a:buChar char="q"/>
            </a:pPr>
            <a:r>
              <a:rPr lang="en-US" sz="1800" b="1" dirty="0"/>
              <a:t>Reviewed Warsaw’s presentation, some changes resulting from draft update have been added</a:t>
            </a:r>
          </a:p>
          <a:p>
            <a:pPr marL="800100" lvl="1" indent="-342900">
              <a:buClr>
                <a:srgbClr val="FF0000"/>
              </a:buClr>
              <a:buFont typeface="Wingdings" charset="2"/>
              <a:buChar char="q"/>
            </a:pPr>
            <a:r>
              <a:rPr lang="en-US" sz="1800" b="1" dirty="0"/>
              <a:t>Management Protocol Module</a:t>
            </a:r>
          </a:p>
          <a:p>
            <a:pPr marL="1257300" lvl="2" indent="-342900">
              <a:buClr>
                <a:srgbClr val="FF0000"/>
              </a:buClr>
              <a:buFont typeface="Wingdings" charset="2"/>
              <a:buChar char="q"/>
            </a:pPr>
            <a:r>
              <a:rPr lang="en-US" sz="1800" b="1" dirty="0"/>
              <a:t>PHY configuration table will use the capability IE as starting point</a:t>
            </a:r>
          </a:p>
          <a:p>
            <a:pPr marL="342900" indent="-342900">
              <a:buClr>
                <a:srgbClr val="FF0000"/>
              </a:buClr>
              <a:buFont typeface="Wingdings" charset="2"/>
              <a:buChar char="q"/>
            </a:pPr>
            <a:r>
              <a:rPr lang="en-US" sz="1800" b="1" dirty="0"/>
              <a:t>Discussion on the architecture for 802.15.12</a:t>
            </a:r>
          </a:p>
          <a:p>
            <a:pPr marL="800100" lvl="1" indent="-342900">
              <a:buClr>
                <a:srgbClr val="FF0000"/>
              </a:buClr>
              <a:buFont typeface="Wingdings" charset="2"/>
              <a:buChar char="q"/>
            </a:pPr>
            <a:r>
              <a:rPr lang="en-US" sz="1800" b="1" dirty="0"/>
              <a:t>IE devices will use a payload IE designated for ULI; devices not responding are either non-ULI or non-IE capable(multiple discovery packets should be sent since a packet may not be received)</a:t>
            </a:r>
          </a:p>
          <a:p>
            <a:pPr marL="800100" lvl="1" indent="-342900">
              <a:buClr>
                <a:srgbClr val="FF0000"/>
              </a:buClr>
              <a:buFont typeface="Wingdings" charset="2"/>
              <a:buChar char="q"/>
            </a:pPr>
            <a:r>
              <a:rPr lang="en-US" sz="1800" b="1" dirty="0"/>
              <a:t>Non-IE device discovery will use a “well known” key to secure a discovery ULI packet, devices not responding to this discovery packet could be assumed to be non-ULI (multiple discovery packets should be sent since a packet may not be received)</a:t>
            </a:r>
          </a:p>
          <a:p>
            <a:pPr marL="800100" lvl="1" indent="-342900">
              <a:buClr>
                <a:srgbClr val="FF0000"/>
              </a:buClr>
              <a:buFont typeface="Wingdings" charset="2"/>
              <a:buChar char="q"/>
            </a:pPr>
            <a:r>
              <a:rPr lang="en-US" sz="1800" b="1" dirty="0"/>
              <a:t>Non-IE devices will use 0xff as 1</a:t>
            </a:r>
            <a:r>
              <a:rPr lang="en-US" sz="1800" b="1" baseline="30000" dirty="0"/>
              <a:t>st</a:t>
            </a:r>
            <a:r>
              <a:rPr lang="en-US" sz="1800" b="1" dirty="0"/>
              <a:t> payload octet in accordance with 6LoWPAN Paging Dispatch, the 2</a:t>
            </a:r>
            <a:r>
              <a:rPr lang="en-US" sz="1800" b="1" baseline="30000" dirty="0"/>
              <a:t>nd</a:t>
            </a:r>
            <a:r>
              <a:rPr lang="en-US" sz="1800" b="1" dirty="0"/>
              <a:t> octet denotes page 15 and will be defined in the future</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105280</TotalTime>
  <Words>4265</Words>
  <Application>Microsoft Macintosh PowerPoint</Application>
  <PresentationFormat>On-screen Show (4:3)</PresentationFormat>
  <Paragraphs>709</Paragraphs>
  <Slides>41</Slides>
  <Notes>26</Notes>
  <HiddenSlides>17</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(agenda: 15-17-0026-00) </vt:lpstr>
      <vt:lpstr>TG12 Meeting</vt:lpstr>
      <vt:lpstr>TG 12 Status Update</vt:lpstr>
      <vt:lpstr>PHY and DLL  Functional Decomposition</vt:lpstr>
      <vt:lpstr>802.15.12 Protocol Discrimination Entity (PDE)  </vt:lpstr>
      <vt:lpstr>802.15.12 Multiplexed MAC interface  (MMI)</vt:lpstr>
      <vt:lpstr>802.15.12 Management Protocol</vt:lpstr>
      <vt:lpstr>802.15.12 Discovery Techniques</vt:lpstr>
      <vt:lpstr>802.15.12 Optional Protocols</vt:lpstr>
      <vt:lpstr>802.15.12 Optional Protocols</vt:lpstr>
      <vt:lpstr>802.15.12 Optional Protocols</vt:lpstr>
      <vt:lpstr>802.15.12 Header construction IE Devices</vt:lpstr>
      <vt:lpstr>802.15.12 Header construction Non-IE devices</vt:lpstr>
      <vt:lpstr>Frame Composition</vt:lpstr>
      <vt:lpstr>Packet Construction</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Atlanta</dc:title>
  <dc:subject>IEEE 802.15 &lt;TG12&gt;</dc:subject>
  <dc:creator>Pat Kinney</dc:creator>
  <cp:keywords/>
  <dc:description>&lt;15-17-0030-00-0012&gt;</dc:description>
  <cp:lastModifiedBy>Pat Kinney</cp:lastModifiedBy>
  <cp:revision>978</cp:revision>
  <cp:lastPrinted>2015-07-14T16:02:16Z</cp:lastPrinted>
  <dcterms:created xsi:type="dcterms:W3CDTF">2009-07-12T16:25:16Z</dcterms:created>
  <dcterms:modified xsi:type="dcterms:W3CDTF">2017-01-19T14:28:48Z</dcterms:modified>
  <cp:category/>
</cp:coreProperties>
</file>