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0"/>
  </p:notesMasterIdLst>
  <p:handoutMasterIdLst>
    <p:handoutMasterId r:id="rId41"/>
  </p:handoutMasterIdLst>
  <p:sldIdLst>
    <p:sldId id="287" r:id="rId2"/>
    <p:sldId id="311" r:id="rId3"/>
    <p:sldId id="312" r:id="rId4"/>
    <p:sldId id="313" r:id="rId5"/>
    <p:sldId id="314" r:id="rId6"/>
    <p:sldId id="323" r:id="rId7"/>
    <p:sldId id="264" r:id="rId8"/>
    <p:sldId id="341" r:id="rId9"/>
    <p:sldId id="342" r:id="rId10"/>
    <p:sldId id="345" r:id="rId11"/>
    <p:sldId id="338" r:id="rId12"/>
    <p:sldId id="337" r:id="rId13"/>
    <p:sldId id="353" r:id="rId14"/>
    <p:sldId id="289" r:id="rId15"/>
    <p:sldId id="339" r:id="rId16"/>
    <p:sldId id="331" r:id="rId17"/>
    <p:sldId id="332" r:id="rId18"/>
    <p:sldId id="355" r:id="rId19"/>
    <p:sldId id="354" r:id="rId20"/>
    <p:sldId id="325" r:id="rId21"/>
    <p:sldId id="327" r:id="rId22"/>
    <p:sldId id="335" r:id="rId23"/>
    <p:sldId id="336" r:id="rId24"/>
    <p:sldId id="340" r:id="rId25"/>
    <p:sldId id="320" r:id="rId26"/>
    <p:sldId id="321" r:id="rId27"/>
    <p:sldId id="324" r:id="rId28"/>
    <p:sldId id="334" r:id="rId29"/>
    <p:sldId id="352" r:id="rId30"/>
    <p:sldId id="351" r:id="rId31"/>
    <p:sldId id="349" r:id="rId32"/>
    <p:sldId id="350" r:id="rId33"/>
    <p:sldId id="346" r:id="rId34"/>
    <p:sldId id="347" r:id="rId35"/>
    <p:sldId id="348" r:id="rId36"/>
    <p:sldId id="322" r:id="rId37"/>
    <p:sldId id="315" r:id="rId38"/>
    <p:sldId id="319" r:id="rId39"/>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11"/>
            <p14:sldId id="312"/>
            <p14:sldId id="313"/>
            <p14:sldId id="314"/>
            <p14:sldId id="323"/>
            <p14:sldId id="264"/>
          </p14:sldIdLst>
        </p14:section>
        <p14:section name="Meeting Section" id="{423C3B5B-A901-8240-AD93-EF2BDAB31CDF}">
          <p14:sldIdLst>
            <p14:sldId id="341"/>
            <p14:sldId id="342"/>
            <p14:sldId id="345"/>
            <p14:sldId id="338"/>
            <p14:sldId id="337"/>
            <p14:sldId id="353"/>
            <p14:sldId id="289"/>
            <p14:sldId id="339"/>
            <p14:sldId id="331"/>
            <p14:sldId id="332"/>
            <p14:sldId id="355"/>
          </p14:sldIdLst>
        </p14:section>
        <p14:section name="Joint Meeting w/4s" id="{A4FA45F8-2BA0-A549-9741-6314C8DEA3CE}">
          <p14:sldIdLst/>
        </p14:section>
        <p14:section name="Back up slides" id="{745B0C6E-9DCA-A44A-B310-3606DBDE587C}">
          <p14:sldIdLst>
            <p14:sldId id="354"/>
            <p14:sldId id="325"/>
            <p14:sldId id="327"/>
            <p14:sldId id="335"/>
            <p14:sldId id="336"/>
            <p14:sldId id="340"/>
            <p14:sldId id="320"/>
            <p14:sldId id="321"/>
            <p14:sldId id="324"/>
            <p14:sldId id="334"/>
            <p14:sldId id="352"/>
            <p14:sldId id="351"/>
            <p14:sldId id="349"/>
            <p14:sldId id="350"/>
            <p14:sldId id="346"/>
            <p14:sldId id="347"/>
            <p14:sldId id="348"/>
          </p14:sldIdLst>
        </p14:section>
        <p14:section name="Closing Report" id="{D1985612-97DB-154D-A772-78B42F343021}">
          <p14:sldIdLst>
            <p14:sldId id="322"/>
            <p14:sldId id="315"/>
            <p14:sldId id="319"/>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2439" autoAdjust="0"/>
    <p:restoredTop sz="96133" autoAdjust="0"/>
  </p:normalViewPr>
  <p:slideViewPr>
    <p:cSldViewPr>
      <p:cViewPr>
        <p:scale>
          <a:sx n="125" d="100"/>
          <a:sy n="125" d="100"/>
        </p:scale>
        <p:origin x="-1936" y="-26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interSettings" Target="printerSettings/printerSettings1.bin"/><Relationship Id="rId43" Type="http://schemas.openxmlformats.org/officeDocument/2006/relationships/presProps" Target="presProps.xml"/><Relationship Id="rId44" Type="http://schemas.openxmlformats.org/officeDocument/2006/relationships/viewProps" Target="viewProps.xml"/><Relationship Id="rId4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497604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965166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947025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269564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3646578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610215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xfrm>
            <a:off x="2933700" y="8985250"/>
            <a:ext cx="801688"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6666">
              <a:defRPr sz="1200">
                <a:solidFill>
                  <a:schemeClr val="tx1"/>
                </a:solidFill>
                <a:latin typeface="Times New Roman" charset="0"/>
                <a:ea typeface="ＭＳ Ｐゴシック" charset="0"/>
              </a:defRPr>
            </a:lvl1pPr>
            <a:lvl2pPr marL="712118" indent="-273891" defTabSz="926666">
              <a:defRPr sz="1200">
                <a:solidFill>
                  <a:schemeClr val="tx1"/>
                </a:solidFill>
                <a:latin typeface="Times New Roman" charset="0"/>
                <a:ea typeface="ＭＳ Ｐゴシック" charset="0"/>
              </a:defRPr>
            </a:lvl2pPr>
            <a:lvl3pPr marL="1095566" indent="-219113" defTabSz="926666">
              <a:defRPr sz="1200">
                <a:solidFill>
                  <a:schemeClr val="tx1"/>
                </a:solidFill>
                <a:latin typeface="Times New Roman" charset="0"/>
                <a:ea typeface="ＭＳ Ｐゴシック" charset="0"/>
              </a:defRPr>
            </a:lvl3pPr>
            <a:lvl4pPr marL="1533792" indent="-219113" defTabSz="926666">
              <a:defRPr sz="1200">
                <a:solidFill>
                  <a:schemeClr val="tx1"/>
                </a:solidFill>
                <a:latin typeface="Times New Roman" charset="0"/>
                <a:ea typeface="ＭＳ Ｐゴシック" charset="0"/>
              </a:defRPr>
            </a:lvl4pPr>
            <a:lvl5pPr marL="1972018" indent="-219113" defTabSz="926666">
              <a:defRPr sz="1200">
                <a:solidFill>
                  <a:schemeClr val="tx1"/>
                </a:solidFill>
                <a:latin typeface="Times New Roman" charset="0"/>
                <a:ea typeface="ＭＳ Ｐゴシック" charset="0"/>
              </a:defRPr>
            </a:lvl5pPr>
            <a:lvl6pPr marL="2410244" indent="-219113" defTabSz="926666" eaLnBrk="0" fontAlgn="base" hangingPunct="0">
              <a:spcBef>
                <a:spcPct val="30000"/>
              </a:spcBef>
              <a:spcAft>
                <a:spcPct val="0"/>
              </a:spcAft>
              <a:defRPr sz="1200">
                <a:solidFill>
                  <a:schemeClr val="tx1"/>
                </a:solidFill>
                <a:latin typeface="Times New Roman" charset="0"/>
                <a:ea typeface="ＭＳ Ｐゴシック" charset="0"/>
              </a:defRPr>
            </a:lvl6pPr>
            <a:lvl7pPr marL="2848470" indent="-219113" defTabSz="926666" eaLnBrk="0" fontAlgn="base" hangingPunct="0">
              <a:spcBef>
                <a:spcPct val="30000"/>
              </a:spcBef>
              <a:spcAft>
                <a:spcPct val="0"/>
              </a:spcAft>
              <a:defRPr sz="1200">
                <a:solidFill>
                  <a:schemeClr val="tx1"/>
                </a:solidFill>
                <a:latin typeface="Times New Roman" charset="0"/>
                <a:ea typeface="ＭＳ Ｐゴシック" charset="0"/>
              </a:defRPr>
            </a:lvl7pPr>
            <a:lvl8pPr marL="3286697" indent="-219113" defTabSz="926666" eaLnBrk="0" fontAlgn="base" hangingPunct="0">
              <a:spcBef>
                <a:spcPct val="30000"/>
              </a:spcBef>
              <a:spcAft>
                <a:spcPct val="0"/>
              </a:spcAft>
              <a:defRPr sz="1200">
                <a:solidFill>
                  <a:schemeClr val="tx1"/>
                </a:solidFill>
                <a:latin typeface="Times New Roman" charset="0"/>
                <a:ea typeface="ＭＳ Ｐゴシック" charset="0"/>
              </a:defRPr>
            </a:lvl8pPr>
            <a:lvl9pPr marL="3724923" indent="-219113" defTabSz="926666" eaLnBrk="0" fontAlgn="base" hangingPunct="0">
              <a:spcBef>
                <a:spcPct val="30000"/>
              </a:spcBef>
              <a:spcAft>
                <a:spcPct val="0"/>
              </a:spcAft>
              <a:defRPr sz="1200">
                <a:solidFill>
                  <a:schemeClr val="tx1"/>
                </a:solidFill>
                <a:latin typeface="Times New Roman" charset="0"/>
                <a:ea typeface="ＭＳ Ｐゴシック" charset="0"/>
              </a:defRPr>
            </a:lvl9pPr>
          </a:lstStyle>
          <a:p>
            <a:fld id="{3E0C7EE6-0709-3846-98C6-F0D23557FA5D}" type="slidenum">
              <a:rPr lang="en-US"/>
              <a:pPr/>
              <a:t>2</a:t>
            </a:fld>
            <a:endParaRPr lang="en-US"/>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1678" tIns="45035" rIns="91678" bIns="45035"/>
          <a:lstStyle/>
          <a:p>
            <a:endParaRPr lang="en-GB">
              <a:latin typeface="Times New Roman" charset="0"/>
            </a:endParaRPr>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16816927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30345573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2589816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05996139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38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38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656478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714636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9577477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4242383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2787228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8964142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215953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17</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0052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2017&gt;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smtClean="0"/>
              <a:t>&lt;Jan 2017&gt;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17-0030-00-</a:t>
            </a:r>
            <a:r>
              <a:rPr lang="en-US" b="1" dirty="0" smtClean="0"/>
              <a:t>0000</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 Id="rId3" Type="http://schemas.openxmlformats.org/officeDocument/2006/relationships/image" Target="../media/image2.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0.xml"/><Relationship Id="rId3"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 Id="rId3" Type="http://schemas.openxmlformats.org/officeDocument/2006/relationships/image" Target="../media/image8.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9.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0.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1.xml"/><Relationship Id="rId3" Type="http://schemas.openxmlformats.org/officeDocument/2006/relationships/image" Target="../media/image9.emf"/></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2.xml"/><Relationship Id="rId3" Type="http://schemas.openxmlformats.org/officeDocument/2006/relationships/image" Target="../media/image10.emf"/></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3.xml"/><Relationship Id="rId3" Type="http://schemas.openxmlformats.org/officeDocument/2006/relationships/image" Target="../media/image11.e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TG12 ULI Report </a:t>
            </a:r>
            <a:r>
              <a:rPr lang="en-US" sz="1600" dirty="0">
                <a:solidFill>
                  <a:srgbClr val="FF0000"/>
                </a:solidFill>
                <a:latin typeface="Times New Roman" pitchFamily="18" charset="0"/>
                <a:ea typeface="ＭＳ Ｐゴシック" pitchFamily="-65" charset="-128"/>
                <a:cs typeface="+mn-cs"/>
              </a:rPr>
              <a:t>for </a:t>
            </a:r>
            <a:r>
              <a:rPr lang="en-US" sz="1600" dirty="0" smtClean="0">
                <a:solidFill>
                  <a:srgbClr val="FF0000"/>
                </a:solidFill>
                <a:latin typeface="Times New Roman" pitchFamily="18" charset="0"/>
                <a:ea typeface="ＭＳ Ｐゴシック" pitchFamily="-65" charset="-128"/>
                <a:cs typeface="+mn-cs"/>
              </a:rPr>
              <a:t>Jan 2017 </a:t>
            </a:r>
            <a:r>
              <a:rPr lang="en-US" sz="1600" dirty="0">
                <a:solidFill>
                  <a:srgbClr val="FF0000"/>
                </a:solidFill>
                <a:latin typeface="Times New Roman" pitchFamily="18" charset="0"/>
                <a:ea typeface="ＭＳ Ｐゴシック" pitchFamily="-65" charset="-128"/>
                <a:cs typeface="+mn-cs"/>
              </a:rPr>
              <a:t>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Jan 2017</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000000"/>
                </a:solidFill>
                <a:latin typeface="Times New Roman" pitchFamily="18" charset="0"/>
                <a:ea typeface="ＭＳ Ｐゴシック" pitchFamily="-65" charset="-128"/>
              </a:rPr>
              <a:t>TG12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2017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January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2057400" y="23446"/>
            <a:ext cx="4343400" cy="965200"/>
          </a:xfrm>
        </p:spPr>
        <p:txBody>
          <a:bodyPr/>
          <a:lstStyle/>
          <a:p>
            <a:r>
              <a:rPr lang="en-US" sz="2800" b="1" dirty="0" smtClean="0">
                <a:solidFill>
                  <a:srgbClr val="000000"/>
                </a:solidFill>
                <a:ea typeface="Lucida Grande"/>
                <a:cs typeface="Lucida Grande"/>
              </a:rPr>
              <a:t>PHY and DLL </a:t>
            </a:r>
            <a:br>
              <a:rPr lang="en-US" sz="2800" b="1" dirty="0" smtClean="0">
                <a:solidFill>
                  <a:srgbClr val="000000"/>
                </a:solidFill>
                <a:ea typeface="Lucida Grande"/>
                <a:cs typeface="Lucida Grande"/>
              </a:rPr>
            </a:br>
            <a:r>
              <a:rPr lang="en-US" sz="2800" b="1" dirty="0" smtClean="0">
                <a:solidFill>
                  <a:srgbClr val="000000"/>
                </a:solidFill>
                <a:ea typeface="Lucida Grande"/>
                <a:cs typeface="Lucida Grande"/>
              </a:rPr>
              <a:t>Functional Decomposition</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r3.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914400"/>
            <a:ext cx="7772400" cy="5575300"/>
          </a:xfrm>
          <a:prstGeom prst="rect">
            <a:avLst/>
          </a:prstGeom>
        </p:spPr>
      </p:pic>
    </p:spTree>
    <p:extLst>
      <p:ext uri="{BB962C8B-B14F-4D97-AF65-F5344CB8AC3E}">
        <p14:creationId xmlns:p14="http://schemas.microsoft.com/office/powerpoint/2010/main" val="38069545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762000"/>
            <a:ext cx="8686800" cy="1143000"/>
          </a:xfrm>
        </p:spPr>
        <p:txBody>
          <a:bodyPr/>
          <a:lstStyle/>
          <a:p>
            <a:r>
              <a:rPr lang="en-US" b="1" dirty="0" smtClean="0">
                <a:solidFill>
                  <a:srgbClr val="000000"/>
                </a:solidFill>
                <a:ea typeface="Lucida Grande"/>
                <a:cs typeface="Lucida Grande"/>
              </a:rPr>
              <a:t>802.15.12 </a:t>
            </a:r>
            <a:r>
              <a:rPr lang="en-US" b="1" dirty="0" smtClean="0"/>
              <a:t>Protocol Discrimination Entity (PDE) </a:t>
            </a:r>
            <a:r>
              <a:rPr lang="en-US" dirty="0" smtClean="0">
                <a:latin typeface="Arial" charset="0"/>
              </a:rPr>
              <a:t/>
            </a:r>
            <a:br>
              <a:rPr lang="en-US" dirty="0" smtClean="0">
                <a:latin typeface="Arial" charset="0"/>
              </a:rPr>
            </a:br>
            <a:endParaRPr lang="en-US" dirty="0">
              <a:latin typeface="Arial" charset="0"/>
            </a:endParaRPr>
          </a:p>
        </p:txBody>
      </p:sp>
      <p:sp>
        <p:nvSpPr>
          <p:cNvPr id="10243" name="Rectangle 1027"/>
          <p:cNvSpPr>
            <a:spLocks noGrp="1" noChangeArrowheads="1"/>
          </p:cNvSpPr>
          <p:nvPr>
            <p:ph type="body" idx="1"/>
          </p:nvPr>
        </p:nvSpPr>
        <p:spPr>
          <a:xfrm>
            <a:off x="-106680" y="1295400"/>
            <a:ext cx="9250680" cy="5410200"/>
          </a:xfrm>
        </p:spPr>
        <p:txBody>
          <a:bodyPr/>
          <a:lstStyle/>
          <a:p>
            <a:pPr marL="457200" lvl="1" indent="0">
              <a:buNone/>
            </a:pPr>
            <a:r>
              <a:rPr lang="en-US" sz="2400" b="1" dirty="0" smtClean="0">
                <a:solidFill>
                  <a:srgbClr val="000000"/>
                </a:solidFill>
                <a:latin typeface="Arial" charset="0"/>
              </a:rPr>
              <a:t>Purpose: </a:t>
            </a:r>
          </a:p>
          <a:p>
            <a:pPr lvl="1">
              <a:buFont typeface="Arial"/>
              <a:buChar char="•"/>
            </a:pPr>
            <a:r>
              <a:rPr lang="en-US" sz="2000" dirty="0">
                <a:latin typeface="Arial" charset="0"/>
              </a:rPr>
              <a:t>Directs and optionally modifies information from the </a:t>
            </a:r>
            <a:r>
              <a:rPr lang="en-US" sz="2000" dirty="0" smtClean="0">
                <a:latin typeface="Arial" charset="0"/>
              </a:rPr>
              <a:t>higher </a:t>
            </a:r>
            <a:r>
              <a:rPr lang="en-US" sz="2000" dirty="0">
                <a:latin typeface="Arial" charset="0"/>
              </a:rPr>
              <a:t>layer SAP </a:t>
            </a:r>
            <a:r>
              <a:rPr lang="en-US" sz="2000" dirty="0" smtClean="0">
                <a:latin typeface="Arial" charset="0"/>
              </a:rPr>
              <a:t>to the </a:t>
            </a:r>
            <a:r>
              <a:rPr lang="en-US" sz="2000" dirty="0">
                <a:latin typeface="Arial" charset="0"/>
              </a:rPr>
              <a:t>appropriate </a:t>
            </a:r>
            <a:r>
              <a:rPr lang="en-US" sz="2000" dirty="0" smtClean="0">
                <a:latin typeface="Arial" charset="0"/>
              </a:rPr>
              <a:t>protocol </a:t>
            </a:r>
            <a:r>
              <a:rPr lang="en-US" sz="2000" dirty="0">
                <a:latin typeface="Arial" charset="0"/>
              </a:rPr>
              <a:t>module </a:t>
            </a:r>
            <a:r>
              <a:rPr lang="en-US" sz="2000" dirty="0" smtClean="0">
                <a:latin typeface="Arial" charset="0"/>
              </a:rPr>
              <a:t>directly or via fragmentation module</a:t>
            </a:r>
          </a:p>
          <a:p>
            <a:pPr lvl="1">
              <a:buFont typeface="Arial"/>
              <a:buChar char="•"/>
            </a:pPr>
            <a:r>
              <a:rPr lang="en-US" sz="2000" dirty="0" smtClean="0">
                <a:latin typeface="Arial" charset="0"/>
              </a:rPr>
              <a:t>Directs </a:t>
            </a:r>
            <a:r>
              <a:rPr lang="en-US" sz="2000" dirty="0">
                <a:latin typeface="Arial" charset="0"/>
              </a:rPr>
              <a:t>and optionally modifies information from p</a:t>
            </a:r>
            <a:r>
              <a:rPr lang="en-US" sz="2000" dirty="0" smtClean="0">
                <a:latin typeface="Arial" charset="0"/>
              </a:rPr>
              <a:t>rotocol module SAP </a:t>
            </a:r>
            <a:r>
              <a:rPr lang="en-US" sz="2000" dirty="0">
                <a:latin typeface="Arial" charset="0"/>
              </a:rPr>
              <a:t>to the appropriate higher layer </a:t>
            </a:r>
            <a:r>
              <a:rPr lang="en-US" sz="2000" dirty="0" smtClean="0">
                <a:latin typeface="Arial" charset="0"/>
              </a:rPr>
              <a:t>SAP </a:t>
            </a:r>
            <a:r>
              <a:rPr lang="en-US" sz="2000" dirty="0" smtClean="0">
                <a:latin typeface="Arial" charset="0"/>
              </a:rPr>
              <a:t>directly or via defragmentation module</a:t>
            </a:r>
          </a:p>
          <a:p>
            <a:pPr marL="457200" lvl="1" indent="0">
              <a:buNone/>
            </a:pPr>
            <a:r>
              <a:rPr lang="en-US" sz="2400" b="1" dirty="0" smtClean="0">
                <a:solidFill>
                  <a:srgbClr val="000000"/>
                </a:solidFill>
                <a:latin typeface="Arial" charset="0"/>
              </a:rPr>
              <a:t>Overview</a:t>
            </a:r>
            <a:endParaRPr lang="en-US" sz="2400" b="1" dirty="0" smtClean="0">
              <a:solidFill>
                <a:srgbClr val="000000"/>
              </a:solidFill>
              <a:latin typeface="Arial" charset="0"/>
            </a:endParaRPr>
          </a:p>
          <a:p>
            <a:pPr lvl="1">
              <a:buFont typeface="Arial" charset="0"/>
              <a:buChar char="•"/>
            </a:pPr>
            <a:r>
              <a:rPr lang="en-US" sz="2000" dirty="0" smtClean="0">
                <a:solidFill>
                  <a:srgbClr val="000000"/>
                </a:solidFill>
                <a:latin typeface="Arial" charset="0"/>
              </a:rPr>
              <a:t>For frames going to the higher layer, the PDE determines the appropriate SAP for delivery, as determined by the ULI header, removes the ULI header, reconstitutes the appropriate header, and then directs the datagram to the SAP.</a:t>
            </a:r>
          </a:p>
          <a:p>
            <a:pPr lvl="1">
              <a:buFont typeface="Arial" charset="0"/>
              <a:buChar char="•"/>
            </a:pPr>
            <a:r>
              <a:rPr lang="en-US" sz="2000" dirty="0" smtClean="0">
                <a:solidFill>
                  <a:srgbClr val="000000"/>
                </a:solidFill>
                <a:latin typeface="Arial" charset="0"/>
              </a:rPr>
              <a:t>For datagrams coming from a higher layer, the PDE determines the SAP to which the datagram is to be sent based upon the configuration of the device as set by the Management Protocols entity, and forwards it to the </a:t>
            </a:r>
            <a:r>
              <a:rPr lang="en-US" sz="2000" dirty="0">
                <a:solidFill>
                  <a:srgbClr val="000000"/>
                </a:solidFill>
                <a:latin typeface="Arial" charset="0"/>
              </a:rPr>
              <a:t>appropriate </a:t>
            </a:r>
            <a:r>
              <a:rPr lang="en-US" sz="2000" dirty="0" smtClean="0">
                <a:solidFill>
                  <a:srgbClr val="000000"/>
                </a:solidFill>
                <a:latin typeface="Arial" charset="0"/>
              </a:rPr>
              <a:t>SAP</a:t>
            </a:r>
            <a:r>
              <a:rPr lang="en-US" sz="2000" dirty="0" smtClean="0">
                <a:solidFill>
                  <a:srgbClr val="000000"/>
                </a:solidFill>
                <a:latin typeface="Arial" charset="0"/>
              </a:rPr>
              <a:t>.</a:t>
            </a:r>
          </a:p>
          <a:p>
            <a:pPr marL="457200" lvl="1" indent="0">
              <a:buNone/>
            </a:pPr>
            <a:r>
              <a:rPr lang="en-US" sz="2000" dirty="0" smtClean="0">
                <a:solidFill>
                  <a:srgbClr val="000000"/>
                </a:solidFill>
                <a:latin typeface="Arial" charset="0"/>
              </a:rPr>
              <a:t>Further details may be found in 15-16-0656-02</a:t>
            </a:r>
          </a:p>
          <a:p>
            <a:pPr lvl="1">
              <a:buFont typeface="Arial" charset="0"/>
              <a:buChar char="•"/>
            </a:pPr>
            <a:endParaRPr lang="en-US" sz="2000" dirty="0" smtClean="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11</a:t>
            </a:fld>
            <a:endParaRPr lang="en-US" dirty="0"/>
          </a:p>
        </p:txBody>
      </p:sp>
    </p:spTree>
    <p:extLst>
      <p:ext uri="{BB962C8B-B14F-4D97-AF65-F5344CB8AC3E}">
        <p14:creationId xmlns:p14="http://schemas.microsoft.com/office/powerpoint/2010/main" val="230341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0" y="533400"/>
            <a:ext cx="93726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Multiplexed MAC interface </a:t>
            </a:r>
            <a:br>
              <a:rPr lang="en-US" b="1" dirty="0" smtClean="0">
                <a:solidFill>
                  <a:srgbClr val="000000"/>
                </a:solidFill>
                <a:ea typeface="Lucida Grande"/>
                <a:cs typeface="Lucida Grande"/>
              </a:rPr>
            </a:br>
            <a:r>
              <a:rPr lang="en-US" b="1" dirty="0" smtClean="0">
                <a:solidFill>
                  <a:srgbClr val="000000"/>
                </a:solidFill>
                <a:ea typeface="Lucida Grande"/>
                <a:cs typeface="Lucida Grande"/>
              </a:rPr>
              <a:t>(MMI)</a:t>
            </a:r>
            <a:endParaRPr lang="en-US" dirty="0">
              <a:latin typeface="Arial" charset="0"/>
            </a:endParaRPr>
          </a:p>
        </p:txBody>
      </p:sp>
      <p:sp>
        <p:nvSpPr>
          <p:cNvPr id="10243" name="Rectangle 1027"/>
          <p:cNvSpPr>
            <a:spLocks noGrp="1" noChangeArrowheads="1"/>
          </p:cNvSpPr>
          <p:nvPr>
            <p:ph type="body" idx="1"/>
          </p:nvPr>
        </p:nvSpPr>
        <p:spPr>
          <a:xfrm>
            <a:off x="381000" y="1371600"/>
            <a:ext cx="8610600" cy="4800600"/>
          </a:xfrm>
        </p:spPr>
        <p:txBody>
          <a:bodyPr/>
          <a:lstStyle/>
          <a:p>
            <a:pPr marL="0" indent="0">
              <a:buNone/>
            </a:pPr>
            <a:r>
              <a:rPr lang="en-US" sz="2400" b="1" dirty="0" smtClean="0">
                <a:latin typeface="Arial" charset="0"/>
              </a:rPr>
              <a:t>Purpose</a:t>
            </a:r>
          </a:p>
          <a:p>
            <a:pPr marL="342900" lvl="1" indent="-342900">
              <a:buFont typeface="Arial" charset="0"/>
              <a:buChar char="•"/>
            </a:pPr>
            <a:r>
              <a:rPr lang="en-US" sz="2000" dirty="0">
                <a:latin typeface="Arial" charset="0"/>
              </a:rPr>
              <a:t>Directs and </a:t>
            </a:r>
            <a:r>
              <a:rPr lang="en-US" sz="2000" dirty="0" smtClean="0">
                <a:latin typeface="Arial" charset="0"/>
              </a:rPr>
              <a:t>may modify </a:t>
            </a:r>
            <a:r>
              <a:rPr lang="en-US" sz="2000" dirty="0">
                <a:latin typeface="Arial" charset="0"/>
              </a:rPr>
              <a:t>information from </a:t>
            </a:r>
            <a:r>
              <a:rPr lang="en-US" sz="2000" dirty="0" smtClean="0">
                <a:latin typeface="Arial" charset="0"/>
              </a:rPr>
              <a:t>a protocol module SAP </a:t>
            </a:r>
            <a:r>
              <a:rPr lang="en-US" sz="2000" dirty="0">
                <a:latin typeface="Arial" charset="0"/>
              </a:rPr>
              <a:t>to the appropriate MAC SAP or another </a:t>
            </a:r>
            <a:r>
              <a:rPr lang="en-US" sz="2000" dirty="0" smtClean="0">
                <a:latin typeface="Arial" charset="0"/>
              </a:rPr>
              <a:t>protocol module SAP</a:t>
            </a:r>
            <a:endParaRPr lang="en-US" sz="2400" dirty="0" smtClean="0">
              <a:latin typeface="Arial" charset="0"/>
            </a:endParaRPr>
          </a:p>
          <a:p>
            <a:pPr marL="0" indent="0">
              <a:buNone/>
            </a:pPr>
            <a:r>
              <a:rPr lang="en-US" sz="2400" b="1" dirty="0" smtClean="0">
                <a:latin typeface="Arial" charset="0"/>
              </a:rPr>
              <a:t>Overview</a:t>
            </a:r>
            <a:endParaRPr lang="en-US" sz="2400" b="1" dirty="0">
              <a:latin typeface="Arial" charset="0"/>
            </a:endParaRPr>
          </a:p>
          <a:p>
            <a:pPr>
              <a:buFont typeface="Arial" charset="0"/>
              <a:buChar char="•"/>
            </a:pPr>
            <a:r>
              <a:rPr lang="en-US" sz="2000" dirty="0" smtClean="0"/>
              <a:t>Provides multiplex and fragmentation service to the packets </a:t>
            </a:r>
            <a:r>
              <a:rPr lang="en-US" sz="2000" dirty="0"/>
              <a:t>sent by the </a:t>
            </a:r>
            <a:r>
              <a:rPr lang="en-US" sz="2000" dirty="0" smtClean="0"/>
              <a:t>ULI functions and </a:t>
            </a:r>
            <a:r>
              <a:rPr lang="en-US" sz="2000" dirty="0"/>
              <a:t>send them </a:t>
            </a:r>
            <a:r>
              <a:rPr lang="en-US" sz="2000" dirty="0" smtClean="0"/>
              <a:t>to either the MCPS-SAP, the MLME-SAP, or to another function module SAP within the ULI. The process of sending the packets includes formatting the ULI IE or prepending the appropriate headers into the payload of the frame for transmission.</a:t>
            </a:r>
          </a:p>
          <a:p>
            <a:pPr>
              <a:buFont typeface="Arial" charset="0"/>
              <a:buChar char="•"/>
            </a:pPr>
            <a:r>
              <a:rPr lang="en-US" sz="2000" dirty="0" smtClean="0"/>
              <a:t>The </a:t>
            </a:r>
            <a:r>
              <a:rPr lang="en-US" sz="2000" dirty="0"/>
              <a:t>interface between the </a:t>
            </a:r>
            <a:r>
              <a:rPr lang="en-US" sz="2000" dirty="0" smtClean="0"/>
              <a:t>MMI and </a:t>
            </a:r>
            <a:r>
              <a:rPr lang="en-US" sz="2000" dirty="0"/>
              <a:t>the </a:t>
            </a:r>
            <a:r>
              <a:rPr lang="en-US" sz="2000" dirty="0" smtClean="0"/>
              <a:t>ULI function modules includes </a:t>
            </a:r>
            <a:r>
              <a:rPr lang="en-US" sz="2000" dirty="0"/>
              <a:t>the </a:t>
            </a:r>
            <a:r>
              <a:rPr lang="en-US" sz="2000" dirty="0" smtClean="0"/>
              <a:t>Multiplex ID </a:t>
            </a:r>
            <a:r>
              <a:rPr lang="en-US" sz="2000" dirty="0"/>
              <a:t>and the payload to be sent or the payload </a:t>
            </a:r>
            <a:r>
              <a:rPr lang="en-US" sz="2000" dirty="0" smtClean="0"/>
              <a:t>received.</a:t>
            </a:r>
          </a:p>
          <a:p>
            <a:pPr>
              <a:buFont typeface="Arial" charset="0"/>
              <a:buChar char="•"/>
            </a:pPr>
            <a:r>
              <a:rPr lang="en-US" sz="2000" dirty="0" smtClean="0">
                <a:solidFill>
                  <a:srgbClr val="000000"/>
                </a:solidFill>
              </a:rPr>
              <a:t>The mechanism for the MMI, i.e. the ability to send the data to the proper SAP, will be similar to the mechanism defined in IEEE 802.15.9 for the multiplexed data service.</a:t>
            </a:r>
          </a:p>
          <a:p>
            <a:pPr marL="0" lvl="1" indent="0">
              <a:buNone/>
            </a:pPr>
            <a:r>
              <a:rPr lang="en-US" sz="2000" dirty="0">
                <a:solidFill>
                  <a:srgbClr val="000000"/>
                </a:solidFill>
                <a:latin typeface="Arial" charset="0"/>
              </a:rPr>
              <a:t>Further details may be found in 15-16-0656-</a:t>
            </a:r>
            <a:r>
              <a:rPr lang="en-US" sz="2000" dirty="0" smtClean="0">
                <a:solidFill>
                  <a:srgbClr val="000000"/>
                </a:solidFill>
                <a:latin typeface="Arial" charset="0"/>
              </a:rPr>
              <a:t>02</a:t>
            </a:r>
            <a:endParaRPr lang="en-US" sz="2000" dirty="0">
              <a:solidFill>
                <a:srgbClr val="000000"/>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12</a:t>
            </a:fld>
            <a:endParaRPr lang="en-US" dirty="0"/>
          </a:p>
        </p:txBody>
      </p:sp>
    </p:spTree>
    <p:extLst>
      <p:ext uri="{BB962C8B-B14F-4D97-AF65-F5344CB8AC3E}">
        <p14:creationId xmlns:p14="http://schemas.microsoft.com/office/powerpoint/2010/main" val="35312487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Management </a:t>
            </a:r>
            <a:r>
              <a:rPr lang="en-US" b="1" dirty="0" smtClean="0">
                <a:solidFill>
                  <a:srgbClr val="000000"/>
                </a:solidFill>
                <a:ea typeface="Lucida Grande"/>
                <a:cs typeface="Lucida Grande"/>
              </a:rPr>
              <a:t>Protocol</a:t>
            </a:r>
            <a:endParaRPr lang="en-US" dirty="0">
              <a:latin typeface="Arial" charset="0"/>
            </a:endParaRPr>
          </a:p>
        </p:txBody>
      </p:sp>
      <p:sp>
        <p:nvSpPr>
          <p:cNvPr id="10243" name="Rectangle 1027"/>
          <p:cNvSpPr>
            <a:spLocks noGrp="1" noChangeArrowheads="1"/>
          </p:cNvSpPr>
          <p:nvPr>
            <p:ph type="body" idx="1"/>
          </p:nvPr>
        </p:nvSpPr>
        <p:spPr>
          <a:xfrm>
            <a:off x="228600" y="1524000"/>
            <a:ext cx="8686800" cy="3962400"/>
          </a:xfrm>
        </p:spPr>
        <p:txBody>
          <a:bodyPr/>
          <a:lstStyle/>
          <a:p>
            <a:pPr marL="0" indent="0">
              <a:buNone/>
            </a:pPr>
            <a:r>
              <a:rPr lang="en-US" sz="2000" dirty="0" smtClean="0">
                <a:latin typeface="Arial" charset="0"/>
              </a:rPr>
              <a:t>The </a:t>
            </a:r>
            <a:r>
              <a:rPr lang="en-US" sz="2000" dirty="0" smtClean="0">
                <a:latin typeface="Arial" charset="0"/>
              </a:rPr>
              <a:t>management protocol module has </a:t>
            </a:r>
            <a:r>
              <a:rPr lang="en-US" sz="2000" dirty="0">
                <a:latin typeface="Arial" charset="0"/>
              </a:rPr>
              <a:t>three primary functions: </a:t>
            </a:r>
            <a:endParaRPr lang="en-US" sz="2000" dirty="0" smtClean="0">
              <a:latin typeface="Arial" charset="0"/>
            </a:endParaRP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the MAC and </a:t>
            </a:r>
            <a:r>
              <a:rPr lang="en-US" sz="2000" dirty="0" smtClean="0">
                <a:latin typeface="Arial" charset="0"/>
              </a:rPr>
              <a:t>PHY using configuration data received from a higher layer</a:t>
            </a:r>
          </a:p>
          <a:p>
            <a:pPr marL="457200" indent="-457200">
              <a:buFont typeface="+mj-lt"/>
              <a:buAutoNum type="arabicPeriod"/>
            </a:pPr>
            <a:r>
              <a:rPr lang="en-US" sz="2000" dirty="0" smtClean="0">
                <a:latin typeface="Arial" charset="0"/>
              </a:rPr>
              <a:t>it </a:t>
            </a:r>
            <a:r>
              <a:rPr lang="en-US" sz="2000" dirty="0">
                <a:latin typeface="Arial" charset="0"/>
              </a:rPr>
              <a:t>provides configuration parameters to other protocol </a:t>
            </a:r>
            <a:r>
              <a:rPr lang="en-US" sz="2000" dirty="0" smtClean="0">
                <a:latin typeface="Arial" charset="0"/>
              </a:rPr>
              <a:t>modules received from a higher layer or stored in the management protocol module</a:t>
            </a:r>
          </a:p>
          <a:p>
            <a:pPr marL="457200" indent="-457200">
              <a:buFont typeface="+mj-lt"/>
              <a:buAutoNum type="arabicPeriod"/>
            </a:pPr>
            <a:r>
              <a:rPr lang="en-US" sz="2000" dirty="0" smtClean="0">
                <a:latin typeface="Arial" charset="0"/>
              </a:rPr>
              <a:t>it </a:t>
            </a:r>
            <a:r>
              <a:rPr lang="en-US" sz="2000" dirty="0">
                <a:latin typeface="Arial" charset="0"/>
              </a:rPr>
              <a:t>provides network </a:t>
            </a:r>
            <a:r>
              <a:rPr lang="en-US" sz="2000" dirty="0" smtClean="0">
                <a:latin typeface="Arial" charset="0"/>
              </a:rPr>
              <a:t>device monitoring or management.  The monitoring function provides device monitoring metrics to a </a:t>
            </a:r>
            <a:r>
              <a:rPr lang="en-US" sz="2000" dirty="0">
                <a:latin typeface="Arial" charset="0"/>
              </a:rPr>
              <a:t>higher layer application using </a:t>
            </a:r>
            <a:r>
              <a:rPr lang="en-US" sz="2000" dirty="0" smtClean="0">
                <a:latin typeface="Arial" charset="0"/>
              </a:rPr>
              <a:t>either the </a:t>
            </a:r>
            <a:r>
              <a:rPr lang="en-US" sz="2000" dirty="0">
                <a:latin typeface="Arial" charset="0"/>
              </a:rPr>
              <a:t>802.15.4 primitives or a well-known interface such as </a:t>
            </a:r>
            <a:r>
              <a:rPr lang="en-US" sz="2000" dirty="0" smtClean="0">
                <a:latin typeface="Arial" charset="0"/>
              </a:rPr>
              <a:t>the Yang </a:t>
            </a:r>
            <a:r>
              <a:rPr lang="en-US" sz="2000" dirty="0">
                <a:latin typeface="Arial" charset="0"/>
              </a:rPr>
              <a:t>modeling </a:t>
            </a:r>
            <a:r>
              <a:rPr lang="en-US" sz="2000" dirty="0" smtClean="0">
                <a:latin typeface="Arial" charset="0"/>
              </a:rPr>
              <a:t>interface.  The management function uses data collected from the device to optimize the device’s configuration for better spectral use. </a:t>
            </a:r>
          </a:p>
          <a:p>
            <a:pPr marL="0" indent="0">
              <a:buNone/>
            </a:pPr>
            <a:r>
              <a:rPr lang="en-US" sz="2000" dirty="0" smtClean="0">
                <a:latin typeface="Arial" charset="0"/>
              </a:rPr>
              <a:t>For details see document 15-16-0767</a:t>
            </a:r>
            <a:endParaRPr lang="en-US" sz="2000"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13</a:t>
            </a:fld>
            <a:endParaRPr lang="en-US" dirty="0"/>
          </a:p>
        </p:txBody>
      </p:sp>
    </p:spTree>
    <p:extLst>
      <p:ext uri="{BB962C8B-B14F-4D97-AF65-F5344CB8AC3E}">
        <p14:creationId xmlns:p14="http://schemas.microsoft.com/office/powerpoint/2010/main" val="388661085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latin typeface="Times New Roman" charset="0"/>
                <a:ea typeface="ＭＳ Ｐゴシック" charset="0"/>
                <a:cs typeface="ＭＳ Ｐゴシック" charset="0"/>
              </a:rPr>
              <a:t>802.15.12 Discovery Techniques</a:t>
            </a:r>
            <a:endParaRPr lang="en-US" sz="3200" b="1"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477875"/>
          </a:xfrm>
          <a:prstGeom prst="rect">
            <a:avLst/>
          </a:prstGeom>
          <a:noFill/>
        </p:spPr>
        <p:txBody>
          <a:bodyPr wrap="square" numCol="1" rtlCol="0">
            <a:spAutoFit/>
          </a:bodyPr>
          <a:lstStyle/>
          <a:p>
            <a:pPr marL="457200" indent="-457200">
              <a:buClr>
                <a:schemeClr val="tx1"/>
              </a:buClr>
              <a:buFont typeface="+mj-lt"/>
              <a:buAutoNum type="arabicPeriod"/>
            </a:pPr>
            <a:r>
              <a:rPr lang="en-US" sz="2000" b="1" dirty="0" smtClean="0">
                <a:solidFill>
                  <a:srgbClr val="000000"/>
                </a:solidFill>
                <a:ea typeface="Lucida Grande"/>
                <a:cs typeface="Lucida Grande"/>
              </a:rPr>
              <a:t>Dedicated IEs</a:t>
            </a:r>
          </a:p>
          <a:p>
            <a:pPr marL="800100" lvl="1" indent="-342900">
              <a:buClr>
                <a:schemeClr val="tx1"/>
              </a:buClr>
              <a:buFont typeface="Wingdings" charset="2"/>
              <a:buChar char="q"/>
            </a:pPr>
            <a:r>
              <a:rPr lang="en-US" sz="2000" dirty="0" smtClean="0"/>
              <a:t>Reserved for use with devices using 15.4e-2012, or 15.4-2015</a:t>
            </a:r>
          </a:p>
          <a:p>
            <a:pPr marL="800100" lvl="1" indent="-342900">
              <a:buClr>
                <a:schemeClr val="tx1"/>
              </a:buClr>
              <a:buFont typeface="Wingdings" charset="2"/>
              <a:buChar char="q"/>
            </a:pPr>
            <a:r>
              <a:rPr lang="en-US" sz="2000" dirty="0" smtClean="0"/>
              <a:t>Payload IE, reserved for 15.12, sent out with defined discovery payload</a:t>
            </a:r>
          </a:p>
          <a:p>
            <a:pPr marL="800100" lvl="1" indent="-342900">
              <a:buClr>
                <a:schemeClr val="tx1"/>
              </a:buClr>
              <a:buFont typeface="Wingdings" charset="2"/>
              <a:buChar char="q"/>
            </a:pPr>
            <a:r>
              <a:rPr lang="en-US" sz="2000" dirty="0" smtClean="0"/>
              <a:t>Devices not understanding this IE will reject the IE with no ill effects</a:t>
            </a:r>
          </a:p>
          <a:p>
            <a:pPr marL="800100" lvl="1" indent="-342900">
              <a:buClr>
                <a:schemeClr val="tx1"/>
              </a:buClr>
              <a:buFont typeface="Wingdings" charset="2"/>
              <a:buChar char="q"/>
            </a:pPr>
            <a:r>
              <a:rPr lang="en-US" sz="2000" dirty="0" smtClean="0"/>
              <a:t>Devices with 802.15.12 ULI will receive the IE and respond appropriately</a:t>
            </a:r>
          </a:p>
          <a:p>
            <a:pPr marL="457200" indent="-457200">
              <a:buClr>
                <a:schemeClr val="tx1"/>
              </a:buClr>
              <a:buFont typeface="+mj-lt"/>
              <a:buAutoNum type="arabicPeriod"/>
            </a:pPr>
            <a:r>
              <a:rPr lang="en-US" sz="2000" b="1" dirty="0" smtClean="0"/>
              <a:t>Payload encrypted with well known key</a:t>
            </a:r>
          </a:p>
          <a:p>
            <a:pPr marL="800100" lvl="1" indent="-342900">
              <a:buClr>
                <a:schemeClr val="tx1"/>
              </a:buClr>
              <a:buFont typeface="Wingdings" charset="2"/>
              <a:buChar char="q"/>
            </a:pPr>
            <a:r>
              <a:rPr lang="en-US" sz="2000" dirty="0" smtClean="0"/>
              <a:t>Reserved for use with devices using older firmware (</a:t>
            </a:r>
            <a:r>
              <a:rPr lang="en-US" sz="2000" u="sng" dirty="0" smtClean="0"/>
              <a:t>&lt;</a:t>
            </a:r>
            <a:r>
              <a:rPr lang="en-US" sz="2000" dirty="0" smtClean="0"/>
              <a:t> 2011), i.e. no IEs</a:t>
            </a:r>
          </a:p>
          <a:p>
            <a:pPr marL="800100" lvl="1" indent="-342900">
              <a:buClr>
                <a:schemeClr val="tx1"/>
              </a:buClr>
              <a:buFont typeface="Wingdings" charset="2"/>
              <a:buChar char="q"/>
            </a:pPr>
            <a:r>
              <a:rPr lang="en-US" sz="2000" dirty="0" smtClean="0"/>
              <a:t>Defined </a:t>
            </a:r>
            <a:r>
              <a:rPr lang="en-US" sz="2000" dirty="0"/>
              <a:t>d</a:t>
            </a:r>
            <a:r>
              <a:rPr lang="en-US" sz="2000" dirty="0" smtClean="0"/>
              <a:t>iscovery payload is sent using security with a well known key</a:t>
            </a:r>
          </a:p>
          <a:p>
            <a:pPr marL="800100" lvl="1" indent="-342900">
              <a:buClr>
                <a:schemeClr val="tx1"/>
              </a:buClr>
              <a:buFont typeface="Wingdings" charset="2"/>
              <a:buChar char="q"/>
            </a:pPr>
            <a:r>
              <a:rPr lang="en-US" sz="2000" dirty="0" smtClean="0"/>
              <a:t>Devices not knowing this key will  reject packet with no ill effects</a:t>
            </a:r>
          </a:p>
          <a:p>
            <a:pPr marL="800100" lvl="1" indent="-342900">
              <a:buClr>
                <a:schemeClr val="tx1"/>
              </a:buClr>
              <a:buFont typeface="Wingdings" charset="2"/>
              <a:buChar char="q"/>
            </a:pPr>
            <a:r>
              <a:rPr lang="en-US" sz="2000" dirty="0" smtClean="0"/>
              <a:t>Devices with 802.15.12 ULI will decrypt payload and respond appropriately</a:t>
            </a:r>
          </a:p>
          <a:p>
            <a:pPr marL="1714500" lvl="3" indent="-342900">
              <a:buClr>
                <a:srgbClr val="FF0000"/>
              </a:buClr>
              <a:buFont typeface="Wingdings" charset="2"/>
              <a:buChar char="q"/>
            </a:pPr>
            <a:endParaRPr lang="en-US" sz="2000" b="1"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15</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Frame Composition</a:t>
            </a:r>
            <a:endParaRPr lang="en-US" sz="3200" dirty="0">
              <a:latin typeface="Times New Roman" charset="0"/>
              <a:ea typeface="ＭＳ Ｐゴシック" charset="0"/>
              <a:cs typeface="ＭＳ Ｐゴシック" charset="0"/>
            </a:endParaRPr>
          </a:p>
        </p:txBody>
      </p:sp>
      <p:sp>
        <p:nvSpPr>
          <p:cNvPr id="9"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pic>
        <p:nvPicPr>
          <p:cNvPr id="3" name="Picture 2" descr="802.15.12-data-flow.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9016" y="1524000"/>
            <a:ext cx="8839200" cy="4826000"/>
          </a:xfrm>
          <a:prstGeom prst="rect">
            <a:avLst/>
          </a:prstGeom>
        </p:spPr>
      </p:pic>
    </p:spTree>
    <p:extLst>
      <p:ext uri="{BB962C8B-B14F-4D97-AF65-F5344CB8AC3E}">
        <p14:creationId xmlns:p14="http://schemas.microsoft.com/office/powerpoint/2010/main" val="278625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8600" y="228600"/>
            <a:ext cx="8686800" cy="1143000"/>
          </a:xfrm>
        </p:spPr>
        <p:txBody>
          <a:bodyPr/>
          <a:lstStyle/>
          <a:p>
            <a:r>
              <a:rPr lang="en-US" b="1" dirty="0">
                <a:solidFill>
                  <a:srgbClr val="000000"/>
                </a:solidFill>
                <a:ea typeface="Lucida Grande"/>
                <a:cs typeface="Lucida Grande"/>
              </a:rPr>
              <a:t>802.15.12 </a:t>
            </a:r>
            <a:r>
              <a:rPr lang="en-US" b="1" dirty="0" smtClean="0">
                <a:solidFill>
                  <a:srgbClr val="000000"/>
                </a:solidFill>
                <a:ea typeface="Lucida Grande"/>
                <a:cs typeface="Lucida Grande"/>
              </a:rPr>
              <a:t>Optional Protocols</a:t>
            </a:r>
            <a:endParaRPr lang="en-US" dirty="0">
              <a:latin typeface="Arial" charset="0"/>
            </a:endParaRPr>
          </a:p>
        </p:txBody>
      </p:sp>
      <p:sp>
        <p:nvSpPr>
          <p:cNvPr id="10243" name="Rectangle 1027"/>
          <p:cNvSpPr>
            <a:spLocks noGrp="1" noChangeArrowheads="1"/>
          </p:cNvSpPr>
          <p:nvPr>
            <p:ph type="body" idx="1"/>
          </p:nvPr>
        </p:nvSpPr>
        <p:spPr>
          <a:xfrm>
            <a:off x="304800" y="1219200"/>
            <a:ext cx="8610600" cy="5257800"/>
          </a:xfrm>
        </p:spPr>
        <p:txBody>
          <a:bodyPr/>
          <a:lstStyle/>
          <a:p>
            <a:pPr>
              <a:buFont typeface="Arial" charset="0"/>
              <a:buChar char="•"/>
            </a:pPr>
            <a:r>
              <a:rPr lang="en-US" sz="2000" b="1" dirty="0" smtClean="0">
                <a:latin typeface="Arial" charset="0"/>
              </a:rPr>
              <a:t>802.1X</a:t>
            </a:r>
            <a:r>
              <a:rPr lang="en-US" sz="2000" dirty="0" smtClean="0">
                <a:latin typeface="Arial" charset="0"/>
              </a:rPr>
              <a:t> provides authentication, authorization, and cryptographic key agreement mechanisms to support secure communication between end stations connected to 802 networks.</a:t>
            </a:r>
            <a:endParaRPr lang="en-US" sz="2000" dirty="0" smtClean="0">
              <a:solidFill>
                <a:schemeClr val="bg2"/>
              </a:solidFill>
              <a:latin typeface="Arial" charset="0"/>
            </a:endParaRPr>
          </a:p>
          <a:p>
            <a:r>
              <a:rPr lang="en-US" sz="2000" b="1" dirty="0" smtClean="0">
                <a:latin typeface="Arial" charset="0"/>
              </a:rPr>
              <a:t>802.15.9 (KMP) </a:t>
            </a:r>
            <a:r>
              <a:rPr lang="en-US" sz="2000" dirty="0" smtClean="0"/>
              <a:t>provides </a:t>
            </a:r>
            <a:r>
              <a:rPr lang="en-US" sz="2000" dirty="0"/>
              <a:t>a methodology to enable key management by providing a transport for key management protocols outside the application layers</a:t>
            </a:r>
            <a:r>
              <a:rPr lang="en-US" sz="2000" dirty="0" smtClean="0"/>
              <a:t>.  Additionally, provides a fragmentation and multiplexing layer for those packets so they can be delivered over smaller MAC layer frames and multiplexed on the recipient end to the right processing service</a:t>
            </a:r>
            <a:r>
              <a:rPr lang="en-US" sz="2000" dirty="0" smtClean="0"/>
              <a:t>.</a:t>
            </a:r>
          </a:p>
          <a:p>
            <a:r>
              <a:rPr lang="en-US" sz="2000" b="1" dirty="0">
                <a:latin typeface="Arial" charset="0"/>
              </a:rPr>
              <a:t>802.15.10 (L2R</a:t>
            </a:r>
            <a:r>
              <a:rPr lang="en-US" sz="2000" dirty="0">
                <a:latin typeface="Arial" charset="0"/>
              </a:rPr>
              <a:t>) </a:t>
            </a:r>
            <a:r>
              <a:rPr lang="en-US" sz="2000" dirty="0"/>
              <a:t>provides the following functions: topology construction, L2R mesh discovery/join/update/recovery, hop-by-hop retransmission, unicast/multicast/broadcast routing, data concatenation, short address assignment, and </a:t>
            </a:r>
            <a:r>
              <a:rPr lang="en-US" sz="2000" dirty="0" smtClean="0"/>
              <a:t>security</a:t>
            </a:r>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27210977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a:latin typeface="Arial" charset="0"/>
              </a:rPr>
              <a:t>6LoWPAN</a:t>
            </a:r>
            <a:r>
              <a:rPr lang="en-US" sz="2000" dirty="0">
                <a:latin typeface="Arial" charset="0"/>
              </a:rPr>
              <a:t> </a:t>
            </a:r>
            <a:r>
              <a:rPr lang="en-US" sz="2000" dirty="0"/>
              <a:t>provides the function of MAC frame modification into a frame format for transmission of IPv6 packets and the method of forming IPv6 link-local addresses and </a:t>
            </a:r>
            <a:r>
              <a:rPr lang="en-US" sz="2000" dirty="0" err="1"/>
              <a:t>statelessly</a:t>
            </a:r>
            <a:r>
              <a:rPr lang="en-US" sz="2000" dirty="0"/>
              <a:t> </a:t>
            </a:r>
            <a:r>
              <a:rPr lang="en-US" sz="2000" dirty="0" err="1"/>
              <a:t>autoconfigured</a:t>
            </a:r>
            <a:r>
              <a:rPr lang="en-US" sz="2000" dirty="0"/>
              <a:t> addresses on IEEE 802.15.4 networks.  Additional functions include a header compression scheme using shared context and provisions for packet delivery in IEEE </a:t>
            </a:r>
            <a:r>
              <a:rPr lang="nb-NO" sz="2000" dirty="0"/>
              <a:t>802.15.4 </a:t>
            </a:r>
            <a:r>
              <a:rPr lang="nb-NO" sz="2000" dirty="0" err="1"/>
              <a:t>meshes</a:t>
            </a:r>
            <a:r>
              <a:rPr lang="nb-NO" sz="2000" dirty="0"/>
              <a:t>. </a:t>
            </a:r>
            <a:endParaRPr lang="en-US" sz="2000" dirty="0"/>
          </a:p>
          <a:p>
            <a:pPr>
              <a:buFont typeface="Arial" charset="0"/>
              <a:buChar char="•"/>
            </a:pPr>
            <a:r>
              <a:rPr lang="en-US" sz="2000" b="1" dirty="0" smtClean="0">
                <a:latin typeface="Arial" charset="0"/>
              </a:rPr>
              <a:t>6tisch</a:t>
            </a:r>
            <a:r>
              <a:rPr lang="en-US" sz="2000" dirty="0" smtClean="0">
                <a:latin typeface="Arial" charset="0"/>
              </a:rPr>
              <a:t> </a:t>
            </a:r>
            <a:r>
              <a:rPr lang="en-US" sz="2000" dirty="0" smtClean="0">
                <a:latin typeface="Arial" charset="0"/>
              </a:rPr>
              <a:t>functions as an </a:t>
            </a:r>
            <a:r>
              <a:rPr lang="en-US" sz="2000" dirty="0" smtClean="0"/>
              <a:t>abstraction of an IP link over the TSCH mode of the MAC sublayer by providing network formation and maintenance, multi-hop topology,  assign time source neighbor, resource management, dataflow control, scheduling mechanisms, and security</a:t>
            </a:r>
            <a:r>
              <a:rPr lang="en-US" sz="2000" dirty="0" smtClean="0"/>
              <a:t>.</a:t>
            </a:r>
            <a:endParaRPr lang="en-US" sz="2000" dirty="0" smtClean="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17</a:t>
            </a:fld>
            <a:endParaRPr lang="en-US" dirty="0"/>
          </a:p>
        </p:txBody>
      </p:sp>
    </p:spTree>
    <p:extLst>
      <p:ext uri="{BB962C8B-B14F-4D97-AF65-F5344CB8AC3E}">
        <p14:creationId xmlns:p14="http://schemas.microsoft.com/office/powerpoint/2010/main" val="3883020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228600"/>
            <a:ext cx="8686800" cy="1143000"/>
          </a:xfrm>
        </p:spPr>
        <p:txBody>
          <a:bodyPr/>
          <a:lstStyle/>
          <a:p>
            <a:r>
              <a:rPr lang="en-US" b="1" dirty="0">
                <a:solidFill>
                  <a:srgbClr val="000000"/>
                </a:solidFill>
                <a:ea typeface="Lucida Grande"/>
                <a:cs typeface="Lucida Grande"/>
              </a:rPr>
              <a:t>802.15.12 Optional Protocols</a:t>
            </a:r>
            <a:endParaRPr lang="en-US" dirty="0">
              <a:latin typeface="Arial" charset="0"/>
            </a:endParaRPr>
          </a:p>
        </p:txBody>
      </p:sp>
      <p:sp>
        <p:nvSpPr>
          <p:cNvPr id="10243" name="Rectangle 1027"/>
          <p:cNvSpPr>
            <a:spLocks noGrp="1" noChangeArrowheads="1"/>
          </p:cNvSpPr>
          <p:nvPr>
            <p:ph type="body" idx="1"/>
          </p:nvPr>
        </p:nvSpPr>
        <p:spPr>
          <a:xfrm>
            <a:off x="228600" y="1219200"/>
            <a:ext cx="8686800" cy="4876800"/>
          </a:xfrm>
        </p:spPr>
        <p:txBody>
          <a:bodyPr/>
          <a:lstStyle/>
          <a:p>
            <a:pPr>
              <a:buFont typeface="Arial" charset="0"/>
              <a:buChar char="•"/>
            </a:pPr>
            <a:r>
              <a:rPr lang="en-US" sz="2000" b="1" dirty="0" smtClean="0">
                <a:latin typeface="Arial" charset="0"/>
              </a:rPr>
              <a:t>Ranging</a:t>
            </a:r>
            <a:r>
              <a:rPr lang="en-US" sz="2000" b="1" dirty="0" smtClean="0">
                <a:latin typeface="Arial" charset="0"/>
              </a:rPr>
              <a:t>:</a:t>
            </a:r>
            <a:r>
              <a:rPr lang="en-US" sz="2000" dirty="0" smtClean="0">
                <a:latin typeface="Arial" charset="0"/>
              </a:rPr>
              <a:t> provides calls for ranging packets and ranging metrics, and provides a higher layer application such as a location solver with the raw data from the MAC/PHY or with a ranging estimate derived from the aforementioned raw data. Timestamps and/or range info, can generate packets to derive range info</a:t>
            </a:r>
          </a:p>
          <a:p>
            <a:pPr>
              <a:buFont typeface="Arial" charset="0"/>
              <a:buChar char="•"/>
            </a:pPr>
            <a:r>
              <a:rPr lang="en-US" sz="2000" b="1" dirty="0" smtClean="0">
                <a:latin typeface="Arial" charset="0"/>
              </a:rPr>
              <a:t>Generic: </a:t>
            </a:r>
            <a:r>
              <a:rPr lang="en-US" sz="2000" dirty="0" smtClean="0">
                <a:latin typeface="Arial" charset="0"/>
              </a:rPr>
              <a:t>the generic protocol block allows an upper layer application to either access the MAC SAPs or to access a protocol block’s SAP using the MMI data service</a:t>
            </a:r>
            <a:r>
              <a:rPr lang="en-US" sz="2000" dirty="0" smtClean="0">
                <a:latin typeface="Arial" charset="0"/>
              </a:rPr>
              <a:t>.</a:t>
            </a:r>
          </a:p>
          <a:p>
            <a:pPr>
              <a:buFont typeface="Arial" charset="0"/>
              <a:buChar char="•"/>
            </a:pPr>
            <a:r>
              <a:rPr lang="en-US" sz="2000" b="1" dirty="0" err="1"/>
              <a:t>PassThru</a:t>
            </a:r>
            <a:r>
              <a:rPr lang="en-US" sz="2000" b="1" dirty="0"/>
              <a:t> </a:t>
            </a:r>
            <a:r>
              <a:rPr lang="en-US" sz="2000" dirty="0"/>
              <a:t>provides protocols at the PDE sublayer (e.g. fragmentation) or above (e.g. layer 3 protocols such as ZigBee) to access the 802.15.4 MAC via the MMI </a:t>
            </a:r>
            <a:r>
              <a:rPr lang="en-US" sz="2000" dirty="0" smtClean="0"/>
              <a:t>sublayer</a:t>
            </a:r>
            <a:endParaRPr lang="en-US" sz="2000" dirty="0"/>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18</a:t>
            </a:fld>
            <a:endParaRPr lang="en-US" dirty="0"/>
          </a:p>
        </p:txBody>
      </p:sp>
    </p:spTree>
    <p:extLst>
      <p:ext uri="{BB962C8B-B14F-4D97-AF65-F5344CB8AC3E}">
        <p14:creationId xmlns:p14="http://schemas.microsoft.com/office/powerpoint/2010/main" val="7050818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03628903-88D7-C74D-8D58-8597ECE2BB7F}" type="slidenum">
              <a:rPr lang="en-US" smtClean="0"/>
              <a:pPr>
                <a:defRPr/>
              </a:pPr>
              <a:t>19</a:t>
            </a:fld>
            <a:endParaRPr lang="en-US"/>
          </a:p>
        </p:txBody>
      </p:sp>
      <p:sp>
        <p:nvSpPr>
          <p:cNvPr id="5" name="TextBox 4"/>
          <p:cNvSpPr txBox="1"/>
          <p:nvPr/>
        </p:nvSpPr>
        <p:spPr>
          <a:xfrm>
            <a:off x="2057400" y="2514600"/>
            <a:ext cx="5029200" cy="646331"/>
          </a:xfrm>
          <a:prstGeom prst="rect">
            <a:avLst/>
          </a:prstGeom>
          <a:noFill/>
        </p:spPr>
        <p:txBody>
          <a:bodyPr wrap="square" rtlCol="0">
            <a:spAutoFit/>
          </a:bodyPr>
          <a:lstStyle/>
          <a:p>
            <a:r>
              <a:rPr lang="en-US" sz="3600" b="1" dirty="0" smtClean="0"/>
              <a:t>Backup Slides</a:t>
            </a:r>
            <a:endParaRPr lang="en-US" sz="3600" b="1" dirty="0"/>
          </a:p>
        </p:txBody>
      </p:sp>
    </p:spTree>
    <p:extLst>
      <p:ext uri="{BB962C8B-B14F-4D97-AF65-F5344CB8AC3E}">
        <p14:creationId xmlns:p14="http://schemas.microsoft.com/office/powerpoint/2010/main" val="139101552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52400" y="889000"/>
            <a:ext cx="8763000" cy="5943600"/>
          </a:xfrm>
        </p:spPr>
        <p:txBody>
          <a:bodyPr lIns="90487" tIns="44450" rIns="90487" bIns="44450"/>
          <a:lstStyle/>
          <a:p>
            <a:pPr>
              <a:lnSpc>
                <a:spcPct val="80000"/>
              </a:lnSpc>
              <a:spcAft>
                <a:spcPct val="30000"/>
              </a:spcAft>
              <a:buFont typeface="Monotype Sorts" charset="0"/>
              <a:buNone/>
            </a:pPr>
            <a:r>
              <a:rPr lang="en-US" sz="1800" b="1" dirty="0">
                <a:latin typeface="Arial" charset="0"/>
              </a:rPr>
              <a:t>	The IEEE-SA strongly recommends that at each WG meeting the chair or a designee:</a:t>
            </a:r>
            <a:endParaRPr lang="en-US" sz="1800" dirty="0">
              <a:latin typeface="Arial" charset="0"/>
            </a:endParaRPr>
          </a:p>
          <a:p>
            <a:pPr lvl="1">
              <a:lnSpc>
                <a:spcPct val="80000"/>
              </a:lnSpc>
              <a:buFont typeface="Arial" charset="0"/>
              <a:buChar char="•"/>
            </a:pPr>
            <a:r>
              <a:rPr lang="en-US" sz="1400" b="1" dirty="0">
                <a:latin typeface="Arial" charset="0"/>
              </a:rPr>
              <a:t>Show slides #1 through #4 of this presentation</a:t>
            </a:r>
          </a:p>
          <a:p>
            <a:pPr lvl="1">
              <a:lnSpc>
                <a:spcPct val="80000"/>
              </a:lnSpc>
              <a:buFont typeface="Arial" charset="0"/>
              <a:buChar char="•"/>
            </a:pPr>
            <a:r>
              <a:rPr lang="en-US" sz="1400" b="1" dirty="0">
                <a:latin typeface="Arial" charset="0"/>
              </a:rPr>
              <a:t>Advise the WG attendees that:</a:t>
            </a:r>
            <a:r>
              <a:rPr lang="en-US" sz="1400" dirty="0">
                <a:latin typeface="Arial" charset="0"/>
              </a:rPr>
              <a:t> </a:t>
            </a:r>
          </a:p>
          <a:p>
            <a:pPr lvl="2">
              <a:lnSpc>
                <a:spcPct val="80000"/>
              </a:lnSpc>
              <a:buFont typeface="Arial" charset="0"/>
              <a:buChar char="•"/>
            </a:pPr>
            <a:r>
              <a:rPr lang="en-US" sz="1400" dirty="0">
                <a:latin typeface="Arial" charset="0"/>
              </a:rPr>
              <a:t>The IEEE’s patent policy is described in Clause 6 of the </a:t>
            </a:r>
            <a:r>
              <a:rPr lang="en-US" sz="1400" i="1" dirty="0">
                <a:latin typeface="Arial" charset="0"/>
              </a:rPr>
              <a:t>IEEE-SA Standards Board Bylaws</a:t>
            </a:r>
            <a:r>
              <a:rPr lang="en-US" sz="1400" dirty="0">
                <a:latin typeface="Arial" charset="0"/>
              </a:rPr>
              <a:t>;</a:t>
            </a:r>
          </a:p>
          <a:p>
            <a:pPr lvl="2">
              <a:lnSpc>
                <a:spcPct val="80000"/>
              </a:lnSpc>
              <a:buFont typeface="Arial" charset="0"/>
              <a:buChar char="•"/>
            </a:pPr>
            <a:r>
              <a:rPr lang="en-US" sz="1400" dirty="0">
                <a:latin typeface="Arial" charset="0"/>
              </a:rPr>
              <a:t>Early identification of patent claims which may be essential for the use of standards under development is strongly encouraged; </a:t>
            </a:r>
          </a:p>
          <a:p>
            <a:pPr lvl="2">
              <a:lnSpc>
                <a:spcPct val="80000"/>
              </a:lnSpc>
              <a:buFont typeface="Arial" charset="0"/>
              <a:buChar char="•"/>
            </a:pPr>
            <a:r>
              <a:rPr lang="en-US" sz="1400" dirty="0">
                <a:latin typeface="Arial" charset="0"/>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a:latin typeface="Arial" charset="0"/>
              </a:rPr>
            </a:br>
            <a:endParaRPr lang="en-US" sz="1400" dirty="0">
              <a:latin typeface="Arial" charset="0"/>
            </a:endParaRPr>
          </a:p>
          <a:p>
            <a:pPr lvl="1">
              <a:lnSpc>
                <a:spcPct val="20000"/>
              </a:lnSpc>
              <a:buFont typeface="Arial" charset="0"/>
              <a:buChar char="•"/>
            </a:pPr>
            <a:r>
              <a:rPr lang="en-US" sz="1400" b="1" dirty="0">
                <a:latin typeface="Arial" charset="0"/>
              </a:rPr>
              <a:t>Instruct the WG Secretary to record in the minutes of the relevant WG meeting:</a:t>
            </a:r>
            <a:r>
              <a:rPr lang="en-US" sz="900" dirty="0">
                <a:latin typeface="Arial" charset="0"/>
              </a:rPr>
              <a:t> </a:t>
            </a:r>
          </a:p>
          <a:p>
            <a:pPr lvl="2">
              <a:lnSpc>
                <a:spcPct val="80000"/>
              </a:lnSpc>
              <a:buFont typeface="Arial" charset="0"/>
              <a:buChar char="•"/>
            </a:pPr>
            <a:r>
              <a:rPr lang="en-US" sz="1400" dirty="0">
                <a:latin typeface="Arial" charset="0"/>
              </a:rPr>
              <a:t>That the foregoing information was provided and that slides 1 through 4 (and this slide 0, if applicable) were shown; </a:t>
            </a:r>
          </a:p>
          <a:p>
            <a:pPr lvl="2">
              <a:lnSpc>
                <a:spcPct val="80000"/>
              </a:lnSpc>
              <a:buFont typeface="Arial" charset="0"/>
              <a:buChar char="•"/>
            </a:pPr>
            <a:r>
              <a:rPr lang="en-US" sz="1400" dirty="0">
                <a:latin typeface="Arial"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Font typeface="Arial" charset="0"/>
              <a:buChar char="•"/>
            </a:pPr>
            <a:r>
              <a:rPr lang="en-US" sz="1400" dirty="0">
                <a:latin typeface="Arial" charset="0"/>
              </a:rPr>
              <a:t>Any responses that were given, specifically the patent claim(s)/patent application claim(s) and/or the holder of the patent claim(s)/patent application claim(s) that were identified (if any) and by whom.</a:t>
            </a:r>
          </a:p>
          <a:p>
            <a:pPr lvl="2">
              <a:lnSpc>
                <a:spcPct val="80000"/>
              </a:lnSpc>
              <a:buFont typeface="Arial" charset="0"/>
              <a:buChar char="•"/>
            </a:pPr>
            <a:endParaRPr lang="en-US" sz="800" dirty="0">
              <a:latin typeface="Arial" charset="0"/>
            </a:endParaRPr>
          </a:p>
          <a:p>
            <a:pPr lvl="1">
              <a:lnSpc>
                <a:spcPct val="80000"/>
              </a:lnSpc>
              <a:spcBef>
                <a:spcPct val="5000"/>
              </a:spcBef>
              <a:buFont typeface="Arial" charset="0"/>
              <a:buChar char="•"/>
            </a:pPr>
            <a:r>
              <a:rPr lang="en-US" sz="1400" dirty="0">
                <a:latin typeface="Arial" charset="0"/>
              </a:rPr>
              <a:t>The WG Chair shall ensure that a request is made to any identified holders of potential essential patent claim(s) to complete and submit a Letter of Assurance.</a:t>
            </a:r>
          </a:p>
          <a:p>
            <a:pPr lvl="1">
              <a:lnSpc>
                <a:spcPct val="80000"/>
              </a:lnSpc>
              <a:spcBef>
                <a:spcPct val="5000"/>
              </a:spcBef>
              <a:buFont typeface="Arial" charset="0"/>
              <a:buChar char="•"/>
            </a:pPr>
            <a:r>
              <a:rPr lang="en-US" sz="1400" dirty="0">
                <a:latin typeface="Arial" charset="0"/>
              </a:rPr>
              <a:t>It is recommended that the WG chair review the guidance in </a:t>
            </a:r>
            <a:r>
              <a:rPr lang="en-US" sz="1400" i="1" dirty="0">
                <a:latin typeface="Arial" charset="0"/>
              </a:rPr>
              <a:t>IEEE-SA Standards Board Operations Manual</a:t>
            </a:r>
            <a:r>
              <a:rPr lang="en-US" sz="1400" dirty="0">
                <a:latin typeface="Arial" charset="0"/>
              </a:rPr>
              <a:t> 6.3.5 and in FAQs 14 and 15 on inclusion of potential Essential Patent Claims by incorporation or by reference.</a:t>
            </a:r>
            <a:r>
              <a:rPr lang="en-US" sz="1400" dirty="0">
                <a:solidFill>
                  <a:srgbClr val="FF3300"/>
                </a:solidFill>
                <a:latin typeface="Arial" charset="0"/>
              </a:rPr>
              <a:t> </a:t>
            </a:r>
          </a:p>
          <a:p>
            <a:pPr lvl="1">
              <a:lnSpc>
                <a:spcPct val="80000"/>
              </a:lnSpc>
              <a:spcBef>
                <a:spcPct val="5000"/>
              </a:spcBef>
              <a:buFont typeface="Monotype Sorts" charset="0"/>
              <a:buNone/>
            </a:pPr>
            <a:endParaRPr lang="en-US" sz="1200" dirty="0">
              <a:latin typeface="Arial" charset="0"/>
            </a:endParaRPr>
          </a:p>
          <a:p>
            <a:pPr lvl="1">
              <a:lnSpc>
                <a:spcPct val="80000"/>
              </a:lnSpc>
              <a:spcBef>
                <a:spcPct val="5000"/>
              </a:spcBef>
              <a:buFont typeface="Monotype Sorts" charset="0"/>
              <a:buNone/>
            </a:pPr>
            <a:r>
              <a:rPr lang="en-US" sz="1200" dirty="0">
                <a:latin typeface="Arial" charset="0"/>
              </a:rPr>
              <a:t>	Note: </a:t>
            </a:r>
            <a:r>
              <a:rPr lang="en-US" sz="1200" b="1" dirty="0">
                <a:latin typeface="Arial" charset="0"/>
              </a:rPr>
              <a:t>WG</a:t>
            </a:r>
            <a:r>
              <a:rPr lang="en-US" sz="1200" dirty="0">
                <a:latin typeface="Arial"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685800" y="0"/>
            <a:ext cx="7772400" cy="609600"/>
          </a:xfrm>
        </p:spPr>
        <p:txBody>
          <a:bodyPr lIns="90487" tIns="44450" rIns="90487" bIns="44450"/>
          <a:lstStyle/>
          <a:p>
            <a:r>
              <a:rPr lang="en-US" sz="2800" u="sng">
                <a:latin typeface="Arial" charset="0"/>
              </a:rPr>
              <a:t>Instructions for the WG Chair</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eaLnBrk="0" hangingPunct="0"/>
            <a:endParaRPr lang="en-GB" sz="3200" b="1" u="sng">
              <a:solidFill>
                <a:srgbClr val="000099"/>
              </a:solidFill>
              <a:latin typeface="Arial"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3363" indent="-180975" eaLnBrk="0" hangingPunct="0">
              <a:spcBef>
                <a:spcPct val="20000"/>
              </a:spcBef>
              <a:buClr>
                <a:srgbClr val="CC3300"/>
              </a:buClr>
              <a:buSzPct val="50000"/>
              <a:buFont typeface="Monotype Sorts" charset="0"/>
              <a:buChar char="l"/>
            </a:pPr>
            <a:endParaRPr lang="en-GB" sz="1800">
              <a:solidFill>
                <a:srgbClr val="000099"/>
              </a:solidFill>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20</a:t>
            </a:fld>
            <a:endParaRPr lang="en-US"/>
          </a:p>
        </p:txBody>
      </p:sp>
      <p:sp>
        <p:nvSpPr>
          <p:cNvPr id="21509" name="Rectangle 2"/>
          <p:cNvSpPr>
            <a:spLocks noGrp="1" noChangeArrowheads="1"/>
          </p:cNvSpPr>
          <p:nvPr>
            <p:ph type="title" idx="4294967295"/>
          </p:nvPr>
        </p:nvSpPr>
        <p:spPr>
          <a:xfrm>
            <a:off x="381000" y="6858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8" name="Picture 7"/>
          <p:cNvPicPr>
            <a:picLocks noChangeAspect="1"/>
          </p:cNvPicPr>
          <p:nvPr/>
        </p:nvPicPr>
        <p:blipFill>
          <a:blip r:embed="rId3"/>
          <a:stretch>
            <a:fillRect/>
          </a:stretch>
        </p:blipFill>
        <p:spPr>
          <a:xfrm>
            <a:off x="590260" y="2362200"/>
            <a:ext cx="8548660" cy="3352800"/>
          </a:xfrm>
          <a:prstGeom prst="rect">
            <a:avLst/>
          </a:prstGeom>
        </p:spPr>
      </p:pic>
    </p:spTree>
    <p:extLst>
      <p:ext uri="{BB962C8B-B14F-4D97-AF65-F5344CB8AC3E}">
        <p14:creationId xmlns:p14="http://schemas.microsoft.com/office/powerpoint/2010/main" val="154290279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21</a:t>
            </a:fld>
            <a:endParaRPr lang="en-US"/>
          </a:p>
        </p:txBody>
      </p:sp>
      <p:sp>
        <p:nvSpPr>
          <p:cNvPr id="21509" name="Rectangle 2"/>
          <p:cNvSpPr>
            <a:spLocks noGrp="1" noChangeArrowheads="1"/>
          </p:cNvSpPr>
          <p:nvPr>
            <p:ph type="title" idx="4294967295"/>
          </p:nvPr>
        </p:nvSpPr>
        <p:spPr>
          <a:xfrm>
            <a:off x="381000" y="152400"/>
            <a:ext cx="7772400" cy="990600"/>
          </a:xfrm>
        </p:spPr>
        <p:txBody>
          <a:bodyPr/>
          <a:lstStyle/>
          <a:p>
            <a:r>
              <a:rPr lang="en-US" sz="2800" b="1" dirty="0" smtClean="0">
                <a:solidFill>
                  <a:srgbClr val="000000"/>
                </a:solidFill>
                <a:ea typeface="Lucida Grande"/>
                <a:cs typeface="Lucida Grande"/>
              </a:rPr>
              <a:t>802-2014 Reference Model</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2" name="Picture 1"/>
          <p:cNvPicPr>
            <a:picLocks noChangeAspect="1"/>
          </p:cNvPicPr>
          <p:nvPr/>
        </p:nvPicPr>
        <p:blipFill>
          <a:blip r:embed="rId3"/>
          <a:stretch>
            <a:fillRect/>
          </a:stretch>
        </p:blipFill>
        <p:spPr>
          <a:xfrm>
            <a:off x="152400" y="990600"/>
            <a:ext cx="8915400" cy="5165271"/>
          </a:xfrm>
          <a:prstGeom prst="rect">
            <a:avLst/>
          </a:prstGeom>
        </p:spPr>
      </p:pic>
    </p:spTree>
    <p:extLst>
      <p:ext uri="{BB962C8B-B14F-4D97-AF65-F5344CB8AC3E}">
        <p14:creationId xmlns:p14="http://schemas.microsoft.com/office/powerpoint/2010/main" val="61234738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802.15.9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22</a:t>
            </a:fld>
            <a:endParaRPr lang="en-US" dirty="0"/>
          </a:p>
        </p:txBody>
      </p:sp>
      <p:pic>
        <p:nvPicPr>
          <p:cNvPr id="8" name="Picture 7"/>
          <p:cNvPicPr>
            <a:picLocks noChangeAspect="1"/>
          </p:cNvPicPr>
          <p:nvPr/>
        </p:nvPicPr>
        <p:blipFill>
          <a:blip r:embed="rId2"/>
          <a:stretch>
            <a:fillRect/>
          </a:stretch>
        </p:blipFill>
        <p:spPr>
          <a:xfrm>
            <a:off x="0" y="1752600"/>
            <a:ext cx="4495800" cy="4422953"/>
          </a:xfrm>
          <a:prstGeom prst="rect">
            <a:avLst/>
          </a:prstGeom>
        </p:spPr>
      </p:pic>
      <p:pic>
        <p:nvPicPr>
          <p:cNvPr id="11" name="Picture 10" descr="802.15.9.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3400" y="2057400"/>
            <a:ext cx="4699294" cy="3581400"/>
          </a:xfrm>
          <a:prstGeom prst="rect">
            <a:avLst/>
          </a:prstGeom>
        </p:spPr>
      </p:pic>
    </p:spTree>
    <p:extLst>
      <p:ext uri="{BB962C8B-B14F-4D97-AF65-F5344CB8AC3E}">
        <p14:creationId xmlns:p14="http://schemas.microsoft.com/office/powerpoint/2010/main" val="424519012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52400" y="304800"/>
            <a:ext cx="8686800" cy="1143000"/>
          </a:xfrm>
        </p:spPr>
        <p:txBody>
          <a:bodyPr/>
          <a:lstStyle/>
          <a:p>
            <a:r>
              <a:rPr lang="en-US" b="1" dirty="0" smtClean="0">
                <a:solidFill>
                  <a:srgbClr val="000000"/>
                </a:solidFill>
                <a:ea typeface="Lucida Grande"/>
                <a:cs typeface="Lucida Grande"/>
              </a:rPr>
              <a:t>802.15.10 </a:t>
            </a:r>
            <a:r>
              <a:rPr lang="en-US" b="1" dirty="0">
                <a:solidFill>
                  <a:srgbClr val="000000"/>
                </a:solidFill>
                <a:ea typeface="Lucida Grande"/>
                <a:cs typeface="Lucida Grande"/>
              </a:rPr>
              <a:t>Functional Decomposition</a:t>
            </a:r>
            <a:endParaRPr lang="en-US" dirty="0">
              <a:latin typeface="Arial" charset="0"/>
            </a:endParaRP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dirty="0" smtClean="0"/>
              <a:t>Slide </a:t>
            </a:r>
            <a:fld id="{7415733E-E371-8944-98C6-8B637C4A033A}" type="slidenum">
              <a:rPr lang="en-US" smtClean="0"/>
              <a:pPr>
                <a:defRPr/>
              </a:pPr>
              <a:t>23</a:t>
            </a:fld>
            <a:endParaRPr lang="en-US" dirty="0"/>
          </a:p>
        </p:txBody>
      </p:sp>
      <p:sp>
        <p:nvSpPr>
          <p:cNvPr id="6" name="TextBox 5"/>
          <p:cNvSpPr txBox="1"/>
          <p:nvPr/>
        </p:nvSpPr>
        <p:spPr>
          <a:xfrm>
            <a:off x="4343400" y="1828800"/>
            <a:ext cx="4572000" cy="1323439"/>
          </a:xfrm>
          <a:prstGeom prst="rect">
            <a:avLst/>
          </a:prstGeom>
          <a:noFill/>
        </p:spPr>
        <p:txBody>
          <a:bodyPr wrap="square" rtlCol="0">
            <a:spAutoFit/>
          </a:bodyPr>
          <a:lstStyle/>
          <a:p>
            <a:r>
              <a:rPr lang="en-US" sz="1600" dirty="0" smtClean="0"/>
              <a:t>The Data SAP and the MCPS-SAP are used for Multicast as indicated in Figure 19 and Figure 66</a:t>
            </a:r>
          </a:p>
          <a:p>
            <a:endParaRPr lang="en-US" sz="1600" dirty="0" smtClean="0"/>
          </a:p>
          <a:p>
            <a:r>
              <a:rPr lang="en-US" sz="1600" dirty="0" smtClean="0"/>
              <a:t>The MGMT SAP and the MLME-SAP are used as indicated in Figures 3 through 13</a:t>
            </a:r>
            <a:endParaRPr lang="en-US" sz="1600" dirty="0"/>
          </a:p>
        </p:txBody>
      </p:sp>
      <p:pic>
        <p:nvPicPr>
          <p:cNvPr id="9" name="Picture 8"/>
          <p:cNvPicPr>
            <a:picLocks noChangeAspect="1"/>
          </p:cNvPicPr>
          <p:nvPr/>
        </p:nvPicPr>
        <p:blipFill>
          <a:blip r:embed="rId2"/>
          <a:stretch>
            <a:fillRect/>
          </a:stretch>
        </p:blipFill>
        <p:spPr>
          <a:xfrm>
            <a:off x="457200" y="3657600"/>
            <a:ext cx="8104187" cy="2787111"/>
          </a:xfrm>
          <a:prstGeom prst="rect">
            <a:avLst/>
          </a:prstGeom>
        </p:spPr>
      </p:pic>
      <p:pic>
        <p:nvPicPr>
          <p:cNvPr id="13" name="Picture 12" descr="802.15.10.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199" y="1219200"/>
            <a:ext cx="3830139" cy="2362200"/>
          </a:xfrm>
          <a:prstGeom prst="rect">
            <a:avLst/>
          </a:prstGeom>
        </p:spPr>
      </p:pic>
    </p:spTree>
    <p:extLst>
      <p:ext uri="{BB962C8B-B14F-4D97-AF65-F5344CB8AC3E}">
        <p14:creationId xmlns:p14="http://schemas.microsoft.com/office/powerpoint/2010/main" val="212532985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24</a:t>
            </a:fld>
            <a:endParaRPr lang="en-US"/>
          </a:p>
        </p:txBody>
      </p:sp>
      <p:sp>
        <p:nvSpPr>
          <p:cNvPr id="21509" name="Rectangle 2"/>
          <p:cNvSpPr>
            <a:spLocks noGrp="1" noChangeArrowheads="1"/>
          </p:cNvSpPr>
          <p:nvPr>
            <p:ph type="title" idx="4294967295"/>
          </p:nvPr>
        </p:nvSpPr>
        <p:spPr>
          <a:xfrm>
            <a:off x="533400" y="3048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143000"/>
            <a:ext cx="8763000" cy="5386091"/>
          </a:xfrm>
          <a:prstGeom prst="rect">
            <a:avLst/>
          </a:prstGeom>
          <a:noFill/>
        </p:spPr>
        <p:txBody>
          <a:bodyPr wrap="square" numCol="3" rtlCol="0">
            <a:spAutoFit/>
          </a:bodyPr>
          <a:lstStyle/>
          <a:p>
            <a:r>
              <a:rPr lang="en-US" sz="2000" b="1" dirty="0" smtClean="0"/>
              <a:t>Deliverables</a:t>
            </a:r>
          </a:p>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Dynamic PHY management</a:t>
            </a:r>
          </a:p>
          <a:p>
            <a:pPr marL="1489075" lvl="3" indent="-285750">
              <a:buFont typeface="Arial"/>
              <a:buChar char="•"/>
            </a:pPr>
            <a:r>
              <a:rPr lang="en-US" sz="1600" dirty="0" smtClean="0"/>
              <a:t>B Rolfe to provide</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MAC</a:t>
            </a:r>
          </a:p>
          <a:p>
            <a:pPr marL="1489075" lvl="3" indent="-285750">
              <a:buFont typeface="Arial"/>
              <a:buChar char="•"/>
            </a:pPr>
            <a:r>
              <a:rPr lang="en-US" sz="1600" dirty="0" smtClean="0"/>
              <a:t>Set-Up</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Security </a:t>
            </a:r>
          </a:p>
          <a:p>
            <a:pPr marL="1489075" lvl="3" indent="-285750">
              <a:buFont typeface="Arial"/>
              <a:buChar char="•"/>
            </a:pPr>
            <a:r>
              <a:rPr lang="en-US" sz="1600" dirty="0"/>
              <a:t>S</a:t>
            </a:r>
            <a:r>
              <a:rPr lang="en-US" sz="1600" dirty="0" smtClean="0"/>
              <a:t>et-Up</a:t>
            </a:r>
          </a:p>
          <a:p>
            <a:pPr marL="1031875" lvl="2" indent="-285750">
              <a:buFont typeface="Arial"/>
              <a:buChar char="•"/>
            </a:pPr>
            <a:r>
              <a:rPr lang="en-US" sz="1600" dirty="0" smtClean="0"/>
              <a:t>TSCH </a:t>
            </a:r>
            <a:r>
              <a:rPr lang="en-US" sz="1600" dirty="0"/>
              <a:t>set-</a:t>
            </a:r>
            <a:r>
              <a:rPr lang="en-US" sz="1600" dirty="0" smtClean="0"/>
              <a:t>up</a:t>
            </a:r>
          </a:p>
          <a:p>
            <a:pPr marL="1489075" lvl="3" indent="-285750">
              <a:buFont typeface="Arial"/>
              <a:buChar char="•"/>
            </a:pPr>
            <a:r>
              <a:rPr lang="en-US" sz="1600" dirty="0" smtClean="0"/>
              <a:t>P Kinney to provide</a:t>
            </a:r>
          </a:p>
          <a:p>
            <a:pPr marL="1031875" lvl="2" indent="-285750">
              <a:buFont typeface="Arial"/>
              <a:buChar char="•"/>
            </a:pPr>
            <a:r>
              <a:rPr lang="en-US" sz="1600" dirty="0" smtClean="0"/>
              <a:t>Channel Hopping</a:t>
            </a:r>
          </a:p>
          <a:p>
            <a:pPr marL="742950" lvl="1" indent="-285750">
              <a:buFont typeface="Arial"/>
              <a:buChar char="•"/>
            </a:pPr>
            <a:r>
              <a:rPr lang="en-US" sz="1600" dirty="0" smtClean="0"/>
              <a:t>Yang Modeling</a:t>
            </a:r>
          </a:p>
          <a:p>
            <a:pPr marL="742950" lvl="1" indent="-285750">
              <a:buFont typeface="Arial"/>
              <a:buChar char="•"/>
            </a:pPr>
            <a:r>
              <a:rPr lang="en-US" sz="1600" dirty="0" smtClean="0"/>
              <a:t>L2 Routing</a:t>
            </a:r>
          </a:p>
          <a:p>
            <a:pPr marL="1200150" lvl="2" indent="-285750">
              <a:buFont typeface="Arial"/>
              <a:buChar char="•"/>
            </a:pPr>
            <a:r>
              <a:rPr lang="en-US" sz="1600" dirty="0" smtClean="0"/>
              <a:t>C Perkins to provide</a:t>
            </a:r>
          </a:p>
          <a:p>
            <a:pPr marL="285750" indent="-285750">
              <a:buFont typeface="Arial"/>
              <a:buChar char="•"/>
            </a:pPr>
            <a:r>
              <a:rPr lang="en-US" sz="1800" b="1" dirty="0" smtClean="0"/>
              <a:t>Data SAP</a:t>
            </a:r>
          </a:p>
          <a:p>
            <a:pPr marL="742950" lvl="1" indent="-285750">
              <a:buFont typeface="Arial"/>
              <a:buChar char="•"/>
            </a:pPr>
            <a:r>
              <a:rPr lang="en-US" sz="1600" dirty="0" smtClean="0"/>
              <a:t>Protocol Differentiation</a:t>
            </a:r>
          </a:p>
          <a:p>
            <a:pPr marL="1031875" lvl="2" indent="-285750">
              <a:buFont typeface="Arial"/>
              <a:buChar char="•"/>
            </a:pPr>
            <a:r>
              <a:rPr lang="en-US" sz="1600" dirty="0" smtClean="0"/>
              <a:t>EtherType</a:t>
            </a:r>
          </a:p>
          <a:p>
            <a:pPr marL="742950" lvl="1" indent="-285750">
              <a:buFont typeface="Arial"/>
              <a:buChar char="•"/>
            </a:pPr>
            <a:r>
              <a:rPr lang="en-US" sz="1600" dirty="0" smtClean="0"/>
              <a:t>Security</a:t>
            </a:r>
          </a:p>
          <a:p>
            <a:pPr marL="1031875" lvl="2" indent="-285750">
              <a:buFont typeface="Arial"/>
              <a:buChar char="•"/>
            </a:pPr>
            <a:r>
              <a:rPr lang="en-US" sz="1600" dirty="0" smtClean="0"/>
              <a:t>KMP (802.15.9)</a:t>
            </a:r>
          </a:p>
          <a:p>
            <a:pPr marL="1425575" lvl="3" indent="-285750">
              <a:buFont typeface="Arial"/>
              <a:buChar char="•"/>
              <a:tabLst>
                <a:tab pos="1427163" algn="l"/>
              </a:tabLst>
            </a:pPr>
            <a:r>
              <a:rPr lang="en-US" sz="1600" dirty="0" smtClean="0"/>
              <a:t>ETSI </a:t>
            </a:r>
            <a:r>
              <a:rPr lang="en-US" sz="1600" dirty="0"/>
              <a:t>TS102887-</a:t>
            </a:r>
            <a:r>
              <a:rPr lang="en-US" sz="1600" dirty="0" smtClean="0"/>
              <a:t>2</a:t>
            </a:r>
          </a:p>
          <a:p>
            <a:pPr marL="1425575" lvl="3" indent="-285750">
              <a:buFont typeface="Arial"/>
              <a:buChar char="•"/>
              <a:tabLst>
                <a:tab pos="1427163" algn="l"/>
              </a:tabLst>
            </a:pPr>
            <a:r>
              <a:rPr lang="en-US" sz="1600" dirty="0" smtClean="0"/>
              <a:t>802.1x</a:t>
            </a:r>
          </a:p>
          <a:p>
            <a:pPr marL="1425575" lvl="3" indent="-285750">
              <a:buFont typeface="Arial"/>
              <a:buChar char="•"/>
              <a:tabLst>
                <a:tab pos="1427163" algn="l"/>
              </a:tabLst>
            </a:pPr>
            <a:r>
              <a:rPr lang="en-US" sz="1600" dirty="0" smtClean="0"/>
              <a:t>Internet Key Exchange (IKE)</a:t>
            </a:r>
          </a:p>
          <a:p>
            <a:pPr marL="1425575" lvl="3" indent="-285750">
              <a:buFont typeface="Arial"/>
              <a:buChar char="•"/>
              <a:tabLst>
                <a:tab pos="1427163" algn="l"/>
              </a:tabLst>
            </a:pPr>
            <a:r>
              <a:rPr lang="en-US" sz="1600" dirty="0" smtClean="0"/>
              <a:t>Dragonfly</a:t>
            </a:r>
          </a:p>
          <a:p>
            <a:pPr marL="1425575" lvl="3" indent="-285750">
              <a:buFont typeface="Arial"/>
              <a:buChar char="•"/>
              <a:tabLst>
                <a:tab pos="1427163" algn="l"/>
              </a:tabLst>
            </a:pPr>
            <a:r>
              <a:rPr lang="en-US" sz="1600" dirty="0" smtClean="0"/>
              <a:t>PANA</a:t>
            </a:r>
          </a:p>
          <a:p>
            <a:pPr marL="1425575" lvl="3" indent="-285750">
              <a:buFont typeface="Arial"/>
              <a:buChar char="•"/>
              <a:tabLst>
                <a:tab pos="1427163" algn="l"/>
              </a:tabLst>
            </a:pPr>
            <a:r>
              <a:rPr lang="en-US" sz="1600" dirty="0" smtClean="0"/>
              <a:t>Vendor specific</a:t>
            </a:r>
          </a:p>
          <a:p>
            <a:pPr marL="742950" lvl="1" indent="-285750">
              <a:buFont typeface="Arial"/>
              <a:buChar char="•"/>
            </a:pPr>
            <a:r>
              <a:rPr lang="en-US" sz="1600" dirty="0" smtClean="0"/>
              <a:t>MAC </a:t>
            </a:r>
            <a:r>
              <a:rPr lang="en-US" sz="1600" dirty="0"/>
              <a:t>Resource </a:t>
            </a:r>
            <a:r>
              <a:rPr lang="en-US" sz="1600" dirty="0" smtClean="0"/>
              <a:t>Management</a:t>
            </a:r>
          </a:p>
          <a:p>
            <a:pPr marL="1031875" lvl="2" indent="-285750">
              <a:buFont typeface="Arial"/>
              <a:buChar char="•"/>
            </a:pPr>
            <a:r>
              <a:rPr lang="en-US" sz="1600" dirty="0" smtClean="0"/>
              <a:t>Priority</a:t>
            </a:r>
          </a:p>
          <a:p>
            <a:pPr marL="1031875" lvl="2" indent="-285750">
              <a:buFont typeface="Arial"/>
              <a:buChar char="•"/>
            </a:pPr>
            <a:r>
              <a:rPr lang="en-US" sz="1600" dirty="0" smtClean="0"/>
              <a:t>GTS management</a:t>
            </a:r>
          </a:p>
          <a:p>
            <a:pPr marL="742950" lvl="1" indent="-285750">
              <a:buFont typeface="Arial"/>
              <a:buChar char="•"/>
            </a:pPr>
            <a:r>
              <a:rPr lang="en-US" sz="1600" dirty="0" smtClean="0"/>
              <a:t>TSCH Operation</a:t>
            </a:r>
          </a:p>
          <a:p>
            <a:pPr marL="1200150" lvl="2" indent="-285750">
              <a:buFont typeface="Arial"/>
              <a:buChar char="•"/>
            </a:pPr>
            <a:r>
              <a:rPr lang="en-US" sz="1600" dirty="0" smtClean="0"/>
              <a:t>P Kinney to provide</a:t>
            </a:r>
          </a:p>
          <a:p>
            <a:pPr marL="742950" lvl="1" indent="-285750">
              <a:buFont typeface="Arial"/>
              <a:buChar char="•"/>
            </a:pPr>
            <a:r>
              <a:rPr lang="en-US" sz="1600" dirty="0" smtClean="0"/>
              <a:t>Fragmentation</a:t>
            </a:r>
          </a:p>
          <a:p>
            <a:pPr marL="1200150" lvl="2" indent="-285750">
              <a:buFont typeface="Arial"/>
              <a:buChar char="•"/>
            </a:pPr>
            <a:r>
              <a:rPr lang="en-US" sz="1600" dirty="0" smtClean="0"/>
              <a:t>Adaptive</a:t>
            </a:r>
          </a:p>
          <a:p>
            <a:pPr marL="1200150" lvl="2" indent="-285750">
              <a:buFont typeface="Arial"/>
              <a:buChar char="•"/>
            </a:pPr>
            <a:r>
              <a:rPr lang="en-US" sz="1600" dirty="0" smtClean="0"/>
              <a:t>PHY (PSDU)</a:t>
            </a:r>
          </a:p>
          <a:p>
            <a:pPr marL="1200150" lvl="2" indent="-285750">
              <a:buFont typeface="Arial"/>
              <a:buChar char="•"/>
            </a:pPr>
            <a:r>
              <a:rPr lang="en-US" sz="1600" dirty="0" err="1" smtClean="0"/>
              <a:t>UpperLayer</a:t>
            </a:r>
            <a:endParaRPr lang="en-US" sz="1600" dirty="0" smtClean="0"/>
          </a:p>
          <a:p>
            <a:pPr marL="1657350" lvl="3" indent="-285750">
              <a:buFont typeface="Arial"/>
              <a:buChar char="•"/>
            </a:pPr>
            <a:r>
              <a:rPr lang="en-US" sz="1600" dirty="0" smtClean="0"/>
              <a:t>802.15.9</a:t>
            </a:r>
          </a:p>
          <a:p>
            <a:pPr marL="1657350" lvl="3" indent="-285750">
              <a:buFont typeface="Arial"/>
              <a:buChar char="•"/>
            </a:pPr>
            <a:r>
              <a:rPr lang="en-US" sz="1600" dirty="0" smtClean="0"/>
              <a:t>6LoWPAN</a:t>
            </a:r>
          </a:p>
          <a:p>
            <a:pPr marL="742950" lvl="1" indent="-285750">
              <a:buFont typeface="Arial"/>
              <a:buChar char="•"/>
            </a:pPr>
            <a:r>
              <a:rPr lang="en-US" sz="1600" dirty="0" smtClean="0"/>
              <a:t>Location awareness</a:t>
            </a:r>
          </a:p>
          <a:p>
            <a:pPr marL="1200150" lvl="2" indent="-285750">
              <a:buFont typeface="Arial"/>
              <a:buChar char="•"/>
            </a:pPr>
            <a:r>
              <a:rPr lang="en-US" sz="1600" dirty="0" smtClean="0"/>
              <a:t>Ranging</a:t>
            </a:r>
          </a:p>
          <a:p>
            <a:pPr marL="1200150" lvl="2" indent="-285750">
              <a:buFont typeface="Arial"/>
              <a:buChar char="•"/>
            </a:pPr>
            <a:r>
              <a:rPr lang="en-US" sz="1600" dirty="0" smtClean="0"/>
              <a:t>B Verso to provide</a:t>
            </a:r>
          </a:p>
        </p:txBody>
      </p:sp>
    </p:spTree>
    <p:extLst>
      <p:ext uri="{BB962C8B-B14F-4D97-AF65-F5344CB8AC3E}">
        <p14:creationId xmlns:p14="http://schemas.microsoft.com/office/powerpoint/2010/main" val="173755719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25</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770537"/>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PHY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Channel</a:t>
            </a:r>
          </a:p>
          <a:p>
            <a:pPr marL="2403475" lvl="5" indent="-285750">
              <a:buFont typeface="Arial"/>
              <a:buChar char="•"/>
            </a:pPr>
            <a:r>
              <a:rPr lang="en-US" sz="1600" dirty="0" smtClean="0"/>
              <a:t>Center frequency</a:t>
            </a:r>
          </a:p>
          <a:p>
            <a:pPr marL="2403475" lvl="5" indent="-285750">
              <a:buFont typeface="Arial"/>
              <a:buChar char="•"/>
            </a:pPr>
            <a:r>
              <a:rPr lang="en-US" sz="1600" dirty="0" smtClean="0"/>
              <a:t>Channel number</a:t>
            </a:r>
          </a:p>
          <a:p>
            <a:pPr marL="2403475" lvl="5" indent="-285750">
              <a:buFont typeface="Arial"/>
              <a:buChar char="•"/>
            </a:pPr>
            <a:r>
              <a:rPr lang="en-US" sz="1600" dirty="0" smtClean="0"/>
              <a:t>Regional band</a:t>
            </a:r>
          </a:p>
          <a:p>
            <a:pPr marL="1946275" lvl="4" indent="-285750">
              <a:buFont typeface="Arial"/>
              <a:buChar char="•"/>
            </a:pPr>
            <a:r>
              <a:rPr lang="en-US" sz="1600" dirty="0" smtClean="0"/>
              <a:t>Bandwidth</a:t>
            </a:r>
          </a:p>
          <a:p>
            <a:pPr marL="1946275" lvl="4" indent="-285750">
              <a:buFont typeface="Arial"/>
              <a:buChar char="•"/>
            </a:pPr>
            <a:r>
              <a:rPr lang="en-US" sz="1600" dirty="0" smtClean="0"/>
              <a:t>Modulation</a:t>
            </a:r>
          </a:p>
          <a:p>
            <a:pPr marL="2403475" lvl="5" indent="-285750">
              <a:buFont typeface="Arial"/>
              <a:buChar char="•"/>
            </a:pPr>
            <a:r>
              <a:rPr lang="en-US" sz="1600" dirty="0" smtClean="0"/>
              <a:t>Channel page</a:t>
            </a:r>
          </a:p>
          <a:p>
            <a:pPr marL="1946275" lvl="4" indent="-285750">
              <a:buFont typeface="Arial"/>
              <a:buChar char="•"/>
            </a:pPr>
            <a:r>
              <a:rPr lang="en-US" sz="1600" dirty="0" smtClean="0"/>
              <a:t>Preamble</a:t>
            </a:r>
          </a:p>
          <a:p>
            <a:pPr marL="2403475" lvl="5" indent="-285750">
              <a:buFont typeface="Arial"/>
              <a:buChar char="•"/>
            </a:pPr>
            <a:r>
              <a:rPr lang="en-US" sz="1600" dirty="0" smtClean="0"/>
              <a:t>Code</a:t>
            </a:r>
          </a:p>
          <a:p>
            <a:pPr marL="2403475" lvl="5" indent="-285750">
              <a:buFont typeface="Arial"/>
              <a:buChar char="•"/>
            </a:pPr>
            <a:r>
              <a:rPr lang="en-US" sz="1600" dirty="0" smtClean="0"/>
              <a:t>Repetition</a:t>
            </a:r>
          </a:p>
          <a:p>
            <a:pPr marL="1946275" lvl="4" indent="-285750">
              <a:buFont typeface="Arial"/>
              <a:buChar char="•"/>
            </a:pPr>
            <a:r>
              <a:rPr lang="en-US" sz="1600" dirty="0" smtClean="0"/>
              <a:t>FCS size</a:t>
            </a:r>
          </a:p>
          <a:p>
            <a:pPr marL="1946275" lvl="4" indent="-285750">
              <a:buFont typeface="Arial"/>
              <a:buChar char="•"/>
            </a:pPr>
            <a:r>
              <a:rPr lang="en-US" sz="1600" dirty="0" smtClean="0"/>
              <a:t>Packet Length</a:t>
            </a:r>
          </a:p>
          <a:p>
            <a:pPr marL="1946275" lvl="4" indent="-285750">
              <a:buFont typeface="Arial"/>
              <a:buChar char="•"/>
            </a:pPr>
            <a:r>
              <a:rPr lang="en-US" sz="1600" dirty="0" smtClean="0"/>
              <a:t>Data Rate</a:t>
            </a:r>
          </a:p>
          <a:p>
            <a:pPr marL="1946275" lvl="4" indent="-285750">
              <a:buFont typeface="Arial"/>
              <a:buChar char="•"/>
            </a:pPr>
            <a:r>
              <a:rPr lang="en-US" sz="1600" dirty="0" smtClean="0"/>
              <a:t>Transmit Power level</a:t>
            </a:r>
          </a:p>
          <a:p>
            <a:pPr marL="1946275" lvl="4" indent="-285750">
              <a:buFont typeface="Arial"/>
              <a:buChar char="•"/>
            </a:pPr>
            <a:r>
              <a:rPr lang="en-US" sz="1600" dirty="0" smtClean="0"/>
              <a:t>Data Whitening</a:t>
            </a:r>
          </a:p>
          <a:p>
            <a:pPr marL="1946275" lvl="4" indent="-285750">
              <a:buFont typeface="Arial"/>
              <a:buChar char="•"/>
            </a:pPr>
            <a:r>
              <a:rPr lang="en-US" sz="1600" dirty="0" smtClean="0"/>
              <a:t>Common Signalling Mode</a:t>
            </a:r>
          </a:p>
          <a:p>
            <a:pPr marL="1946275" lvl="4" indent="-285750">
              <a:buFont typeface="Arial"/>
              <a:buChar char="•"/>
            </a:pPr>
            <a:r>
              <a:rPr lang="en-US" sz="1600" dirty="0" smtClean="0"/>
              <a:t>ED Threshold</a:t>
            </a:r>
          </a:p>
          <a:p>
            <a:pPr marL="1946275" lvl="4" indent="-285750">
              <a:buFont typeface="Arial"/>
              <a:buChar char="•"/>
            </a:pPr>
            <a:r>
              <a:rPr lang="en-US" sz="1600" dirty="0" smtClean="0"/>
              <a:t>Spreading Factor</a:t>
            </a:r>
          </a:p>
          <a:p>
            <a:pPr marL="1946275" lvl="4" indent="-285750">
              <a:buFont typeface="Arial"/>
              <a:buChar char="•"/>
            </a:pPr>
            <a:r>
              <a:rPr lang="en-US" sz="1600" dirty="0" smtClean="0"/>
              <a:t>DSSS code</a:t>
            </a:r>
          </a:p>
          <a:p>
            <a:pPr marL="1946275" lvl="4" indent="-285750">
              <a:buFont typeface="Arial"/>
              <a:buChar char="•"/>
            </a:pPr>
            <a:r>
              <a:rPr lang="en-US" sz="1600" dirty="0" smtClean="0"/>
              <a:t>CCA</a:t>
            </a:r>
          </a:p>
          <a:p>
            <a:pPr marL="2403475" lvl="5" indent="-285750">
              <a:buFont typeface="Arial"/>
              <a:buChar char="•"/>
            </a:pPr>
            <a:r>
              <a:rPr lang="en-US" sz="1600" dirty="0" smtClean="0"/>
              <a:t>Mode</a:t>
            </a:r>
          </a:p>
          <a:p>
            <a:pPr marL="2403475" lvl="5" indent="-285750">
              <a:buFont typeface="Arial"/>
              <a:buChar char="•"/>
            </a:pPr>
            <a:r>
              <a:rPr lang="en-US" sz="1600" dirty="0" smtClean="0"/>
              <a:t>duration</a:t>
            </a:r>
          </a:p>
          <a:p>
            <a:pPr marL="1946275" lvl="4" indent="-285750">
              <a:buFont typeface="Arial"/>
              <a:buChar char="•"/>
            </a:pPr>
            <a:r>
              <a:rPr lang="en-US" sz="1600" dirty="0" smtClean="0"/>
              <a:t>FEC?</a:t>
            </a:r>
          </a:p>
          <a:p>
            <a:pPr marL="2403475" lvl="5" indent="-285750">
              <a:buFont typeface="Arial"/>
              <a:buChar char="•"/>
            </a:pPr>
            <a:r>
              <a:rPr lang="en-US" sz="1600" dirty="0" smtClean="0"/>
              <a:t>Rate</a:t>
            </a:r>
          </a:p>
          <a:p>
            <a:pPr marL="2403475" lvl="5" indent="-285750">
              <a:buFont typeface="Arial"/>
              <a:buChar char="•"/>
            </a:pPr>
            <a:r>
              <a:rPr lang="en-US" sz="1600" dirty="0" smtClean="0"/>
              <a:t>Coding</a:t>
            </a:r>
          </a:p>
          <a:p>
            <a:pPr marL="2403475" lvl="5" indent="-285750">
              <a:buFont typeface="Arial"/>
              <a:buChar char="•"/>
            </a:pPr>
            <a:r>
              <a:rPr lang="en-US" sz="1600" dirty="0" smtClean="0"/>
              <a:t>Interleaving</a:t>
            </a:r>
          </a:p>
          <a:p>
            <a:pPr marL="1946275" lvl="4" indent="-285750">
              <a:buFont typeface="Arial"/>
              <a:buChar char="•"/>
            </a:pPr>
            <a:r>
              <a:rPr lang="en-US" sz="1600" dirty="0" smtClean="0"/>
              <a:t>SFD</a:t>
            </a:r>
          </a:p>
          <a:p>
            <a:pPr marL="2403475" lvl="5" indent="-285750">
              <a:buFont typeface="Arial"/>
              <a:buChar char="•"/>
            </a:pPr>
            <a:r>
              <a:rPr lang="en-US" sz="1600" dirty="0" smtClean="0"/>
              <a:t>Size</a:t>
            </a:r>
          </a:p>
          <a:p>
            <a:pPr marL="2403475" lvl="5" indent="-285750">
              <a:buFont typeface="Arial"/>
              <a:buChar char="•"/>
            </a:pPr>
            <a:r>
              <a:rPr lang="en-US" sz="1600" dirty="0" smtClean="0"/>
              <a:t>value</a:t>
            </a:r>
          </a:p>
        </p:txBody>
      </p:sp>
    </p:spTree>
    <p:extLst>
      <p:ext uri="{BB962C8B-B14F-4D97-AF65-F5344CB8AC3E}">
        <p14:creationId xmlns:p14="http://schemas.microsoft.com/office/powerpoint/2010/main" val="386078531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3631763"/>
          </a:xfrm>
          <a:prstGeom prst="rect">
            <a:avLst/>
          </a:prstGeom>
          <a:noFill/>
        </p:spPr>
        <p:txBody>
          <a:bodyPr wrap="square" numCol="2"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MAC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smtClean="0"/>
              <a:t>FFD</a:t>
            </a:r>
            <a:r>
              <a:rPr lang="en-US" sz="1600" dirty="0"/>
              <a:t>?</a:t>
            </a:r>
          </a:p>
          <a:p>
            <a:pPr marL="1946275" lvl="4" indent="-285750">
              <a:buFont typeface="Arial"/>
              <a:buChar char="•"/>
            </a:pPr>
            <a:r>
              <a:rPr lang="en-US" sz="1600" dirty="0" smtClean="0"/>
              <a:t>Beacon-enabled?</a:t>
            </a:r>
          </a:p>
          <a:p>
            <a:pPr marL="2403475" lvl="5" indent="-285750">
              <a:buFont typeface="Arial"/>
              <a:buChar char="•"/>
            </a:pPr>
            <a:r>
              <a:rPr lang="en-US" sz="1600" dirty="0"/>
              <a:t>DSME</a:t>
            </a:r>
            <a:r>
              <a:rPr lang="en-US" sz="1600" dirty="0" smtClean="0"/>
              <a:t>?</a:t>
            </a:r>
          </a:p>
          <a:p>
            <a:pPr marL="2860675" lvl="6" indent="-285750">
              <a:buFont typeface="Arial"/>
              <a:buChar char="•"/>
            </a:pPr>
            <a:r>
              <a:rPr lang="en-US" sz="1600" dirty="0"/>
              <a:t>Seong-Soon </a:t>
            </a:r>
            <a:r>
              <a:rPr lang="en-US" sz="1600" dirty="0" smtClean="0"/>
              <a:t>Joo to provide</a:t>
            </a:r>
            <a:endParaRPr lang="en-US" sz="1600" dirty="0"/>
          </a:p>
          <a:p>
            <a:pPr marL="2403475" lvl="5" indent="-285750">
              <a:buFont typeface="Arial"/>
              <a:buChar char="•"/>
            </a:pPr>
            <a:r>
              <a:rPr lang="en-US" sz="1600" dirty="0" smtClean="0"/>
              <a:t>Superframe parameters</a:t>
            </a:r>
          </a:p>
          <a:p>
            <a:pPr marL="1946275" lvl="4" indent="-285750">
              <a:buFont typeface="Arial"/>
              <a:buChar char="•"/>
            </a:pPr>
            <a:r>
              <a:rPr lang="en-US" sz="1600" dirty="0" smtClean="0"/>
              <a:t>Low Energy?</a:t>
            </a:r>
          </a:p>
          <a:p>
            <a:pPr marL="2403475" lvl="5" indent="-285750">
              <a:buFont typeface="Arial"/>
              <a:buChar char="•"/>
            </a:pPr>
            <a:r>
              <a:rPr lang="en-US" sz="1600" dirty="0" smtClean="0"/>
              <a:t>Parameters</a:t>
            </a:r>
          </a:p>
          <a:p>
            <a:pPr marL="1946275" lvl="4" indent="-285750">
              <a:buFont typeface="Arial"/>
              <a:buChar char="•"/>
            </a:pPr>
            <a:r>
              <a:rPr lang="en-US" sz="1600" dirty="0" smtClean="0"/>
              <a:t>Channel Hopping?</a:t>
            </a:r>
          </a:p>
          <a:p>
            <a:pPr marL="2403475" lvl="5" indent="-285750">
              <a:buFont typeface="Arial"/>
              <a:buChar char="•"/>
            </a:pPr>
            <a:r>
              <a:rPr lang="en-US" sz="1600" dirty="0" smtClean="0"/>
              <a:t>parameters</a:t>
            </a:r>
          </a:p>
          <a:p>
            <a:pPr marL="1946275" lvl="4" indent="-285750">
              <a:buFont typeface="Arial"/>
              <a:buChar char="•"/>
            </a:pPr>
            <a:r>
              <a:rPr lang="en-US" sz="1600" dirty="0" smtClean="0"/>
              <a:t>Association?</a:t>
            </a:r>
          </a:p>
          <a:p>
            <a:pPr marL="2403475" lvl="5" indent="-285750">
              <a:buFont typeface="Arial"/>
              <a:buChar char="•"/>
            </a:pPr>
            <a:r>
              <a:rPr lang="en-US" sz="1600" dirty="0" smtClean="0"/>
              <a:t>Fast?</a:t>
            </a:r>
          </a:p>
          <a:p>
            <a:pPr marL="1946275" lvl="4" indent="-285750">
              <a:buFont typeface="Arial"/>
              <a:buChar char="•"/>
            </a:pPr>
            <a:r>
              <a:rPr lang="en-US" sz="1600" dirty="0" smtClean="0"/>
              <a:t>Synchronization</a:t>
            </a:r>
          </a:p>
          <a:p>
            <a:pPr marL="2403475" lvl="5" indent="-285750">
              <a:buFont typeface="Arial"/>
              <a:buChar char="•"/>
            </a:pPr>
            <a:r>
              <a:rPr lang="en-US" sz="1600" dirty="0" smtClean="0"/>
              <a:t>Superframe</a:t>
            </a:r>
          </a:p>
          <a:p>
            <a:pPr marL="2403475" lvl="5" indent="-285750">
              <a:buFont typeface="Arial"/>
              <a:buChar char="•"/>
            </a:pPr>
            <a:r>
              <a:rPr lang="en-US" sz="1600" dirty="0" smtClean="0"/>
              <a:t>TSCH</a:t>
            </a:r>
          </a:p>
          <a:p>
            <a:pPr marL="1946275" lvl="4" indent="-285750">
              <a:buFont typeface="Arial"/>
              <a:buChar char="•"/>
            </a:pPr>
            <a:r>
              <a:rPr lang="en-US" sz="1600" dirty="0" smtClean="0"/>
              <a:t>ACK required?</a:t>
            </a:r>
          </a:p>
          <a:p>
            <a:pPr marL="1946275" lvl="4" indent="-285750">
              <a:buFont typeface="Arial"/>
              <a:buChar char="•"/>
            </a:pPr>
            <a:r>
              <a:rPr lang="en-US" sz="1600" dirty="0" smtClean="0"/>
              <a:t>Promiscuous mode?</a:t>
            </a:r>
          </a:p>
          <a:p>
            <a:pPr marL="2403475" lvl="5" indent="-285750">
              <a:buFont typeface="Arial"/>
              <a:buChar char="•"/>
            </a:pPr>
            <a:r>
              <a:rPr lang="en-US" sz="1600" dirty="0" smtClean="0"/>
              <a:t>Ask Packet Sniffer vendors or chipset vendors</a:t>
            </a:r>
          </a:p>
          <a:p>
            <a:pPr marL="1946275" lvl="4" indent="-285750">
              <a:buFont typeface="Arial"/>
              <a:buChar char="•"/>
            </a:pPr>
            <a:r>
              <a:rPr lang="en-US" sz="1600" dirty="0" smtClean="0"/>
              <a:t>Device Announcement</a:t>
            </a:r>
          </a:p>
          <a:p>
            <a:pPr marL="1946275" lvl="4" indent="-285750">
              <a:buFont typeface="Arial"/>
              <a:buChar char="•"/>
            </a:pPr>
            <a:r>
              <a:rPr lang="en-US" sz="1600" dirty="0" smtClean="0"/>
              <a:t>UL IEs?</a:t>
            </a:r>
          </a:p>
          <a:p>
            <a:pPr marL="2403475" lvl="5" indent="-285750">
              <a:buFont typeface="Arial"/>
              <a:buChar char="•"/>
            </a:pPr>
            <a:r>
              <a:rPr lang="en-US" sz="1600" dirty="0" smtClean="0"/>
              <a:t>parameters</a:t>
            </a:r>
          </a:p>
        </p:txBody>
      </p:sp>
    </p:spTree>
    <p:extLst>
      <p:ext uri="{BB962C8B-B14F-4D97-AF65-F5344CB8AC3E}">
        <p14:creationId xmlns:p14="http://schemas.microsoft.com/office/powerpoint/2010/main" val="28855823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27</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Deliverables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228600" y="1219200"/>
            <a:ext cx="8763000" cy="4062651"/>
          </a:xfrm>
          <a:prstGeom prst="rect">
            <a:avLst/>
          </a:prstGeom>
          <a:noFill/>
        </p:spPr>
        <p:txBody>
          <a:bodyPr wrap="square" numCol="1" rtlCol="0">
            <a:spAutoFit/>
          </a:bodyPr>
          <a:lstStyle/>
          <a:p>
            <a:pPr marL="285750" indent="-285750">
              <a:buFont typeface="Arial"/>
              <a:buChar char="•"/>
            </a:pPr>
            <a:r>
              <a:rPr lang="en-US" sz="1800" b="1" dirty="0" smtClean="0"/>
              <a:t>Management SAP</a:t>
            </a:r>
          </a:p>
          <a:p>
            <a:pPr marL="742950" lvl="1" indent="-285750">
              <a:buFont typeface="Arial"/>
              <a:buChar char="•"/>
            </a:pPr>
            <a:r>
              <a:rPr lang="en-US" sz="1600" dirty="0" smtClean="0"/>
              <a:t>Configuration Management</a:t>
            </a:r>
          </a:p>
          <a:p>
            <a:pPr marL="1031875" lvl="2" indent="-285750">
              <a:buFont typeface="Arial"/>
              <a:buChar char="•"/>
            </a:pPr>
            <a:r>
              <a:rPr lang="en-US" sz="1600" dirty="0" smtClean="0"/>
              <a:t>Network </a:t>
            </a:r>
          </a:p>
          <a:p>
            <a:pPr marL="1489075" lvl="3" indent="-285750">
              <a:buFont typeface="Arial"/>
              <a:buChar char="•"/>
            </a:pPr>
            <a:r>
              <a:rPr lang="en-US" sz="1600" dirty="0"/>
              <a:t>S</a:t>
            </a:r>
            <a:r>
              <a:rPr lang="en-US" sz="1600" dirty="0" smtClean="0"/>
              <a:t>et-Up</a:t>
            </a:r>
          </a:p>
          <a:p>
            <a:pPr marL="1946275" lvl="4" indent="-285750">
              <a:buFont typeface="Arial"/>
              <a:buChar char="•"/>
            </a:pPr>
            <a:r>
              <a:rPr lang="en-US" sz="1600" dirty="0"/>
              <a:t>PAN Coordinator?</a:t>
            </a:r>
          </a:p>
          <a:p>
            <a:pPr marL="2403475" lvl="5" indent="-285750">
              <a:buFont typeface="Arial"/>
              <a:buChar char="•"/>
            </a:pPr>
            <a:r>
              <a:rPr lang="en-US" sz="1600" dirty="0" smtClean="0"/>
              <a:t>Beacon-enabled?</a:t>
            </a:r>
          </a:p>
          <a:p>
            <a:pPr marL="2403475" lvl="5" indent="-285750">
              <a:buFont typeface="Arial"/>
              <a:buChar char="•"/>
            </a:pPr>
            <a:r>
              <a:rPr lang="en-US" sz="1600" dirty="0" smtClean="0"/>
              <a:t>Low Energy?</a:t>
            </a:r>
          </a:p>
          <a:p>
            <a:pPr marL="2403475" lvl="5" indent="-285750">
              <a:buFont typeface="Arial"/>
              <a:buChar char="•"/>
            </a:pPr>
            <a:r>
              <a:rPr lang="en-US" sz="1600" dirty="0"/>
              <a:t>Association?</a:t>
            </a:r>
          </a:p>
          <a:p>
            <a:pPr marL="2860675" lvl="6" indent="-285750">
              <a:buFont typeface="Arial"/>
              <a:buChar char="•"/>
            </a:pPr>
            <a:r>
              <a:rPr lang="en-US" sz="1600" dirty="0"/>
              <a:t>Fast</a:t>
            </a:r>
            <a:r>
              <a:rPr lang="en-US" sz="1600" dirty="0" smtClean="0"/>
              <a:t>?</a:t>
            </a:r>
          </a:p>
          <a:p>
            <a:pPr marL="2860675" lvl="6" indent="-285750">
              <a:buFont typeface="Arial"/>
              <a:buChar char="•"/>
            </a:pPr>
            <a:r>
              <a:rPr lang="en-US" sz="1600" dirty="0" smtClean="0"/>
              <a:t>Permit to Join?</a:t>
            </a:r>
          </a:p>
          <a:p>
            <a:pPr marL="3317875" lvl="7" indent="-285750">
              <a:buFont typeface="Arial"/>
              <a:buChar char="•"/>
            </a:pPr>
            <a:r>
              <a:rPr lang="en-US" sz="1600" dirty="0" smtClean="0"/>
              <a:t>Criteria to accept</a:t>
            </a:r>
            <a:endParaRPr lang="en-US" sz="1600" dirty="0"/>
          </a:p>
          <a:p>
            <a:pPr marL="2403475" lvl="5" indent="-285750">
              <a:buFont typeface="Arial"/>
              <a:buChar char="•"/>
            </a:pPr>
            <a:r>
              <a:rPr lang="en-US" sz="1600" dirty="0" smtClean="0"/>
              <a:t>Short Address?</a:t>
            </a:r>
          </a:p>
          <a:p>
            <a:pPr marL="2860675" lvl="6" indent="-285750">
              <a:buFont typeface="Arial"/>
              <a:buChar char="•"/>
            </a:pPr>
            <a:r>
              <a:rPr lang="en-US" sz="1600" dirty="0" smtClean="0"/>
              <a:t>Assignment</a:t>
            </a:r>
            <a:endParaRPr lang="en-US" sz="1600" dirty="0"/>
          </a:p>
          <a:p>
            <a:pPr marL="1946275" lvl="4" indent="-285750">
              <a:buFont typeface="Arial"/>
              <a:buChar char="•"/>
            </a:pPr>
            <a:r>
              <a:rPr lang="en-US" sz="1600" dirty="0" smtClean="0"/>
              <a:t>Channel Scan</a:t>
            </a:r>
          </a:p>
          <a:p>
            <a:pPr marL="1946275" lvl="4" indent="-285750">
              <a:buFont typeface="Arial"/>
              <a:buChar char="•"/>
            </a:pPr>
            <a:endParaRPr lang="en-US" sz="1600" dirty="0" smtClean="0"/>
          </a:p>
          <a:p>
            <a:pPr marL="1946275" lvl="4" indent="-285750">
              <a:buFont typeface="Arial"/>
              <a:buChar char="•"/>
            </a:pPr>
            <a:endParaRPr lang="en-US" sz="1600" dirty="0" smtClean="0"/>
          </a:p>
        </p:txBody>
      </p:sp>
    </p:spTree>
    <p:extLst>
      <p:ext uri="{BB962C8B-B14F-4D97-AF65-F5344CB8AC3E}">
        <p14:creationId xmlns:p14="http://schemas.microsoft.com/office/powerpoint/2010/main" val="423499022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28</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2366293680"/>
              </p:ext>
            </p:extLst>
          </p:nvPr>
        </p:nvGraphicFramePr>
        <p:xfrm>
          <a:off x="152399" y="838200"/>
          <a:ext cx="8701802" cy="4876799"/>
        </p:xfrm>
        <a:graphic>
          <a:graphicData uri="http://schemas.openxmlformats.org/drawingml/2006/table">
            <a:tbl>
              <a:tblPr firstRow="1" bandRow="1">
                <a:tableStyleId>{5C22544A-7EE6-4342-B048-85BDC9FD1C3A}</a:tableStyleId>
              </a:tblPr>
              <a:tblGrid>
                <a:gridCol w="1178644"/>
                <a:gridCol w="2555157"/>
                <a:gridCol w="1152374"/>
                <a:gridCol w="1861400"/>
                <a:gridCol w="1954227"/>
              </a:tblGrid>
              <a:tr h="286420">
                <a:tc gridSpan="5">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Operational</a:t>
                      </a:r>
                      <a:endParaRPr lang="en-US" sz="1400" b="1" dirty="0"/>
                    </a:p>
                  </a:txBody>
                  <a:tcPr/>
                </a:tc>
                <a:tc>
                  <a:txBody>
                    <a:bodyPr/>
                    <a:lstStyle/>
                    <a:p>
                      <a:r>
                        <a:rPr lang="en-US" sz="1400" b="1" dirty="0" smtClean="0"/>
                        <a:t>Op enumerations</a:t>
                      </a:r>
                      <a:endParaRPr lang="en-US" sz="1400" b="1" dirty="0"/>
                    </a:p>
                  </a:txBody>
                  <a:tcPr/>
                </a:tc>
                <a:tc>
                  <a:txBody>
                    <a:bodyPr/>
                    <a:lstStyle/>
                    <a:p>
                      <a:endParaRPr lang="en-US" sz="1400" b="1" dirty="0"/>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Device</a:t>
                      </a:r>
                      <a:r>
                        <a:rPr lang="en-US" sz="1400" baseline="0" dirty="0" smtClean="0"/>
                        <a:t> </a:t>
                      </a:r>
                      <a:r>
                        <a:rPr lang="en-US" sz="1400" dirty="0" smtClean="0"/>
                        <a:t>Type</a:t>
                      </a:r>
                      <a:endParaRPr lang="en-US" sz="1400" dirty="0"/>
                    </a:p>
                  </a:txBody>
                  <a:tcPr/>
                </a:tc>
                <a:tc>
                  <a:txBody>
                    <a:bodyPr/>
                    <a:lstStyle/>
                    <a:p>
                      <a:r>
                        <a:rPr lang="en-US" sz="1400" dirty="0" smtClean="0"/>
                        <a:t>FFD, RFD, RFD-TX, RFD-RX</a:t>
                      </a:r>
                      <a:endParaRPr lang="en-US" sz="1400" dirty="0"/>
                    </a:p>
                  </a:txBody>
                  <a:tcPr/>
                </a:tc>
                <a:tc>
                  <a:txBody>
                    <a:bodyPr/>
                    <a:lstStyle/>
                    <a:p>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PAN</a:t>
                      </a:r>
                      <a:endParaRPr lang="en-US" sz="1400" dirty="0"/>
                    </a:p>
                  </a:txBody>
                  <a:tcPr/>
                </a:tc>
                <a:tc>
                  <a:txBody>
                    <a:bodyPr/>
                    <a:lstStyle/>
                    <a:p>
                      <a:r>
                        <a:rPr lang="en-US" sz="1400" dirty="0" smtClean="0"/>
                        <a:t>Set-up, discovery</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1400" dirty="0" smtClean="0"/>
                    </a:p>
                  </a:txBody>
                  <a:tcPr/>
                </a:tc>
                <a:tc>
                  <a:txBody>
                    <a:bodyPr/>
                    <a:lstStyle/>
                    <a:p>
                      <a:endParaRPr lang="en-US" sz="1400" dirty="0"/>
                    </a:p>
                  </a:txBody>
                  <a:tcPr/>
                </a:tc>
                <a:tc>
                  <a:txBody>
                    <a:bodyPr/>
                    <a:lstStyle/>
                    <a:p>
                      <a:endParaRPr lang="en-US"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c>
                  <a:txBody>
                    <a:bodyPr/>
                    <a:lstStyle/>
                    <a:p>
                      <a:endParaRPr lang="en-US" dirty="0"/>
                    </a:p>
                  </a:txBody>
                  <a:tcPr/>
                </a:tc>
              </a:tr>
              <a:tr h="286420">
                <a:tc>
                  <a:txBody>
                    <a:bodyPr/>
                    <a:lstStyle/>
                    <a:p>
                      <a:endParaRPr lang="en-US"/>
                    </a:p>
                  </a:txBody>
                  <a:tcPr/>
                </a:tc>
                <a:tc>
                  <a:txBody>
                    <a:bodyPr/>
                    <a:lstStyle/>
                    <a:p>
                      <a:endParaRPr lang="en-US"/>
                    </a:p>
                  </a:txBody>
                  <a:tcPr/>
                </a:tc>
                <a:tc>
                  <a:txBody>
                    <a:bodyPr/>
                    <a:lstStyle/>
                    <a:p>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sz="1400" dirty="0"/>
                    </a:p>
                  </a:txBody>
                  <a:tcPr/>
                </a:tc>
                <a:tc>
                  <a:txBody>
                    <a:bodyPr/>
                    <a:lstStyle/>
                    <a:p>
                      <a:endParaRPr lang="en-US" dirty="0"/>
                    </a:p>
                  </a:txBody>
                  <a:tcPr/>
                </a:tc>
              </a:tr>
              <a:tr h="286420">
                <a:tc>
                  <a:txBody>
                    <a:bodyPr/>
                    <a:lstStyle/>
                    <a:p>
                      <a:endParaRPr lang="en-US" sz="1400" dirty="0"/>
                    </a:p>
                  </a:txBody>
                  <a:tcPr/>
                </a:tc>
                <a:tc>
                  <a:txBody>
                    <a:bodyPr/>
                    <a:lstStyle/>
                    <a:p>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a:p>
                  </a:txBody>
                  <a:tcPr/>
                </a:tc>
                <a:tc>
                  <a:txBody>
                    <a:bodyPr/>
                    <a:lstStyle/>
                    <a:p>
                      <a:endParaRPr lang="en-US" sz="140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31673217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29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29</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606540433"/>
              </p:ext>
            </p:extLst>
          </p:nvPr>
        </p:nvGraphicFramePr>
        <p:xfrm>
          <a:off x="304800" y="685800"/>
          <a:ext cx="8092202" cy="6065520"/>
        </p:xfrm>
        <a:graphic>
          <a:graphicData uri="http://schemas.openxmlformats.org/drawingml/2006/table">
            <a:tbl>
              <a:tblPr firstRow="1" bandRow="1">
                <a:tableStyleId>{5C22544A-7EE6-4342-B048-85BDC9FD1C3A}</a:tableStyleId>
              </a:tblPr>
              <a:tblGrid>
                <a:gridCol w="2819401"/>
                <a:gridCol w="1457174"/>
                <a:gridCol w="3038626"/>
                <a:gridCol w="777001"/>
              </a:tblGrid>
              <a:tr h="286420">
                <a:tc gridSpan="4">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c hMerge="1">
                  <a:txBody>
                    <a:bodyPr/>
                    <a:lstStyle/>
                    <a:p>
                      <a:endParaRPr lang="en-US" dirty="0"/>
                    </a:p>
                  </a:txBody>
                  <a:tcPr/>
                </a:tc>
              </a:tr>
              <a:tr h="286420">
                <a:tc>
                  <a:txBody>
                    <a:bodyPr/>
                    <a:lstStyle/>
                    <a:p>
                      <a:r>
                        <a:rPr lang="en-US" sz="1400" b="1" dirty="0" smtClean="0"/>
                        <a:t>Optional Modes</a:t>
                      </a:r>
                      <a:endParaRPr lang="en-US" sz="1400" b="1" dirty="0"/>
                    </a:p>
                  </a:txBody>
                  <a:tcPr/>
                </a:tc>
                <a:tc>
                  <a:txBody>
                    <a:bodyPr/>
                    <a:lstStyle/>
                    <a:p>
                      <a:r>
                        <a:rPr lang="en-US" sz="1400" b="1" dirty="0" smtClean="0"/>
                        <a:t>Configuration set-up</a:t>
                      </a:r>
                    </a:p>
                  </a:txBody>
                  <a:tcPr/>
                </a:tc>
                <a:tc>
                  <a:txBody>
                    <a:bodyPr/>
                    <a:lstStyle/>
                    <a:p>
                      <a:endParaRPr lang="en-US" sz="1400" b="1" dirty="0"/>
                    </a:p>
                  </a:txBody>
                  <a:tcPr/>
                </a:tc>
                <a:tc>
                  <a:txBody>
                    <a:bodyPr/>
                    <a:lstStyle/>
                    <a:p>
                      <a:endParaRPr lang="en-US" sz="1400" b="1" dirty="0"/>
                    </a:p>
                  </a:txBody>
                  <a:tcPr/>
                </a:tc>
              </a:tr>
              <a:tr h="286420">
                <a:tc>
                  <a:txBody>
                    <a:bodyPr/>
                    <a:lstStyle/>
                    <a:p>
                      <a:r>
                        <a:rPr lang="en-US" sz="1400" dirty="0" smtClean="0"/>
                        <a:t>Generic (GTS) [beacon-enabled]</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DSME</a:t>
                      </a:r>
                    </a:p>
                  </a:txBody>
                  <a:tcPr/>
                </a:tc>
                <a:tc>
                  <a:txBody>
                    <a:bodyPr/>
                    <a:lstStyle/>
                    <a:p>
                      <a:r>
                        <a:rPr lang="en-US" sz="1400" dirty="0" smtClean="0"/>
                        <a:t>Superframe</a:t>
                      </a:r>
                      <a:endParaRPr lang="en-US" sz="1400" dirty="0"/>
                    </a:p>
                  </a:txBody>
                  <a:tcPr/>
                </a:tc>
                <a:tc>
                  <a:txBody>
                    <a:bodyPr/>
                    <a:lstStyle/>
                    <a:p>
                      <a:endParaRPr lang="en-US" sz="1400" dirty="0"/>
                    </a:p>
                  </a:txBody>
                  <a:tcPr/>
                </a:tc>
                <a:tc>
                  <a:txBody>
                    <a:bodyPr/>
                    <a:lstStyle/>
                    <a:p>
                      <a:endParaRPr lang="en-US" sz="1400"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TSCH</a:t>
                      </a:r>
                    </a:p>
                  </a:txBody>
                  <a:tcPr/>
                </a:tc>
                <a:tc>
                  <a:txBody>
                    <a:bodyPr/>
                    <a:lstStyle/>
                    <a:p>
                      <a:r>
                        <a:rPr lang="en-US" sz="1400" dirty="0" smtClean="0"/>
                        <a:t>Slotframe</a:t>
                      </a:r>
                      <a:endParaRPr lang="en-US" sz="1400" dirty="0"/>
                    </a:p>
                  </a:txBody>
                  <a:tcPr/>
                </a:tc>
                <a:tc>
                  <a:txBody>
                    <a:bodyPr/>
                    <a:lstStyle/>
                    <a:p>
                      <a:endParaRPr lang="en-US" sz="1400" dirty="0"/>
                    </a:p>
                  </a:txBody>
                  <a:tcPr/>
                </a:tc>
                <a:tc>
                  <a:txBody>
                    <a:bodyPr/>
                    <a:lstStyle/>
                    <a:p>
                      <a:endParaRPr lang="en-US" dirty="0"/>
                    </a:p>
                  </a:txBody>
                  <a:tcPr/>
                </a:tc>
              </a:tr>
              <a:tr h="28642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dirty="0" smtClean="0"/>
                        <a:t>SUN [Nonbeacon-enabled</a:t>
                      </a:r>
                      <a:r>
                        <a:rPr lang="en-US" sz="1400" dirty="0"/>
                        <a:t>]</a:t>
                      </a:r>
                      <a:endParaRPr lang="en-US" sz="1400" dirty="0" smtClean="0"/>
                    </a:p>
                  </a:txBody>
                  <a:tcPr/>
                </a:tc>
                <a:tc>
                  <a:txBody>
                    <a:bodyPr/>
                    <a:lstStyle/>
                    <a:p>
                      <a:endParaRPr lang="en-US" sz="1400" dirty="0"/>
                    </a:p>
                  </a:txBody>
                  <a:tcPr/>
                </a:tc>
                <a:tc>
                  <a:txBody>
                    <a:bodyPr/>
                    <a:lstStyle/>
                    <a:p>
                      <a:r>
                        <a:rPr lang="en-US" sz="1400" i="1" kern="1200" dirty="0" err="1" smtClean="0">
                          <a:solidFill>
                            <a:schemeClr val="dk1"/>
                          </a:solidFill>
                          <a:effectLst/>
                          <a:latin typeface="+mn-lt"/>
                          <a:ea typeface="+mn-ea"/>
                          <a:cs typeface="+mn-cs"/>
                        </a:rPr>
                        <a:t>phyCurrentChannel</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smtClean="0">
                          <a:solidFill>
                            <a:schemeClr val="dk1"/>
                          </a:solidFill>
                          <a:effectLst/>
                          <a:latin typeface="+mn-lt"/>
                          <a:ea typeface="+mn-ea"/>
                          <a:cs typeface="+mn-cs"/>
                        </a:rPr>
                        <a:t>ChanCenterFreq0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NumChan</a:t>
                      </a:r>
                      <a:r>
                        <a:rPr lang="en-US" sz="1400" i="1" kern="1200" dirty="0" smtClean="0">
                          <a:solidFill>
                            <a:schemeClr val="dk1"/>
                          </a:solidFill>
                          <a:effectLst/>
                          <a:latin typeface="+mn-lt"/>
                          <a:ea typeface="+mn-ea"/>
                          <a:cs typeface="+mn-cs"/>
                        </a:rPr>
                        <a:t>,</a:t>
                      </a:r>
                      <a:r>
                        <a:rPr lang="en-US" sz="1400" i="1" kern="1200" baseline="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ChanSpacing</a:t>
                      </a:r>
                      <a:endParaRPr lang="en-US" sz="1400" i="1" kern="1200" dirty="0" smtClean="0">
                        <a:solidFill>
                          <a:schemeClr val="dk1"/>
                        </a:solidFill>
                        <a:effectLst/>
                        <a:latin typeface="+mn-lt"/>
                        <a:ea typeface="+mn-ea"/>
                        <a:cs typeface="+mn-cs"/>
                      </a:endParaRPr>
                    </a:p>
                    <a:p>
                      <a:r>
                        <a:rPr lang="en-US" sz="1400" i="1" kern="1200" dirty="0" err="1" smtClean="0">
                          <a:solidFill>
                            <a:schemeClr val="dk1"/>
                          </a:solidFill>
                          <a:effectLst/>
                          <a:latin typeface="+mn-lt"/>
                          <a:ea typeface="+mn-ea"/>
                          <a:cs typeface="+mn-cs"/>
                        </a:rPr>
                        <a:t>phyCurrentPage</a:t>
                      </a:r>
                      <a:r>
                        <a:rPr lang="en-US" sz="1400" i="1" kern="1200" dirty="0" smtClean="0">
                          <a:solidFill>
                            <a:schemeClr val="dk1"/>
                          </a:solidFill>
                          <a:effectLst/>
                          <a:latin typeface="+mn-lt"/>
                          <a:ea typeface="+mn-ea"/>
                          <a:cs typeface="+mn-cs"/>
                        </a:rPr>
                        <a:t>,</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phyCurrentSUNPageEntry</a:t>
                      </a:r>
                      <a:r>
                        <a:rPr lang="en-US" sz="1400" i="1" kern="1200" dirty="0" smtClean="0">
                          <a:solidFill>
                            <a:schemeClr val="dk1"/>
                          </a:solidFill>
                          <a:effectLst/>
                          <a:latin typeface="+mn-lt"/>
                          <a:ea typeface="+mn-ea"/>
                          <a:cs typeface="+mn-cs"/>
                        </a:rPr>
                        <a:t>, </a:t>
                      </a: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phyNumSUNPageEntriesSupported</a:t>
                      </a:r>
                      <a:r>
                        <a:rPr lang="en-US" sz="1400" i="1" kern="1200" dirty="0" smtClean="0">
                          <a:solidFill>
                            <a:schemeClr val="dk1"/>
                          </a:solidFill>
                          <a:effectLst/>
                          <a:latin typeface="+mn-lt"/>
                          <a:ea typeface="+mn-ea"/>
                          <a:cs typeface="+mn-cs"/>
                        </a:rPr>
                        <a:t> </a:t>
                      </a:r>
                      <a:r>
                        <a:rPr lang="en-US" sz="1400" i="1" kern="1200" dirty="0" err="1" smtClean="0">
                          <a:solidFill>
                            <a:schemeClr val="dk1"/>
                          </a:solidFill>
                          <a:effectLst/>
                          <a:latin typeface="+mn-lt"/>
                          <a:ea typeface="+mn-ea"/>
                          <a:cs typeface="+mn-cs"/>
                        </a:rPr>
                        <a:t>phySUNPageEntriesSupported</a:t>
                      </a:r>
                      <a:r>
                        <a:rPr lang="en-US" sz="1400" i="1" kern="1200" dirty="0" smtClean="0">
                          <a:solidFill>
                            <a:schemeClr val="dk1"/>
                          </a:solidFill>
                          <a:effectLst/>
                          <a:latin typeface="+mn-lt"/>
                          <a:ea typeface="+mn-ea"/>
                          <a:cs typeface="+mn-cs"/>
                        </a:rPr>
                        <a:t> </a:t>
                      </a:r>
                    </a:p>
                    <a:p>
                      <a:r>
                        <a:rPr lang="en-US" sz="1400" i="1" kern="1200" dirty="0" err="1" smtClean="0">
                          <a:solidFill>
                            <a:schemeClr val="dk1"/>
                          </a:solidFill>
                          <a:effectLst/>
                          <a:latin typeface="+mn-lt"/>
                          <a:ea typeface="+mn-ea"/>
                          <a:cs typeface="+mn-cs"/>
                        </a:rPr>
                        <a:t>macPanId</a:t>
                      </a:r>
                      <a:r>
                        <a:rPr lang="en-US" sz="1400" i="1" kern="1200" dirty="0" smtClean="0">
                          <a:solidFill>
                            <a:schemeClr val="dk1"/>
                          </a:solidFill>
                          <a:effectLst/>
                          <a:latin typeface="+mn-lt"/>
                          <a:ea typeface="+mn-ea"/>
                          <a:cs typeface="+mn-cs"/>
                        </a:rPr>
                        <a:t>,</a:t>
                      </a:r>
                    </a:p>
                    <a:p>
                      <a:r>
                        <a:rPr lang="en-US" sz="1400" i="1" kern="1200" dirty="0" err="1" smtClean="0">
                          <a:solidFill>
                            <a:schemeClr val="dk1"/>
                          </a:solidFill>
                          <a:effectLst/>
                          <a:latin typeface="+mn-lt"/>
                          <a:ea typeface="+mn-ea"/>
                          <a:cs typeface="+mn-cs"/>
                        </a:rPr>
                        <a:t>macCoordShortAddress</a:t>
                      </a:r>
                      <a:endParaRPr lang="en-US" sz="1400" i="1" kern="1200" dirty="0" smtClean="0">
                        <a:solidFill>
                          <a:schemeClr val="dk1"/>
                        </a:solidFill>
                        <a:effectLst/>
                        <a:latin typeface="+mn-lt"/>
                        <a:ea typeface="+mn-ea"/>
                        <a:cs typeface="+mn-cs"/>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sz="1400" i="1" kern="1200" dirty="0" err="1" smtClean="0">
                          <a:solidFill>
                            <a:schemeClr val="dk1"/>
                          </a:solidFill>
                          <a:effectLst/>
                          <a:latin typeface="+mn-lt"/>
                          <a:ea typeface="+mn-ea"/>
                          <a:cs typeface="+mn-cs"/>
                        </a:rPr>
                        <a:t>phySUNChannelsSupported</a:t>
                      </a:r>
                      <a:r>
                        <a:rPr lang="en-US" sz="1400" i="1" kern="1200" dirty="0" smtClean="0">
                          <a:solidFill>
                            <a:schemeClr val="dk1"/>
                          </a:solidFill>
                          <a:effectLst/>
                          <a:latin typeface="+mn-lt"/>
                          <a:ea typeface="+mn-ea"/>
                          <a:cs typeface="+mn-cs"/>
                        </a:rPr>
                        <a:t> </a:t>
                      </a:r>
                      <a:endParaRPr lang="en-US" sz="1400" i="1" dirty="0" smtClean="0"/>
                    </a:p>
                  </a:txBody>
                  <a:tcPr/>
                </a:tc>
                <a:tc>
                  <a:txBody>
                    <a:bodyPr/>
                    <a:lstStyle/>
                    <a:p>
                      <a:endParaRPr lang="en-US"/>
                    </a:p>
                  </a:txBody>
                  <a:tcPr/>
                </a:tc>
              </a:tr>
              <a:tr h="286420">
                <a:tc>
                  <a:txBody>
                    <a:bodyPr/>
                    <a:lstStyle/>
                    <a:p>
                      <a:r>
                        <a:rPr lang="en-US" sz="1400" dirty="0" smtClean="0"/>
                        <a:t>TVWS</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r h="286420">
                <a:tc>
                  <a:txBody>
                    <a:bodyPr/>
                    <a:lstStyle/>
                    <a:p>
                      <a:r>
                        <a:rPr lang="en-US" sz="1400" dirty="0" smtClean="0"/>
                        <a:t>LECIM (lp-wan)</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RFID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RCC</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dirty="0"/>
                    </a:p>
                  </a:txBody>
                  <a:tcPr/>
                </a:tc>
              </a:tr>
              <a:tr h="286420">
                <a:tc>
                  <a:txBody>
                    <a:bodyPr/>
                    <a:lstStyle/>
                    <a:p>
                      <a:r>
                        <a:rPr lang="en-US" sz="1400" dirty="0" smtClean="0"/>
                        <a:t>Generic [non-beacon-enabled]</a:t>
                      </a:r>
                      <a:endParaRPr lang="en-US" sz="1400" dirty="0"/>
                    </a:p>
                  </a:txBody>
                  <a:tcPr/>
                </a:tc>
                <a:tc>
                  <a:txBody>
                    <a:bodyPr/>
                    <a:lstStyle/>
                    <a:p>
                      <a:endParaRPr lang="en-US"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27408648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457200"/>
            <a:ext cx="8839200" cy="838200"/>
          </a:xfrm>
        </p:spPr>
        <p:txBody>
          <a:bodyPr/>
          <a:lstStyle/>
          <a:p>
            <a:r>
              <a:rPr lang="en-US" sz="3200" u="sng" dirty="0">
                <a:latin typeface="Arial" charset="0"/>
              </a:rPr>
              <a:t>Participants, Patents, and Duty to Inform</a:t>
            </a:r>
            <a:endParaRPr lang="en-US" sz="3200" dirty="0">
              <a:latin typeface="Arial" charset="0"/>
            </a:endParaRPr>
          </a:p>
        </p:txBody>
      </p:sp>
      <p:sp>
        <p:nvSpPr>
          <p:cNvPr id="8195" name="Rectangle 1027"/>
          <p:cNvSpPr>
            <a:spLocks noGrp="1" noChangeArrowheads="1"/>
          </p:cNvSpPr>
          <p:nvPr>
            <p:ph type="body" idx="1"/>
          </p:nvPr>
        </p:nvSpPr>
        <p:spPr>
          <a:xfrm>
            <a:off x="0" y="1295400"/>
            <a:ext cx="9144000" cy="4876800"/>
          </a:xfrm>
        </p:spPr>
        <p:txBody>
          <a:bodyPr/>
          <a:lstStyle/>
          <a:p>
            <a:pPr algn="ctr">
              <a:buFont typeface="Monotype Sorts" charset="0"/>
              <a:buNone/>
            </a:pPr>
            <a:r>
              <a:rPr lang="en-US" sz="1600" b="1" dirty="0">
                <a:latin typeface="Arial" charset="0"/>
              </a:rPr>
              <a:t>All participants in this meeting have certain obligations under the IEEE-SA Patent Policy. </a:t>
            </a:r>
          </a:p>
          <a:p>
            <a:pPr lvl="1">
              <a:buFont typeface="Arial" charset="0"/>
              <a:buChar char="•"/>
            </a:pPr>
            <a:r>
              <a:rPr lang="en-US" sz="1600" b="1" dirty="0">
                <a:solidFill>
                  <a:srgbClr val="003399"/>
                </a:solidFill>
                <a:latin typeface="Arial" charset="0"/>
              </a:rPr>
              <a:t>Participants [Note: </a:t>
            </a:r>
            <a:r>
              <a:rPr lang="en-GB" sz="1600" b="1" dirty="0">
                <a:solidFill>
                  <a:srgbClr val="003399"/>
                </a:solidFill>
                <a:latin typeface="Arial" charset="0"/>
              </a:rPr>
              <a:t>Quoted text excerpted from IEEE-SA Standards Board Bylaws subclause 6.2</a:t>
            </a:r>
            <a:r>
              <a:rPr lang="en-US" sz="1600" b="1" dirty="0">
                <a:solidFill>
                  <a:srgbClr val="003399"/>
                </a:solidFill>
                <a:latin typeface="Arial" charset="0"/>
              </a:rPr>
              <a:t>]:</a:t>
            </a:r>
          </a:p>
          <a:p>
            <a:pPr lvl="2">
              <a:buFont typeface="Arial" charset="0"/>
              <a:buChar char="•"/>
            </a:pP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sz="1600" dirty="0">
              <a:latin typeface="Arial" charset="0"/>
            </a:endParaRPr>
          </a:p>
          <a:p>
            <a:pPr lvl="2">
              <a:buFont typeface="Arial" charset="0"/>
              <a:buChar char="•"/>
            </a:pP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charset="0"/>
              <a:buChar char="•"/>
            </a:pPr>
            <a:r>
              <a:rPr lang="en-US" sz="1600" b="1" dirty="0">
                <a:solidFill>
                  <a:srgbClr val="003399"/>
                </a:solidFill>
                <a:latin typeface="Arial" charset="0"/>
              </a:rPr>
              <a:t>The above does not apply if the patent claim is already the subject of an Accepted Letter of Assurance that applies to the proposed standard(s) under consideration by this group</a:t>
            </a:r>
          </a:p>
          <a:p>
            <a:pPr lvl="1">
              <a:buFont typeface="Arial" charset="0"/>
              <a:buChar char="•"/>
            </a:pPr>
            <a:r>
              <a:rPr lang="en-US" sz="1600" b="1" dirty="0">
                <a:solidFill>
                  <a:srgbClr val="003399"/>
                </a:solidFill>
                <a:latin typeface="Arial" charset="0"/>
              </a:rPr>
              <a:t>Early identification of holders of potential Essential Patent Claims is strongly encouraged</a:t>
            </a:r>
          </a:p>
          <a:p>
            <a:pPr lvl="1">
              <a:buFont typeface="Arial" charset="0"/>
              <a:buChar char="•"/>
            </a:pPr>
            <a:r>
              <a:rPr lang="en-US" sz="1600" b="1" dirty="0">
                <a:solidFill>
                  <a:srgbClr val="003399"/>
                </a:solidFill>
                <a:latin typeface="Arial" charset="0"/>
              </a:rPr>
              <a:t>No duty to perform a patent search</a:t>
            </a:r>
            <a:endParaRPr lang="en-US" sz="1600" dirty="0">
              <a:latin typeface="Arial" charset="0"/>
            </a:endParaRPr>
          </a:p>
        </p:txBody>
      </p:sp>
      <p:sp>
        <p:nvSpPr>
          <p:cNvPr id="8196" name="Text Box 1028"/>
          <p:cNvSpPr txBox="1">
            <a:spLocks noChangeArrowheads="1"/>
          </p:cNvSpPr>
          <p:nvPr/>
        </p:nvSpPr>
        <p:spPr bwMode="auto">
          <a:xfrm>
            <a:off x="4114800" y="64627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#1</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30</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14577397"/>
              </p:ext>
            </p:extLst>
          </p:nvPr>
        </p:nvGraphicFramePr>
        <p:xfrm>
          <a:off x="152399" y="838200"/>
          <a:ext cx="8763001" cy="5372137"/>
        </p:xfrm>
        <a:graphic>
          <a:graphicData uri="http://schemas.openxmlformats.org/drawingml/2006/table">
            <a:tbl>
              <a:tblPr firstRow="1" bandRow="1">
                <a:tableStyleId>{5C22544A-7EE6-4342-B048-85BDC9FD1C3A}</a:tableStyleId>
              </a:tblPr>
              <a:tblGrid>
                <a:gridCol w="1752601"/>
                <a:gridCol w="6248400"/>
                <a:gridCol w="762000"/>
              </a:tblGrid>
              <a:tr h="286420">
                <a:tc gridSpan="3">
                  <a:txBody>
                    <a:bodyPr/>
                    <a:lstStyle/>
                    <a:p>
                      <a:pPr algn="ctr"/>
                      <a:r>
                        <a:rPr lang="en-US" sz="1400" dirty="0" smtClean="0"/>
                        <a:t>Management Protocol</a:t>
                      </a:r>
                      <a:r>
                        <a:rPr lang="en-US" sz="1400" baseline="0" dirty="0" smtClean="0"/>
                        <a:t> </a:t>
                      </a:r>
                      <a:r>
                        <a:rPr lang="en-US" sz="1400" dirty="0" smtClean="0"/>
                        <a:t>Configuration Parameters via </a:t>
                      </a:r>
                      <a:r>
                        <a:rPr lang="en-US" sz="1400" baseline="0" dirty="0" smtClean="0"/>
                        <a:t>MGMT SAP - MAC</a:t>
                      </a:r>
                      <a:endParaRPr lang="en-US" sz="1400" dirty="0"/>
                    </a:p>
                  </a:txBody>
                  <a:tcPr/>
                </a:tc>
                <a:tc hMerge="1">
                  <a:txBody>
                    <a:bodyPr/>
                    <a:lstStyle/>
                    <a:p>
                      <a:endParaRPr lang="en-US" sz="1400" dirty="0"/>
                    </a:p>
                  </a:txBody>
                  <a:tcPr/>
                </a:tc>
                <a:tc hMerge="1">
                  <a:txBody>
                    <a:bodyPr/>
                    <a:lstStyle/>
                    <a:p>
                      <a:endParaRPr lang="en-US" dirty="0"/>
                    </a:p>
                  </a:txBody>
                  <a:tcPr/>
                </a:tc>
              </a:tr>
              <a:tr h="286420">
                <a:tc>
                  <a:txBody>
                    <a:bodyPr/>
                    <a:lstStyle/>
                    <a:p>
                      <a:r>
                        <a:rPr lang="en-US" sz="1400" b="1" dirty="0" smtClean="0"/>
                        <a:t>Option behaviors</a:t>
                      </a:r>
                      <a:endParaRPr lang="en-US" sz="1400" b="1" dirty="0"/>
                    </a:p>
                  </a:txBody>
                  <a:tcPr/>
                </a:tc>
                <a:tc>
                  <a:txBody>
                    <a:bodyPr/>
                    <a:lstStyle/>
                    <a:p>
                      <a:r>
                        <a:rPr lang="en-US" sz="1400" b="1" dirty="0" smtClean="0"/>
                        <a:t>Option details</a:t>
                      </a:r>
                      <a:endParaRPr lang="en-US" sz="1400" b="1" dirty="0"/>
                    </a:p>
                  </a:txBody>
                  <a:tcPr/>
                </a:tc>
                <a:tc>
                  <a:txBody>
                    <a:bodyPr/>
                    <a:lstStyle/>
                    <a:p>
                      <a:endParaRPr lang="en-US"/>
                    </a:p>
                  </a:txBody>
                  <a:tcPr/>
                </a:tc>
              </a:tr>
              <a:tr h="286420">
                <a:tc>
                  <a:txBody>
                    <a:bodyPr/>
                    <a:lstStyle/>
                    <a:p>
                      <a:r>
                        <a:rPr lang="en-US" sz="1400" dirty="0" smtClean="0"/>
                        <a:t>Association</a:t>
                      </a:r>
                      <a:endParaRPr lang="en-US" sz="1400" dirty="0"/>
                    </a:p>
                  </a:txBody>
                  <a:tcPr/>
                </a:tc>
                <a:tc>
                  <a:txBody>
                    <a:bodyPr/>
                    <a:lstStyle/>
                    <a:p>
                      <a:endParaRPr lang="en-US" sz="1400" dirty="0"/>
                    </a:p>
                  </a:txBody>
                  <a:tcPr/>
                </a:tc>
                <a:tc>
                  <a:txBody>
                    <a:bodyPr/>
                    <a:lstStyle/>
                    <a:p>
                      <a:endParaRPr lang="en-US"/>
                    </a:p>
                  </a:txBody>
                  <a:tcPr/>
                </a:tc>
              </a:tr>
              <a:tr h="286420">
                <a:tc>
                  <a:txBody>
                    <a:bodyPr/>
                    <a:lstStyle/>
                    <a:p>
                      <a:r>
                        <a:rPr lang="en-US" sz="1400" dirty="0" smtClean="0"/>
                        <a:t>Security</a:t>
                      </a:r>
                      <a:endParaRPr lang="en-US" sz="1400" dirty="0"/>
                    </a:p>
                  </a:txBody>
                  <a:tcPr/>
                </a:tc>
                <a:tc>
                  <a:txBody>
                    <a:bodyPr/>
                    <a:lstStyle/>
                    <a:p>
                      <a:r>
                        <a:rPr lang="en-US" sz="1400" dirty="0" smtClean="0"/>
                        <a:t>Integrity,</a:t>
                      </a:r>
                      <a:r>
                        <a:rPr lang="en-US" sz="1400" baseline="0" dirty="0" smtClean="0"/>
                        <a:t> Encryption</a:t>
                      </a:r>
                      <a:endParaRPr lang="en-US" sz="1400" dirty="0"/>
                    </a:p>
                  </a:txBody>
                  <a:tcPr/>
                </a:tc>
                <a:tc>
                  <a:txBody>
                    <a:bodyPr/>
                    <a:lstStyle/>
                    <a:p>
                      <a:endParaRPr lang="en-US"/>
                    </a:p>
                  </a:txBody>
                  <a:tcPr/>
                </a:tc>
              </a:tr>
              <a:tr h="286420">
                <a:tc>
                  <a:txBody>
                    <a:bodyPr/>
                    <a:lstStyle/>
                    <a:p>
                      <a:r>
                        <a:rPr lang="en-US" sz="1400" dirty="0" smtClean="0"/>
                        <a:t>Promiscuous</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Ranging</a:t>
                      </a:r>
                      <a:endParaRPr lang="en-US" sz="1400" dirty="0"/>
                    </a:p>
                  </a:txBody>
                  <a:tcPr/>
                </a:tc>
                <a:tc>
                  <a:txBody>
                    <a:bodyPr/>
                    <a:lstStyle/>
                    <a:p>
                      <a:endParaRPr lang="en-US" dirty="0"/>
                    </a:p>
                  </a:txBody>
                  <a:tcPr/>
                </a:tc>
                <a:tc>
                  <a:txBody>
                    <a:bodyPr/>
                    <a:lstStyle/>
                    <a:p>
                      <a:endParaRPr lang="en-US" dirty="0"/>
                    </a:p>
                  </a:txBody>
                  <a:tcPr/>
                </a:tc>
              </a:tr>
              <a:tr h="286420">
                <a:tc>
                  <a:txBody>
                    <a:bodyPr/>
                    <a:lstStyle/>
                    <a:p>
                      <a:r>
                        <a:rPr lang="en-US" sz="1400" dirty="0" smtClean="0"/>
                        <a:t>Low Energy</a:t>
                      </a:r>
                      <a:endParaRPr lang="en-US" sz="1400" dirty="0"/>
                    </a:p>
                  </a:txBody>
                  <a:tcPr/>
                </a:tc>
                <a:tc>
                  <a:txBody>
                    <a:bodyPr/>
                    <a:lstStyle/>
                    <a:p>
                      <a:r>
                        <a:rPr lang="en-US" sz="1400" dirty="0" smtClean="0"/>
                        <a:t>CSL, RIT, IRIT</a:t>
                      </a:r>
                      <a:endParaRPr lang="en-US" sz="1400" dirty="0"/>
                    </a:p>
                  </a:txBody>
                  <a:tcPr/>
                </a:tc>
                <a:tc>
                  <a:txBody>
                    <a:bodyPr/>
                    <a:lstStyle/>
                    <a:p>
                      <a:endParaRPr lang="en-US"/>
                    </a:p>
                  </a:txBody>
                  <a:tcPr/>
                </a:tc>
              </a:tr>
              <a:tr h="286420">
                <a:tc>
                  <a:txBody>
                    <a:bodyPr/>
                    <a:lstStyle/>
                    <a:p>
                      <a:r>
                        <a:rPr lang="en-US" sz="1400" dirty="0" smtClean="0"/>
                        <a:t>Priority</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Metrics</a:t>
                      </a:r>
                      <a:endParaRPr lang="en-US" sz="1400" dirty="0"/>
                    </a:p>
                  </a:txBody>
                  <a:tcPr/>
                </a:tc>
                <a:tc>
                  <a:txBody>
                    <a:bodyPr/>
                    <a:lstStyle/>
                    <a:p>
                      <a:r>
                        <a:rPr lang="en-US" sz="1400" b="0" i="0" u="none" strike="noStrike" kern="1200" baseline="0" dirty="0" smtClean="0">
                          <a:solidFill>
                            <a:schemeClr val="dk1"/>
                          </a:solidFill>
                          <a:latin typeface="+mn-lt"/>
                          <a:ea typeface="+mn-ea"/>
                          <a:cs typeface="+mn-cs"/>
                        </a:rPr>
                        <a:t>MAC Metrics IE/All MAC Metrics IE</a:t>
                      </a:r>
                      <a:endParaRPr lang="en-US" sz="1400" dirty="0"/>
                    </a:p>
                  </a:txBody>
                  <a:tcPr/>
                </a:tc>
                <a:tc>
                  <a:txBody>
                    <a:bodyPr/>
                    <a:lstStyle/>
                    <a:p>
                      <a:endParaRPr lang="en-US" dirty="0"/>
                    </a:p>
                  </a:txBody>
                  <a:tcPr/>
                </a:tc>
              </a:tr>
              <a:tr h="286420">
                <a:tc>
                  <a:txBody>
                    <a:bodyPr/>
                    <a:lstStyle/>
                    <a:p>
                      <a:r>
                        <a:rPr lang="en-US" sz="1400" dirty="0" smtClean="0"/>
                        <a:t>Channel Hopping</a:t>
                      </a:r>
                      <a:endParaRPr lang="en-US" sz="14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400" b="0" i="0" u="none" strike="noStrike" kern="1200" baseline="0" dirty="0" smtClean="0">
                          <a:solidFill>
                            <a:schemeClr val="dk1"/>
                          </a:solidFill>
                          <a:latin typeface="+mn-lt"/>
                          <a:ea typeface="+mn-ea"/>
                          <a:cs typeface="+mn-cs"/>
                        </a:rPr>
                        <a:t>Channel hopping IE, </a:t>
                      </a:r>
                      <a:r>
                        <a:rPr lang="en-US" sz="1400" b="0" i="1" u="none" strike="noStrike" kern="1200" baseline="0" dirty="0" smtClean="0">
                          <a:solidFill>
                            <a:schemeClr val="dk1"/>
                          </a:solidFill>
                          <a:latin typeface="+mn-lt"/>
                          <a:ea typeface="+mn-ea"/>
                          <a:cs typeface="+mn-cs"/>
                        </a:rPr>
                        <a:t>macHoppingSequenceLength, macHoppingSequenceList, </a:t>
                      </a:r>
                      <a:r>
                        <a:rPr lang="en-US" sz="1400" b="0" i="1" u="none" strike="noStrike" kern="1200" baseline="0" dirty="0" err="1" smtClean="0">
                          <a:solidFill>
                            <a:schemeClr val="dk1"/>
                          </a:solidFill>
                          <a:latin typeface="+mn-lt"/>
                          <a:ea typeface="+mn-ea"/>
                          <a:cs typeface="+mn-cs"/>
                        </a:rPr>
                        <a:t>macHoppingSequenceId</a:t>
                      </a:r>
                      <a:r>
                        <a:rPr lang="en-US" sz="1400" b="0" i="0"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macNumberofChannels</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macPhyConfiguration</a:t>
                      </a:r>
                      <a:r>
                        <a:rPr lang="en-US" sz="1400" b="0" i="1" u="none" strike="noStrike" kern="1200" baseline="0" dirty="0" smtClean="0">
                          <a:solidFill>
                            <a:schemeClr val="dk1"/>
                          </a:solidFill>
                          <a:latin typeface="+mn-lt"/>
                          <a:ea typeface="+mn-ea"/>
                          <a:cs typeface="+mn-cs"/>
                        </a:rPr>
                        <a:t>, </a:t>
                      </a:r>
                      <a:r>
                        <a:rPr lang="en-US" sz="1400" b="0" i="1" u="none" strike="noStrike" kern="1200" baseline="0" dirty="0" err="1" smtClean="0">
                          <a:solidFill>
                            <a:schemeClr val="dk1"/>
                          </a:solidFill>
                          <a:latin typeface="+mn-lt"/>
                          <a:ea typeface="+mn-ea"/>
                          <a:cs typeface="+mn-cs"/>
                        </a:rPr>
                        <a:t>macExtendedBitmap</a:t>
                      </a:r>
                      <a:r>
                        <a:rPr lang="en-US" sz="1400" b="0" i="1" u="none" strike="noStrike" kern="1200" baseline="0" dirty="0" smtClean="0">
                          <a:solidFill>
                            <a:schemeClr val="dk1"/>
                          </a:solidFill>
                          <a:latin typeface="+mn-lt"/>
                          <a:ea typeface="+mn-ea"/>
                          <a:cs typeface="+mn-cs"/>
                        </a:rPr>
                        <a:t> </a:t>
                      </a:r>
                      <a:endParaRPr lang="en-US" sz="1400" i="1" dirty="0"/>
                    </a:p>
                  </a:txBody>
                  <a:tcPr/>
                </a:tc>
                <a:tc>
                  <a:txBody>
                    <a:bodyPr/>
                    <a:lstStyle/>
                    <a:p>
                      <a:endParaRPr lang="en-US" sz="1400" i="1" dirty="0"/>
                    </a:p>
                  </a:txBody>
                  <a:tcPr/>
                </a:tc>
              </a:tr>
              <a:tr h="286420">
                <a:tc>
                  <a:txBody>
                    <a:bodyPr/>
                    <a:lstStyle/>
                    <a:p>
                      <a:r>
                        <a:rPr lang="en-US" sz="1400" dirty="0" smtClean="0"/>
                        <a:t>IEs</a:t>
                      </a:r>
                      <a:endParaRPr lang="en-US" sz="1400" dirty="0"/>
                    </a:p>
                  </a:txBody>
                  <a:tcPr/>
                </a:tc>
                <a:tc>
                  <a:txBody>
                    <a:bodyPr/>
                    <a:lstStyle/>
                    <a:p>
                      <a:r>
                        <a:rPr lang="en-US" sz="1400" dirty="0" smtClean="0"/>
                        <a:t>Header,</a:t>
                      </a:r>
                      <a:r>
                        <a:rPr lang="en-US" sz="1400" baseline="0" dirty="0" smtClean="0"/>
                        <a:t> Payload</a:t>
                      </a:r>
                      <a:endParaRPr lang="en-US" sz="1400" dirty="0"/>
                    </a:p>
                  </a:txBody>
                  <a:tcPr/>
                </a:tc>
                <a:tc>
                  <a:txBody>
                    <a:bodyPr/>
                    <a:lstStyle/>
                    <a:p>
                      <a:endParaRPr lang="en-US"/>
                    </a:p>
                  </a:txBody>
                  <a:tcPr/>
                </a:tc>
              </a:tr>
              <a:tr h="286420">
                <a:tc>
                  <a:txBody>
                    <a:bodyPr/>
                    <a:lstStyle/>
                    <a:p>
                      <a:r>
                        <a:rPr lang="en-US" sz="1400" dirty="0" smtClean="0"/>
                        <a:t>TRLE</a:t>
                      </a:r>
                      <a:endParaRPr lang="en-US" sz="1400" dirty="0"/>
                    </a:p>
                  </a:txBody>
                  <a:tcPr/>
                </a:tc>
                <a:tc>
                  <a:txBody>
                    <a:bodyPr/>
                    <a:lstStyle/>
                    <a:p>
                      <a:endParaRPr lang="en-US" dirty="0"/>
                    </a:p>
                  </a:txBody>
                  <a:tcPr/>
                </a:tc>
                <a:tc>
                  <a:txBody>
                    <a:bodyPr/>
                    <a:lstStyle/>
                    <a:p>
                      <a:endParaRPr lang="en-US"/>
                    </a:p>
                  </a:txBody>
                  <a:tcPr/>
                </a:tc>
              </a:tr>
              <a:tr h="286420">
                <a:tc>
                  <a:txBody>
                    <a:bodyPr/>
                    <a:lstStyle/>
                    <a:p>
                      <a:r>
                        <a:rPr lang="en-US" sz="1400" dirty="0" smtClean="0"/>
                        <a:t>Spectrum Tracking</a:t>
                      </a:r>
                      <a:endParaRPr lang="en-US" sz="1400" dirty="0"/>
                    </a:p>
                  </a:txBody>
                  <a:tcPr/>
                </a:tc>
                <a:tc>
                  <a:txBody>
                    <a:bodyPr/>
                    <a:lstStyle/>
                    <a:p>
                      <a:endParaRPr lang="en-US" sz="1400" dirty="0"/>
                    </a:p>
                  </a:txBody>
                  <a:tcPr/>
                </a:tc>
                <a:tc>
                  <a:txBody>
                    <a:bodyPr/>
                    <a:lstStyle/>
                    <a:p>
                      <a:endParaRPr lang="en-US" dirty="0"/>
                    </a:p>
                  </a:txBody>
                  <a:tcPr/>
                </a:tc>
              </a:tr>
              <a:tr h="312458">
                <a:tc>
                  <a:txBody>
                    <a:bodyPr/>
                    <a:lstStyle/>
                    <a:p>
                      <a:endParaRPr lang="en-US" sz="1400" dirty="0"/>
                    </a:p>
                  </a:txBody>
                  <a:tcPr/>
                </a:tc>
                <a:tc>
                  <a:txBody>
                    <a:bodyPr/>
                    <a:lstStyle/>
                    <a:p>
                      <a:endParaRPr lang="en-US" sz="1400" dirty="0"/>
                    </a:p>
                  </a:txBody>
                  <a:tcPr/>
                </a:tc>
                <a:tc>
                  <a:txBody>
                    <a:bodyPr/>
                    <a:lstStyle/>
                    <a:p>
                      <a:endParaRPr lang="en-US" sz="1400" dirty="0"/>
                    </a:p>
                  </a:txBody>
                  <a:tcPr/>
                </a:tc>
              </a:tr>
            </a:tbl>
          </a:graphicData>
        </a:graphic>
      </p:graphicFrame>
    </p:spTree>
    <p:extLst>
      <p:ext uri="{BB962C8B-B14F-4D97-AF65-F5344CB8AC3E}">
        <p14:creationId xmlns:p14="http://schemas.microsoft.com/office/powerpoint/2010/main" val="1920029259"/>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31</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05161616"/>
              </p:ext>
            </p:extLst>
          </p:nvPr>
        </p:nvGraphicFramePr>
        <p:xfrm>
          <a:off x="457200" y="1219200"/>
          <a:ext cx="8305800" cy="4805676"/>
        </p:xfrm>
        <a:graphic>
          <a:graphicData uri="http://schemas.openxmlformats.org/drawingml/2006/table">
            <a:tbl>
              <a:tblPr firstRow="1" bandRow="1">
                <a:tableStyleId>{5C22544A-7EE6-4342-B048-85BDC9FD1C3A}</a:tableStyleId>
              </a:tblPr>
              <a:tblGrid>
                <a:gridCol w="1600200"/>
                <a:gridCol w="6705600"/>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Channel</a:t>
                      </a:r>
                      <a:endParaRPr lang="en-US" sz="1000" i="1"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1" u="none" strike="noStrike" kern="1200" baseline="0" dirty="0" err="1" smtClean="0">
                          <a:solidFill>
                            <a:schemeClr val="dk1"/>
                          </a:solidFill>
                          <a:latin typeface="+mn-lt"/>
                          <a:ea typeface="+mn-ea"/>
                          <a:cs typeface="+mn-cs"/>
                        </a:rPr>
                        <a:t>phyCurrentChannel</a:t>
                      </a:r>
                      <a:r>
                        <a:rPr lang="en-US" sz="1200" b="0" i="1" u="none" strike="noStrike" kern="1200" baseline="0" dirty="0" smtClean="0">
                          <a:solidFill>
                            <a:schemeClr val="dk1"/>
                          </a:solidFill>
                          <a:latin typeface="+mn-lt"/>
                          <a:ea typeface="+mn-ea"/>
                          <a:cs typeface="+mn-cs"/>
                        </a:rPr>
                        <a:t> = </a:t>
                      </a:r>
                      <a:r>
                        <a:rPr lang="en-US" sz="1200" dirty="0" smtClean="0"/>
                        <a:t>Number</a:t>
                      </a:r>
                      <a:r>
                        <a:rPr lang="en-US" sz="1200" baseline="0" dirty="0" smtClean="0"/>
                        <a:t>: </a:t>
                      </a:r>
                      <a:r>
                        <a:rPr lang="en-US" sz="1200" b="0" i="1" u="none" strike="noStrike" kern="1200" baseline="0" dirty="0" err="1" smtClean="0">
                          <a:solidFill>
                            <a:schemeClr val="dk1"/>
                          </a:solidFill>
                          <a:latin typeface="+mn-lt"/>
                          <a:ea typeface="+mn-ea"/>
                          <a:cs typeface="+mn-cs"/>
                        </a:rPr>
                        <a:t>phyCurrentPage</a:t>
                      </a:r>
                      <a:endParaRPr lang="en-US" sz="1200" i="1" dirty="0"/>
                    </a:p>
                  </a:txBody>
                  <a:tcPr/>
                </a:tc>
              </a:tr>
              <a:tr h="309033">
                <a:tc>
                  <a:txBody>
                    <a:bodyPr/>
                    <a:lstStyle/>
                    <a:p>
                      <a:r>
                        <a:rPr lang="en-US" sz="1200" dirty="0" smtClean="0"/>
                        <a:t>Modulation type</a:t>
                      </a:r>
                      <a:endParaRPr lang="en-US" sz="1200" dirty="0"/>
                    </a:p>
                  </a:txBody>
                  <a:tcPr/>
                </a:tc>
                <a:tc>
                  <a:txBody>
                    <a:bodyPr/>
                    <a:lstStyle/>
                    <a:p>
                      <a:r>
                        <a:rPr lang="en-US" sz="1200" dirty="0" smtClean="0"/>
                        <a:t>O-QPSK, BPSK, FSK, MSK, OFDM, CSS, UWB-HR, UWB-LR, ASK</a:t>
                      </a:r>
                      <a:endParaRPr lang="en-US" sz="1200" dirty="0"/>
                    </a:p>
                  </a:txBody>
                  <a:tcPr/>
                </a:tc>
              </a:tr>
              <a:tr h="309033">
                <a:tc>
                  <a:txBody>
                    <a:bodyPr/>
                    <a:lstStyle/>
                    <a:p>
                      <a:r>
                        <a:rPr lang="en-US" sz="1200" dirty="0" smtClean="0"/>
                        <a:t>Preamble</a:t>
                      </a:r>
                      <a:endParaRPr lang="en-US" sz="1200" dirty="0"/>
                    </a:p>
                  </a:txBody>
                  <a:tcPr/>
                </a:tc>
                <a:tc>
                  <a:txBody>
                    <a:bodyPr/>
                    <a:lstStyle/>
                    <a:p>
                      <a:r>
                        <a:rPr lang="en-US" sz="1200" dirty="0" smtClean="0"/>
                        <a:t>Code/repetition: </a:t>
                      </a:r>
                      <a:r>
                        <a:rPr lang="en-US" sz="1200" b="0" i="1" u="none" strike="noStrike" kern="1200" baseline="0" dirty="0" err="1" smtClean="0">
                          <a:solidFill>
                            <a:schemeClr val="dk1"/>
                          </a:solidFill>
                          <a:latin typeface="+mn-lt"/>
                          <a:ea typeface="+mn-ea"/>
                          <a:cs typeface="+mn-cs"/>
                        </a:rPr>
                        <a:t>phyFskPreambleLength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SecondaryFskPreambleLength</a:t>
                      </a:r>
                      <a:endParaRPr lang="en-US" sz="1200" i="1" dirty="0"/>
                    </a:p>
                  </a:txBody>
                  <a:tcPr/>
                </a:tc>
              </a:tr>
              <a:tr h="309033">
                <a:tc>
                  <a:txBody>
                    <a:bodyPr/>
                    <a:lstStyle/>
                    <a:p>
                      <a:r>
                        <a:rPr lang="en-US" sz="1200" dirty="0" smtClean="0"/>
                        <a:t>FCS size</a:t>
                      </a:r>
                      <a:endParaRPr lang="en-US" sz="1200" dirty="0"/>
                    </a:p>
                  </a:txBody>
                  <a:tcPr/>
                </a:tc>
                <a:tc>
                  <a:txBody>
                    <a:bodyPr/>
                    <a:lstStyle/>
                    <a:p>
                      <a:r>
                        <a:rPr lang="en-US" sz="1200" dirty="0" smtClean="0"/>
                        <a:t>2, or 4</a:t>
                      </a:r>
                      <a:endParaRPr lang="en-US" sz="1200" dirty="0"/>
                    </a:p>
                  </a:txBody>
                  <a:tcPr/>
                </a:tc>
              </a:tr>
              <a:tr h="309033">
                <a:tc>
                  <a:txBody>
                    <a:bodyPr/>
                    <a:lstStyle/>
                    <a:p>
                      <a:r>
                        <a:rPr lang="en-US" sz="1200" dirty="0" smtClean="0"/>
                        <a:t>Packet Length</a:t>
                      </a:r>
                      <a:endParaRPr lang="en-US" sz="1000" i="1" dirty="0"/>
                    </a:p>
                  </a:txBody>
                  <a:tcPr/>
                </a:tc>
                <a:tc>
                  <a:txBody>
                    <a:bodyPr/>
                    <a:lstStyle/>
                    <a:p>
                      <a:r>
                        <a:rPr lang="en-US" sz="1200" b="0" i="1" u="none" strike="noStrike" kern="1200" baseline="0" dirty="0" err="1" smtClean="0">
                          <a:solidFill>
                            <a:schemeClr val="dk1"/>
                          </a:solidFill>
                          <a:latin typeface="+mn-lt"/>
                          <a:ea typeface="+mn-ea"/>
                          <a:cs typeface="+mn-cs"/>
                        </a:rPr>
                        <a:t>aMaxPhyPacketSize</a:t>
                      </a:r>
                      <a:r>
                        <a:rPr lang="en-US" sz="1200" b="0" i="1" u="none" strike="noStrike" kern="1200" baseline="0" dirty="0" smtClean="0">
                          <a:solidFill>
                            <a:schemeClr val="dk1"/>
                          </a:solidFill>
                          <a:latin typeface="+mn-lt"/>
                          <a:ea typeface="+mn-ea"/>
                          <a:cs typeface="+mn-cs"/>
                        </a:rPr>
                        <a:t> = </a:t>
                      </a:r>
                      <a:r>
                        <a:rPr lang="en-US" sz="1200" dirty="0" smtClean="0"/>
                        <a:t>127, or 2047, or </a:t>
                      </a:r>
                      <a:r>
                        <a:rPr lang="en-US" sz="1200" b="0" i="1" u="none" strike="noStrike" kern="1200" baseline="0" dirty="0" err="1" smtClean="0">
                          <a:solidFill>
                            <a:schemeClr val="dk1"/>
                          </a:solidFill>
                          <a:latin typeface="+mn-lt"/>
                          <a:ea typeface="+mn-ea"/>
                          <a:cs typeface="+mn-cs"/>
                        </a:rPr>
                        <a:t>phyLecimDsssPsduSize</a:t>
                      </a:r>
                      <a:endParaRPr lang="en-US" sz="1200" i="1" dirty="0"/>
                    </a:p>
                  </a:txBody>
                  <a:tcPr/>
                </a:tc>
              </a:tr>
              <a:tr h="30903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smtClean="0"/>
                        <a:t>Operating Mode</a:t>
                      </a:r>
                    </a:p>
                  </a:txBody>
                  <a:tcPr/>
                </a:tc>
                <a:tc>
                  <a:txBody>
                    <a:bodyPr/>
                    <a:lstStyle/>
                    <a:p>
                      <a:endParaRPr lang="en-US" sz="1200" dirty="0"/>
                    </a:p>
                  </a:txBody>
                  <a:tcPr/>
                </a:tc>
              </a:tr>
              <a:tr h="309033">
                <a:tc>
                  <a:txBody>
                    <a:bodyPr/>
                    <a:lstStyle/>
                    <a:p>
                      <a:r>
                        <a:rPr lang="en-US" sz="1200" dirty="0" smtClean="0"/>
                        <a:t>Data Rate (kb/s)</a:t>
                      </a:r>
                      <a:endParaRPr lang="en-US" sz="1200" dirty="0"/>
                    </a:p>
                  </a:txBody>
                  <a:tcPr/>
                </a:tc>
                <a:tc>
                  <a:txBody>
                    <a:bodyPr/>
                    <a:lstStyle/>
                    <a:p>
                      <a:r>
                        <a:rPr lang="en-US" sz="1200" dirty="0" smtClean="0"/>
                        <a:t>2.4, 4.8, 6.25, 9.6, 10, 12.5, 16, 19.2, 20, 25, 31.25,</a:t>
                      </a:r>
                      <a:r>
                        <a:rPr lang="en-US" sz="1200" baseline="0" dirty="0" smtClean="0"/>
                        <a:t> 32, 36, 38.4, 40, </a:t>
                      </a:r>
                      <a:r>
                        <a:rPr lang="en-US" sz="1200" dirty="0" smtClean="0"/>
                        <a:t>50, 100, 110, 150, 156, 200, 234, 250, 300, 312, 468, 600, 624, 800, 850, 936, 1000, 1404, 1562.5, 1638, 2000, 3125, 6250, 6810, 27240</a:t>
                      </a:r>
                      <a:endParaRPr lang="en-US" sz="1200" dirty="0"/>
                    </a:p>
                  </a:txBody>
                  <a:tcPr/>
                </a:tc>
              </a:tr>
              <a:tr h="309033">
                <a:tc>
                  <a:txBody>
                    <a:bodyPr/>
                    <a:lstStyle/>
                    <a:p>
                      <a:r>
                        <a:rPr lang="en-US" sz="1200" dirty="0" smtClean="0"/>
                        <a:t>Transmit power level</a:t>
                      </a:r>
                      <a:endParaRPr lang="en-US" sz="1200" dirty="0"/>
                    </a:p>
                  </a:txBody>
                  <a:tcPr/>
                </a:tc>
                <a:tc>
                  <a:txBody>
                    <a:bodyPr/>
                    <a:lstStyle/>
                    <a:p>
                      <a:r>
                        <a:rPr lang="en-US" sz="1200" b="0" i="1" u="none" strike="noStrike" kern="1200" baseline="0" dirty="0" err="1" smtClean="0">
                          <a:solidFill>
                            <a:schemeClr val="dk1"/>
                          </a:solidFill>
                          <a:latin typeface="+mn-lt"/>
                          <a:ea typeface="+mn-ea"/>
                          <a:cs typeface="+mn-cs"/>
                        </a:rPr>
                        <a:t>phyTxPower</a:t>
                      </a:r>
                      <a:endParaRPr lang="en-US" sz="1200" i="1" dirty="0"/>
                    </a:p>
                  </a:txBody>
                  <a:tcPr/>
                </a:tc>
              </a:tr>
              <a:tr h="309033">
                <a:tc>
                  <a:txBody>
                    <a:bodyPr/>
                    <a:lstStyle/>
                    <a:p>
                      <a:r>
                        <a:rPr lang="en-US" sz="1200" dirty="0" smtClean="0"/>
                        <a:t>CCA</a:t>
                      </a:r>
                      <a:endParaRPr lang="en-US" sz="1200" dirty="0"/>
                    </a:p>
                  </a:txBody>
                  <a:tcPr/>
                </a:tc>
                <a:tc>
                  <a:txBody>
                    <a:bodyPr/>
                    <a:lstStyle/>
                    <a:p>
                      <a:r>
                        <a:rPr lang="en-US" sz="1200" dirty="0" smtClean="0"/>
                        <a:t>1, 2, 3, 4, 5, 6, :</a:t>
                      </a:r>
                      <a:r>
                        <a:rPr lang="en-US" sz="1200" baseline="0" dirty="0" smtClean="0"/>
                        <a:t> </a:t>
                      </a:r>
                      <a:r>
                        <a:rPr lang="en-US" sz="1200" dirty="0" err="1" smtClean="0"/>
                        <a:t>aCcatime</a:t>
                      </a:r>
                      <a:r>
                        <a:rPr lang="en-US" sz="1200" dirty="0" smtClean="0"/>
                        <a:t>/</a:t>
                      </a:r>
                      <a:r>
                        <a:rPr lang="en-US" sz="1200" b="0" i="1" u="none" strike="noStrike" kern="1200" baseline="0" dirty="0" err="1" smtClean="0">
                          <a:solidFill>
                            <a:schemeClr val="dk1"/>
                          </a:solidFill>
                          <a:latin typeface="+mn-lt"/>
                          <a:ea typeface="+mn-ea"/>
                          <a:cs typeface="+mn-cs"/>
                        </a:rPr>
                        <a:t>phyCCADuration</a:t>
                      </a:r>
                      <a:endParaRPr lang="en-US" sz="1200" i="1" dirty="0"/>
                    </a:p>
                  </a:txBody>
                  <a:tcPr/>
                </a:tc>
              </a:tr>
              <a:tr h="309033">
                <a:tc>
                  <a:txBody>
                    <a:bodyPr/>
                    <a:lstStyle/>
                    <a:p>
                      <a:r>
                        <a:rPr lang="en-US" sz="1200" dirty="0" smtClean="0"/>
                        <a:t>FEC</a:t>
                      </a:r>
                      <a:endParaRPr lang="en-US" sz="1200" dirty="0"/>
                    </a:p>
                  </a:txBody>
                  <a:tcPr/>
                </a:tc>
                <a:tc>
                  <a:txBody>
                    <a:bodyPr/>
                    <a:lstStyle/>
                    <a:p>
                      <a:r>
                        <a:rPr lang="en-US" sz="1200" dirty="0" smtClean="0"/>
                        <a:t>Off/On, rate, code, interleaving:</a:t>
                      </a:r>
                      <a:r>
                        <a:rPr lang="en-US" sz="1200" baseline="0" dirty="0" smtClean="0"/>
                        <a:t> </a:t>
                      </a:r>
                      <a:r>
                        <a:rPr lang="en-US" sz="1200" b="0" i="1" u="none" strike="noStrike" kern="1200" baseline="0" dirty="0" err="1" smtClean="0">
                          <a:solidFill>
                            <a:schemeClr val="dk1"/>
                          </a:solidFill>
                          <a:latin typeface="+mn-lt"/>
                          <a:ea typeface="+mn-ea"/>
                          <a:cs typeface="+mn-cs"/>
                        </a:rPr>
                        <a:t>phyFskFecEnabled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phyFskFecInterleavingRsc</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phyFskFecScheme</a:t>
                      </a:r>
                      <a:r>
                        <a:rPr lang="en-US" sz="1200" b="0" i="1" u="none" strike="noStrike" kern="1200" baseline="0" dirty="0" smtClean="0">
                          <a:solidFill>
                            <a:schemeClr val="dk1"/>
                          </a:solidFill>
                          <a:latin typeface="+mn-lt"/>
                          <a:ea typeface="+mn-ea"/>
                          <a:cs typeface="+mn-cs"/>
                        </a:rPr>
                        <a:t>/</a:t>
                      </a:r>
                      <a:r>
                        <a:rPr lang="en-US" sz="1200" b="0" i="1" u="none" strike="noStrike" kern="1200" baseline="0" dirty="0" err="1" smtClean="0">
                          <a:solidFill>
                            <a:schemeClr val="dk1"/>
                          </a:solidFill>
                          <a:latin typeface="+mn-lt"/>
                          <a:ea typeface="+mn-ea"/>
                          <a:cs typeface="+mn-cs"/>
                        </a:rPr>
                        <a:t>phyTvwsFskFecScheme</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phyLecimFecTailBitingEnabled</a:t>
                      </a:r>
                      <a:endParaRPr lang="en-US" sz="1200" i="1" dirty="0"/>
                    </a:p>
                  </a:txBody>
                  <a:tcPr/>
                </a:tc>
              </a:tr>
              <a:tr h="309033">
                <a:tc>
                  <a:txBody>
                    <a:bodyPr/>
                    <a:lstStyle/>
                    <a:p>
                      <a:r>
                        <a:rPr lang="en-US" sz="1200" dirty="0" smtClean="0"/>
                        <a:t>SFD</a:t>
                      </a:r>
                      <a:endParaRPr lang="en-US" sz="1200" dirty="0"/>
                    </a:p>
                  </a:txBody>
                  <a:tcPr/>
                </a:tc>
                <a:tc>
                  <a:txBody>
                    <a:bodyPr/>
                    <a:lstStyle/>
                    <a:p>
                      <a:r>
                        <a:rPr lang="en-US" sz="1200" dirty="0" smtClean="0"/>
                        <a:t>Size/value: </a:t>
                      </a:r>
                      <a:r>
                        <a:rPr lang="en-US" sz="1200" b="0" i="1" u="none" strike="noStrike" kern="1200" baseline="0" dirty="0" err="1" smtClean="0">
                          <a:solidFill>
                            <a:schemeClr val="dk1"/>
                          </a:solidFill>
                          <a:latin typeface="+mn-lt"/>
                          <a:ea typeface="+mn-ea"/>
                          <a:cs typeface="+mn-cs"/>
                        </a:rPr>
                        <a:t>phySunFskSfd</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phyTvwsSfdLength</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phyLecimDsssSfdPresent</a:t>
                      </a:r>
                      <a:r>
                        <a:rPr lang="en-US" sz="1200" b="0" i="1" u="none" strike="noStrike" kern="1200" baseline="0" dirty="0" smtClean="0">
                          <a:solidFill>
                            <a:schemeClr val="dk1"/>
                          </a:solidFill>
                          <a:latin typeface="+mn-lt"/>
                          <a:ea typeface="+mn-ea"/>
                          <a:cs typeface="+mn-cs"/>
                        </a:rPr>
                        <a:t>, </a:t>
                      </a:r>
                      <a:r>
                        <a:rPr lang="en-US" sz="1200" b="0" i="1" u="none" strike="noStrike" kern="1200" baseline="0" dirty="0" err="1" smtClean="0">
                          <a:solidFill>
                            <a:schemeClr val="dk1"/>
                          </a:solidFill>
                          <a:latin typeface="+mn-lt"/>
                          <a:ea typeface="+mn-ea"/>
                          <a:cs typeface="+mn-cs"/>
                        </a:rPr>
                        <a:t>SecondaryFskSfd</a:t>
                      </a:r>
                      <a:endParaRPr lang="en-US" sz="1200" i="1" dirty="0"/>
                    </a:p>
                  </a:txBody>
                  <a:tcPr/>
                </a:tc>
              </a:tr>
              <a:tr h="309033">
                <a:tc>
                  <a:txBody>
                    <a:bodyPr/>
                    <a:lstStyle/>
                    <a:p>
                      <a:endParaRPr lang="en-US" sz="1200" dirty="0"/>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278309463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32</a:t>
            </a:fld>
            <a:endParaRPr lang="en-US"/>
          </a:p>
        </p:txBody>
      </p:sp>
      <p:graphicFrame>
        <p:nvGraphicFramePr>
          <p:cNvPr id="2" name="Table 1"/>
          <p:cNvGraphicFramePr>
            <a:graphicFrameLocks noGrp="1"/>
          </p:cNvGraphicFramePr>
          <p:nvPr>
            <p:extLst>
              <p:ext uri="{D42A27DB-BD31-4B8C-83A1-F6EECF244321}">
                <p14:modId xmlns:p14="http://schemas.microsoft.com/office/powerpoint/2010/main" val="3791600589"/>
              </p:ext>
            </p:extLst>
          </p:nvPr>
        </p:nvGraphicFramePr>
        <p:xfrm>
          <a:off x="609600" y="1143000"/>
          <a:ext cx="7619999" cy="4748949"/>
        </p:xfrm>
        <a:graphic>
          <a:graphicData uri="http://schemas.openxmlformats.org/drawingml/2006/table">
            <a:tbl>
              <a:tblPr firstRow="1" bandRow="1">
                <a:tableStyleId>{5C22544A-7EE6-4342-B048-85BDC9FD1C3A}</a:tableStyleId>
              </a:tblPr>
              <a:tblGrid>
                <a:gridCol w="2286000"/>
                <a:gridCol w="5333999"/>
              </a:tblGrid>
              <a:tr h="309033">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Management Protocol</a:t>
                      </a:r>
                      <a:r>
                        <a:rPr lang="en-US" sz="1400" baseline="0" dirty="0" smtClean="0"/>
                        <a:t> </a:t>
                      </a:r>
                      <a:r>
                        <a:rPr lang="en-US" sz="1400" dirty="0" smtClean="0"/>
                        <a:t>Configuration Parameters via </a:t>
                      </a:r>
                      <a:r>
                        <a:rPr lang="en-US" sz="1400" baseline="0" dirty="0" smtClean="0"/>
                        <a:t>MGMT SAP</a:t>
                      </a:r>
                      <a:endParaRPr lang="en-US" sz="1400" dirty="0" smtClean="0"/>
                    </a:p>
                  </a:txBody>
                  <a:tcPr/>
                </a:tc>
                <a:tc hMerge="1">
                  <a:txBody>
                    <a:bodyPr/>
                    <a:lstStyle/>
                    <a:p>
                      <a:endParaRPr lang="en-US" dirty="0"/>
                    </a:p>
                  </a:txBody>
                  <a:tcPr/>
                </a:tc>
              </a:tr>
              <a:tr h="309033">
                <a:tc>
                  <a:txBody>
                    <a:bodyPr/>
                    <a:lstStyle/>
                    <a:p>
                      <a:r>
                        <a:rPr lang="en-US" sz="1400" b="1" dirty="0" smtClean="0"/>
                        <a:t>PHY Parameters</a:t>
                      </a:r>
                      <a:r>
                        <a:rPr lang="en-US" sz="1400" b="1" baseline="0" dirty="0" smtClean="0"/>
                        <a:t> </a:t>
                      </a:r>
                      <a:r>
                        <a:rPr lang="en-US" sz="1400" b="1" dirty="0" smtClean="0"/>
                        <a:t>(cont’d)</a:t>
                      </a:r>
                      <a:endParaRPr lang="en-US" sz="1400" b="1" dirty="0"/>
                    </a:p>
                  </a:txBody>
                  <a:tcPr/>
                </a:tc>
                <a:tc>
                  <a:txBody>
                    <a:bodyPr/>
                    <a:lstStyle/>
                    <a:p>
                      <a:r>
                        <a:rPr lang="en-US" sz="1400" b="1" dirty="0" smtClean="0"/>
                        <a:t>PHY Parameters - detail</a:t>
                      </a:r>
                      <a:endParaRPr lang="en-US" sz="1400" b="1" dirty="0"/>
                    </a:p>
                  </a:txBody>
                  <a:tcPr/>
                </a:tc>
              </a:tr>
              <a:tr h="309033">
                <a:tc>
                  <a:txBody>
                    <a:bodyPr/>
                    <a:lstStyle/>
                    <a:p>
                      <a:r>
                        <a:rPr lang="en-US" sz="1200" dirty="0" smtClean="0"/>
                        <a:t>TX&lt;-&gt;RX</a:t>
                      </a:r>
                      <a:endParaRPr lang="en-US" sz="12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1200" b="0" i="0" u="none" strike="noStrike" kern="1200" baseline="0" dirty="0" err="1" smtClean="0">
                          <a:solidFill>
                            <a:schemeClr val="dk1"/>
                          </a:solidFill>
                          <a:latin typeface="+mn-lt"/>
                          <a:ea typeface="+mn-ea"/>
                          <a:cs typeface="+mn-cs"/>
                        </a:rPr>
                        <a:t>aTurnaroundTime</a:t>
                      </a:r>
                      <a:endParaRPr lang="en-US" sz="1000" dirty="0" smtClean="0"/>
                    </a:p>
                  </a:txBody>
                  <a:tcPr/>
                </a:tc>
              </a:tr>
              <a:tr h="309033">
                <a:tc>
                  <a:txBody>
                    <a:bodyPr/>
                    <a:lstStyle/>
                    <a:p>
                      <a:r>
                        <a:rPr lang="en-US" sz="1200" dirty="0" smtClean="0"/>
                        <a:t>ED threshold</a:t>
                      </a:r>
                      <a:endParaRPr lang="en-US" sz="1200" dirty="0"/>
                    </a:p>
                  </a:txBody>
                  <a:tcPr/>
                </a:tc>
                <a:tc>
                  <a:txBody>
                    <a:bodyPr/>
                    <a:lstStyle/>
                    <a:p>
                      <a:endParaRPr lang="en-US" sz="1200" dirty="0"/>
                    </a:p>
                  </a:txBody>
                  <a:tcPr/>
                </a:tc>
              </a:tr>
              <a:tr h="309033">
                <a:tc>
                  <a:txBody>
                    <a:bodyPr/>
                    <a:lstStyle/>
                    <a:p>
                      <a:r>
                        <a:rPr lang="en-US" sz="1200" dirty="0" smtClean="0"/>
                        <a:t>Spreading factor</a:t>
                      </a:r>
                      <a:endParaRPr lang="en-US" sz="1200" dirty="0"/>
                    </a:p>
                  </a:txBody>
                  <a:tcPr/>
                </a:tc>
                <a:tc>
                  <a:txBody>
                    <a:bodyPr/>
                    <a:lstStyle/>
                    <a:p>
                      <a:endParaRPr lang="en-US" sz="1200" dirty="0"/>
                    </a:p>
                  </a:txBody>
                  <a:tcPr/>
                </a:tc>
              </a:tr>
              <a:tr h="309033">
                <a:tc>
                  <a:txBody>
                    <a:bodyPr/>
                    <a:lstStyle/>
                    <a:p>
                      <a:r>
                        <a:rPr lang="en-US" sz="1200" dirty="0" smtClean="0"/>
                        <a:t>DSSS code</a:t>
                      </a:r>
                      <a:endParaRPr lang="en-US" sz="1200" dirty="0"/>
                    </a:p>
                  </a:txBody>
                  <a:tcPr/>
                </a:tc>
                <a:tc>
                  <a:txBody>
                    <a:bodyPr/>
                    <a:lstStyle/>
                    <a:p>
                      <a:endParaRPr lang="en-US" sz="1200" i="1" dirty="0"/>
                    </a:p>
                  </a:txBody>
                  <a:tcPr/>
                </a:tc>
              </a:tr>
              <a:tr h="309033">
                <a:tc>
                  <a:txBody>
                    <a:bodyPr/>
                    <a:lstStyle/>
                    <a:p>
                      <a:r>
                        <a:rPr lang="en-US" sz="1200" dirty="0" smtClean="0"/>
                        <a:t>Data whitening</a:t>
                      </a:r>
                      <a:endParaRPr lang="en-US" sz="1200" dirty="0"/>
                    </a:p>
                  </a:txBody>
                  <a:tcPr/>
                </a:tc>
                <a:tc>
                  <a:txBody>
                    <a:bodyPr/>
                    <a:lstStyle/>
                    <a:p>
                      <a:endParaRPr lang="en-US" sz="1200" i="1" dirty="0"/>
                    </a:p>
                  </a:txBody>
                  <a:tcPr/>
                </a:tc>
              </a:tr>
              <a:tr h="309033">
                <a:tc>
                  <a:txBody>
                    <a:bodyPr/>
                    <a:lstStyle/>
                    <a:p>
                      <a:r>
                        <a:rPr lang="en-US" sz="1200" dirty="0" smtClean="0"/>
                        <a:t>Common signaling mode</a:t>
                      </a:r>
                      <a:endParaRPr lang="en-US" sz="1200" dirty="0"/>
                    </a:p>
                  </a:txBody>
                  <a:tcPr/>
                </a:tc>
                <a:tc>
                  <a:txBody>
                    <a:bodyPr/>
                    <a:lstStyle/>
                    <a:p>
                      <a:endParaRPr lang="en-US" sz="1200" dirty="0"/>
                    </a:p>
                  </a:txBody>
                  <a:tcPr/>
                </a:tc>
              </a:tr>
              <a:tr h="309033">
                <a:tc>
                  <a:txBody>
                    <a:bodyPr/>
                    <a:lstStyle/>
                    <a:p>
                      <a:endParaRPr lang="en-US" sz="1000" i="1"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sz="1200" dirty="0"/>
                    </a:p>
                  </a:txBody>
                  <a:tcPr/>
                </a:tc>
                <a:tc>
                  <a:txBody>
                    <a:bodyPr/>
                    <a:lstStyle/>
                    <a:p>
                      <a:endParaRPr lang="en-US" sz="1200" dirty="0"/>
                    </a:p>
                  </a:txBody>
                  <a:tcPr/>
                </a:tc>
              </a:tr>
              <a:tr h="309033">
                <a:tc>
                  <a:txBody>
                    <a:bodyPr/>
                    <a:lstStyle/>
                    <a:p>
                      <a:endParaRPr lang="en-US" sz="1200" dirty="0"/>
                    </a:p>
                  </a:txBody>
                  <a:tcPr/>
                </a:tc>
                <a:tc>
                  <a:txBody>
                    <a:bodyPr/>
                    <a:lstStyle/>
                    <a:p>
                      <a:endParaRPr lang="en-US" sz="1200" i="1" dirty="0"/>
                    </a:p>
                  </a:txBody>
                  <a:tcPr/>
                </a:tc>
              </a:tr>
              <a:tr h="309033">
                <a:tc>
                  <a:txBody>
                    <a:bodyPr/>
                    <a:lstStyle/>
                    <a:p>
                      <a:endParaRPr lang="en-US"/>
                    </a:p>
                  </a:txBody>
                  <a:tcPr/>
                </a:tc>
                <a:tc>
                  <a:txBody>
                    <a:bodyPr/>
                    <a:lstStyle/>
                    <a:p>
                      <a:endParaRPr lang="en-US" sz="1200" dirty="0"/>
                    </a:p>
                  </a:txBody>
                  <a:tcPr/>
                </a:tc>
              </a:tr>
              <a:tr h="309033">
                <a:tc>
                  <a:txBody>
                    <a:bodyPr/>
                    <a:lstStyle/>
                    <a:p>
                      <a:endParaRPr lang="en-US"/>
                    </a:p>
                  </a:txBody>
                  <a:tcPr/>
                </a:tc>
                <a:tc>
                  <a:txBody>
                    <a:bodyPr/>
                    <a:lstStyle/>
                    <a:p>
                      <a:endParaRPr lang="en-US" sz="1200" dirty="0"/>
                    </a:p>
                  </a:txBody>
                  <a:tcPr/>
                </a:tc>
              </a:tr>
            </a:tbl>
          </a:graphicData>
        </a:graphic>
      </p:graphicFrame>
    </p:spTree>
    <p:extLst>
      <p:ext uri="{BB962C8B-B14F-4D97-AF65-F5344CB8AC3E}">
        <p14:creationId xmlns:p14="http://schemas.microsoft.com/office/powerpoint/2010/main" val="1913875001"/>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33</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Secured SUN FSK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6" name="Picture 5" descr="802.15.12-multi-mode-SUN-FSK.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2000" y="1066800"/>
            <a:ext cx="7531100" cy="5295900"/>
          </a:xfrm>
          <a:prstGeom prst="rect">
            <a:avLst/>
          </a:prstGeom>
        </p:spPr>
      </p:pic>
    </p:spTree>
    <p:extLst>
      <p:ext uri="{BB962C8B-B14F-4D97-AF65-F5344CB8AC3E}">
        <p14:creationId xmlns:p14="http://schemas.microsoft.com/office/powerpoint/2010/main" val="3370840186"/>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34</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LECIM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3" name="Picture 2" descr="802.15.12-multi-mode-LECIM.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454900" cy="5221493"/>
          </a:xfrm>
          <a:prstGeom prst="rect">
            <a:avLst/>
          </a:prstGeom>
        </p:spPr>
      </p:pic>
    </p:spTree>
    <p:extLst>
      <p:ext uri="{BB962C8B-B14F-4D97-AF65-F5344CB8AC3E}">
        <p14:creationId xmlns:p14="http://schemas.microsoft.com/office/powerpoint/2010/main" val="219063220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35</a:t>
            </a:fld>
            <a:endParaRPr lang="en-US"/>
          </a:p>
        </p:txBody>
      </p:sp>
      <p:sp>
        <p:nvSpPr>
          <p:cNvPr id="21509" name="Rectangle 2"/>
          <p:cNvSpPr>
            <a:spLocks noGrp="1" noChangeArrowheads="1"/>
          </p:cNvSpPr>
          <p:nvPr>
            <p:ph type="title" idx="4294967295"/>
          </p:nvPr>
        </p:nvSpPr>
        <p:spPr>
          <a:xfrm>
            <a:off x="228600" y="228600"/>
            <a:ext cx="8686800" cy="990600"/>
          </a:xfrm>
        </p:spPr>
        <p:txBody>
          <a:bodyPr/>
          <a:lstStyle/>
          <a:p>
            <a:r>
              <a:rPr lang="en-US" sz="2800" b="1" dirty="0" smtClean="0">
                <a:solidFill>
                  <a:srgbClr val="000000"/>
                </a:solidFill>
                <a:ea typeface="Lucida Grande"/>
                <a:cs typeface="Lucida Grande"/>
              </a:rPr>
              <a:t>Example of Options Used for 6tisch O-QPSK Device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905000"/>
            <a:ext cx="88392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smtClean="0">
              <a:solidFill>
                <a:srgbClr val="000000"/>
              </a:solidFill>
              <a:ea typeface="Lucida Grande"/>
              <a:cs typeface="Lucida Grande"/>
            </a:endParaRPr>
          </a:p>
        </p:txBody>
      </p:sp>
      <p:pic>
        <p:nvPicPr>
          <p:cNvPr id="5" name="Picture 4" descr="802.15.12-multi-mode-6tisch.em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1066800"/>
            <a:ext cx="7531100" cy="5276422"/>
          </a:xfrm>
          <a:prstGeom prst="rect">
            <a:avLst/>
          </a:prstGeom>
        </p:spPr>
      </p:pic>
    </p:spTree>
    <p:extLst>
      <p:ext uri="{BB962C8B-B14F-4D97-AF65-F5344CB8AC3E}">
        <p14:creationId xmlns:p14="http://schemas.microsoft.com/office/powerpoint/2010/main" val="389426240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36</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Future Efforts</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sp>
        <p:nvSpPr>
          <p:cNvPr id="3" name="TextBox 2"/>
          <p:cNvSpPr txBox="1"/>
          <p:nvPr/>
        </p:nvSpPr>
        <p:spPr>
          <a:xfrm>
            <a:off x="685800" y="1219200"/>
            <a:ext cx="7848600" cy="5109092"/>
          </a:xfrm>
          <a:prstGeom prst="rect">
            <a:avLst/>
          </a:prstGeom>
          <a:noFill/>
        </p:spPr>
        <p:txBody>
          <a:bodyPr wrap="square" numCol="1" rtlCol="0">
            <a:spAutoFit/>
          </a:bodyPr>
          <a:lstStyle/>
          <a:p>
            <a:r>
              <a:rPr lang="en-US" sz="2000" b="1" dirty="0" smtClean="0"/>
              <a:t>Functional Module Technical Details</a:t>
            </a:r>
          </a:p>
          <a:p>
            <a:pPr marL="285750" indent="-285750">
              <a:buFont typeface="Arial"/>
              <a:buChar char="•"/>
            </a:pPr>
            <a:r>
              <a:rPr lang="en-US" sz="1800" b="1" dirty="0" smtClean="0"/>
              <a:t>PDE			P Kinney</a:t>
            </a:r>
          </a:p>
          <a:p>
            <a:pPr marL="285750" indent="-285750">
              <a:buFont typeface="Arial"/>
              <a:buChar char="•"/>
            </a:pPr>
            <a:r>
              <a:rPr lang="en-US" sz="1800" b="1" dirty="0" smtClean="0"/>
              <a:t>MMI			</a:t>
            </a:r>
            <a:r>
              <a:rPr lang="en-US" sz="1800" b="1" dirty="0"/>
              <a:t>P </a:t>
            </a:r>
            <a:r>
              <a:rPr lang="en-US" sz="1800" b="1" dirty="0" smtClean="0"/>
              <a:t>Kinney	</a:t>
            </a:r>
          </a:p>
          <a:p>
            <a:pPr marL="285750" indent="-285750">
              <a:buFont typeface="Arial"/>
              <a:buChar char="•"/>
            </a:pPr>
            <a:r>
              <a:rPr lang="en-US" sz="1800" b="1" dirty="0" smtClean="0"/>
              <a:t>Management Protocol	H Yokota</a:t>
            </a:r>
          </a:p>
          <a:p>
            <a:pPr marL="285750" indent="-285750">
              <a:buFont typeface="Arial"/>
              <a:buChar char="•"/>
            </a:pPr>
            <a:r>
              <a:rPr lang="en-US" sz="1800" b="1" dirty="0" smtClean="0"/>
              <a:t>6LoWPAN		</a:t>
            </a:r>
          </a:p>
          <a:p>
            <a:pPr marL="285750" indent="-285750">
              <a:buFont typeface="Arial"/>
              <a:buChar char="•"/>
            </a:pPr>
            <a:r>
              <a:rPr lang="en-US" sz="1800" b="1" dirty="0" smtClean="0"/>
              <a:t>KMP			</a:t>
            </a:r>
          </a:p>
          <a:p>
            <a:pPr marL="285750" indent="-285750">
              <a:buFont typeface="Arial"/>
              <a:buChar char="•"/>
            </a:pPr>
            <a:r>
              <a:rPr lang="en-US" sz="1800" b="1" dirty="0" smtClean="0"/>
              <a:t>802.1X		</a:t>
            </a:r>
          </a:p>
          <a:p>
            <a:pPr marL="285750" indent="-285750">
              <a:buFont typeface="Arial"/>
              <a:buChar char="•"/>
            </a:pPr>
            <a:r>
              <a:rPr lang="en-US" sz="1800" b="1" dirty="0" smtClean="0"/>
              <a:t>L2R			C Perkins</a:t>
            </a:r>
          </a:p>
          <a:p>
            <a:pPr marL="285750" indent="-285750">
              <a:buFont typeface="Arial"/>
              <a:buChar char="•"/>
            </a:pPr>
            <a:r>
              <a:rPr lang="en-US" sz="1800" b="1" dirty="0" smtClean="0"/>
              <a:t>6tisch			</a:t>
            </a:r>
          </a:p>
          <a:p>
            <a:pPr marL="285750" indent="-285750">
              <a:buFont typeface="Arial"/>
              <a:buChar char="•"/>
            </a:pPr>
            <a:r>
              <a:rPr lang="en-US" sz="1800" b="1" dirty="0" smtClean="0"/>
              <a:t>Ranging		B Verso</a:t>
            </a:r>
          </a:p>
          <a:p>
            <a:pPr marL="285750" indent="-285750">
              <a:buFont typeface="Arial"/>
              <a:buChar char="•"/>
            </a:pPr>
            <a:r>
              <a:rPr lang="en-US" sz="1800" b="1" dirty="0" smtClean="0"/>
              <a:t>Generic</a:t>
            </a:r>
          </a:p>
          <a:p>
            <a:pPr marL="285750" indent="-285750">
              <a:buFont typeface="Arial"/>
              <a:buChar char="•"/>
            </a:pPr>
            <a:endParaRPr lang="en-US" sz="1800" b="1" dirty="0"/>
          </a:p>
          <a:p>
            <a:r>
              <a:rPr lang="en-US" sz="1800" b="1" dirty="0"/>
              <a:t>Functional Block Overview</a:t>
            </a:r>
          </a:p>
          <a:p>
            <a:pPr marL="342900" indent="-342900">
              <a:buFont typeface="Arial"/>
              <a:buChar char="•"/>
            </a:pPr>
            <a:r>
              <a:rPr lang="en-US" sz="1800" b="1" dirty="0"/>
              <a:t>How do they work?</a:t>
            </a:r>
          </a:p>
          <a:p>
            <a:pPr marL="342900" indent="-342900">
              <a:buFont typeface="Arial"/>
              <a:buChar char="•"/>
            </a:pPr>
            <a:r>
              <a:rPr lang="en-US" sz="1800" b="1" dirty="0"/>
              <a:t>What functions do they include?</a:t>
            </a:r>
          </a:p>
          <a:p>
            <a:pPr marL="342900" indent="-342900">
              <a:buFont typeface="Arial"/>
              <a:buChar char="•"/>
            </a:pPr>
            <a:r>
              <a:rPr lang="en-US" sz="1800" b="1" dirty="0"/>
              <a:t>How do the SAPs work? </a:t>
            </a:r>
          </a:p>
          <a:p>
            <a:pPr marL="342900" indent="-342900">
              <a:buFont typeface="Arial"/>
              <a:buChar char="•"/>
            </a:pPr>
            <a:r>
              <a:rPr lang="en-US" sz="1800" b="1" dirty="0"/>
              <a:t>What primitives are required?</a:t>
            </a:r>
          </a:p>
          <a:p>
            <a:pPr marL="342900" indent="-342900">
              <a:buFont typeface="Arial"/>
              <a:buChar char="•"/>
            </a:pPr>
            <a:r>
              <a:rPr lang="en-US" sz="1800" b="1" dirty="0"/>
              <a:t>What parameters are required</a:t>
            </a:r>
            <a:r>
              <a:rPr lang="en-US" sz="1800" b="1" dirty="0" smtClean="0"/>
              <a:t>?</a:t>
            </a:r>
            <a:endParaRPr lang="en-US" sz="1800" b="1" dirty="0"/>
          </a:p>
        </p:txBody>
      </p:sp>
    </p:spTree>
    <p:extLst>
      <p:ext uri="{BB962C8B-B14F-4D97-AF65-F5344CB8AC3E}">
        <p14:creationId xmlns:p14="http://schemas.microsoft.com/office/powerpoint/2010/main" val="163200571"/>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37</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143000"/>
            <a:ext cx="8610600" cy="533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1800" b="1" dirty="0" smtClean="0"/>
              <a:t>Discussion </a:t>
            </a:r>
            <a:r>
              <a:rPr lang="en-US" sz="1800" b="1" dirty="0"/>
              <a:t>on </a:t>
            </a:r>
            <a:r>
              <a:rPr lang="en-US" sz="1800" b="1" dirty="0" smtClean="0"/>
              <a:t>the concepts necessary for 802.15.12</a:t>
            </a:r>
          </a:p>
          <a:p>
            <a:pPr marL="800100" lvl="1" indent="-342900">
              <a:buClr>
                <a:srgbClr val="FF0000"/>
              </a:buClr>
              <a:buFont typeface="Wingdings" charset="2"/>
              <a:buChar char="q"/>
            </a:pPr>
            <a:r>
              <a:rPr lang="en-US" sz="1800" b="1" dirty="0" smtClean="0"/>
              <a:t>Ranging Protocol Module</a:t>
            </a:r>
          </a:p>
          <a:p>
            <a:pPr marL="1257300" lvl="2" indent="-342900">
              <a:buClr>
                <a:srgbClr val="FF0000"/>
              </a:buClr>
              <a:buFont typeface="Wingdings" charset="2"/>
              <a:buChar char="q"/>
            </a:pPr>
            <a:r>
              <a:rPr lang="en-US" sz="1800" b="1" dirty="0" smtClean="0"/>
              <a:t>Work in progress, concept has been defined</a:t>
            </a:r>
          </a:p>
          <a:p>
            <a:pPr marL="800100" lvl="1" indent="-342900">
              <a:buClr>
                <a:srgbClr val="FF0000"/>
              </a:buClr>
              <a:buFont typeface="Wingdings" charset="2"/>
              <a:buChar char="q"/>
            </a:pPr>
            <a:r>
              <a:rPr lang="en-US" sz="1800" b="1" dirty="0" smtClean="0"/>
              <a:t>L2R</a:t>
            </a:r>
          </a:p>
          <a:p>
            <a:pPr marL="1257300" lvl="2" indent="-342900">
              <a:buClr>
                <a:srgbClr val="FF0000"/>
              </a:buClr>
              <a:buFont typeface="Wingdings" charset="2"/>
              <a:buChar char="q"/>
            </a:pPr>
            <a:r>
              <a:rPr lang="en-US" sz="1800" b="1" dirty="0" smtClean="0"/>
              <a:t>Reviewed Warsaw’s presentation, some changes resulting from draft update have been added</a:t>
            </a:r>
          </a:p>
          <a:p>
            <a:pPr marL="800100" lvl="1" indent="-342900">
              <a:buClr>
                <a:srgbClr val="FF0000"/>
              </a:buClr>
              <a:buFont typeface="Wingdings" charset="2"/>
              <a:buChar char="q"/>
            </a:pPr>
            <a:r>
              <a:rPr lang="en-US" sz="1800" b="1" dirty="0" smtClean="0"/>
              <a:t>Management Protocol Module</a:t>
            </a:r>
          </a:p>
          <a:p>
            <a:pPr marL="1257300" lvl="2" indent="-342900">
              <a:buClr>
                <a:srgbClr val="FF0000"/>
              </a:buClr>
              <a:buFont typeface="Wingdings" charset="2"/>
              <a:buChar char="q"/>
            </a:pPr>
            <a:r>
              <a:rPr lang="en-US" sz="1800" b="1" dirty="0" smtClean="0"/>
              <a:t>PHY configuration table will use the capability IE as starting point</a:t>
            </a:r>
          </a:p>
          <a:p>
            <a:pPr marL="342900" indent="-342900">
              <a:buClr>
                <a:srgbClr val="FF0000"/>
              </a:buClr>
              <a:buFont typeface="Wingdings" charset="2"/>
              <a:buChar char="q"/>
            </a:pPr>
            <a:r>
              <a:rPr lang="en-US" sz="1800" b="1" dirty="0" smtClean="0"/>
              <a:t>Discussion on the architecture for 802.15.12</a:t>
            </a:r>
          </a:p>
          <a:p>
            <a:pPr marL="800100" lvl="1" indent="-342900">
              <a:buClr>
                <a:srgbClr val="FF0000"/>
              </a:buClr>
              <a:buFont typeface="Wingdings" charset="2"/>
              <a:buChar char="q"/>
            </a:pPr>
            <a:r>
              <a:rPr lang="en-US" sz="1800" b="1" dirty="0"/>
              <a:t>IE devices will use a payload IE designated for </a:t>
            </a:r>
            <a:r>
              <a:rPr lang="en-US" sz="1800" b="1" dirty="0" smtClean="0"/>
              <a:t>ULI; devices not responding are either non-ULI or non-IE </a:t>
            </a:r>
            <a:r>
              <a:rPr lang="en-US" sz="1800" b="1" dirty="0"/>
              <a:t>capable(multiple discovery packets should be sent since a packet may not be received</a:t>
            </a:r>
            <a:r>
              <a:rPr lang="en-US" sz="1800" b="1" dirty="0" smtClean="0"/>
              <a:t>)</a:t>
            </a:r>
            <a:endParaRPr lang="en-US" sz="1800" b="1" dirty="0"/>
          </a:p>
          <a:p>
            <a:pPr marL="800100" lvl="1" indent="-342900">
              <a:buClr>
                <a:srgbClr val="FF0000"/>
              </a:buClr>
              <a:buFont typeface="Wingdings" charset="2"/>
              <a:buChar char="q"/>
            </a:pPr>
            <a:r>
              <a:rPr lang="en-US" sz="1800" b="1" dirty="0"/>
              <a:t>Non-IE </a:t>
            </a:r>
            <a:r>
              <a:rPr lang="en-US" sz="1800" b="1" dirty="0" smtClean="0"/>
              <a:t>device discovery </a:t>
            </a:r>
            <a:r>
              <a:rPr lang="en-US" sz="1800" b="1" dirty="0"/>
              <a:t>will use a “well known” key to secure a discovery ULI packet, devices not responding to this discovery packet </a:t>
            </a:r>
            <a:r>
              <a:rPr lang="en-US" sz="1800" b="1" dirty="0" smtClean="0"/>
              <a:t>could be </a:t>
            </a:r>
            <a:r>
              <a:rPr lang="en-US" sz="1800" b="1" dirty="0"/>
              <a:t>assumed to be non-</a:t>
            </a:r>
            <a:r>
              <a:rPr lang="en-US" sz="1800" b="1" dirty="0" smtClean="0"/>
              <a:t>ULI (multiple discovery packets should be sent since a packet may not be received)</a:t>
            </a:r>
            <a:endParaRPr lang="en-US" sz="1800" b="1" dirty="0"/>
          </a:p>
          <a:p>
            <a:pPr marL="800100" lvl="1" indent="-342900">
              <a:buClr>
                <a:srgbClr val="FF0000"/>
              </a:buClr>
              <a:buFont typeface="Wingdings" charset="2"/>
              <a:buChar char="q"/>
            </a:pPr>
            <a:r>
              <a:rPr lang="en-US" sz="1800" b="1" dirty="0" smtClean="0"/>
              <a:t>Non-IE devices will use 0xff as 1</a:t>
            </a:r>
            <a:r>
              <a:rPr lang="en-US" sz="1800" b="1" baseline="30000" dirty="0" smtClean="0"/>
              <a:t>st</a:t>
            </a:r>
            <a:r>
              <a:rPr lang="en-US" sz="1800" b="1" dirty="0" smtClean="0"/>
              <a:t> payload octet in accordance with </a:t>
            </a:r>
            <a:r>
              <a:rPr lang="en-US" sz="1800" b="1" dirty="0"/>
              <a:t>6LoWPAN Paging </a:t>
            </a:r>
            <a:r>
              <a:rPr lang="en-US" sz="1800" b="1" dirty="0" smtClean="0"/>
              <a:t>Dispatch, the 2</a:t>
            </a:r>
            <a:r>
              <a:rPr lang="en-US" sz="1800" b="1" baseline="30000" dirty="0" smtClean="0"/>
              <a:t>nd</a:t>
            </a:r>
            <a:r>
              <a:rPr lang="en-US" sz="1800" b="1" dirty="0" smtClean="0"/>
              <a:t> octet denotes page 15 and will be defined in the future</a:t>
            </a:r>
          </a:p>
        </p:txBody>
      </p:sp>
    </p:spTree>
    <p:extLst>
      <p:ext uri="{BB962C8B-B14F-4D97-AF65-F5344CB8AC3E}">
        <p14:creationId xmlns:p14="http://schemas.microsoft.com/office/powerpoint/2010/main" val="1030703644"/>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38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38</a:t>
            </a:fld>
            <a:endParaRPr lang="en-US"/>
          </a:p>
        </p:txBody>
      </p:sp>
      <p:sp>
        <p:nvSpPr>
          <p:cNvPr id="21509" name="Rectangle 2"/>
          <p:cNvSpPr>
            <a:spLocks noGrp="1" noChangeArrowheads="1"/>
          </p:cNvSpPr>
          <p:nvPr>
            <p:ph type="title" idx="4294967295"/>
          </p:nvPr>
        </p:nvSpPr>
        <p:spPr>
          <a:xfrm>
            <a:off x="533400" y="381000"/>
            <a:ext cx="7772400" cy="990600"/>
          </a:xfrm>
        </p:spPr>
        <p:txBody>
          <a:bodyPr/>
          <a:lstStyle/>
          <a:p>
            <a:pPr lvl="2"/>
            <a:r>
              <a:rPr lang="en-US" sz="3200" b="1" dirty="0" smtClean="0">
                <a:solidFill>
                  <a:srgbClr val="000000"/>
                </a:solidFill>
                <a:ea typeface="Lucida Grande"/>
                <a:cs typeface="Lucida Grande"/>
              </a:rPr>
              <a:t>Schedule</a:t>
            </a:r>
            <a:endParaRPr lang="en-US" sz="32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endParaRPr lang="en-US" sz="2000" b="1" dirty="0"/>
          </a:p>
        </p:txBody>
      </p:sp>
      <p:graphicFrame>
        <p:nvGraphicFramePr>
          <p:cNvPr id="2" name="Table 1"/>
          <p:cNvGraphicFramePr>
            <a:graphicFrameLocks noGrp="1"/>
          </p:cNvGraphicFramePr>
          <p:nvPr>
            <p:extLst>
              <p:ext uri="{D42A27DB-BD31-4B8C-83A1-F6EECF244321}">
                <p14:modId xmlns:p14="http://schemas.microsoft.com/office/powerpoint/2010/main" val="2810935787"/>
              </p:ext>
            </p:extLst>
          </p:nvPr>
        </p:nvGraphicFramePr>
        <p:xfrm>
          <a:off x="609600" y="1676400"/>
          <a:ext cx="7848600" cy="3985490"/>
        </p:xfrm>
        <a:graphic>
          <a:graphicData uri="http://schemas.openxmlformats.org/drawingml/2006/table">
            <a:tbl>
              <a:tblPr firstRow="1" bandRow="1">
                <a:tableStyleId>{5C22544A-7EE6-4342-B048-85BDC9FD1C3A}</a:tableStyleId>
              </a:tblPr>
              <a:tblGrid>
                <a:gridCol w="3047999"/>
                <a:gridCol w="2463801"/>
                <a:gridCol w="2336800"/>
              </a:tblGrid>
              <a:tr h="398549">
                <a:tc>
                  <a:txBody>
                    <a:bodyPr/>
                    <a:lstStyle/>
                    <a:p>
                      <a:pPr marL="457200" lvl="1" indent="0">
                        <a:buFont typeface="Arial"/>
                        <a:buNone/>
                      </a:pPr>
                      <a:r>
                        <a:rPr lang="en-US" sz="1600" dirty="0" smtClean="0"/>
                        <a:t>TASK</a:t>
                      </a:r>
                    </a:p>
                  </a:txBody>
                  <a:tcPr/>
                </a:tc>
                <a:tc>
                  <a:txBody>
                    <a:bodyPr/>
                    <a:lstStyle/>
                    <a:p>
                      <a:r>
                        <a:rPr lang="en-US" dirty="0" smtClean="0"/>
                        <a:t>Start</a:t>
                      </a:r>
                      <a:endParaRPr lang="en-US" dirty="0"/>
                    </a:p>
                  </a:txBody>
                  <a:tcPr/>
                </a:tc>
                <a:tc>
                  <a:txBody>
                    <a:bodyPr/>
                    <a:lstStyle/>
                    <a:p>
                      <a:r>
                        <a:rPr lang="en-US" dirty="0" smtClean="0"/>
                        <a:t>Completed</a:t>
                      </a:r>
                      <a:endParaRPr lang="en-US" dirty="0"/>
                    </a:p>
                  </a:txBody>
                  <a:tcPr/>
                </a:tc>
              </a:tr>
              <a:tr h="398549">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TG12</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May, 2016</a:t>
                      </a:r>
                    </a:p>
                  </a:txBody>
                  <a:tcPr/>
                </a:tc>
                <a:tc>
                  <a:txBody>
                    <a:bodyPr/>
                    <a:lstStyle/>
                    <a:p>
                      <a:r>
                        <a:rPr lang="en-US" b="1" dirty="0" smtClean="0"/>
                        <a:t>Mar,</a:t>
                      </a:r>
                      <a:r>
                        <a:rPr lang="en-US" b="1" baseline="0" dirty="0" smtClean="0"/>
                        <a:t> 2019</a:t>
                      </a:r>
                      <a:endParaRPr lang="en-US" b="1" dirty="0"/>
                    </a:p>
                  </a:txBody>
                  <a:tcPr/>
                </a:tc>
              </a:tr>
              <a:tr h="398549">
                <a:tc>
                  <a:txBody>
                    <a:bodyPr/>
                    <a:lstStyle/>
                    <a:p>
                      <a:r>
                        <a:rPr lang="en-US" dirty="0" smtClean="0"/>
                        <a:t>Concept and Architecture</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2016</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r>
              <a:tr h="398549">
                <a:tc>
                  <a:txBody>
                    <a:bodyPr/>
                    <a:lstStyle/>
                    <a:p>
                      <a:r>
                        <a:rPr lang="en-US" dirty="0" smtClean="0"/>
                        <a:t>Baseline definition</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Nov, 2016</a:t>
                      </a:r>
                    </a:p>
                  </a:txBody>
                  <a:tcPr/>
                </a:tc>
                <a:tc>
                  <a:txBody>
                    <a:bodyPr/>
                    <a:lstStyle/>
                    <a:p>
                      <a:r>
                        <a:rPr lang="en-US" dirty="0" smtClean="0"/>
                        <a:t>May, 2017</a:t>
                      </a:r>
                      <a:endParaRPr lang="en-US" dirty="0"/>
                    </a:p>
                  </a:txBody>
                  <a:tcPr/>
                </a:tc>
              </a:tr>
              <a:tr h="398549">
                <a:tc>
                  <a:txBody>
                    <a:bodyPr/>
                    <a:lstStyle/>
                    <a:p>
                      <a:r>
                        <a:rPr lang="en-US" dirty="0" smtClean="0"/>
                        <a:t>Draft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May, 2017</a:t>
                      </a: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Sept, 2017</a:t>
                      </a:r>
                    </a:p>
                  </a:txBody>
                  <a:tcPr/>
                </a:tc>
              </a:tr>
              <a:tr h="398549">
                <a:tc>
                  <a:txBody>
                    <a:bodyPr/>
                    <a:lstStyle/>
                    <a:p>
                      <a:r>
                        <a:rPr lang="en-US" dirty="0" smtClean="0"/>
                        <a:t>TG Comment Collection</a:t>
                      </a:r>
                      <a:endParaRPr lang="en-US" dirty="0"/>
                    </a:p>
                  </a:txBody>
                  <a:tcPr/>
                </a:tc>
                <a:tc>
                  <a:txBody>
                    <a:bodyPr/>
                    <a:lstStyle/>
                    <a:p>
                      <a:r>
                        <a:rPr lang="en-US" dirty="0" smtClean="0"/>
                        <a:t>Sept, 2017</a:t>
                      </a:r>
                      <a:endParaRPr lang="en-US" dirty="0"/>
                    </a:p>
                  </a:txBody>
                  <a:tcPr/>
                </a:tc>
                <a:tc>
                  <a:txBody>
                    <a:bodyPr/>
                    <a:lstStyle/>
                    <a:p>
                      <a:r>
                        <a:rPr lang="en-US" dirty="0" smtClean="0"/>
                        <a:t>Nov, 2017</a:t>
                      </a:r>
                      <a:endParaRPr lang="en-US" dirty="0"/>
                    </a:p>
                  </a:txBody>
                  <a:tcPr/>
                </a:tc>
              </a:tr>
              <a:tr h="398549">
                <a:tc>
                  <a:txBody>
                    <a:bodyPr/>
                    <a:lstStyle/>
                    <a:p>
                      <a:r>
                        <a:rPr lang="en-US" dirty="0" smtClean="0"/>
                        <a:t>WG Letter Ballot</a:t>
                      </a:r>
                      <a:endParaRPr lang="en-US" dirty="0"/>
                    </a:p>
                  </a:txBody>
                  <a:tcPr/>
                </a:tc>
                <a:tc>
                  <a:txBody>
                    <a:bodyPr/>
                    <a:lstStyle/>
                    <a:p>
                      <a:r>
                        <a:rPr lang="en-US" dirty="0" smtClean="0"/>
                        <a:t>Dec,</a:t>
                      </a:r>
                      <a:r>
                        <a:rPr lang="en-US" baseline="0" dirty="0" smtClean="0"/>
                        <a:t> 2017</a:t>
                      </a:r>
                      <a:endParaRPr lang="en-US" dirty="0"/>
                    </a:p>
                  </a:txBody>
                  <a:tcPr/>
                </a:tc>
                <a:tc>
                  <a:txBody>
                    <a:bodyPr/>
                    <a:lstStyle/>
                    <a:p>
                      <a:r>
                        <a:rPr lang="en-US" dirty="0" smtClean="0"/>
                        <a:t>July,</a:t>
                      </a:r>
                      <a:r>
                        <a:rPr lang="en-US" baseline="0" dirty="0" smtClean="0"/>
                        <a:t> 2018</a:t>
                      </a:r>
                      <a:endParaRPr lang="en-US" dirty="0"/>
                    </a:p>
                  </a:txBody>
                  <a:tcPr/>
                </a:tc>
              </a:tr>
              <a:tr h="398549">
                <a:tc>
                  <a:txBody>
                    <a:bodyPr/>
                    <a:lstStyle/>
                    <a:p>
                      <a:r>
                        <a:rPr lang="en-US" dirty="0" smtClean="0"/>
                        <a:t>Sponsor Ballot</a:t>
                      </a:r>
                      <a:endParaRPr lang="en-US" dirty="0"/>
                    </a:p>
                  </a:txBody>
                  <a:tcPr/>
                </a:tc>
                <a:tc>
                  <a:txBody>
                    <a:bodyPr/>
                    <a:lstStyle/>
                    <a:p>
                      <a:r>
                        <a:rPr lang="en-US" dirty="0" smtClean="0"/>
                        <a:t>Aug, 2018</a:t>
                      </a:r>
                      <a:endParaRPr lang="en-US" dirty="0"/>
                    </a:p>
                  </a:txBody>
                  <a:tcPr/>
                </a:tc>
                <a:tc>
                  <a:txBody>
                    <a:bodyPr/>
                    <a:lstStyle/>
                    <a:p>
                      <a:r>
                        <a:rPr lang="en-US" dirty="0" smtClean="0"/>
                        <a:t>Jan, 2019</a:t>
                      </a:r>
                      <a:endParaRPr lang="en-US" dirty="0"/>
                    </a:p>
                  </a:txBody>
                  <a:tcPr/>
                </a:tc>
              </a:tr>
              <a:tr h="398549">
                <a:tc>
                  <a:txBody>
                    <a:bodyPr/>
                    <a:lstStyle/>
                    <a:p>
                      <a:r>
                        <a:rPr lang="en-US" dirty="0" smtClean="0"/>
                        <a:t>NesCom</a:t>
                      </a:r>
                      <a:endParaRPr lang="en-US" dirty="0"/>
                    </a:p>
                  </a:txBody>
                  <a:tcPr/>
                </a:tc>
                <a:tc>
                  <a:txBody>
                    <a:bodyPr/>
                    <a:lstStyle/>
                    <a:p>
                      <a:r>
                        <a:rPr lang="en-US" dirty="0" smtClean="0"/>
                        <a:t>Jan, 2019</a:t>
                      </a:r>
                      <a:endParaRPr lang="en-US" dirty="0"/>
                    </a:p>
                  </a:txBody>
                  <a:tcPr/>
                </a:tc>
                <a:tc>
                  <a:txBody>
                    <a:bodyPr/>
                    <a:lstStyle/>
                    <a:p>
                      <a:r>
                        <a:rPr lang="en-US" dirty="0" smtClean="0"/>
                        <a:t>Mar, 2019</a:t>
                      </a:r>
                      <a:endParaRPr lang="en-US" dirty="0"/>
                    </a:p>
                  </a:txBody>
                  <a:tcPr/>
                </a:tc>
              </a:tr>
              <a:tr h="398549">
                <a:tc>
                  <a:txBody>
                    <a:bodyPr/>
                    <a:lstStyle/>
                    <a:p>
                      <a:r>
                        <a:rPr lang="en-US" dirty="0" smtClean="0"/>
                        <a:t>IEEE-SA Publication</a:t>
                      </a:r>
                      <a:endParaRPr lang="en-US" dirty="0"/>
                    </a:p>
                  </a:txBody>
                  <a:tcPr/>
                </a:tc>
                <a:tc>
                  <a:txBody>
                    <a:bodyPr/>
                    <a:lstStyle/>
                    <a:p>
                      <a:r>
                        <a:rPr lang="en-US" dirty="0" smtClean="0"/>
                        <a:t>Mar, 2019</a:t>
                      </a:r>
                      <a:endParaRPr lang="en-US" dirty="0"/>
                    </a:p>
                  </a:txBody>
                  <a:tcPr/>
                </a:tc>
                <a:tc>
                  <a:txBody>
                    <a:bodyPr/>
                    <a:lstStyle/>
                    <a:p>
                      <a:r>
                        <a:rPr lang="en-US" dirty="0" smtClean="0"/>
                        <a:t>June, 2019</a:t>
                      </a:r>
                      <a:endParaRPr lang="en-US" dirty="0"/>
                    </a:p>
                  </a:txBody>
                  <a:tcPr/>
                </a:tc>
              </a:tr>
            </a:tbl>
          </a:graphicData>
        </a:graphic>
      </p:graphicFrame>
    </p:spTree>
    <p:extLst>
      <p:ext uri="{BB962C8B-B14F-4D97-AF65-F5344CB8AC3E}">
        <p14:creationId xmlns:p14="http://schemas.microsoft.com/office/powerpoint/2010/main" val="194805698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152400"/>
            <a:ext cx="7772400" cy="1143000"/>
          </a:xfrm>
        </p:spPr>
        <p:txBody>
          <a:bodyPr/>
          <a:lstStyle/>
          <a:p>
            <a:r>
              <a:rPr lang="en-GB" u="sng">
                <a:latin typeface="Arial" charset="0"/>
              </a:rPr>
              <a:t>Patent Related Links</a:t>
            </a:r>
            <a:endParaRPr lang="en-US" u="sng">
              <a:latin typeface="Arial" charset="0"/>
            </a:endParaRPr>
          </a:p>
        </p:txBody>
      </p:sp>
      <p:sp>
        <p:nvSpPr>
          <p:cNvPr id="9219" name="Rectangle 3"/>
          <p:cNvSpPr>
            <a:spLocks noGrp="1" noChangeArrowheads="1"/>
          </p:cNvSpPr>
          <p:nvPr>
            <p:ph type="body" idx="1"/>
          </p:nvPr>
        </p:nvSpPr>
        <p:spPr>
          <a:xfrm>
            <a:off x="0" y="1295400"/>
            <a:ext cx="8991600" cy="3886200"/>
          </a:xfrm>
        </p:spPr>
        <p:txBody>
          <a:bodyPr/>
          <a:lstStyle/>
          <a:p>
            <a:pPr lvl="1">
              <a:lnSpc>
                <a:spcPct val="90000"/>
              </a:lnSpc>
              <a:buFont typeface="Monotype Sorts" charset="0"/>
              <a:buNone/>
            </a:pPr>
            <a:r>
              <a:rPr lang="en-US" sz="2400">
                <a:latin typeface="Arial" charset="0"/>
                <a:cs typeface="Times New Roman" charset="0"/>
              </a:rPr>
              <a:t>	All participants should be familiar with their obligations under the IEEE-SA Policies &amp; Procedures for standards development.</a:t>
            </a:r>
          </a:p>
          <a:p>
            <a:pPr lvl="1">
              <a:lnSpc>
                <a:spcPct val="90000"/>
              </a:lnSpc>
              <a:buFont typeface="Monotype Sorts" charset="0"/>
              <a:buNone/>
            </a:pPr>
            <a:r>
              <a:rPr lang="en-US" sz="2400">
                <a:latin typeface="Arial" charset="0"/>
                <a:cs typeface="Times New Roman" charset="0"/>
              </a:rPr>
              <a:t>	Patent Policy is stated in these sources:</a:t>
            </a:r>
          </a:p>
          <a:p>
            <a:pPr lvl="1">
              <a:lnSpc>
                <a:spcPct val="90000"/>
              </a:lnSpc>
              <a:buFont typeface="Monotype Sorts" charset="0"/>
              <a:buNone/>
            </a:pPr>
            <a:r>
              <a:rPr lang="en-GB" sz="2400">
                <a:latin typeface="Arial" charset="0"/>
              </a:rPr>
              <a:t>		IEEE-SA Standards Boards Bylaws</a:t>
            </a:r>
          </a:p>
          <a:p>
            <a:pPr lvl="1">
              <a:lnSpc>
                <a:spcPct val="90000"/>
              </a:lnSpc>
              <a:buFont typeface="Monotype Sorts" charset="0"/>
              <a:buNone/>
            </a:pPr>
            <a:r>
              <a:rPr lang="en-US" sz="2100">
                <a:latin typeface="Arial" charset="0"/>
              </a:rPr>
              <a:t>		</a:t>
            </a:r>
            <a:r>
              <a:rPr lang="en-US" sz="2100" i="1">
                <a:latin typeface="Arial" charset="0"/>
              </a:rPr>
              <a:t>http://standards.ieee.org/develop/policies/bylaws/sect6-7.html#6</a:t>
            </a:r>
          </a:p>
          <a:p>
            <a:pPr lvl="1">
              <a:lnSpc>
                <a:spcPct val="90000"/>
              </a:lnSpc>
              <a:buFont typeface="Monotype Sorts" charset="0"/>
              <a:buNone/>
            </a:pPr>
            <a:r>
              <a:rPr lang="en-GB" sz="2400">
                <a:latin typeface="Arial" charset="0"/>
              </a:rPr>
              <a:t>		IEEE-SA Standards Board Operations Manual</a:t>
            </a:r>
          </a:p>
          <a:p>
            <a:pPr lvl="1">
              <a:lnSpc>
                <a:spcPct val="90000"/>
              </a:lnSpc>
              <a:buFont typeface="Monotype Sorts" charset="0"/>
              <a:buNone/>
            </a:pPr>
            <a:r>
              <a:rPr lang="en-US" sz="2400">
                <a:latin typeface="Arial" charset="0"/>
              </a:rPr>
              <a:t>		</a:t>
            </a:r>
            <a:r>
              <a:rPr lang="en-US" sz="2100" i="1">
                <a:latin typeface="Arial" charset="0"/>
              </a:rPr>
              <a:t>http://standards.ieee.org/develop/policies/opman/sect6.html#6.3</a:t>
            </a:r>
            <a:endParaRPr lang="en-US" sz="2400">
              <a:latin typeface="Arial" charset="0"/>
            </a:endParaRPr>
          </a:p>
          <a:p>
            <a:pPr lvl="1">
              <a:lnSpc>
                <a:spcPct val="90000"/>
              </a:lnSpc>
              <a:buFont typeface="Monotype Sorts" charset="0"/>
              <a:buNone/>
            </a:pPr>
            <a:r>
              <a:rPr lang="en-US" sz="2400">
                <a:latin typeface="Arial" charset="0"/>
                <a:cs typeface="Times New Roman" charset="0"/>
              </a:rPr>
              <a:t>	Material about the patent policy is available at</a:t>
            </a:r>
            <a:r>
              <a:rPr lang="en-US" sz="2400">
                <a:latin typeface="Arial" charset="0"/>
              </a:rPr>
              <a:t> </a:t>
            </a:r>
          </a:p>
          <a:p>
            <a:pPr lvl="1">
              <a:lnSpc>
                <a:spcPct val="90000"/>
              </a:lnSpc>
              <a:buFont typeface="Monotype Sorts" charset="0"/>
              <a:buNone/>
            </a:pPr>
            <a:r>
              <a:rPr lang="en-US" sz="2400">
                <a:latin typeface="Arial" charset="0"/>
              </a:rPr>
              <a:t>		</a:t>
            </a:r>
            <a:r>
              <a:rPr lang="en-US" sz="2100" i="1">
                <a:latin typeface="Arial" charset="0"/>
              </a:rPr>
              <a:t>http://standards.ieee.org/about/sasb/patcom/materials.html</a:t>
            </a:r>
          </a:p>
        </p:txBody>
      </p:sp>
      <p:sp>
        <p:nvSpPr>
          <p:cNvPr id="9220" name="Text Box 6"/>
          <p:cNvSpPr txBox="1">
            <a:spLocks noChangeArrowheads="1"/>
          </p:cNvSpPr>
          <p:nvPr/>
        </p:nvSpPr>
        <p:spPr bwMode="auto">
          <a:xfrm>
            <a:off x="4114800" y="6491287"/>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#2</a:t>
            </a:r>
            <a:endParaRPr lang="en-US" sz="2400" dirty="0">
              <a:solidFill>
                <a:schemeClr val="tx1"/>
              </a:solidFill>
              <a:latin typeface="Times New Roman" charset="0"/>
            </a:endParaRP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0" hangingPunct="0"/>
            <a:r>
              <a:rPr lang="en-US" sz="1200" b="1">
                <a:solidFill>
                  <a:srgbClr val="000099"/>
                </a:solidFill>
                <a:latin typeface="Arial" charset="0"/>
              </a:rPr>
              <a:t>If you have questions, contact the IEEE-SA Standards Board Patent Committee Administrator at patcom@ieee.org or visit http://standards.ieee.org/about/sasb/patcom/index.html</a:t>
            </a:r>
          </a:p>
          <a:p>
            <a:pPr algn="ctr" eaLnBrk="0" hangingPunct="0">
              <a:lnSpc>
                <a:spcPct val="80000"/>
              </a:lnSpc>
              <a:spcBef>
                <a:spcPct val="20000"/>
              </a:spcBef>
              <a:buClr>
                <a:srgbClr val="CC3300"/>
              </a:buClr>
              <a:buSzPct val="50000"/>
              <a:buFont typeface="Monotype Sorts" charset="0"/>
              <a:buNone/>
            </a:pPr>
            <a:endParaRPr lang="en-US" sz="1200" b="1">
              <a:solidFill>
                <a:srgbClr val="000099"/>
              </a:solidFill>
              <a:latin typeface="Arial" charset="0"/>
            </a:endParaRPr>
          </a:p>
          <a:p>
            <a:pPr algn="ctr" eaLnBrk="0" hangingPunct="0">
              <a:lnSpc>
                <a:spcPct val="80000"/>
              </a:lnSpc>
              <a:spcBef>
                <a:spcPct val="20000"/>
              </a:spcBef>
              <a:buClr>
                <a:srgbClr val="CC3300"/>
              </a:buClr>
              <a:buSzPct val="50000"/>
              <a:buFont typeface="Monotype Sorts" charset="0"/>
              <a:buNone/>
            </a:pPr>
            <a:r>
              <a:rPr lang="en-US" sz="1200" b="1">
                <a:solidFill>
                  <a:srgbClr val="000099"/>
                </a:solidFill>
                <a:latin typeface="Arial" charset="0"/>
              </a:rPr>
              <a:t>This slide set is available at https://development.standards.ieee.org/myproject/Public/mytools/mob/slideset.ppt</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381000"/>
            <a:ext cx="8686800" cy="1143000"/>
          </a:xfrm>
        </p:spPr>
        <p:txBody>
          <a:bodyPr/>
          <a:lstStyle/>
          <a:p>
            <a:r>
              <a:rPr lang="en-US">
                <a:latin typeface="Arial" charset="0"/>
              </a:rPr>
              <a:t>Call for Potentially Essential Patents</a:t>
            </a:r>
          </a:p>
        </p:txBody>
      </p:sp>
      <p:sp>
        <p:nvSpPr>
          <p:cNvPr id="10243" name="Rectangle 1027"/>
          <p:cNvSpPr>
            <a:spLocks noGrp="1" noChangeArrowheads="1"/>
          </p:cNvSpPr>
          <p:nvPr>
            <p:ph type="body" idx="1"/>
          </p:nvPr>
        </p:nvSpPr>
        <p:spPr>
          <a:xfrm>
            <a:off x="609600" y="1676400"/>
            <a:ext cx="7772400" cy="4114800"/>
          </a:xfrm>
        </p:spPr>
        <p:txBody>
          <a:bodyPr/>
          <a:lstStyle/>
          <a:p>
            <a:pPr>
              <a:buFont typeface="Arial" charset="0"/>
              <a:buChar char="•"/>
            </a:pPr>
            <a:r>
              <a:rPr lang="en-US" sz="2800" dirty="0">
                <a:latin typeface="Arial"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sz="2000" dirty="0">
                <a:latin typeface="Arial" charset="0"/>
              </a:rPr>
              <a:t>Either speak up now or</a:t>
            </a:r>
          </a:p>
          <a:p>
            <a:pPr lvl="1">
              <a:buFont typeface="Arial" charset="0"/>
              <a:buChar char="•"/>
            </a:pPr>
            <a:r>
              <a:rPr lang="en-US" sz="2000" dirty="0">
                <a:latin typeface="Arial" charset="0"/>
              </a:rPr>
              <a:t>Provide the chair of this group with the identity of the holder(s) of any and all such claims as soon as possible or</a:t>
            </a:r>
          </a:p>
          <a:p>
            <a:pPr lvl="1">
              <a:buFont typeface="Arial" charset="0"/>
              <a:buChar char="•"/>
            </a:pPr>
            <a:r>
              <a:rPr lang="en-US" sz="2000" dirty="0">
                <a:latin typeface="Arial" charset="0"/>
              </a:rPr>
              <a:t>Cause an LOA to be submitted</a:t>
            </a:r>
          </a:p>
        </p:txBody>
      </p:sp>
      <p:sp>
        <p:nvSpPr>
          <p:cNvPr id="10244" name="Text Box 1028"/>
          <p:cNvSpPr txBox="1">
            <a:spLocks noChangeArrowheads="1"/>
          </p:cNvSpPr>
          <p:nvPr/>
        </p:nvSpPr>
        <p:spPr bwMode="auto">
          <a:xfrm>
            <a:off x="4114800" y="6488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rgbClr val="000099"/>
                </a:solidFill>
                <a:latin typeface="Arial" charset="0"/>
                <a:ea typeface="ＭＳ Ｐゴシック" charset="0"/>
              </a:defRPr>
            </a:lvl1pPr>
            <a:lvl2pPr>
              <a:defRPr sz="2800">
                <a:solidFill>
                  <a:srgbClr val="000099"/>
                </a:solidFill>
                <a:latin typeface="Arial" charset="0"/>
                <a:ea typeface="ＭＳ Ｐゴシック" charset="0"/>
              </a:defRPr>
            </a:lvl2pPr>
            <a:lvl3pPr>
              <a:defRPr sz="2400">
                <a:solidFill>
                  <a:srgbClr val="000099"/>
                </a:solidFill>
                <a:latin typeface="Arial" charset="0"/>
                <a:ea typeface="ＭＳ Ｐゴシック" charset="0"/>
              </a:defRPr>
            </a:lvl3pPr>
            <a:lvl4pPr>
              <a:defRPr sz="2000">
                <a:solidFill>
                  <a:srgbClr val="000099"/>
                </a:solidFill>
                <a:latin typeface="Arial" charset="0"/>
                <a:ea typeface="ＭＳ Ｐゴシック" charset="0"/>
              </a:defRPr>
            </a:lvl4pPr>
            <a:lvl5pPr>
              <a:defRPr sz="2000">
                <a:solidFill>
                  <a:srgbClr val="000099"/>
                </a:solidFill>
                <a:latin typeface="Arial" charset="0"/>
                <a:ea typeface="ＭＳ Ｐゴシック" charset="0"/>
              </a:defRPr>
            </a:lvl5pPr>
            <a:lvl6pPr>
              <a:buFont typeface="Monotype Sorts" charset="0"/>
              <a:defRPr sz="2000">
                <a:solidFill>
                  <a:srgbClr val="000099"/>
                </a:solidFill>
                <a:latin typeface="Arial" charset="0"/>
                <a:ea typeface="ＭＳ Ｐゴシック" charset="0"/>
              </a:defRPr>
            </a:lvl6pPr>
            <a:lvl7pPr>
              <a:buFont typeface="Monotype Sorts" charset="0"/>
              <a:defRPr sz="2000">
                <a:solidFill>
                  <a:srgbClr val="000099"/>
                </a:solidFill>
                <a:latin typeface="Arial" charset="0"/>
                <a:ea typeface="ＭＳ Ｐゴシック" charset="0"/>
              </a:defRPr>
            </a:lvl7pPr>
            <a:lvl8pPr>
              <a:buFont typeface="Monotype Sorts" charset="0"/>
              <a:defRPr sz="2000">
                <a:solidFill>
                  <a:srgbClr val="000099"/>
                </a:solidFill>
                <a:latin typeface="Arial" charset="0"/>
                <a:ea typeface="ＭＳ Ｐゴシック" charset="0"/>
              </a:defRPr>
            </a:lvl8pPr>
            <a:lvl9pPr>
              <a:buFont typeface="Monotype Sorts" charset="0"/>
              <a:defRPr sz="2000">
                <a:solidFill>
                  <a:srgbClr val="000099"/>
                </a:solidFill>
                <a:latin typeface="Arial" charset="0"/>
                <a:ea typeface="ＭＳ Ｐゴシック" charset="0"/>
              </a:defRPr>
            </a:lvl9pPr>
          </a:lstStyle>
          <a:p>
            <a:pPr eaLnBrk="0" hangingPunct="0"/>
            <a:r>
              <a:rPr lang="en-US" sz="1800" b="1" u="sng" dirty="0">
                <a:solidFill>
                  <a:schemeClr val="tx1"/>
                </a:solidFill>
                <a:latin typeface="Times New Roman" charset="0"/>
              </a:rPr>
              <a:t>Slide #3</a:t>
            </a:r>
          </a:p>
        </p:txBody>
      </p:sp>
      <p:sp>
        <p:nvSpPr>
          <p:cNvPr id="2" name="Date Placeholder 1"/>
          <p:cNvSpPr>
            <a:spLocks noGrp="1"/>
          </p:cNvSpPr>
          <p:nvPr>
            <p:ph type="dt" sz="half" idx="10"/>
          </p:nvPr>
        </p:nvSpPr>
        <p:spPr/>
        <p:txBody>
          <a:bodyPr/>
          <a:lstStyle/>
          <a:p>
            <a:pPr>
              <a:defRPr/>
            </a:pPr>
            <a:r>
              <a:rPr lang="en-US" smtClean="0"/>
              <a:t>&lt;Jan 2017&gt;</a:t>
            </a:r>
            <a:endParaRPr lang="en-US" dirty="0"/>
          </a:p>
        </p:txBody>
      </p:sp>
      <p:sp>
        <p:nvSpPr>
          <p:cNvPr id="3"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415733E-E371-8944-98C6-8B637C4A033A}" type="slidenum">
              <a:rPr lang="en-US" smtClean="0"/>
              <a:pPr>
                <a:defRPr/>
              </a:pPr>
              <a:t>5</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533400" y="533400"/>
            <a:ext cx="8001000" cy="990600"/>
          </a:xfrm>
        </p:spPr>
        <p:txBody>
          <a:bodyPr/>
          <a:lstStyle/>
          <a:p>
            <a:r>
              <a:rPr lang="en-US" b="1" dirty="0" smtClean="0">
                <a:solidFill>
                  <a:srgbClr val="000000"/>
                </a:solidFill>
                <a:ea typeface="Lucida Grande"/>
                <a:cs typeface="Lucida Grande"/>
              </a:rPr>
              <a:t>TG12 Officers</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1676400" y="2133600"/>
            <a:ext cx="4343400" cy="707886"/>
          </a:xfrm>
          <a:prstGeom prst="rect">
            <a:avLst/>
          </a:prstGeom>
          <a:noFill/>
        </p:spPr>
        <p:txBody>
          <a:bodyPr wrap="square" rtlCol="0">
            <a:spAutoFit/>
          </a:bodyPr>
          <a:lstStyle/>
          <a:p>
            <a:r>
              <a:rPr lang="en-US" sz="2000" dirty="0" smtClean="0"/>
              <a:t>Chair		Pat Kinney</a:t>
            </a:r>
          </a:p>
          <a:p>
            <a:r>
              <a:rPr lang="en-US" sz="2000" dirty="0" smtClean="0"/>
              <a:t>Vice Chair	Charlie Perkins</a:t>
            </a:r>
            <a:endParaRPr lang="en-US" sz="2000" dirty="0"/>
          </a:p>
        </p:txBody>
      </p:sp>
    </p:spTree>
    <p:extLst>
      <p:ext uri="{BB962C8B-B14F-4D97-AF65-F5344CB8AC3E}">
        <p14:creationId xmlns:p14="http://schemas.microsoft.com/office/powerpoint/2010/main" val="31270855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04800" y="457200"/>
            <a:ext cx="8305800" cy="762000"/>
          </a:xfrm>
        </p:spPr>
        <p:txBody>
          <a:bodyPr/>
          <a:lstStyle/>
          <a:p>
            <a:r>
              <a:rPr lang="en-US" b="1" dirty="0" smtClean="0">
                <a:latin typeface="Times New Roman" charset="0"/>
                <a:ea typeface="ＭＳ Ｐゴシック" charset="0"/>
                <a:cs typeface="ＭＳ Ｐゴシック" charset="0"/>
              </a:rPr>
              <a:t>TG12 Meeting Goals </a:t>
            </a:r>
            <a:r>
              <a:rPr lang="en-US" sz="2000" b="1" dirty="0" smtClean="0">
                <a:latin typeface="Times New Roman" charset="0"/>
                <a:ea typeface="ＭＳ Ｐゴシック" charset="0"/>
                <a:cs typeface="ＭＳ Ｐゴシック" charset="0"/>
              </a:rPr>
              <a:t>(agenda: 15</a:t>
            </a:r>
            <a:r>
              <a:rPr lang="en-US" sz="2000" b="1" dirty="0" smtClean="0">
                <a:latin typeface="Times New Roman" charset="0"/>
                <a:ea typeface="ＭＳ Ｐゴシック" charset="0"/>
                <a:cs typeface="ＭＳ Ｐゴシック" charset="0"/>
              </a:rPr>
              <a:t>-</a:t>
            </a:r>
            <a:r>
              <a:rPr lang="en-US" sz="2000" b="1" dirty="0" smtClean="0">
                <a:latin typeface="Times New Roman" charset="0"/>
                <a:ea typeface="ＭＳ Ｐゴシック" charset="0"/>
                <a:cs typeface="ＭＳ Ｐゴシック" charset="0"/>
              </a:rPr>
              <a:t>17-0026-</a:t>
            </a:r>
            <a:r>
              <a:rPr lang="en-US" sz="2000" b="1" dirty="0" smtClean="0">
                <a:latin typeface="Times New Roman" charset="0"/>
                <a:ea typeface="ＭＳ Ｐゴシック" charset="0"/>
                <a:cs typeface="ＭＳ Ｐゴシック" charset="0"/>
              </a:rPr>
              <a:t>00)</a:t>
            </a:r>
            <a:r>
              <a:rPr lang="en-US" sz="2800" b="1" dirty="0" smtClean="0">
                <a:latin typeface="Times New Roman" charset="0"/>
                <a:ea typeface="ＭＳ Ｐゴシック" charset="0"/>
                <a:cs typeface="ＭＳ Ｐゴシック" charset="0"/>
              </a:rPr>
              <a:t> </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447800"/>
            <a:ext cx="87630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smtClean="0"/>
              <a:t>Monday 16 Jan, PM1: Opening report, Agenda, Status and Functional decomposition review</a:t>
            </a:r>
            <a:r>
              <a:rPr lang="en-US" sz="2400" dirty="0" smtClean="0"/>
              <a:t> </a:t>
            </a:r>
          </a:p>
          <a:p>
            <a:pPr marL="342900" indent="-342900">
              <a:buClr>
                <a:srgbClr val="FF0000"/>
              </a:buClr>
              <a:buFont typeface="Wingdings" charset="2"/>
              <a:buChar char="q"/>
            </a:pPr>
            <a:r>
              <a:rPr lang="en-US" sz="2400" b="1" dirty="0" smtClean="0"/>
              <a:t>Monday </a:t>
            </a:r>
            <a:r>
              <a:rPr lang="en-US" sz="2400" b="1" dirty="0"/>
              <a:t>16 Jan, PM2: Session focus: Header Compression, PDE, MMI, Management Protocols Module (MPM), assignment of functional blocks not already assigned</a:t>
            </a:r>
            <a:r>
              <a:rPr lang="en-US" sz="2400" dirty="0"/>
              <a:t> </a:t>
            </a:r>
            <a:endParaRPr lang="en-US" sz="2400" dirty="0" smtClean="0"/>
          </a:p>
          <a:p>
            <a:pPr marL="342900" indent="-342900">
              <a:buClr>
                <a:srgbClr val="FF0000"/>
              </a:buClr>
              <a:buFont typeface="Wingdings" charset="2"/>
              <a:buChar char="q"/>
            </a:pPr>
            <a:r>
              <a:rPr lang="en-US" sz="2400" b="1" dirty="0"/>
              <a:t>Tuesday 17 Jan, PM1: Detailed discussion on PDE</a:t>
            </a:r>
            <a:r>
              <a:rPr lang="en-US" sz="2400" dirty="0"/>
              <a:t> </a:t>
            </a:r>
            <a:endParaRPr lang="en-US" sz="2400" dirty="0" smtClean="0"/>
          </a:p>
          <a:p>
            <a:pPr marL="342900" indent="-342900">
              <a:buClr>
                <a:srgbClr val="FF0000"/>
              </a:buClr>
              <a:buFont typeface="Wingdings" charset="2"/>
              <a:buChar char="q"/>
            </a:pPr>
            <a:r>
              <a:rPr lang="en-US" sz="2400" b="1" dirty="0"/>
              <a:t>Wednesday 18 Jan, PM1: 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smtClean="0"/>
              <a:t>Wednesday </a:t>
            </a:r>
            <a:r>
              <a:rPr lang="en-US" sz="2400" b="1" dirty="0"/>
              <a:t>18 Jan, PM2: Detailed discussion on </a:t>
            </a:r>
            <a:r>
              <a:rPr lang="en-US" sz="2400" b="1" dirty="0" smtClean="0"/>
              <a:t>MMI</a:t>
            </a:r>
            <a:endParaRPr lang="en-US" sz="2400" dirty="0" smtClean="0"/>
          </a:p>
          <a:p>
            <a:pPr marL="342900" indent="-342900">
              <a:buClr>
                <a:srgbClr val="FF0000"/>
              </a:buClr>
              <a:buFont typeface="Wingdings" charset="2"/>
              <a:buChar char="q"/>
            </a:pPr>
            <a:r>
              <a:rPr lang="en-US" sz="2400" b="1" dirty="0"/>
              <a:t>Thursday 19 Jan, AM1: Detailed discussion on MPM</a:t>
            </a:r>
            <a:r>
              <a:rPr lang="en-US" sz="2400" dirty="0"/>
              <a:t> </a:t>
            </a:r>
            <a:endParaRPr lang="en-US" sz="2400" dirty="0" smtClean="0"/>
          </a:p>
          <a:p>
            <a:pPr marL="342900" indent="-342900">
              <a:buClr>
                <a:srgbClr val="FF0000"/>
              </a:buClr>
              <a:buFont typeface="Wingdings" charset="2"/>
              <a:buChar char="q"/>
            </a:pPr>
            <a:r>
              <a:rPr lang="en-US" sz="2400" b="1" dirty="0" smtClean="0"/>
              <a:t>Thursday </a:t>
            </a:r>
            <a:r>
              <a:rPr lang="en-US" sz="2400" b="1" dirty="0" smtClean="0"/>
              <a:t>10 Nov, AM2: Detailed discussion on header compression, Generic Module, Assigned module status, recap on week’s efforts, define the next steps, timetable for completion, phone </a:t>
            </a:r>
            <a:r>
              <a:rPr lang="en-US" sz="2400" b="1" dirty="0" smtClean="0"/>
              <a:t>calls</a:t>
            </a:r>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TG12 Meeting</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400" b="1" dirty="0"/>
              <a:t>Monday 16 Jan, PM1: Opening report, Agenda, Status and Functional decomposition review</a:t>
            </a:r>
            <a:r>
              <a:rPr lang="en-US" sz="2400" dirty="0"/>
              <a:t> </a:t>
            </a:r>
          </a:p>
          <a:p>
            <a:pPr marL="800100" lvl="1" indent="-342900">
              <a:buClr>
                <a:srgbClr val="FF0000"/>
              </a:buClr>
              <a:buFont typeface="Wingdings" charset="2"/>
              <a:buChar char="q"/>
            </a:pPr>
            <a:r>
              <a:rPr lang="en-US" sz="2400" b="1" dirty="0" smtClean="0"/>
              <a:t>Approve </a:t>
            </a:r>
            <a:r>
              <a:rPr lang="en-US" sz="2400" b="1" dirty="0" smtClean="0"/>
              <a:t>Agenda 15-</a:t>
            </a:r>
            <a:r>
              <a:rPr lang="en-US" sz="2400" b="1" dirty="0" smtClean="0"/>
              <a:t>17-0026-</a:t>
            </a:r>
            <a:r>
              <a:rPr lang="en-US" sz="2400" b="1" dirty="0" smtClean="0"/>
              <a:t>00</a:t>
            </a:r>
          </a:p>
          <a:p>
            <a:pPr marL="800100" lvl="1" indent="-342900">
              <a:buClr>
                <a:srgbClr val="FF0000"/>
              </a:buClr>
              <a:buFont typeface="Wingdings" charset="2"/>
              <a:buChar char="q"/>
            </a:pPr>
            <a:r>
              <a:rPr lang="en-US" sz="2400" b="1" dirty="0" smtClean="0"/>
              <a:t>Approve Minutes from previous session, 15-16-</a:t>
            </a:r>
            <a:r>
              <a:rPr lang="en-US" sz="2400" b="1" dirty="0" smtClean="0"/>
              <a:t>0838-</a:t>
            </a:r>
            <a:r>
              <a:rPr lang="en-US" sz="2400" b="1" dirty="0" smtClean="0"/>
              <a:t>00</a:t>
            </a:r>
          </a:p>
          <a:p>
            <a:pPr marL="800100" lvl="1" indent="-342900">
              <a:buClr>
                <a:srgbClr val="FF0000"/>
              </a:buClr>
              <a:buFont typeface="Wingdings" charset="2"/>
              <a:buChar char="q"/>
            </a:pPr>
            <a:r>
              <a:rPr lang="en-US" sz="2400" b="1" dirty="0" smtClean="0"/>
              <a:t>Status </a:t>
            </a:r>
            <a:r>
              <a:rPr lang="en-US" sz="2400" b="1" dirty="0" smtClean="0"/>
              <a:t>Update (slide 9)</a:t>
            </a:r>
            <a:endParaRPr lang="en-US" sz="2400" b="1" dirty="0" smtClean="0"/>
          </a:p>
          <a:p>
            <a:pPr marL="800100" lvl="1" indent="-342900">
              <a:buClr>
                <a:srgbClr val="FF0000"/>
              </a:buClr>
              <a:buFont typeface="Wingdings" charset="2"/>
              <a:buChar char="q"/>
            </a:pPr>
            <a:r>
              <a:rPr lang="en-US" sz="2400" b="1" dirty="0" smtClean="0"/>
              <a:t>Functional Decomposition </a:t>
            </a:r>
            <a:r>
              <a:rPr lang="en-US" sz="2400" b="1" dirty="0" smtClean="0"/>
              <a:t>Review (slide 10)</a:t>
            </a:r>
            <a:endParaRPr lang="en-US" sz="2400" b="1" dirty="0" smtClean="0"/>
          </a:p>
        </p:txBody>
      </p:sp>
    </p:spTree>
    <p:extLst>
      <p:ext uri="{BB962C8B-B14F-4D97-AF65-F5344CB8AC3E}">
        <p14:creationId xmlns:p14="http://schemas.microsoft.com/office/powerpoint/2010/main" val="3366625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2017&gt;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381000" y="25400"/>
            <a:ext cx="8001000" cy="990600"/>
          </a:xfrm>
        </p:spPr>
        <p:txBody>
          <a:bodyPr/>
          <a:lstStyle/>
          <a:p>
            <a:r>
              <a:rPr lang="en-US" b="1" dirty="0" smtClean="0">
                <a:solidFill>
                  <a:srgbClr val="000000"/>
                </a:solidFill>
                <a:ea typeface="Lucida Grande"/>
                <a:cs typeface="Lucida Grande"/>
              </a:rPr>
              <a:t>TG 12 Status </a:t>
            </a:r>
            <a:r>
              <a:rPr lang="en-US" b="1" dirty="0" smtClean="0">
                <a:solidFill>
                  <a:srgbClr val="000000"/>
                </a:solidFill>
                <a:ea typeface="Lucida Grande"/>
                <a:cs typeface="Lucida Grande"/>
              </a:rPr>
              <a:t>Update</a:t>
            </a:r>
            <a:endParaRPr lang="en-US" sz="2800" b="1" dirty="0">
              <a:ea typeface="ＭＳ Ｐゴシック" charset="0"/>
              <a:cs typeface="ＭＳ Ｐゴシック" charset="0"/>
            </a:endParaRPr>
          </a:p>
        </p:txBody>
      </p:sp>
      <p:sp>
        <p:nvSpPr>
          <p:cNvPr id="21510" name="Rectangle 5"/>
          <p:cNvSpPr>
            <a:spLocks noChangeArrowheads="1"/>
          </p:cNvSpPr>
          <p:nvPr/>
        </p:nvSpPr>
        <p:spPr bwMode="auto">
          <a:xfrm>
            <a:off x="152400" y="1676400"/>
            <a:ext cx="8839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1800" b="1" dirty="0" smtClean="0">
              <a:solidFill>
                <a:srgbClr val="000000"/>
              </a:solidFill>
              <a:ea typeface="Lucida Grande"/>
              <a:cs typeface="Lucida Grande"/>
            </a:endParaRPr>
          </a:p>
        </p:txBody>
      </p:sp>
      <p:sp>
        <p:nvSpPr>
          <p:cNvPr id="2" name="TextBox 1"/>
          <p:cNvSpPr txBox="1"/>
          <p:nvPr/>
        </p:nvSpPr>
        <p:spPr>
          <a:xfrm>
            <a:off x="304800" y="990600"/>
            <a:ext cx="8382000" cy="5355313"/>
          </a:xfrm>
          <a:prstGeom prst="rect">
            <a:avLst/>
          </a:prstGeom>
          <a:noFill/>
        </p:spPr>
        <p:txBody>
          <a:bodyPr wrap="square" rtlCol="0">
            <a:spAutoFit/>
          </a:bodyPr>
          <a:lstStyle/>
          <a:p>
            <a:pPr marL="285750" indent="-285750">
              <a:buClr>
                <a:srgbClr val="FF0000"/>
              </a:buClr>
              <a:buFont typeface="Wingdings" charset="2"/>
              <a:buChar char="q"/>
            </a:pPr>
            <a:r>
              <a:rPr lang="en-US" sz="1800" b="1" dirty="0" smtClean="0"/>
              <a:t>Discussion </a:t>
            </a:r>
            <a:r>
              <a:rPr lang="en-US" sz="1800" b="1" dirty="0"/>
              <a:t>on the concepts necessary for 802.15.12</a:t>
            </a:r>
          </a:p>
          <a:p>
            <a:pPr marL="800100" lvl="1" indent="-342900">
              <a:buClr>
                <a:srgbClr val="FF0000"/>
              </a:buClr>
              <a:buFont typeface="Wingdings" charset="2"/>
              <a:buChar char="q"/>
            </a:pPr>
            <a:r>
              <a:rPr lang="en-US" sz="1800" b="1" dirty="0"/>
              <a:t>Ranging Protocol Module</a:t>
            </a:r>
          </a:p>
          <a:p>
            <a:pPr marL="1257300" lvl="2" indent="-342900">
              <a:buClr>
                <a:srgbClr val="FF0000"/>
              </a:buClr>
              <a:buFont typeface="Wingdings" charset="2"/>
              <a:buChar char="q"/>
            </a:pPr>
            <a:r>
              <a:rPr lang="en-US" sz="1800" b="1" dirty="0"/>
              <a:t>Work in progress, concept has been defined</a:t>
            </a:r>
          </a:p>
          <a:p>
            <a:pPr marL="800100" lvl="1" indent="-342900">
              <a:buClr>
                <a:srgbClr val="FF0000"/>
              </a:buClr>
              <a:buFont typeface="Wingdings" charset="2"/>
              <a:buChar char="q"/>
            </a:pPr>
            <a:r>
              <a:rPr lang="en-US" sz="1800" b="1" dirty="0"/>
              <a:t>L2R</a:t>
            </a:r>
          </a:p>
          <a:p>
            <a:pPr marL="1257300" lvl="2" indent="-342900">
              <a:buClr>
                <a:srgbClr val="FF0000"/>
              </a:buClr>
              <a:buFont typeface="Wingdings" charset="2"/>
              <a:buChar char="q"/>
            </a:pPr>
            <a:r>
              <a:rPr lang="en-US" sz="1800" b="1" dirty="0"/>
              <a:t>Reviewed Warsaw’s presentation, some changes resulting from draft update have been added</a:t>
            </a:r>
          </a:p>
          <a:p>
            <a:pPr marL="800100" lvl="1" indent="-342900">
              <a:buClr>
                <a:srgbClr val="FF0000"/>
              </a:buClr>
              <a:buFont typeface="Wingdings" charset="2"/>
              <a:buChar char="q"/>
            </a:pPr>
            <a:r>
              <a:rPr lang="en-US" sz="1800" b="1" dirty="0"/>
              <a:t>Management Protocol Module</a:t>
            </a:r>
          </a:p>
          <a:p>
            <a:pPr marL="1257300" lvl="2" indent="-342900">
              <a:buClr>
                <a:srgbClr val="FF0000"/>
              </a:buClr>
              <a:buFont typeface="Wingdings" charset="2"/>
              <a:buChar char="q"/>
            </a:pPr>
            <a:r>
              <a:rPr lang="en-US" sz="1800" b="1" dirty="0"/>
              <a:t>PHY configuration table will use the capability IE as starting point</a:t>
            </a:r>
          </a:p>
          <a:p>
            <a:pPr marL="342900" indent="-342900">
              <a:buClr>
                <a:srgbClr val="FF0000"/>
              </a:buClr>
              <a:buFont typeface="Wingdings" charset="2"/>
              <a:buChar char="q"/>
            </a:pPr>
            <a:r>
              <a:rPr lang="en-US" sz="1800" b="1" dirty="0"/>
              <a:t>Discussion on the architecture for 802.15.12</a:t>
            </a:r>
          </a:p>
          <a:p>
            <a:pPr marL="800100" lvl="1" indent="-342900">
              <a:buClr>
                <a:srgbClr val="FF0000"/>
              </a:buClr>
              <a:buFont typeface="Wingdings" charset="2"/>
              <a:buChar char="q"/>
            </a:pPr>
            <a:r>
              <a:rPr lang="en-US" sz="1800" b="1" dirty="0"/>
              <a:t>IE devices will use a payload IE designated for ULI; devices not responding are either non-ULI or non-IE capable(multiple discovery packets should be sent since a packet may not be received)</a:t>
            </a:r>
          </a:p>
          <a:p>
            <a:pPr marL="800100" lvl="1" indent="-342900">
              <a:buClr>
                <a:srgbClr val="FF0000"/>
              </a:buClr>
              <a:buFont typeface="Wingdings" charset="2"/>
              <a:buChar char="q"/>
            </a:pPr>
            <a:r>
              <a:rPr lang="en-US" sz="1800" b="1" dirty="0"/>
              <a:t>Non-IE device discovery will use a “well known” key to secure a discovery ULI packet, devices not responding to this discovery packet could be assumed to be non-ULI (multiple discovery packets should be sent since a packet may not be received)</a:t>
            </a:r>
          </a:p>
          <a:p>
            <a:pPr marL="800100" lvl="1" indent="-342900">
              <a:buClr>
                <a:srgbClr val="FF0000"/>
              </a:buClr>
              <a:buFont typeface="Wingdings" charset="2"/>
              <a:buChar char="q"/>
            </a:pPr>
            <a:r>
              <a:rPr lang="en-US" sz="1800" b="1" dirty="0"/>
              <a:t>Non-IE devices will use 0xff as 1</a:t>
            </a:r>
            <a:r>
              <a:rPr lang="en-US" sz="1800" b="1" baseline="30000" dirty="0"/>
              <a:t>st</a:t>
            </a:r>
            <a:r>
              <a:rPr lang="en-US" sz="1800" b="1" dirty="0"/>
              <a:t> payload octet in accordance with 6LoWPAN Paging Dispatch, the 2</a:t>
            </a:r>
            <a:r>
              <a:rPr lang="en-US" sz="1800" b="1" baseline="30000" dirty="0"/>
              <a:t>nd</a:t>
            </a:r>
            <a:r>
              <a:rPr lang="en-US" sz="1800" b="1" dirty="0"/>
              <a:t> octet denotes page 15 and will be defined in the future</a:t>
            </a:r>
          </a:p>
        </p:txBody>
      </p:sp>
    </p:spTree>
    <p:extLst>
      <p:ext uri="{BB962C8B-B14F-4D97-AF65-F5344CB8AC3E}">
        <p14:creationId xmlns:p14="http://schemas.microsoft.com/office/powerpoint/2010/main" val="1230316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101012</TotalTime>
  <Words>3968</Words>
  <Application>Microsoft Macintosh PowerPoint</Application>
  <PresentationFormat>On-screen Show (4:3)</PresentationFormat>
  <Paragraphs>671</Paragraphs>
  <Slides>38</Slides>
  <Notes>26</Notes>
  <HiddenSlides>17</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Default Design</vt:lpstr>
      <vt:lpstr>PowerPoint Presentation</vt:lpstr>
      <vt:lpstr>Instructions for the WG Chair</vt:lpstr>
      <vt:lpstr>Participants, Patents, and Duty to Inform</vt:lpstr>
      <vt:lpstr>Patent Related Links</vt:lpstr>
      <vt:lpstr>Call for Potentially Essential Patents</vt:lpstr>
      <vt:lpstr>TG12 Officers</vt:lpstr>
      <vt:lpstr>TG12 Meeting Goals (agenda: 15-17-0026-00) </vt:lpstr>
      <vt:lpstr>TG12 Meeting</vt:lpstr>
      <vt:lpstr>TG 12 Status Update</vt:lpstr>
      <vt:lpstr>PHY and DLL  Functional Decomposition</vt:lpstr>
      <vt:lpstr>802.15.12 Protocol Discrimination Entity (PDE)  </vt:lpstr>
      <vt:lpstr>802.15.12 Multiplexed MAC interface  (MMI)</vt:lpstr>
      <vt:lpstr>802.15.12 Management Protocol</vt:lpstr>
      <vt:lpstr>802.15.12 Discovery Techniques</vt:lpstr>
      <vt:lpstr>Frame Composition</vt:lpstr>
      <vt:lpstr>802.15.12 Optional Protocols</vt:lpstr>
      <vt:lpstr>802.15.12 Optional Protocols</vt:lpstr>
      <vt:lpstr>802.15.12 Optional Protocols</vt:lpstr>
      <vt:lpstr>PowerPoint Presentation</vt:lpstr>
      <vt:lpstr>802-2014 Reference Model</vt:lpstr>
      <vt:lpstr>802-2014 Reference Model</vt:lpstr>
      <vt:lpstr>802.15.9 Functional Decomposition</vt:lpstr>
      <vt:lpstr>802.15.10 Functional Decomposition</vt:lpstr>
      <vt:lpstr>Deliverables</vt:lpstr>
      <vt:lpstr>Deliverables</vt:lpstr>
      <vt:lpstr>Deliverables</vt:lpstr>
      <vt:lpstr>Deliverables</vt:lpstr>
      <vt:lpstr>PowerPoint Presentation</vt:lpstr>
      <vt:lpstr>PowerPoint Presentation</vt:lpstr>
      <vt:lpstr>PowerPoint Presentation</vt:lpstr>
      <vt:lpstr>PowerPoint Presentation</vt:lpstr>
      <vt:lpstr>PowerPoint Presentation</vt:lpstr>
      <vt:lpstr>Example of Options Used for Secured SUN FSK Device</vt:lpstr>
      <vt:lpstr>Example of Options Used for LECIM O-QPSK Device</vt:lpstr>
      <vt:lpstr>Example of Options Used for 6tisch O-QPSK Device</vt:lpstr>
      <vt:lpstr>Future Efforts</vt:lpstr>
      <vt:lpstr>Meeting Accomplishments </vt:lpstr>
      <vt:lpstr>Schedule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Report for Atlanta</dc:title>
  <dc:subject>IEEE 802.15 &lt;TG12&gt;</dc:subject>
  <dc:creator>Pat Kinney</dc:creator>
  <cp:keywords/>
  <dc:description>&lt;15-17-0030-00-0012&gt;</dc:description>
  <cp:lastModifiedBy>Pat Kinney</cp:lastModifiedBy>
  <cp:revision>942</cp:revision>
  <cp:lastPrinted>2015-07-14T16:02:16Z</cp:lastPrinted>
  <dcterms:created xsi:type="dcterms:W3CDTF">2009-07-12T16:25:16Z</dcterms:created>
  <dcterms:modified xsi:type="dcterms:W3CDTF">2017-01-16T15:06:22Z</dcterms:modified>
  <cp:category/>
</cp:coreProperties>
</file>