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512" r:id="rId2"/>
    <p:sldId id="649" r:id="rId3"/>
    <p:sldId id="661" r:id="rId4"/>
    <p:sldId id="652" r:id="rId5"/>
    <p:sldId id="654" r:id="rId6"/>
    <p:sldId id="658" r:id="rId7"/>
    <p:sldId id="662" r:id="rId8"/>
    <p:sldId id="660" r:id="rId9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MS PGothic" charset="0"/>
        <a:cs typeface="MS PGothic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MS PGothic" charset="0"/>
        <a:cs typeface="MS PGothic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MS PGothic" charset="0"/>
        <a:cs typeface="MS PGothic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MS PGothic" charset="0"/>
        <a:cs typeface="MS PGothic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MS PGothic" charset="0"/>
        <a:cs typeface="MS PGothic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E7EAF0"/>
    <a:srgbClr val="FFFFCC"/>
    <a:srgbClr val="FED86E"/>
    <a:srgbClr val="FDC82F"/>
    <a:srgbClr val="EC6EE3"/>
    <a:srgbClr val="CC66FF"/>
    <a:srgbClr val="009FDA"/>
    <a:srgbClr val="001FA1"/>
    <a:srgbClr val="0066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827" autoAdjust="0"/>
  </p:normalViewPr>
  <p:slideViewPr>
    <p:cSldViewPr>
      <p:cViewPr varScale="1">
        <p:scale>
          <a:sx n="84" d="100"/>
          <a:sy n="84" d="100"/>
        </p:scale>
        <p:origin x="-6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0EAAB47D-7BB1-8E47-99BD-C5B431D3F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827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F428FB46-68FE-3646-848C-AF8A9325A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274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Geneva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9656C4-EB93-4304-8A14-93735C71600A}" type="slidenum">
              <a:rPr lang="en-US"/>
              <a:pPr/>
              <a:t>1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>
              <a:ea typeface="Geneva" pitchFamily="34" charset="0"/>
              <a:cs typeface="Genev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661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EEE_125_cmyk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19800"/>
            <a:ext cx="11430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822325"/>
            <a:ext cx="71628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5863" y="3962400"/>
            <a:ext cx="3919537" cy="175260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733800" y="6602269"/>
            <a:ext cx="2895600" cy="2347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Powerpoint Title would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093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A0DB8-CCAB-4ECE-8A50-783CEE3A49C1}" type="datetime1">
              <a:rPr lang="en-US" smtClean="0"/>
              <a:t>1/1/2017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FED27-C13A-5B4C-A2E8-0E9B18CB7B4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430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2A4F0-B8D0-4C3A-9256-7E69055FE0F9}" type="datetime1">
              <a:rPr lang="en-US" smtClean="0"/>
              <a:t>1/1/2017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A0D19-3BAC-8449-B2F6-69D5752F6F3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772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193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9055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D2E86-483A-464F-99B8-0C5C32DF96C5}" type="datetime1">
              <a:rPr lang="en-US" smtClean="0"/>
              <a:t>1/1/2017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05850" y="6553200"/>
            <a:ext cx="438150" cy="228600"/>
          </a:xfrm>
          <a:ln/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fld id="{1BF66739-7FED-6944-A161-4248428F4FDD}" type="slidenum">
              <a:rPr lang="en-US" smtClean="0"/>
              <a:pPr>
                <a:defRPr/>
              </a:pPr>
              <a:t>‹#›</a:t>
            </a:fld>
            <a:endParaRPr lang="en-US" sz="36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871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mmunications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tx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573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928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IEEE_SA_Bar_Graphic_long_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650"/>
            <a:ext cx="91440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IEEE_whit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7850"/>
            <a:ext cx="90170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7391400" cy="5334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6477000" cy="5334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BEFA8CA-8ECF-3746-86BE-6AAA85AA35DB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27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77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066A6-9A55-4B40-A28E-F62380F2CD9F}" type="datetime1">
              <a:rPr lang="en-US" smtClean="0"/>
              <a:t>1/1/2017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B88CD-CAB5-F743-98AA-F5BFD415D7AC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76200"/>
            <a:ext cx="1143000" cy="592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700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F84A3-C9D7-4C7F-9945-5153F532E6CF}" type="datetime1">
              <a:rPr lang="en-US" smtClean="0"/>
              <a:t>1/1/2017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90E6D-41DD-3045-ADC7-20DB0C60D4FE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167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6F0A-A687-42E5-8AAB-A6C580B11634}" type="datetime1">
              <a:rPr lang="en-US" smtClean="0"/>
              <a:t>1/1/2017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CF65F-B1EB-074B-B963-70E6552E3F2A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672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17DC2-F5F1-4443-98E9-1259365A3ABE}" type="datetime1">
              <a:rPr lang="en-US" smtClean="0"/>
              <a:t>1/1/2017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3149E-130D-8F4D-9FEF-8B963965128A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350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CEECB-0D73-4EE9-A8A7-1FECD3A16557}" type="datetime1">
              <a:rPr lang="en-US" smtClean="0"/>
              <a:t>1/1/2017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8785E-1B37-EF4C-BE10-F7B7F3C02383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962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344B9-0A86-428B-B643-7D0F1D352373}" type="datetime1">
              <a:rPr lang="en-US" smtClean="0"/>
              <a:t>1/1/2017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52569-3AC0-C04B-AD50-0379D6EB149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70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9BB50-249B-4D50-9EF8-B1D3A573C52A}" type="datetime1">
              <a:rPr lang="en-US" smtClean="0"/>
              <a:t>1/1/2017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47B96-A89F-AF45-A5FA-359D2AA992EB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28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IEEE_SA_Bar_Graphic_long_rgb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919003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077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5600" y="6318131"/>
            <a:ext cx="838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50"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May 2015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84621" y="6312019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0D5DC72-500F-DF46-AB8E-F8454716589B}" type="slidenum">
              <a:rPr lang="en-US" smtClean="0"/>
              <a:pPr>
                <a:defRPr/>
              </a:pPr>
              <a:t>‹#›</a:t>
            </a:fld>
            <a:endParaRPr lang="en-US" sz="3600" dirty="0">
              <a:latin typeface="Myriad Pro" charset="0"/>
            </a:endParaRPr>
          </a:p>
        </p:txBody>
      </p:sp>
      <p:pic>
        <p:nvPicPr>
          <p:cNvPr id="1032" name="Picture 24" descr="IEEE_white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505200" y="6312019"/>
            <a:ext cx="3159238" cy="2347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dirty="0" smtClean="0"/>
              <a:t>IEEE 802 Liaison to ISO/IEC JTC1 SC6  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6858000" y="6611779"/>
            <a:ext cx="20377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kern="1200" dirty="0" smtClean="0">
                <a:solidFill>
                  <a:schemeClr val="tx1"/>
                </a:solidFill>
                <a:effectLst/>
                <a:latin typeface="Verdana" charset="0"/>
                <a:ea typeface="MS PGothic" charset="0"/>
                <a:cs typeface="MS PGothic" charset="0"/>
              </a:rPr>
              <a:t>DCN </a:t>
            </a:r>
            <a:r>
              <a:rPr lang="en-US" sz="1000" b="1" i="0" kern="1200" dirty="0" smtClean="0">
                <a:solidFill>
                  <a:schemeClr val="tx1"/>
                </a:solidFill>
                <a:effectLst/>
                <a:latin typeface="Verdana" charset="0"/>
                <a:ea typeface="MS PGothic" charset="0"/>
                <a:cs typeface="MS PGothic" charset="0"/>
              </a:rPr>
              <a:t>15-17-0001-00-0000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2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1" r:id="rId12"/>
    <p:sldLayoutId id="2147483936" r:id="rId13"/>
    <p:sldLayoutId id="2147483939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MS PGothic" pitchFamily="34" charset="-128"/>
          <a:cs typeface="MS PGothic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mailto:bheile@ieee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1209674"/>
            <a:ext cx="7772400" cy="1457326"/>
          </a:xfrm>
        </p:spPr>
        <p:txBody>
          <a:bodyPr/>
          <a:lstStyle/>
          <a:p>
            <a:r>
              <a:rPr lang="en-US" dirty="0" smtClean="0"/>
              <a:t>IEEE </a:t>
            </a:r>
            <a:r>
              <a:rPr lang="en-US" dirty="0" smtClean="0"/>
              <a:t>802.15 </a:t>
            </a:r>
            <a:r>
              <a:rPr lang="en-US" dirty="0" smtClean="0"/>
              <a:t>Status Liaison to </a:t>
            </a:r>
            <a:br>
              <a:rPr lang="en-US" dirty="0" smtClean="0"/>
            </a:br>
            <a:r>
              <a:rPr lang="en-US" dirty="0" smtClean="0"/>
              <a:t>ISO/IEC JTC1/SC6</a:t>
            </a:r>
            <a:br>
              <a:rPr lang="en-US" dirty="0" smtClean="0"/>
            </a:br>
            <a:r>
              <a:rPr lang="en-US" dirty="0" smtClean="0"/>
              <a:t>January 2017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6096000" cy="1938337"/>
          </a:xfrm>
        </p:spPr>
        <p:txBody>
          <a:bodyPr/>
          <a:lstStyle/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Bob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Heile</a:t>
            </a: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IEEE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802.15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 Group Chair</a:t>
            </a:r>
          </a:p>
          <a:p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bheile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@ieee.org</a:t>
            </a: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441439"/>
            <a:ext cx="2438400" cy="126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10400" y="6553200"/>
            <a:ext cx="20377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DCN </a:t>
            </a:r>
            <a:r>
              <a:rPr lang="en-US" sz="1000" b="1" dirty="0"/>
              <a:t>15-17-0001-00-0000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5705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802.15 Completed Projects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43000"/>
            <a:ext cx="8820150" cy="4525962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z="1600" dirty="0" smtClean="0"/>
              <a:t>802.15.1-Original Bluetooth</a:t>
            </a:r>
          </a:p>
          <a:p>
            <a:pPr eaLnBrk="1" hangingPunct="1">
              <a:spcBef>
                <a:spcPts val="600"/>
              </a:spcBef>
            </a:pPr>
            <a:r>
              <a:rPr lang="en-US" sz="1600" dirty="0" smtClean="0"/>
              <a:t>802.15.2-Coexistence Recommended Practice Bluetooth/802.11</a:t>
            </a:r>
          </a:p>
          <a:p>
            <a:pPr eaLnBrk="1" hangingPunct="1">
              <a:spcBef>
                <a:spcPts val="600"/>
              </a:spcBef>
            </a:pPr>
            <a:r>
              <a:rPr lang="en-US" sz="1600" dirty="0" smtClean="0"/>
              <a:t>802.15.3-High Rate (55 Mbps) Multimedia WPAN</a:t>
            </a:r>
          </a:p>
          <a:p>
            <a:pPr marL="457200" lvl="1" indent="0" eaLnBrk="1" hangingPunct="1">
              <a:spcBef>
                <a:spcPts val="600"/>
              </a:spcBef>
              <a:buNone/>
            </a:pPr>
            <a:r>
              <a:rPr lang="en-US" sz="1600" dirty="0" smtClean="0"/>
              <a:t>802.15.3-2003 amendments: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1600" dirty="0" smtClean="0"/>
              <a:t>802.15.3c-High Rate (&gt;1Gbps) </a:t>
            </a:r>
            <a:r>
              <a:rPr lang="en-US" sz="1600" dirty="0" err="1" smtClean="0"/>
              <a:t>mmWave</a:t>
            </a:r>
            <a:r>
              <a:rPr lang="en-US" sz="1600" dirty="0" smtClean="0"/>
              <a:t> 15.3 PHY</a:t>
            </a:r>
          </a:p>
          <a:p>
            <a:pPr eaLnBrk="1" hangingPunct="1">
              <a:spcBef>
                <a:spcPts val="600"/>
              </a:spcBef>
            </a:pPr>
            <a:r>
              <a:rPr lang="en-US" sz="1600" dirty="0" smtClean="0"/>
              <a:t>802.15.3-2016 Revision-  High </a:t>
            </a:r>
            <a:r>
              <a:rPr lang="en-US" sz="1600" dirty="0"/>
              <a:t>Rate </a:t>
            </a:r>
            <a:r>
              <a:rPr lang="en-US" sz="1600" dirty="0" smtClean="0"/>
              <a:t>Wireless Multimedia Networks</a:t>
            </a:r>
          </a:p>
          <a:p>
            <a:pPr marL="457200" lvl="1" indent="0" eaLnBrk="1" hangingPunct="1">
              <a:spcBef>
                <a:spcPts val="600"/>
              </a:spcBef>
              <a:buNone/>
            </a:pPr>
            <a:r>
              <a:rPr lang="en-US" sz="1600" dirty="0" smtClean="0"/>
              <a:t>802.15.3-2016 amendments: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1600" dirty="0"/>
              <a:t>802.15.3e High Rate (100GHZ), Close Proximity Communications using </a:t>
            </a:r>
            <a:r>
              <a:rPr lang="en-US" sz="1600" dirty="0" err="1"/>
              <a:t>mmWave</a:t>
            </a:r>
            <a:r>
              <a:rPr lang="en-US" sz="1600" dirty="0"/>
              <a:t> &amp;</a:t>
            </a:r>
            <a:r>
              <a:rPr lang="en-US" sz="1600" dirty="0" smtClean="0"/>
              <a:t> </a:t>
            </a:r>
            <a:r>
              <a:rPr lang="en-US" sz="1600" dirty="0"/>
              <a:t>total transaction time &lt;</a:t>
            </a:r>
            <a:r>
              <a:rPr lang="en-US" sz="1600" dirty="0" smtClean="0"/>
              <a:t>250ms (pending SASB approval Jan 20)</a:t>
            </a:r>
          </a:p>
          <a:p>
            <a:pPr eaLnBrk="1" hangingPunct="1">
              <a:spcBef>
                <a:spcPts val="600"/>
              </a:spcBef>
            </a:pPr>
            <a:r>
              <a:rPr lang="en-US" sz="1600" dirty="0" smtClean="0"/>
              <a:t>802.15.4 Low Rate Wireless Networks (see next slide for detail)</a:t>
            </a:r>
            <a:endParaRPr lang="en-US" sz="1600" dirty="0"/>
          </a:p>
          <a:p>
            <a:pPr eaLnBrk="1" hangingPunct="1">
              <a:spcBef>
                <a:spcPts val="600"/>
              </a:spcBef>
            </a:pPr>
            <a:r>
              <a:rPr lang="en-US" sz="1600" dirty="0" smtClean="0"/>
              <a:t>802.15.5-Mesh </a:t>
            </a:r>
            <a:r>
              <a:rPr lang="en-US" sz="1600" dirty="0"/>
              <a:t>Networking Recommended Practice</a:t>
            </a:r>
          </a:p>
          <a:p>
            <a:pPr eaLnBrk="1" hangingPunct="1">
              <a:spcBef>
                <a:spcPts val="600"/>
              </a:spcBef>
            </a:pPr>
            <a:r>
              <a:rPr lang="en-US" sz="1600" dirty="0"/>
              <a:t>802.15.6- Body Area Networking for medical and entertainment applications</a:t>
            </a:r>
          </a:p>
          <a:p>
            <a:pPr eaLnBrk="1" hangingPunct="1">
              <a:spcBef>
                <a:spcPts val="600"/>
              </a:spcBef>
            </a:pPr>
            <a:r>
              <a:rPr lang="en-US" sz="1600" dirty="0"/>
              <a:t>802.15.7- Visible Light Communications using structured </a:t>
            </a:r>
            <a:r>
              <a:rPr lang="en-US" sz="1600" dirty="0" smtClean="0"/>
              <a:t>lighting</a:t>
            </a:r>
          </a:p>
          <a:p>
            <a:pPr eaLnBrk="1" hangingPunct="1">
              <a:spcBef>
                <a:spcPts val="600"/>
              </a:spcBef>
            </a:pPr>
            <a:r>
              <a:rPr lang="en-US" sz="1600" dirty="0" smtClean="0"/>
              <a:t>802.15.9- Key Management Protocol</a:t>
            </a:r>
            <a:endParaRPr lang="en-US" sz="1600" dirty="0"/>
          </a:p>
          <a:p>
            <a:pPr eaLnBrk="1" hangingPunct="1">
              <a:spcBef>
                <a:spcPts val="600"/>
              </a:spcBef>
            </a:pPr>
            <a:r>
              <a:rPr lang="en-US" sz="1600" dirty="0"/>
              <a:t>802.15.10- Layer 2 Routing (pending SASB approval Jan 20, 2017</a:t>
            </a:r>
            <a:r>
              <a:rPr lang="en-US" sz="16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9423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802.15 Completed Projects – 802.15.4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90600"/>
            <a:ext cx="8686800" cy="4525962"/>
          </a:xfrm>
        </p:spPr>
        <p:txBody>
          <a:bodyPr/>
          <a:lstStyle/>
          <a:p>
            <a:pPr marL="457200" lvl="1" indent="0" eaLnBrk="1" hangingPunct="1">
              <a:spcBef>
                <a:spcPts val="0"/>
              </a:spcBef>
              <a:buNone/>
            </a:pPr>
            <a:endParaRPr lang="en-US" sz="1400" dirty="0" smtClean="0"/>
          </a:p>
          <a:p>
            <a:pPr eaLnBrk="1" hangingPunct="1">
              <a:spcBef>
                <a:spcPts val="0"/>
              </a:spcBef>
            </a:pPr>
            <a:r>
              <a:rPr lang="en-US" sz="1400" dirty="0" smtClean="0"/>
              <a:t>802.15.4-Low Rate (250kbps). Energy Efficient WPAN for WSN type applications</a:t>
            </a:r>
          </a:p>
          <a:p>
            <a:pPr marL="457200" lvl="1" indent="0" eaLnBrk="1" hangingPunct="1">
              <a:spcBef>
                <a:spcPts val="0"/>
              </a:spcBef>
              <a:buNone/>
            </a:pPr>
            <a:r>
              <a:rPr lang="en-US" sz="1400" dirty="0" smtClean="0"/>
              <a:t>15.4-2003 amendments: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1400" dirty="0" smtClean="0"/>
              <a:t>802.15.4a-Higher data rate 15.4 UWB </a:t>
            </a:r>
            <a:r>
              <a:rPr lang="en-US" sz="1400" dirty="0"/>
              <a:t>PHY802.15.4-2006</a:t>
            </a:r>
          </a:p>
          <a:p>
            <a:pPr marL="342900" lvl="1" indent="-342900" eaLnBrk="1" hangingPunct="1">
              <a:spcBef>
                <a:spcPts val="0"/>
              </a:spcBef>
              <a:buNone/>
            </a:pPr>
            <a:r>
              <a:rPr lang="en-US" sz="1400" dirty="0" smtClean="0"/>
              <a:t>802.15.4-2006</a:t>
            </a:r>
          </a:p>
          <a:p>
            <a:pPr marL="804863" lvl="2" indent="-339725" eaLnBrk="1" hangingPunct="1">
              <a:spcBef>
                <a:spcPts val="0"/>
              </a:spcBef>
              <a:buNone/>
            </a:pPr>
            <a:r>
              <a:rPr lang="en-US" sz="1400" dirty="0" smtClean="0"/>
              <a:t>15.4-2006 </a:t>
            </a:r>
            <a:r>
              <a:rPr lang="en-US" sz="1400" dirty="0"/>
              <a:t>amendments</a:t>
            </a:r>
            <a:r>
              <a:rPr lang="en-US" sz="1400" dirty="0" smtClean="0"/>
              <a:t>: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1400" dirty="0" smtClean="0"/>
              <a:t>802.15.4c-Sub 1 GHz 15.4 PHY for China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1400" dirty="0" smtClean="0"/>
              <a:t>802.15.4d-Sub 1 GHz 15.4 PHY for Japan</a:t>
            </a:r>
          </a:p>
          <a:p>
            <a:pPr eaLnBrk="1" hangingPunct="1">
              <a:spcBef>
                <a:spcPts val="0"/>
              </a:spcBef>
            </a:pPr>
            <a:r>
              <a:rPr lang="en-US" sz="1400" dirty="0" smtClean="0"/>
              <a:t>802.15.4-2011</a:t>
            </a:r>
          </a:p>
          <a:p>
            <a:pPr marL="735013" lvl="2" indent="-342900" eaLnBrk="1" hangingPunct="1">
              <a:spcBef>
                <a:spcPts val="0"/>
              </a:spcBef>
              <a:buNone/>
            </a:pPr>
            <a:r>
              <a:rPr lang="en-US" sz="1400" dirty="0" smtClean="0"/>
              <a:t>15.4-2011 </a:t>
            </a:r>
            <a:r>
              <a:rPr lang="en-US" sz="1400" dirty="0"/>
              <a:t>amendments</a:t>
            </a:r>
            <a:r>
              <a:rPr lang="en-US" sz="1400" dirty="0" smtClean="0"/>
              <a:t>: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1400" dirty="0" smtClean="0"/>
              <a:t>802.15.4e- </a:t>
            </a:r>
            <a:r>
              <a:rPr lang="en-US" sz="1400" dirty="0"/>
              <a:t>15.4 MAC Enhancements (GTS among others)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1400" dirty="0" smtClean="0"/>
              <a:t>802.15.4f-  </a:t>
            </a:r>
            <a:r>
              <a:rPr lang="en-US" sz="1400" dirty="0"/>
              <a:t>15.4 PHY for Active RFID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1400" dirty="0"/>
              <a:t>802.15.4g- 15.4 PHY for Field Area Smart Utility </a:t>
            </a:r>
            <a:r>
              <a:rPr lang="en-US" sz="1400" dirty="0" smtClean="0"/>
              <a:t>Networks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1400" dirty="0" smtClean="0"/>
              <a:t>802.15.4-2011</a:t>
            </a:r>
            <a:r>
              <a:rPr lang="en-US" sz="1400" dirty="0"/>
              <a:t>: 15.4 Roll-up to include 15.4a,c &amp; d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1400" dirty="0"/>
              <a:t>802.15.4j- 15.4 PHY using US dedicated medical band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1400" dirty="0"/>
              <a:t>802.15.4k- 15.4 PHY for Low Energy Critical Infrastructure Monitoring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1400" dirty="0"/>
              <a:t>802.15.4m- 15.4 PHY for operation in TV White Spaces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1400" dirty="0" smtClean="0"/>
              <a:t>802.15.4p- </a:t>
            </a:r>
            <a:r>
              <a:rPr lang="en-US" sz="1400" dirty="0"/>
              <a:t>15.4 PHY for Rail Communications and </a:t>
            </a:r>
            <a:r>
              <a:rPr lang="en-US" sz="1400" dirty="0" smtClean="0"/>
              <a:t>Control</a:t>
            </a:r>
          </a:p>
          <a:p>
            <a:pPr eaLnBrk="1" hangingPunct="1">
              <a:spcBef>
                <a:spcPts val="0"/>
              </a:spcBef>
            </a:pPr>
            <a:r>
              <a:rPr lang="en-US" sz="1400" dirty="0" smtClean="0"/>
              <a:t>802.15.4-2015</a:t>
            </a:r>
            <a:endParaRPr lang="en-US" sz="1400" dirty="0"/>
          </a:p>
          <a:p>
            <a:pPr marL="735013" lvl="2" indent="-342900" eaLnBrk="1" hangingPunct="1">
              <a:spcBef>
                <a:spcPts val="0"/>
              </a:spcBef>
              <a:buNone/>
            </a:pPr>
            <a:r>
              <a:rPr lang="en-US" sz="1400" dirty="0" smtClean="0"/>
              <a:t>15.4-20015 </a:t>
            </a:r>
            <a:r>
              <a:rPr lang="en-US" sz="1400" dirty="0"/>
              <a:t>amendments</a:t>
            </a:r>
            <a:r>
              <a:rPr lang="en-US" sz="1400" dirty="0" smtClean="0"/>
              <a:t>:</a:t>
            </a:r>
            <a:endParaRPr lang="en-US" sz="1400" dirty="0"/>
          </a:p>
          <a:p>
            <a:pPr lvl="1" eaLnBrk="1" hangingPunct="1">
              <a:spcBef>
                <a:spcPts val="0"/>
              </a:spcBef>
            </a:pPr>
            <a:r>
              <a:rPr lang="en-US" sz="1400" dirty="0"/>
              <a:t>802.15.4n- 15.4 PHY for Chinese Medical Applications 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1400" dirty="0" smtClean="0"/>
              <a:t>802.15.4q- Ultra Low Power 15.4 PHY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1400" dirty="0" smtClean="0"/>
              <a:t>802.15.4t- Backward compatible 2 Mb/s PHY (pending SASB approval Jan 20, 2017)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1400" dirty="0" smtClean="0"/>
              <a:t>802.15.4u- </a:t>
            </a:r>
            <a:r>
              <a:rPr lang="en-US" sz="1400" dirty="0"/>
              <a:t>PHY for 865-867 MHz band in India</a:t>
            </a:r>
          </a:p>
          <a:p>
            <a:pPr lvl="1" eaLnBrk="1" hangingPunct="1">
              <a:spcBef>
                <a:spcPts val="0"/>
              </a:spcBef>
            </a:pPr>
            <a:endParaRPr lang="en-US" sz="1400" dirty="0"/>
          </a:p>
          <a:p>
            <a:pPr lvl="1" eaLnBrk="1" hangingPunct="1">
              <a:lnSpc>
                <a:spcPct val="80000"/>
              </a:lnSpc>
            </a:pPr>
            <a:endParaRPr lang="en-US" sz="1400" dirty="0"/>
          </a:p>
          <a:p>
            <a:pPr lvl="1" eaLnBrk="1" hangingPunct="1"/>
            <a:endParaRPr lang="en-US" sz="1400" dirty="0" smtClean="0"/>
          </a:p>
          <a:p>
            <a:pPr lvl="1" eaLnBrk="1" hangingPunct="1"/>
            <a:endParaRPr lang="en-US" sz="1400" dirty="0" smtClean="0"/>
          </a:p>
          <a:p>
            <a:pPr lvl="1" eaLnBrk="1" hangingPunct="1"/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58908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22250"/>
            <a:ext cx="8229600" cy="792162"/>
          </a:xfrm>
        </p:spPr>
        <p:txBody>
          <a:bodyPr/>
          <a:lstStyle/>
          <a:p>
            <a:pPr eaLnBrk="1" hangingPunct="1"/>
            <a:r>
              <a:rPr lang="en-US" dirty="0" smtClean="0"/>
              <a:t>802.15 Active Projects/Status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5237"/>
            <a:ext cx="8458200" cy="45259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dirty="0" smtClean="0"/>
              <a:t>IEEE802.15.3-2016 Amendments: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802.15.3d THz band 100Gbps PHY layer for data center applications (STATUS: Nearing Completion of </a:t>
            </a:r>
            <a:r>
              <a:rPr lang="en-US" dirty="0" err="1" smtClean="0"/>
              <a:t>Ballotable</a:t>
            </a:r>
            <a:r>
              <a:rPr lang="en-US" dirty="0" smtClean="0"/>
              <a:t> Draft)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n-US" sz="8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dirty="0" smtClean="0"/>
              <a:t>IEEE802.15.4-2015 Amendments/Projects: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802.15.4r- Common 15.4 ranging protocol for Location Based Services indoors or out. (STATUS: Project currently on hold)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802.15.4s- MAC enhancement for improved spectrum resource </a:t>
            </a:r>
            <a:r>
              <a:rPr lang="en-US" dirty="0"/>
              <a:t>utilization </a:t>
            </a:r>
            <a:r>
              <a:rPr lang="en-US" dirty="0" smtClean="0"/>
              <a:t>(STATUS: Project in Working Group Letter Ballot)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802.15.4v- </a:t>
            </a:r>
            <a:r>
              <a:rPr lang="en-US" dirty="0"/>
              <a:t>Regional sub 1 GHz band additions and regulatory channel parameter </a:t>
            </a:r>
            <a:r>
              <a:rPr lang="en-US" dirty="0" smtClean="0"/>
              <a:t>updates (</a:t>
            </a:r>
            <a:r>
              <a:rPr lang="en-US" dirty="0"/>
              <a:t>STATUS: Project in </a:t>
            </a:r>
            <a:r>
              <a:rPr lang="en-US" dirty="0" smtClean="0"/>
              <a:t>Sponsor Ballot)</a:t>
            </a:r>
            <a:endParaRPr lang="en-US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dirty="0" smtClean="0"/>
              <a:t>IEEE802.15.7 </a:t>
            </a:r>
            <a:r>
              <a:rPr lang="en-US" dirty="0"/>
              <a:t>Visible Light </a:t>
            </a:r>
            <a:r>
              <a:rPr lang="en-US" dirty="0" smtClean="0"/>
              <a:t>Communications</a:t>
            </a:r>
            <a:r>
              <a:rPr lang="en-US" dirty="0"/>
              <a:t> </a:t>
            </a:r>
            <a:r>
              <a:rPr lang="en-US" dirty="0" smtClean="0"/>
              <a:t>Revision1</a:t>
            </a:r>
            <a:endParaRPr lang="en-US" dirty="0"/>
          </a:p>
          <a:p>
            <a:pPr lvl="1" indent="-342900" eaLnBrk="1" hangingPunct="1">
              <a:lnSpc>
                <a:spcPct val="80000"/>
              </a:lnSpc>
            </a:pPr>
            <a:r>
              <a:rPr lang="en-US" dirty="0"/>
              <a:t>Expand spectral range to include near UV and near IR</a:t>
            </a:r>
          </a:p>
          <a:p>
            <a:pPr lvl="1" indent="-342900" eaLnBrk="1" hangingPunct="1">
              <a:lnSpc>
                <a:spcPct val="80000"/>
              </a:lnSpc>
            </a:pPr>
            <a:r>
              <a:rPr lang="en-US" dirty="0"/>
              <a:t>Rename to Optical Wireless Communications</a:t>
            </a:r>
          </a:p>
          <a:p>
            <a:pPr lvl="1" indent="-342900" eaLnBrk="1" hangingPunct="1">
              <a:lnSpc>
                <a:spcPct val="80000"/>
              </a:lnSpc>
            </a:pPr>
            <a:r>
              <a:rPr lang="en-US" dirty="0"/>
              <a:t>Add capability to specifically to address Optical Camera Communications for use with existing as well as future smart mobile devices</a:t>
            </a:r>
          </a:p>
          <a:p>
            <a:pPr marL="400050" lvl="1" indent="0" eaLnBrk="1" hangingPunct="1">
              <a:lnSpc>
                <a:spcPct val="80000"/>
              </a:lnSpc>
              <a:buNone/>
            </a:pPr>
            <a:r>
              <a:rPr lang="en-US" dirty="0"/>
              <a:t>STATUS: Completing </a:t>
            </a:r>
            <a:r>
              <a:rPr lang="en-US" dirty="0" err="1"/>
              <a:t>ballotable</a:t>
            </a:r>
            <a:r>
              <a:rPr lang="en-US" dirty="0"/>
              <a:t> draft</a:t>
            </a:r>
          </a:p>
          <a:p>
            <a:pPr lvl="1" eaLnBrk="1" hangingPunct="1">
              <a:lnSpc>
                <a:spcPct val="8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969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802.15 Active </a:t>
            </a:r>
            <a:r>
              <a:rPr lang="en-US" dirty="0" smtClean="0"/>
              <a:t>Projects/Status </a:t>
            </a:r>
            <a:r>
              <a:rPr lang="en-US" dirty="0"/>
              <a:t>(</a:t>
            </a:r>
            <a:r>
              <a:rPr lang="en-US" dirty="0" err="1"/>
              <a:t>cont</a:t>
            </a:r>
            <a:r>
              <a:rPr lang="en-US" dirty="0"/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216" y="1371600"/>
            <a:ext cx="8075240" cy="411480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000" b="1" dirty="0"/>
              <a:t>New Standards Work:</a:t>
            </a:r>
          </a:p>
          <a:p>
            <a:pPr marL="3175" indent="0" eaLnBrk="1" hangingPunct="1">
              <a:lnSpc>
                <a:spcPct val="80000"/>
              </a:lnSpc>
            </a:pPr>
            <a:r>
              <a:rPr lang="en-US" sz="2000" dirty="0" smtClean="0"/>
              <a:t>802.15.8- New standard for Infrastructure-less Peer Aware Communications among Mobile Devices</a:t>
            </a:r>
          </a:p>
          <a:p>
            <a:r>
              <a:rPr lang="en-US" sz="2000" dirty="0" smtClean="0"/>
              <a:t>802.15.12- 15.4 Upper Layer Interface (ULI)</a:t>
            </a:r>
            <a:r>
              <a:rPr lang="en-US" sz="2000" dirty="0"/>
              <a:t> </a:t>
            </a:r>
            <a:endParaRPr lang="en-US" sz="2000" dirty="0" smtClean="0"/>
          </a:p>
          <a:p>
            <a:pPr lvl="1"/>
            <a:r>
              <a:rPr lang="en-US" sz="2000" dirty="0" smtClean="0"/>
              <a:t>Simplify the use of </a:t>
            </a:r>
            <a:r>
              <a:rPr lang="en-US" sz="2000" dirty="0"/>
              <a:t>IEEE 802.15.4 </a:t>
            </a:r>
            <a:r>
              <a:rPr lang="en-US" sz="2000" dirty="0" smtClean="0"/>
              <a:t>for certain classes of applications</a:t>
            </a:r>
            <a:endParaRPr lang="en-US" sz="2000" dirty="0"/>
          </a:p>
          <a:p>
            <a:pPr lvl="1"/>
            <a:r>
              <a:rPr lang="en-US" sz="2000" dirty="0"/>
              <a:t>Enable the use </a:t>
            </a:r>
            <a:r>
              <a:rPr lang="en-US" sz="2000" dirty="0" smtClean="0"/>
              <a:t>of </a:t>
            </a:r>
            <a:r>
              <a:rPr lang="en-US" sz="2000" dirty="0"/>
              <a:t>higher layer protocol stacks used by 802.11 and 802.3 without changes</a:t>
            </a:r>
          </a:p>
          <a:p>
            <a:pPr lvl="1"/>
            <a:r>
              <a:rPr lang="en-US" sz="2000" dirty="0"/>
              <a:t>Allow 15.4 to address new applications, yet maintain backward compatibility with existing devices and applications</a:t>
            </a:r>
          </a:p>
          <a:p>
            <a:pPr lvl="1"/>
            <a:r>
              <a:rPr lang="en-US" sz="2000" dirty="0"/>
              <a:t>C</a:t>
            </a:r>
            <a:r>
              <a:rPr lang="en-US" sz="2000" dirty="0" smtClean="0"/>
              <a:t>onsolidate </a:t>
            </a:r>
            <a:r>
              <a:rPr lang="en-US" sz="2000" dirty="0"/>
              <a:t>L2R, KMP, </a:t>
            </a:r>
            <a:r>
              <a:rPr lang="en-US" sz="2000" dirty="0" smtClean="0"/>
              <a:t>6TiSCH, </a:t>
            </a:r>
            <a:r>
              <a:rPr lang="en-US" sz="2000" dirty="0"/>
              <a:t>and 6lowpan in one </a:t>
            </a:r>
            <a:r>
              <a:rPr lang="en-US" sz="2000" dirty="0" smtClean="0"/>
              <a:t>ULI</a:t>
            </a:r>
          </a:p>
          <a:p>
            <a:pPr marL="457200" lvl="1" indent="0">
              <a:buNone/>
            </a:pPr>
            <a:r>
              <a:rPr lang="en-US" sz="2000" dirty="0" smtClean="0"/>
              <a:t>STATUS: Defining the Technical Requirements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33141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802.15 Other Activity/Status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4525963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sz="2400" dirty="0" smtClean="0"/>
              <a:t>Interest </a:t>
            </a:r>
            <a:r>
              <a:rPr lang="en-US" sz="2400" dirty="0"/>
              <a:t>Groups: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1800" dirty="0"/>
              <a:t>Link dependability- formed to identify non implementation based strategies to improve link </a:t>
            </a:r>
            <a:r>
              <a:rPr lang="en-US" sz="1800" dirty="0" smtClean="0"/>
              <a:t>reliability particularly for automotive </a:t>
            </a:r>
            <a:r>
              <a:rPr lang="en-US" sz="1800" dirty="0" err="1" smtClean="0"/>
              <a:t>IoT</a:t>
            </a:r>
            <a:r>
              <a:rPr lang="en-US" sz="1800" dirty="0" smtClean="0"/>
              <a:t> applications</a:t>
            </a:r>
            <a:endParaRPr lang="en-US" sz="1800" dirty="0"/>
          </a:p>
          <a:p>
            <a:pPr lvl="1" eaLnBrk="1" hangingPunct="1">
              <a:spcBef>
                <a:spcPts val="600"/>
              </a:spcBef>
            </a:pPr>
            <a:r>
              <a:rPr lang="en-US" sz="1800" dirty="0"/>
              <a:t>High Rate Rail Communications (HRRC</a:t>
            </a:r>
            <a:r>
              <a:rPr lang="en-US" sz="1800" dirty="0" smtClean="0"/>
              <a:t>)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1800" dirty="0" smtClean="0"/>
              <a:t>THz-Review </a:t>
            </a:r>
            <a:r>
              <a:rPr lang="en-US" sz="1800" dirty="0"/>
              <a:t>and discuss the latest advances for using THz </a:t>
            </a:r>
            <a:r>
              <a:rPr lang="en-US" sz="1800" dirty="0" smtClean="0"/>
              <a:t>bands </a:t>
            </a:r>
            <a:r>
              <a:rPr lang="en-US" sz="1800" dirty="0"/>
              <a:t>for wireless date </a:t>
            </a:r>
            <a:r>
              <a:rPr lang="en-US" sz="1800" dirty="0" smtClean="0"/>
              <a:t>applications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/>
              <a:t>Optical Wireless Communication for Automotive </a:t>
            </a:r>
            <a:r>
              <a:rPr lang="en-US" dirty="0" smtClean="0"/>
              <a:t>applications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/>
              <a:t>IETF Standing </a:t>
            </a:r>
            <a:r>
              <a:rPr lang="en-US" sz="2200" dirty="0" smtClean="0"/>
              <a:t>Committee:</a:t>
            </a:r>
            <a:endParaRPr lang="en-US" sz="2200" dirty="0"/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buFont typeface="Verdana" pitchFamily="34" charset="0"/>
              <a:buChar char="–"/>
            </a:pPr>
            <a:r>
              <a:rPr lang="en-US" dirty="0"/>
              <a:t>Formed to support collaboration and coordination of 802.15 activities/positions with IETF. 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buFont typeface="Verdana" pitchFamily="34" charset="0"/>
              <a:buChar char="–"/>
            </a:pPr>
            <a:r>
              <a:rPr lang="en-US" dirty="0"/>
              <a:t>Active projects include:</a:t>
            </a:r>
          </a:p>
          <a:p>
            <a:pPr lvl="2" eaLnBrk="1" hangingPunct="1">
              <a:lnSpc>
                <a:spcPct val="80000"/>
              </a:lnSpc>
              <a:spcBef>
                <a:spcPts val="600"/>
              </a:spcBef>
              <a:buFont typeface="Courier New" pitchFamily="49" charset="0"/>
              <a:buChar char="o"/>
            </a:pPr>
            <a:r>
              <a:rPr lang="en-US" dirty="0"/>
              <a:t>IEEE802.15.12</a:t>
            </a:r>
          </a:p>
          <a:p>
            <a:pPr lvl="2" eaLnBrk="1" hangingPunct="1">
              <a:lnSpc>
                <a:spcPct val="80000"/>
              </a:lnSpc>
              <a:spcBef>
                <a:spcPts val="600"/>
              </a:spcBef>
              <a:buFont typeface="Courier New" pitchFamily="49" charset="0"/>
              <a:buChar char="o"/>
            </a:pPr>
            <a:r>
              <a:rPr lang="en-US" dirty="0"/>
              <a:t>IETF 6TiSCH</a:t>
            </a:r>
          </a:p>
          <a:p>
            <a:pPr lvl="2" eaLnBrk="1" hangingPunct="1">
              <a:lnSpc>
                <a:spcPct val="80000"/>
              </a:lnSpc>
              <a:spcBef>
                <a:spcPts val="600"/>
              </a:spcBef>
              <a:buFont typeface="Courier New" pitchFamily="49" charset="0"/>
              <a:buChar char="o"/>
            </a:pPr>
            <a:r>
              <a:rPr lang="en-US" dirty="0"/>
              <a:t>IETF LPWAN</a:t>
            </a:r>
          </a:p>
          <a:p>
            <a:pPr lvl="1" eaLnBrk="1" hangingPunct="1">
              <a:spcBef>
                <a:spcPts val="600"/>
              </a:spcBef>
            </a:pPr>
            <a:endParaRPr lang="en-US" dirty="0"/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</a:pPr>
            <a:endParaRPr lang="en-US" sz="1800" dirty="0" smtClean="0"/>
          </a:p>
          <a:p>
            <a:pPr lvl="1" eaLnBrk="1" hangingPunct="1">
              <a:lnSpc>
                <a:spcPct val="80000"/>
              </a:lnSpc>
            </a:pPr>
            <a:endParaRPr lang="en-US" sz="1600" dirty="0"/>
          </a:p>
          <a:p>
            <a:pPr lvl="3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186537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7" y="404813"/>
            <a:ext cx="8545513" cy="792162"/>
          </a:xfrm>
        </p:spPr>
        <p:txBody>
          <a:bodyPr/>
          <a:lstStyle/>
          <a:p>
            <a:pPr eaLnBrk="1" hangingPunct="1"/>
            <a:r>
              <a:rPr lang="en-US" dirty="0"/>
              <a:t>Projects for IEEE/ ISO/IEC </a:t>
            </a:r>
            <a:r>
              <a:rPr lang="en-US" dirty="0" smtClean="0"/>
              <a:t>PSDO process</a:t>
            </a:r>
            <a:endParaRPr lang="en-US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412776"/>
            <a:ext cx="8208912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802.15.3-2016 </a:t>
            </a:r>
            <a:r>
              <a:rPr lang="en-US" sz="2600" dirty="0" smtClean="0"/>
              <a:t>High Rate Wireless Multimedia </a:t>
            </a:r>
            <a:r>
              <a:rPr lang="en-US" sz="2600" dirty="0" smtClean="0"/>
              <a:t>Data Networks</a:t>
            </a:r>
            <a:endParaRPr lang="en-US" sz="26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600" dirty="0" smtClean="0"/>
              <a:t>In process of responding to received comments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802.15.4-2015 Low Rate Wireless Networks</a:t>
            </a:r>
          </a:p>
          <a:p>
            <a:pPr marL="857250" lvl="1" indent="-457200" eaLnBrk="1" hangingPunct="1">
              <a:lnSpc>
                <a:spcPct val="80000"/>
              </a:lnSpc>
              <a:buFont typeface="Verdana" pitchFamily="34" charset="0"/>
              <a:buChar char="−"/>
            </a:pPr>
            <a:r>
              <a:rPr lang="en-US" sz="2600" dirty="0" smtClean="0"/>
              <a:t>Submitted for informal review</a:t>
            </a:r>
            <a:endParaRPr lang="en-US" sz="2600" dirty="0" smtClean="0"/>
          </a:p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802.15.6-2011 </a:t>
            </a:r>
            <a:r>
              <a:rPr lang="en-US" sz="2600" dirty="0" smtClean="0"/>
              <a:t>Body Area Networking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/>
              <a:t>In process of responding to received comments</a:t>
            </a:r>
          </a:p>
        </p:txBody>
      </p:sp>
    </p:spTree>
    <p:extLst>
      <p:ext uri="{BB962C8B-B14F-4D97-AF65-F5344CB8AC3E}">
        <p14:creationId xmlns:p14="http://schemas.microsoft.com/office/powerpoint/2010/main" val="316887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787775"/>
            <a:ext cx="7772400" cy="1470025"/>
          </a:xfrm>
        </p:spPr>
        <p:txBody>
          <a:bodyPr/>
          <a:lstStyle/>
          <a:p>
            <a:pPr eaLnBrk="1" hangingPunct="1"/>
            <a:r>
              <a:rPr lang="en-US" sz="3200" smtClean="0"/>
              <a:t>Questions?</a:t>
            </a:r>
            <a:br>
              <a:rPr lang="en-US" sz="3200" smtClean="0"/>
            </a:br>
            <a:r>
              <a:rPr lang="en-US" sz="3200" smtClean="0"/>
              <a:t/>
            </a:r>
            <a:br>
              <a:rPr lang="en-US" sz="3200" smtClean="0"/>
            </a:br>
            <a:r>
              <a:rPr lang="en-US" sz="2000" smtClean="0"/>
              <a:t>Bob Heile, Chair IEEE 802.15</a:t>
            </a:r>
            <a:br>
              <a:rPr lang="en-US" sz="2000" smtClean="0"/>
            </a:br>
            <a:r>
              <a:rPr lang="en-US" sz="2000" smtClean="0">
                <a:hlinkClick r:id="rId2"/>
              </a:rPr>
              <a:t>bheile@ieee.org</a:t>
            </a: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>www.ieee802.org/15</a:t>
            </a:r>
            <a:endParaRPr lang="en-US" sz="320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90600"/>
            <a:ext cx="5486400" cy="2843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28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EEE-SA PPT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A6B4AC"/>
      </a:lt2>
      <a:accent1>
        <a:srgbClr val="0066A1"/>
      </a:accent1>
      <a:accent2>
        <a:srgbClr val="009FDA"/>
      </a:accent2>
      <a:accent3>
        <a:srgbClr val="FFFFFF"/>
      </a:accent3>
      <a:accent4>
        <a:srgbClr val="000000"/>
      </a:accent4>
      <a:accent5>
        <a:srgbClr val="AAB8CD"/>
      </a:accent5>
      <a:accent6>
        <a:srgbClr val="0090C5"/>
      </a:accent6>
      <a:hlink>
        <a:srgbClr val="CC1239"/>
      </a:hlink>
      <a:folHlink>
        <a:srgbClr val="FDC82F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IEEE-SA PPT Template</Template>
  <TotalTime>33646</TotalTime>
  <Words>621</Words>
  <Application>Microsoft Office PowerPoint</Application>
  <PresentationFormat>On-screen Show (4:3)</PresentationFormat>
  <Paragraphs>94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IEEE-SA PPT Template</vt:lpstr>
      <vt:lpstr>IEEE 802.15 Status Liaison to  ISO/IEC JTC1/SC6 January 2017</vt:lpstr>
      <vt:lpstr>802.15 Completed Projects</vt:lpstr>
      <vt:lpstr>802.15 Completed Projects – 802.15.4</vt:lpstr>
      <vt:lpstr>802.15 Active Projects/Status</vt:lpstr>
      <vt:lpstr>802.15 Active Projects/Status (cont)</vt:lpstr>
      <vt:lpstr>802.15 Other Activity/Status</vt:lpstr>
      <vt:lpstr>Projects for IEEE/ ISO/IEC PSDO process</vt:lpstr>
      <vt:lpstr>Questions?  Bob Heile, Chair IEEE 802.15 bheile@ieee.org www.ieee802.org/15</vt:lpstr>
    </vt:vector>
  </TitlesOfParts>
  <Company>IEEE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802 Overview for CMMW</dc:title>
  <dc:creator>bkraemer@marvell.com</dc:creator>
  <cp:lastModifiedBy>bheile</cp:lastModifiedBy>
  <cp:revision>270</cp:revision>
  <cp:lastPrinted>2014-01-02T22:46:13Z</cp:lastPrinted>
  <dcterms:created xsi:type="dcterms:W3CDTF">2010-11-17T23:25:31Z</dcterms:created>
  <dcterms:modified xsi:type="dcterms:W3CDTF">2017-01-01T17:10:09Z</dcterms:modified>
</cp:coreProperties>
</file>