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2"/>
  </p:notesMasterIdLst>
  <p:handoutMasterIdLst>
    <p:handoutMasterId r:id="rId163"/>
  </p:handoutMasterIdLst>
  <p:sldIdLst>
    <p:sldId id="257" r:id="rId2"/>
    <p:sldId id="302" r:id="rId3"/>
    <p:sldId id="307" r:id="rId4"/>
    <p:sldId id="321" r:id="rId5"/>
    <p:sldId id="319" r:id="rId6"/>
    <p:sldId id="320" r:id="rId7"/>
    <p:sldId id="317" r:id="rId8"/>
    <p:sldId id="322" r:id="rId9"/>
    <p:sldId id="313"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47" r:id="rId35"/>
    <p:sldId id="348" r:id="rId36"/>
    <p:sldId id="349" r:id="rId37"/>
    <p:sldId id="350" r:id="rId38"/>
    <p:sldId id="351"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71" r:id="rId54"/>
    <p:sldId id="372" r:id="rId55"/>
    <p:sldId id="373" r:id="rId56"/>
    <p:sldId id="374" r:id="rId57"/>
    <p:sldId id="375" r:id="rId58"/>
    <p:sldId id="376" r:id="rId59"/>
    <p:sldId id="377" r:id="rId60"/>
    <p:sldId id="378" r:id="rId61"/>
    <p:sldId id="379" r:id="rId62"/>
    <p:sldId id="380" r:id="rId63"/>
    <p:sldId id="381" r:id="rId64"/>
    <p:sldId id="382" r:id="rId65"/>
    <p:sldId id="383" r:id="rId66"/>
    <p:sldId id="384" r:id="rId67"/>
    <p:sldId id="394" r:id="rId68"/>
    <p:sldId id="395" r:id="rId69"/>
    <p:sldId id="396" r:id="rId70"/>
    <p:sldId id="397" r:id="rId71"/>
    <p:sldId id="385" r:id="rId72"/>
    <p:sldId id="386" r:id="rId73"/>
    <p:sldId id="387" r:id="rId74"/>
    <p:sldId id="388" r:id="rId75"/>
    <p:sldId id="389" r:id="rId76"/>
    <p:sldId id="390" r:id="rId77"/>
    <p:sldId id="391" r:id="rId78"/>
    <p:sldId id="392" r:id="rId79"/>
    <p:sldId id="393" r:id="rId80"/>
    <p:sldId id="407" r:id="rId81"/>
    <p:sldId id="399" r:id="rId82"/>
    <p:sldId id="404" r:id="rId83"/>
    <p:sldId id="405" r:id="rId84"/>
    <p:sldId id="406" r:id="rId85"/>
    <p:sldId id="408" r:id="rId86"/>
    <p:sldId id="409" r:id="rId87"/>
    <p:sldId id="410" r:id="rId88"/>
    <p:sldId id="411" r:id="rId89"/>
    <p:sldId id="412" r:id="rId90"/>
    <p:sldId id="413" r:id="rId91"/>
    <p:sldId id="414" r:id="rId92"/>
    <p:sldId id="415" r:id="rId93"/>
    <p:sldId id="416" r:id="rId94"/>
    <p:sldId id="417" r:id="rId95"/>
    <p:sldId id="418" r:id="rId96"/>
    <p:sldId id="423" r:id="rId97"/>
    <p:sldId id="424" r:id="rId98"/>
    <p:sldId id="425" r:id="rId99"/>
    <p:sldId id="426" r:id="rId100"/>
    <p:sldId id="427" r:id="rId101"/>
    <p:sldId id="428" r:id="rId102"/>
    <p:sldId id="429" r:id="rId103"/>
    <p:sldId id="430" r:id="rId104"/>
    <p:sldId id="431" r:id="rId105"/>
    <p:sldId id="432" r:id="rId106"/>
    <p:sldId id="433" r:id="rId107"/>
    <p:sldId id="434" r:id="rId108"/>
    <p:sldId id="435" r:id="rId109"/>
    <p:sldId id="453" r:id="rId110"/>
    <p:sldId id="454" r:id="rId111"/>
    <p:sldId id="455" r:id="rId112"/>
    <p:sldId id="456" r:id="rId113"/>
    <p:sldId id="457" r:id="rId114"/>
    <p:sldId id="458" r:id="rId115"/>
    <p:sldId id="459" r:id="rId116"/>
    <p:sldId id="460" r:id="rId117"/>
    <p:sldId id="461" r:id="rId118"/>
    <p:sldId id="462" r:id="rId119"/>
    <p:sldId id="463" r:id="rId120"/>
    <p:sldId id="464" r:id="rId121"/>
    <p:sldId id="465" r:id="rId122"/>
    <p:sldId id="466" r:id="rId123"/>
    <p:sldId id="467" r:id="rId124"/>
    <p:sldId id="468" r:id="rId125"/>
    <p:sldId id="469" r:id="rId126"/>
    <p:sldId id="470" r:id="rId127"/>
    <p:sldId id="471" r:id="rId128"/>
    <p:sldId id="472" r:id="rId129"/>
    <p:sldId id="473" r:id="rId130"/>
    <p:sldId id="474" r:id="rId131"/>
    <p:sldId id="475" r:id="rId132"/>
    <p:sldId id="476" r:id="rId133"/>
    <p:sldId id="477" r:id="rId134"/>
    <p:sldId id="478" r:id="rId135"/>
    <p:sldId id="484" r:id="rId136"/>
    <p:sldId id="485" r:id="rId137"/>
    <p:sldId id="486" r:id="rId138"/>
    <p:sldId id="487" r:id="rId139"/>
    <p:sldId id="488" r:id="rId140"/>
    <p:sldId id="489" r:id="rId141"/>
    <p:sldId id="490" r:id="rId142"/>
    <p:sldId id="491" r:id="rId143"/>
    <p:sldId id="492" r:id="rId144"/>
    <p:sldId id="493" r:id="rId145"/>
    <p:sldId id="494" r:id="rId146"/>
    <p:sldId id="495" r:id="rId147"/>
    <p:sldId id="496" r:id="rId148"/>
    <p:sldId id="497" r:id="rId149"/>
    <p:sldId id="498" r:id="rId150"/>
    <p:sldId id="499" r:id="rId151"/>
    <p:sldId id="500" r:id="rId152"/>
    <p:sldId id="501" r:id="rId153"/>
    <p:sldId id="502" r:id="rId154"/>
    <p:sldId id="503" r:id="rId155"/>
    <p:sldId id="504" r:id="rId156"/>
    <p:sldId id="505" r:id="rId157"/>
    <p:sldId id="506" r:id="rId158"/>
    <p:sldId id="507" r:id="rId159"/>
    <p:sldId id="508" r:id="rId160"/>
    <p:sldId id="314" r:id="rId161"/>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varScale="1">
        <p:scale>
          <a:sx n="88" d="100"/>
          <a:sy n="88" d="100"/>
        </p:scale>
        <p:origin x="-2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38A4A2B-FC16-4384-B288-6DBB2A1B3CF9}"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233458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C6C50FB2-A96E-4A69-8B89-3110C8F68E0A}"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627282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Page </a:t>
            </a:r>
            <a:fld id="{5304B0F0-E4C3-4766-BD6A-0DFCD7B32046}" type="slidenum">
              <a:rPr lang="en-US" sz="1200" smtClean="0"/>
              <a:pPr>
                <a:defRPr/>
              </a:pPr>
              <a:t>1</a:t>
            </a:fld>
            <a:endParaRPr lang="en-US" sz="1200" smtClean="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46</a:t>
            </a:fld>
            <a:endParaRPr lang="en-US" altLang="en-US" sz="2400"/>
          </a:p>
        </p:txBody>
      </p:sp>
      <p:sp>
        <p:nvSpPr>
          <p:cNvPr id="18436" name="Text Box 1"/>
          <p:cNvSpPr>
            <a:spLocks noGrp="1" noRot="1" noChangeAspect="1" noChangeArrowheads="1" noTextEdit="1"/>
          </p:cNvSpPr>
          <p:nvPr>
            <p:ph type="sldImg"/>
          </p:nvPr>
        </p:nvSpPr>
        <p:spPr>
          <a:xfrm>
            <a:off x="1154113" y="692150"/>
            <a:ext cx="4554537" cy="3414713"/>
          </a:xfrm>
          <a:solidFill>
            <a:srgbClr val="FFFFFF"/>
          </a:solidFill>
          <a:ln/>
        </p:spPr>
      </p:sp>
      <p:sp>
        <p:nvSpPr>
          <p:cNvPr id="18437" name="Text Box 2"/>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46</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79513" y="695325"/>
            <a:ext cx="4575175" cy="3432175"/>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8186857"/>
            <a:ext cx="0" cy="818685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50</a:t>
            </a:fld>
            <a:endParaRPr lang="en-US" altLang="en-US" sz="240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4B9D1E-37E8-43F0-89EA-74666D4B7DA6}" type="slidenum">
              <a:rPr lang="en-US" sz="2400" smtClean="0">
                <a:solidFill>
                  <a:srgbClr val="000000"/>
                </a:solidFill>
              </a:rPr>
              <a:pPr eaLnBrk="1" hangingPunct="1">
                <a:defRPr/>
              </a:pPr>
              <a:t>51</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D4423839-7F3B-4F6D-BC98-49A59663FF62}" type="slidenum">
              <a:rPr lang="en-US" smtClean="0">
                <a:solidFill>
                  <a:srgbClr val="000000"/>
                </a:solidFill>
              </a:rPr>
              <a:pPr algn="r" eaLnBrk="1" hangingPunct="1">
                <a:buSzPct val="100000"/>
                <a:defRPr/>
              </a:pPr>
              <a:t>51</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E54AF06-C09B-458A-85E9-A2F882E9FE87}" type="slidenum">
              <a:rPr lang="en-US" sz="2400" smtClean="0">
                <a:solidFill>
                  <a:srgbClr val="000000"/>
                </a:solidFill>
              </a:rPr>
              <a:pPr eaLnBrk="1" hangingPunct="1">
                <a:defRPr/>
              </a:pPr>
              <a:t>52</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0F0AC75-6651-40D7-AE00-EBCAAD9C30E2}" type="slidenum">
              <a:rPr lang="en-US" smtClean="0">
                <a:solidFill>
                  <a:srgbClr val="000000"/>
                </a:solidFill>
              </a:rPr>
              <a:pPr algn="r" eaLnBrk="1" hangingPunct="1">
                <a:buSzPct val="100000"/>
                <a:defRPr/>
              </a:pPr>
              <a:t>52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7798D5E-1A50-4842-9C35-B5D4AFDB2E4A}" type="slidenum">
              <a:rPr lang="en-US" sz="2400" smtClean="0">
                <a:solidFill>
                  <a:srgbClr val="000000"/>
                </a:solidFill>
              </a:rPr>
              <a:pPr eaLnBrk="1" hangingPunct="1">
                <a:defRPr/>
              </a:pPr>
              <a:t>53</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F6A7D5A-645E-4DDE-B072-D713A245DAC8}" type="slidenum">
              <a:rPr lang="en-US" smtClean="0">
                <a:solidFill>
                  <a:srgbClr val="000000"/>
                </a:solidFill>
              </a:rPr>
              <a:pPr algn="r" eaLnBrk="1" hangingPunct="1">
                <a:buSzPct val="100000"/>
                <a:defRPr/>
              </a:pPr>
              <a:t>53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66D386-703A-49F4-B31D-A5A5B7B7113E}" type="slidenum">
              <a:rPr lang="en-US" sz="2400" smtClean="0">
                <a:solidFill>
                  <a:srgbClr val="000000"/>
                </a:solidFill>
              </a:rPr>
              <a:pPr eaLnBrk="1" hangingPunct="1">
                <a:defRPr/>
              </a:pPr>
              <a:t>54</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723BE61-54A5-4470-A785-C369C314DE4C}" type="slidenum">
              <a:rPr lang="en-US" smtClean="0">
                <a:solidFill>
                  <a:srgbClr val="000000"/>
                </a:solidFill>
              </a:rPr>
              <a:pPr algn="r" eaLnBrk="1" hangingPunct="1">
                <a:buSzPct val="100000"/>
                <a:defRPr/>
              </a:pPr>
              <a:t>54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A258BE1D-1930-4A20-B5E6-017B1FE2A7BE}" type="slidenum">
              <a:rPr lang="en-US" sz="2400" smtClean="0">
                <a:solidFill>
                  <a:srgbClr val="000000"/>
                </a:solidFill>
              </a:rPr>
              <a:pPr eaLnBrk="1" hangingPunct="1">
                <a:defRPr/>
              </a:pPr>
              <a:t>55</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C2A8D78-94AC-40C1-9BF1-A2C574BAAC8B}" type="slidenum">
              <a:rPr lang="en-US" smtClean="0">
                <a:solidFill>
                  <a:srgbClr val="000000"/>
                </a:solidFill>
              </a:rPr>
              <a:pPr algn="r" eaLnBrk="1" hangingPunct="1">
                <a:buSzPct val="100000"/>
                <a:defRPr/>
              </a:pPr>
              <a:t>55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138870E-CB76-48B9-BDB9-220F633E6732}" type="slidenum">
              <a:rPr lang="en-US" sz="2400" smtClean="0">
                <a:solidFill>
                  <a:srgbClr val="000000"/>
                </a:solidFill>
              </a:rPr>
              <a:pPr eaLnBrk="1" hangingPunct="1">
                <a:defRPr/>
              </a:pPr>
              <a:t>56</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D3F6C8FA-BED1-4E97-B1AC-E8C26ABE6F49}" type="slidenum">
              <a:rPr lang="en-US" smtClean="0">
                <a:solidFill>
                  <a:srgbClr val="000000"/>
                </a:solidFill>
              </a:rPr>
              <a:pPr algn="r" eaLnBrk="1" hangingPunct="1">
                <a:buSzPct val="100000"/>
                <a:defRPr/>
              </a:pPr>
              <a:t>56</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3580E83A-2102-41B4-89AB-75F9A1A2629A}" type="slidenum">
              <a:rPr lang="en-US" sz="2400" smtClean="0">
                <a:solidFill>
                  <a:srgbClr val="000000"/>
                </a:solidFill>
              </a:rPr>
              <a:pPr eaLnBrk="1" hangingPunct="1">
                <a:defRPr/>
              </a:pPr>
              <a:t>57</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63ABB990-86A3-4E2D-8433-D90733B8CC44}" type="slidenum">
              <a:rPr lang="en-US" smtClean="0">
                <a:solidFill>
                  <a:srgbClr val="000000"/>
                </a:solidFill>
              </a:rPr>
              <a:pPr algn="r" eaLnBrk="1" hangingPunct="1">
                <a:buSzPct val="100000"/>
                <a:defRPr/>
              </a:pPr>
              <a:t>57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3632B0A-831B-46A3-951D-4EF37A72AAA0}" type="slidenum">
              <a:rPr lang="en-US" sz="2400" smtClean="0">
                <a:solidFill>
                  <a:srgbClr val="000000"/>
                </a:solidFill>
              </a:rPr>
              <a:pPr eaLnBrk="1" hangingPunct="1">
                <a:defRPr/>
              </a:pPr>
              <a:t>58</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FB332BB7-8264-421F-B177-EAB2EC25DAAB}" type="slidenum">
              <a:rPr lang="en-US" smtClean="0">
                <a:solidFill>
                  <a:srgbClr val="000000"/>
                </a:solidFill>
              </a:rPr>
              <a:pPr algn="r" eaLnBrk="1" hangingPunct="1">
                <a:buSzPct val="100000"/>
                <a:defRPr/>
              </a:pPr>
              <a:t>58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ja-JP" dirty="0"/>
              <a:t>Page </a:t>
            </a:r>
            <a:fld id="{77570724-D4C2-4805-9F96-77169DE31113}" type="slidenum">
              <a:rPr lang="en-US" altLang="ja-JP"/>
              <a:pPr/>
              <a:t>29</a:t>
            </a:fld>
            <a:endParaRPr lang="en-US" altLang="ja-JP" dirty="0"/>
          </a:p>
        </p:txBody>
      </p:sp>
      <p:sp>
        <p:nvSpPr>
          <p:cNvPr id="24578" name="Rectangle 2"/>
          <p:cNvSpPr>
            <a:spLocks noGrp="1" noRot="1" noChangeAspect="1" noChangeArrowheads="1" noTextEdit="1"/>
          </p:cNvSpPr>
          <p:nvPr>
            <p:ph type="sldImg"/>
          </p:nvPr>
        </p:nvSpPr>
        <p:spPr>
          <a:xfrm>
            <a:off x="1150938" y="692150"/>
            <a:ext cx="4556125" cy="34178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2E1921D2-C89D-40B1-84EF-E1BBD78E419F}" type="slidenum">
              <a:rPr lang="en-US" sz="2400" smtClean="0">
                <a:solidFill>
                  <a:srgbClr val="000000"/>
                </a:solidFill>
              </a:rPr>
              <a:pPr eaLnBrk="1" hangingPunct="1">
                <a:defRPr/>
              </a:pPr>
              <a:t>59</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0D2BC67-6814-434D-BFDB-A6904460C48A}" type="slidenum">
              <a:rPr lang="en-US" smtClean="0">
                <a:solidFill>
                  <a:srgbClr val="000000"/>
                </a:solidFill>
              </a:rPr>
              <a:pPr algn="r" eaLnBrk="1" hangingPunct="1">
                <a:buSzPct val="100000"/>
                <a:defRPr/>
              </a:pPr>
              <a:t>59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031B1F2E-54DF-4190-B5BD-EA1E8D666D6A}" type="slidenum">
              <a:rPr lang="en-US" sz="2400" smtClean="0">
                <a:solidFill>
                  <a:srgbClr val="000000"/>
                </a:solidFill>
              </a:rPr>
              <a:pPr eaLnBrk="1" hangingPunct="1">
                <a:defRPr/>
              </a:pPr>
              <a:t>60</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69945F8D-8DBF-4DF2-9A4B-B87B5BD74978}" type="slidenum">
              <a:rPr lang="en-US" smtClean="0">
                <a:solidFill>
                  <a:srgbClr val="000000"/>
                </a:solidFill>
              </a:rPr>
              <a:pPr algn="r" eaLnBrk="1" hangingPunct="1">
                <a:buSzPct val="100000"/>
                <a:defRPr/>
              </a:pPr>
              <a:t>60</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20E00C09-18AC-40AB-8ED0-CEB14AFF1CDB}" type="slidenum">
              <a:rPr lang="en-US" sz="2400" smtClean="0">
                <a:solidFill>
                  <a:srgbClr val="000000"/>
                </a:solidFill>
              </a:rPr>
              <a:pPr eaLnBrk="1" hangingPunct="1">
                <a:defRPr/>
              </a:pPr>
              <a:t>61</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E383D8E7-DA66-4CC4-9EE8-2A1E6AF04126}" type="slidenum">
              <a:rPr lang="en-US" smtClean="0">
                <a:solidFill>
                  <a:srgbClr val="000000"/>
                </a:solidFill>
              </a:rPr>
              <a:pPr algn="r" eaLnBrk="1" hangingPunct="1">
                <a:buSzPct val="100000"/>
                <a:defRPr/>
              </a:pPr>
              <a:t>61</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D823C37C-5205-4C15-8873-FCEB3527AEFB}" type="slidenum">
              <a:rPr lang="en-US" sz="2400" smtClean="0">
                <a:solidFill>
                  <a:srgbClr val="000000"/>
                </a:solidFill>
              </a:rPr>
              <a:pPr eaLnBrk="1" hangingPunct="1">
                <a:defRPr/>
              </a:pPr>
              <a:t>62</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46C12FD-1369-4BA1-A5F5-9026D3ECB554}" type="slidenum">
              <a:rPr lang="en-US" smtClean="0">
                <a:solidFill>
                  <a:srgbClr val="000000"/>
                </a:solidFill>
              </a:rPr>
              <a:pPr algn="r" eaLnBrk="1" hangingPunct="1">
                <a:buSzPct val="100000"/>
                <a:defRPr/>
              </a:pPr>
              <a:t>62</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DE70D661-E28A-48FA-8902-63B75A628EC6}" type="slidenum">
              <a:rPr lang="en-US" sz="2400" smtClean="0">
                <a:solidFill>
                  <a:srgbClr val="000000"/>
                </a:solidFill>
              </a:rPr>
              <a:pPr eaLnBrk="1" hangingPunct="1">
                <a:defRPr/>
              </a:pPr>
              <a:t>63</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48A58843-686E-4AC0-92C5-6D180E671F29}" type="slidenum">
              <a:rPr lang="en-US" smtClean="0">
                <a:solidFill>
                  <a:srgbClr val="000000"/>
                </a:solidFill>
              </a:rPr>
              <a:pPr algn="r" eaLnBrk="1" hangingPunct="1">
                <a:buSzPct val="100000"/>
                <a:defRPr/>
              </a:pPr>
              <a:t>63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3786E9DE-1DD5-47B0-9B67-8CF955462914}" type="slidenum">
              <a:rPr lang="en-US" sz="2400" smtClean="0">
                <a:solidFill>
                  <a:srgbClr val="000000"/>
                </a:solidFill>
              </a:rPr>
              <a:pPr eaLnBrk="1" hangingPunct="1">
                <a:defRPr/>
              </a:pPr>
              <a:t>64</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652AED8-B787-409C-96F4-59D97BD77F86}" type="slidenum">
              <a:rPr lang="en-US" smtClean="0">
                <a:solidFill>
                  <a:srgbClr val="000000"/>
                </a:solidFill>
              </a:rPr>
              <a:pPr algn="r" eaLnBrk="1" hangingPunct="1">
                <a:buSzPct val="100000"/>
                <a:defRPr/>
              </a:pPr>
              <a:t>64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89987EDC-59D5-4226-9A91-C60E454640A9}" type="slidenum">
              <a:rPr lang="en-US" sz="2400" smtClean="0">
                <a:solidFill>
                  <a:srgbClr val="000000"/>
                </a:solidFill>
              </a:rPr>
              <a:pPr eaLnBrk="1" hangingPunct="1">
                <a:defRPr/>
              </a:pPr>
              <a:t>65</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20E3041-28BA-4E1C-8375-00EFEFCB9CF2}" type="slidenum">
              <a:rPr lang="en-US" smtClean="0">
                <a:solidFill>
                  <a:srgbClr val="000000"/>
                </a:solidFill>
              </a:rPr>
              <a:pPr algn="r" eaLnBrk="1" hangingPunct="1">
                <a:buSzPct val="100000"/>
                <a:defRPr/>
              </a:pPr>
              <a:t>65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3C98B3D8-DBD9-4D09-BB56-D1EF88BE89E1}" type="slidenum">
              <a:rPr lang="en-US" sz="2400" smtClean="0">
                <a:solidFill>
                  <a:srgbClr val="000000"/>
                </a:solidFill>
              </a:rPr>
              <a:pPr eaLnBrk="1" hangingPunct="1">
                <a:defRPr/>
              </a:pPr>
              <a:t>66</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D986C0EC-FF98-4FC6-9117-C75A74B39AA8}" type="slidenum">
              <a:rPr lang="en-US" smtClean="0">
                <a:solidFill>
                  <a:srgbClr val="000000"/>
                </a:solidFill>
              </a:rPr>
              <a:pPr algn="r" eaLnBrk="1" hangingPunct="1">
                <a:buSzPct val="100000"/>
                <a:defRPr/>
              </a:pPr>
              <a:t>66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1129"/>
            <a:ext cx="278370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46863" y="91129"/>
            <a:ext cx="2706775"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30451" y="8853069"/>
            <a:ext cx="2482257"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01462" y="8853070"/>
            <a:ext cx="792878" cy="184666"/>
          </a:xfrm>
          <a:prstGeom prst="rect">
            <a:avLst/>
          </a:prstGeom>
          <a:ln/>
        </p:spPr>
        <p:txBody>
          <a:bodyPr/>
          <a:lstStyle/>
          <a:p>
            <a:r>
              <a:rPr lang="en-US" altLang="ja-JP" dirty="0"/>
              <a:t>Page </a:t>
            </a:r>
            <a:fld id="{77570724-D4C2-4805-9F96-77169DE31113}" type="slidenum">
              <a:rPr lang="en-US" altLang="ja-JP"/>
              <a:pPr/>
              <a:t>68</a:t>
            </a:fld>
            <a:endParaRPr lang="en-US" altLang="ja-JP" dirty="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a:xfrm>
            <a:off x="913773" y="4343635"/>
            <a:ext cx="5030456" cy="4115269"/>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72</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36</a:t>
            </a:fld>
            <a:endParaRPr lang="en-US" altLang="en-US" sz="2400"/>
          </a:p>
        </p:txBody>
      </p:sp>
      <p:sp>
        <p:nvSpPr>
          <p:cNvPr id="5124"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36</a:t>
            </a:fld>
            <a:endParaRPr lang="en-US" altLang="en-US"/>
          </a:p>
        </p:txBody>
      </p:sp>
      <p:sp>
        <p:nvSpPr>
          <p:cNvPr id="5126"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5127"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73</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74</a:t>
            </a:fld>
            <a:endParaRPr lang="en-US" altLang="ko-KR"/>
          </a:p>
        </p:txBody>
      </p:sp>
    </p:spTree>
    <p:extLst>
      <p:ext uri="{BB962C8B-B14F-4D97-AF65-F5344CB8AC3E}">
        <p14:creationId xmlns:p14="http://schemas.microsoft.com/office/powerpoint/2010/main" val="9123610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75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76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C743094-C055-4BE5-8F20-20FB06563E99}" type="slidenum">
              <a:rPr lang="en-US" sz="2400" smtClean="0">
                <a:solidFill>
                  <a:srgbClr val="000000"/>
                </a:solidFill>
              </a:rPr>
              <a:pPr eaLnBrk="1" hangingPunct="1">
                <a:defRPr/>
              </a:pPr>
              <a:t>80</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8154298-E586-439E-B078-D5742C6198B2}" type="slidenum">
              <a:rPr lang="en-US" smtClean="0">
                <a:solidFill>
                  <a:srgbClr val="000000"/>
                </a:solidFill>
              </a:rPr>
              <a:pPr algn="r" eaLnBrk="1" hangingPunct="1">
                <a:buSzPct val="100000"/>
                <a:defRPr/>
              </a:pPr>
              <a:t>80</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F9690CBE-C004-434A-8441-5FA7FD406022}" type="slidenum">
              <a:rPr lang="en-US" sz="2400" smtClean="0">
                <a:solidFill>
                  <a:srgbClr val="000000"/>
                </a:solidFill>
              </a:rPr>
              <a:pPr eaLnBrk="1" hangingPunct="1">
                <a:defRPr/>
              </a:pPr>
              <a:t>81</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4B3EF942-4F39-474A-954E-3CD824E9DD02}" type="slidenum">
              <a:rPr lang="en-US" smtClean="0">
                <a:solidFill>
                  <a:srgbClr val="000000"/>
                </a:solidFill>
              </a:rPr>
              <a:pPr algn="r" eaLnBrk="1" hangingPunct="1">
                <a:buSzPct val="100000"/>
                <a:defRPr/>
              </a:pPr>
              <a:t>81</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A01EE1DE-DEB6-4223-A726-06B3AD76B91C}" type="slidenum">
              <a:rPr lang="en-US" sz="2400" smtClean="0">
                <a:solidFill>
                  <a:srgbClr val="000000"/>
                </a:solidFill>
              </a:rPr>
              <a:pPr eaLnBrk="1" hangingPunct="1">
                <a:defRPr/>
              </a:pPr>
              <a:t>82</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F5582EB-FF76-4E21-9016-71C97D850851}" type="slidenum">
              <a:rPr lang="en-US" smtClean="0">
                <a:solidFill>
                  <a:srgbClr val="000000"/>
                </a:solidFill>
              </a:rPr>
              <a:pPr algn="r" eaLnBrk="1" hangingPunct="1">
                <a:buSzPct val="100000"/>
                <a:defRPr/>
              </a:pPr>
              <a:t>82</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16028387-20B1-49E6-92E2-B138336A6D06}" type="slidenum">
              <a:rPr lang="en-US" sz="2400" smtClean="0">
                <a:solidFill>
                  <a:srgbClr val="000000"/>
                </a:solidFill>
              </a:rPr>
              <a:pPr eaLnBrk="1" hangingPunct="1">
                <a:defRPr/>
              </a:pPr>
              <a:t>83</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271F0602-C351-4CCE-8CCE-F2F4921533DB}" type="slidenum">
              <a:rPr lang="en-US" smtClean="0">
                <a:solidFill>
                  <a:srgbClr val="000000"/>
                </a:solidFill>
              </a:rPr>
              <a:pPr algn="r" eaLnBrk="1" hangingPunct="1">
                <a:buSzPct val="100000"/>
                <a:defRPr/>
              </a:pPr>
              <a:t>83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96FA587E-F2B4-44A6-BB49-1A0C3571A01E}" type="slidenum">
              <a:rPr lang="en-US" sz="2400" smtClean="0">
                <a:solidFill>
                  <a:srgbClr val="000000"/>
                </a:solidFill>
              </a:rPr>
              <a:pPr eaLnBrk="1" hangingPunct="1">
                <a:defRPr/>
              </a:pPr>
              <a:t>84</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DCFE2A6-2F3B-4369-92BA-940F072D6B31}" type="slidenum">
              <a:rPr lang="en-US" smtClean="0">
                <a:solidFill>
                  <a:srgbClr val="000000"/>
                </a:solidFill>
              </a:rPr>
              <a:pPr algn="r" eaLnBrk="1" hangingPunct="1">
                <a:buSzPct val="100000"/>
                <a:defRPr/>
              </a:pPr>
              <a:t>84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263D1812-A552-4BD6-A504-FB251132C9B5}" type="slidenum">
              <a:rPr lang="en-US" sz="2400" smtClean="0">
                <a:solidFill>
                  <a:srgbClr val="000000"/>
                </a:solidFill>
              </a:rPr>
              <a:pPr eaLnBrk="1" hangingPunct="1">
                <a:defRPr/>
              </a:pPr>
              <a:t>85</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ED46528C-1883-4521-83B7-64D1CB5617B0}" type="slidenum">
              <a:rPr lang="en-US" smtClean="0">
                <a:solidFill>
                  <a:srgbClr val="000000"/>
                </a:solidFill>
              </a:rPr>
              <a:pPr algn="r" eaLnBrk="1" hangingPunct="1">
                <a:buSzPct val="100000"/>
                <a:defRPr/>
              </a:pPr>
              <a:t>85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37</a:t>
            </a:fld>
            <a:endParaRPr lang="en-US" altLang="en-US" sz="2400"/>
          </a:p>
        </p:txBody>
      </p:sp>
      <p:sp>
        <p:nvSpPr>
          <p:cNvPr id="7172"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37</a:t>
            </a:fld>
            <a:endParaRPr lang="en-US" altLang="en-US"/>
          </a:p>
        </p:txBody>
      </p:sp>
      <p:sp>
        <p:nvSpPr>
          <p:cNvPr id="7174"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7175"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EFC65386-B8DA-4686-9305-E5426EE80169}" type="slidenum">
              <a:rPr lang="en-US" sz="2400" smtClean="0">
                <a:solidFill>
                  <a:srgbClr val="000000"/>
                </a:solidFill>
              </a:rPr>
              <a:pPr eaLnBrk="1" hangingPunct="1">
                <a:defRPr/>
              </a:pPr>
              <a:t>86</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A29F1E5-D04C-465C-A739-101E2C760432}" type="slidenum">
              <a:rPr lang="en-US" smtClean="0">
                <a:solidFill>
                  <a:srgbClr val="000000"/>
                </a:solidFill>
              </a:rPr>
              <a:pPr algn="r" eaLnBrk="1" hangingPunct="1">
                <a:buSzPct val="100000"/>
                <a:defRPr/>
              </a:pPr>
              <a:t>86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94491252-FD88-4494-B245-3C7A9D04F150}" type="slidenum">
              <a:rPr lang="en-US" sz="2400" smtClean="0">
                <a:solidFill>
                  <a:srgbClr val="000000"/>
                </a:solidFill>
              </a:rPr>
              <a:pPr eaLnBrk="1" hangingPunct="1">
                <a:defRPr/>
              </a:pPr>
              <a:t>87</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46DB4939-8001-49AB-A232-3C9986253767}" type="slidenum">
              <a:rPr lang="en-US" smtClean="0">
                <a:solidFill>
                  <a:srgbClr val="000000"/>
                </a:solidFill>
              </a:rPr>
              <a:pPr algn="r" eaLnBrk="1" hangingPunct="1">
                <a:buSzPct val="100000"/>
                <a:defRPr/>
              </a:pPr>
              <a:t>87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DB58AD0A-932C-4B9B-B175-5313D305E3F7}" type="slidenum">
              <a:rPr lang="en-US" sz="2400" smtClean="0">
                <a:solidFill>
                  <a:srgbClr val="000000"/>
                </a:solidFill>
              </a:rPr>
              <a:pPr eaLnBrk="1" hangingPunct="1">
                <a:defRPr/>
              </a:pPr>
              <a:t>88</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762A22D4-CD8D-40AE-9718-0BE75AF3F634}" type="slidenum">
              <a:rPr lang="en-US" smtClean="0">
                <a:solidFill>
                  <a:srgbClr val="000000"/>
                </a:solidFill>
              </a:rPr>
              <a:pPr algn="r" eaLnBrk="1" hangingPunct="1">
                <a:buSzPct val="100000"/>
                <a:defRPr/>
              </a:pPr>
              <a:t>88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3C3ACEDA-EB57-4A5F-824E-98DE3391A718}" type="slidenum">
              <a:rPr lang="en-US" sz="2400" smtClean="0">
                <a:solidFill>
                  <a:srgbClr val="000000"/>
                </a:solidFill>
              </a:rPr>
              <a:pPr eaLnBrk="1" hangingPunct="1">
                <a:defRPr/>
              </a:pPr>
              <a:t>89</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0E2F0BE4-C075-4876-ADC5-2E2DACF762B8}" type="slidenum">
              <a:rPr lang="en-US" smtClean="0">
                <a:solidFill>
                  <a:srgbClr val="000000"/>
                </a:solidFill>
              </a:rPr>
              <a:pPr algn="r" eaLnBrk="1" hangingPunct="1">
                <a:buSzPct val="100000"/>
                <a:defRPr/>
              </a:pPr>
              <a:t>89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D3942087-58E8-4532-A790-491656F2E1AA}" type="slidenum">
              <a:rPr lang="en-US" sz="2400" smtClean="0">
                <a:solidFill>
                  <a:srgbClr val="000000"/>
                </a:solidFill>
              </a:rPr>
              <a:pPr eaLnBrk="1" hangingPunct="1">
                <a:defRPr/>
              </a:pPr>
              <a:t>90</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E28A6DE0-0279-4A6B-A3EE-38F090ABEA99}" type="slidenum">
              <a:rPr lang="en-US" smtClean="0">
                <a:solidFill>
                  <a:srgbClr val="000000"/>
                </a:solidFill>
              </a:rPr>
              <a:pPr algn="r" eaLnBrk="1" hangingPunct="1">
                <a:buSzPct val="100000"/>
                <a:defRPr/>
              </a:pPr>
              <a:t>90</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DC2305BF-D641-48BB-AA4B-46BA35BF136E}" type="slidenum">
              <a:rPr lang="en-US" sz="2400" smtClean="0">
                <a:solidFill>
                  <a:srgbClr val="000000"/>
                </a:solidFill>
              </a:rPr>
              <a:pPr eaLnBrk="1" hangingPunct="1">
                <a:defRPr/>
              </a:pPr>
              <a:t>91</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64214242-0A3F-477C-B974-3633ABD3E34A}" type="slidenum">
              <a:rPr lang="en-US" smtClean="0">
                <a:solidFill>
                  <a:srgbClr val="000000"/>
                </a:solidFill>
              </a:rPr>
              <a:pPr algn="r" eaLnBrk="1" hangingPunct="1">
                <a:buSzPct val="100000"/>
                <a:defRPr/>
              </a:pPr>
              <a:t>91</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92D45C8C-6830-4ABF-A79D-BBED8A990333}" type="slidenum">
              <a:rPr lang="en-US" sz="2400" smtClean="0">
                <a:solidFill>
                  <a:srgbClr val="000000"/>
                </a:solidFill>
              </a:rPr>
              <a:pPr eaLnBrk="1" hangingPunct="1">
                <a:defRPr/>
              </a:pPr>
              <a:t>92</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E1E3FB98-6FDE-4764-BFD9-7979CF242F2F}" type="slidenum">
              <a:rPr lang="en-US" smtClean="0">
                <a:solidFill>
                  <a:srgbClr val="000000"/>
                </a:solidFill>
              </a:rPr>
              <a:pPr algn="r" eaLnBrk="1" hangingPunct="1">
                <a:buSzPct val="100000"/>
                <a:defRPr/>
              </a:pPr>
              <a:t>92</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B968D6C8-E20D-4745-8A90-DE68BA1BEB6F}" type="slidenum">
              <a:rPr lang="en-US" sz="2400" smtClean="0">
                <a:solidFill>
                  <a:srgbClr val="000000"/>
                </a:solidFill>
              </a:rPr>
              <a:pPr eaLnBrk="1" hangingPunct="1">
                <a:defRPr/>
              </a:pPr>
              <a:t>93</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36E05F9D-4656-45A2-8681-8496259033EE}" type="slidenum">
              <a:rPr lang="en-US" smtClean="0">
                <a:solidFill>
                  <a:srgbClr val="000000"/>
                </a:solidFill>
              </a:rPr>
              <a:pPr algn="r" eaLnBrk="1" hangingPunct="1">
                <a:buSzPct val="100000"/>
                <a:defRPr/>
              </a:pPr>
              <a:t>93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45ABC41-0B1D-4170-B953-00251199626A}" type="slidenum">
              <a:rPr lang="en-US" sz="2400" smtClean="0">
                <a:solidFill>
                  <a:srgbClr val="000000"/>
                </a:solidFill>
              </a:rPr>
              <a:pPr eaLnBrk="1" hangingPunct="1">
                <a:defRPr/>
              </a:pPr>
              <a:t>94</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E22BB24-485B-4286-9265-D8AEFE809779}" type="slidenum">
              <a:rPr lang="en-US" smtClean="0">
                <a:solidFill>
                  <a:srgbClr val="000000"/>
                </a:solidFill>
              </a:rPr>
              <a:pPr algn="r" eaLnBrk="1" hangingPunct="1">
                <a:buSzPct val="100000"/>
                <a:defRPr/>
              </a:pPr>
              <a:t>94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1" y="691418"/>
            <a:ext cx="4602163" cy="3416232"/>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95</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38</a:t>
            </a:fld>
            <a:endParaRPr lang="en-US" altLang="en-US" sz="2400"/>
          </a:p>
        </p:txBody>
      </p:sp>
      <p:sp>
        <p:nvSpPr>
          <p:cNvPr id="9220"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38</a:t>
            </a:fld>
            <a:endParaRPr lang="en-US" altLang="en-US"/>
          </a:p>
        </p:txBody>
      </p:sp>
      <p:sp>
        <p:nvSpPr>
          <p:cNvPr id="9222"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9223"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99</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99</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100</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100</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109</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109</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110</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110</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39</a:t>
            </a:fld>
            <a:endParaRPr lang="en-US" altLang="en-US" sz="2400"/>
          </a:p>
        </p:txBody>
      </p:sp>
      <p:sp>
        <p:nvSpPr>
          <p:cNvPr id="13316" name="Text Box 1"/>
          <p:cNvSpPr>
            <a:spLocks noGrp="1" noRot="1" noChangeAspect="1" noChangeArrowheads="1" noTextEdit="1"/>
          </p:cNvSpPr>
          <p:nvPr>
            <p:ph type="sldImg"/>
          </p:nvPr>
        </p:nvSpPr>
        <p:spPr>
          <a:xfrm>
            <a:off x="1154113" y="692150"/>
            <a:ext cx="4554537" cy="3414713"/>
          </a:xfrm>
          <a:solidFill>
            <a:srgbClr val="FFFFFF"/>
          </a:solidFill>
          <a:ln/>
        </p:spPr>
      </p:sp>
      <p:sp>
        <p:nvSpPr>
          <p:cNvPr id="13317" name="Text Box 2"/>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39</a:t>
            </a:fld>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0944"/>
            <a:ext cx="2784475" cy="215444"/>
          </a:xfrm>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a:xfrm>
            <a:off x="3730625" y="8853488"/>
            <a:ext cx="2482850" cy="184666"/>
          </a:xfrm>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2901950" y="8853488"/>
            <a:ext cx="792163" cy="184666"/>
          </a:xfrm>
        </p:spPr>
        <p:txBody>
          <a:bodyPr/>
          <a:lstStyle/>
          <a:p>
            <a:fld id="{CD6D2E3F-5094-4468-9CC9-C689E0F636B7}" type="slidenum">
              <a:rPr kumimoji="1" lang="ja-JP" altLang="en-US" smtClean="0"/>
              <a:pPr/>
              <a:t>129</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0944"/>
            <a:ext cx="2784475" cy="215444"/>
          </a:xfrm>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a:xfrm>
            <a:off x="3730625" y="8853488"/>
            <a:ext cx="2482850" cy="184666"/>
          </a:xfrm>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2901950" y="8853488"/>
            <a:ext cx="792163" cy="184666"/>
          </a:xfrm>
        </p:spPr>
        <p:txBody>
          <a:bodyPr/>
          <a:lstStyle/>
          <a:p>
            <a:fld id="{CD6D2E3F-5094-4468-9CC9-C689E0F636B7}" type="slidenum">
              <a:rPr kumimoji="1" lang="ja-JP" altLang="en-US" smtClean="0"/>
              <a:pPr/>
              <a:t>130</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1155700" y="692150"/>
            <a:ext cx="4543425" cy="3408363"/>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84613" y="241836"/>
            <a:ext cx="29718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131</a:t>
            </a:fld>
            <a:endParaRPr lang="en-US" altLang="ja-JP" sz="240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0944"/>
            <a:ext cx="2784475" cy="215444"/>
          </a:xfrm>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a:xfrm>
            <a:off x="3730625" y="8853488"/>
            <a:ext cx="2482850" cy="184666"/>
          </a:xfrm>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2901950" y="8853488"/>
            <a:ext cx="792163" cy="184666"/>
          </a:xfrm>
        </p:spPr>
        <p:txBody>
          <a:bodyPr/>
          <a:lstStyle/>
          <a:p>
            <a:fld id="{CD6D2E3F-5094-4468-9CC9-C689E0F636B7}" type="slidenum">
              <a:rPr kumimoji="1" lang="ja-JP" altLang="en-US" smtClean="0"/>
              <a:pPr/>
              <a:t>132</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1155700" y="692150"/>
            <a:ext cx="4543425" cy="3408363"/>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84613" y="241836"/>
            <a:ext cx="29718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133</a:t>
            </a:fld>
            <a:endParaRPr lang="en-US" altLang="ja-JP" sz="2400"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134</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136</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December 16</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136</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cs typeface="ＭＳ Ｐゴシック"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41</a:t>
            </a:fld>
            <a:endParaRPr lang="en-US" altLang="en-US" sz="2400"/>
          </a:p>
        </p:txBody>
      </p:sp>
      <p:sp>
        <p:nvSpPr>
          <p:cNvPr id="11268"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41</a:t>
            </a:fld>
            <a:endParaRPr lang="en-US" altLang="en-US"/>
          </a:p>
        </p:txBody>
      </p:sp>
      <p:sp>
        <p:nvSpPr>
          <p:cNvPr id="11270"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11271"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16</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42</a:t>
            </a:fld>
            <a:endParaRPr lang="en-US" altLang="en-US" sz="2400"/>
          </a:p>
        </p:txBody>
      </p:sp>
      <p:sp>
        <p:nvSpPr>
          <p:cNvPr id="11268"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42</a:t>
            </a:fld>
            <a:endParaRPr lang="en-US" altLang="en-US"/>
          </a:p>
        </p:txBody>
      </p:sp>
      <p:sp>
        <p:nvSpPr>
          <p:cNvPr id="11270"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11271"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43</a:t>
            </a:fld>
            <a:endParaRPr lang="en-US" altLang="en-US" sz="2400"/>
          </a:p>
        </p:txBody>
      </p:sp>
      <p:sp>
        <p:nvSpPr>
          <p:cNvPr id="15364" name="Text Box 1"/>
          <p:cNvSpPr>
            <a:spLocks noGrp="1" noRot="1" noChangeAspect="1" noChangeArrowheads="1" noTextEdit="1"/>
          </p:cNvSpPr>
          <p:nvPr>
            <p:ph type="sldImg"/>
          </p:nvPr>
        </p:nvSpPr>
        <p:spPr>
          <a:xfrm>
            <a:off x="1154113" y="692150"/>
            <a:ext cx="4554537" cy="3414713"/>
          </a:xfrm>
          <a:solidFill>
            <a:srgbClr val="FFFFFF"/>
          </a:solidFill>
          <a:ln/>
        </p:spPr>
      </p:sp>
      <p:sp>
        <p:nvSpPr>
          <p:cNvPr id="15365" name="Text Box 2"/>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43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B882E9-E48A-42E4-A3D2-96B26100D11D}" type="slidenum">
              <a:rPr lang="en-US"/>
              <a:pPr>
                <a:defRPr/>
              </a:pPr>
              <a:t>‹#›</a:t>
            </a:fld>
            <a:endParaRPr lang="en-US"/>
          </a:p>
        </p:txBody>
      </p:sp>
    </p:spTree>
    <p:extLst>
      <p:ext uri="{BB962C8B-B14F-4D97-AF65-F5344CB8AC3E}">
        <p14:creationId xmlns:p14="http://schemas.microsoft.com/office/powerpoint/2010/main" val="183673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8D524ED-19BA-4B93-A8A9-34BB53B4D495}" type="slidenum">
              <a:rPr lang="en-US"/>
              <a:pPr>
                <a:defRPr/>
              </a:pPr>
              <a:t>‹#›</a:t>
            </a:fld>
            <a:endParaRPr lang="en-US"/>
          </a:p>
        </p:txBody>
      </p:sp>
    </p:spTree>
    <p:extLst>
      <p:ext uri="{BB962C8B-B14F-4D97-AF65-F5344CB8AC3E}">
        <p14:creationId xmlns:p14="http://schemas.microsoft.com/office/powerpoint/2010/main" val="2014361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9FC1F2-7176-41C9-9AA4-B928D50C4B02}" type="slidenum">
              <a:rPr lang="en-US"/>
              <a:pPr>
                <a:defRPr/>
              </a:pPr>
              <a:t>‹#›</a:t>
            </a:fld>
            <a:endParaRPr lang="en-US"/>
          </a:p>
        </p:txBody>
      </p:sp>
    </p:spTree>
    <p:extLst>
      <p:ext uri="{BB962C8B-B14F-4D97-AF65-F5344CB8AC3E}">
        <p14:creationId xmlns:p14="http://schemas.microsoft.com/office/powerpoint/2010/main" val="980345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F1DF7-F578-4C40-A4A2-A528A1117FE8}" type="slidenum">
              <a:rPr lang="en-US"/>
              <a:pPr>
                <a:defRPr/>
              </a:pPr>
              <a:t>‹#›</a:t>
            </a:fld>
            <a:endParaRPr lang="en-US"/>
          </a:p>
        </p:txBody>
      </p:sp>
    </p:spTree>
    <p:extLst>
      <p:ext uri="{BB962C8B-B14F-4D97-AF65-F5344CB8AC3E}">
        <p14:creationId xmlns:p14="http://schemas.microsoft.com/office/powerpoint/2010/main" val="3511041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83E54ED9-1815-4334-8DEA-328598E6B1C6}" type="slidenum">
              <a:rPr lang="en-US"/>
              <a:pPr>
                <a:defRPr/>
              </a:pPr>
              <a:t>‹#›</a:t>
            </a:fld>
            <a:endParaRPr lang="en-US"/>
          </a:p>
        </p:txBody>
      </p:sp>
    </p:spTree>
    <p:extLst>
      <p:ext uri="{BB962C8B-B14F-4D97-AF65-F5344CB8AC3E}">
        <p14:creationId xmlns:p14="http://schemas.microsoft.com/office/powerpoint/2010/main" val="3592325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789E4E5-57EF-457B-8B46-7B39EC02D3AB}" type="slidenum">
              <a:rPr lang="en-US"/>
              <a:pPr>
                <a:defRPr/>
              </a:pPr>
              <a:t>‹#›</a:t>
            </a:fld>
            <a:endParaRPr lang="en-US"/>
          </a:p>
        </p:txBody>
      </p:sp>
    </p:spTree>
    <p:extLst>
      <p:ext uri="{BB962C8B-B14F-4D97-AF65-F5344CB8AC3E}">
        <p14:creationId xmlns:p14="http://schemas.microsoft.com/office/powerpoint/2010/main" val="1590794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7455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70E3FD-8762-494E-B44E-E7FBC1D5B740}" type="slidenum">
              <a:rPr lang="en-US"/>
              <a:pPr>
                <a:defRPr/>
              </a:pPr>
              <a:t>‹#›</a:t>
            </a:fld>
            <a:endParaRPr lang="en-US"/>
          </a:p>
        </p:txBody>
      </p:sp>
    </p:spTree>
    <p:extLst>
      <p:ext uri="{BB962C8B-B14F-4D97-AF65-F5344CB8AC3E}">
        <p14:creationId xmlns:p14="http://schemas.microsoft.com/office/powerpoint/2010/main" val="324248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B0DF80A-8D54-4C35-8D16-C55DEEA73CB1}" type="slidenum">
              <a:rPr lang="en-US"/>
              <a:pPr>
                <a:defRPr/>
              </a:pPr>
              <a:t>‹#›</a:t>
            </a:fld>
            <a:endParaRPr lang="en-US"/>
          </a:p>
        </p:txBody>
      </p:sp>
    </p:spTree>
    <p:extLst>
      <p:ext uri="{BB962C8B-B14F-4D97-AF65-F5344CB8AC3E}">
        <p14:creationId xmlns:p14="http://schemas.microsoft.com/office/powerpoint/2010/main" val="2234619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ED48E7B-6658-4674-BD8F-ABA3CC063DFF}" type="slidenum">
              <a:rPr lang="en-US"/>
              <a:pPr>
                <a:defRPr/>
              </a:pPr>
              <a:t>‹#›</a:t>
            </a:fld>
            <a:endParaRPr lang="en-US"/>
          </a:p>
        </p:txBody>
      </p:sp>
    </p:spTree>
    <p:extLst>
      <p:ext uri="{BB962C8B-B14F-4D97-AF65-F5344CB8AC3E}">
        <p14:creationId xmlns:p14="http://schemas.microsoft.com/office/powerpoint/2010/main" val="188853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AAF6A96-008A-45D5-BF8D-4BD3703AE3BB}" type="slidenum">
              <a:rPr lang="en-US"/>
              <a:pPr>
                <a:defRPr/>
              </a:pPr>
              <a:t>‹#›</a:t>
            </a:fld>
            <a:endParaRPr lang="en-US"/>
          </a:p>
        </p:txBody>
      </p:sp>
    </p:spTree>
    <p:extLst>
      <p:ext uri="{BB962C8B-B14F-4D97-AF65-F5344CB8AC3E}">
        <p14:creationId xmlns:p14="http://schemas.microsoft.com/office/powerpoint/2010/main" val="364238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02DB594-E338-4433-B0CF-3FB5E469E3BE}" type="slidenum">
              <a:rPr lang="en-US"/>
              <a:pPr>
                <a:defRPr/>
              </a:pPr>
              <a:t>‹#›</a:t>
            </a:fld>
            <a:endParaRPr lang="en-US"/>
          </a:p>
        </p:txBody>
      </p:sp>
    </p:spTree>
    <p:extLst>
      <p:ext uri="{BB962C8B-B14F-4D97-AF65-F5344CB8AC3E}">
        <p14:creationId xmlns:p14="http://schemas.microsoft.com/office/powerpoint/2010/main" val="331207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3DC6B5-FB9F-435F-B750-64E8737F833B}" type="slidenum">
              <a:rPr lang="en-US"/>
              <a:pPr>
                <a:defRPr/>
              </a:pPr>
              <a:t>‹#›</a:t>
            </a:fld>
            <a:endParaRPr lang="en-US"/>
          </a:p>
        </p:txBody>
      </p:sp>
    </p:spTree>
    <p:extLst>
      <p:ext uri="{BB962C8B-B14F-4D97-AF65-F5344CB8AC3E}">
        <p14:creationId xmlns:p14="http://schemas.microsoft.com/office/powerpoint/2010/main" val="356117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Wi-SUN Alliance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8B2CD9-77F2-4DC2-A68A-7A405944AFDB}" type="slidenum">
              <a:rPr lang="en-US"/>
              <a:pPr>
                <a:defRPr/>
              </a:pPr>
              <a:t>‹#›</a:t>
            </a:fld>
            <a:endParaRPr lang="en-US"/>
          </a:p>
        </p:txBody>
      </p:sp>
    </p:spTree>
    <p:extLst>
      <p:ext uri="{BB962C8B-B14F-4D97-AF65-F5344CB8AC3E}">
        <p14:creationId xmlns:p14="http://schemas.microsoft.com/office/powerpoint/2010/main" val="4215170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November 2016</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smtClean="0"/>
              <a:t>Robert F. Heile, Wi-SUN Alliance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2B18CDB5-0B17-4754-935B-E55966D5B9A3}"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802.15-16-0862-00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6" r:id="rId17"/>
    <p:sldLayoutId id="2147483667" r:id="rId18"/>
    <p:sldLayoutId id="2147483668" r:id="rId19"/>
    <p:sldLayoutId id="2147483669" r:id="rId20"/>
    <p:sldLayoutId id="2147483670" r:id="rId21"/>
    <p:sldLayoutId id="2147483671" r:id="rId22"/>
    <p:sldLayoutId id="2147483672" r:id="rId2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5/dcn/16/15-16-0757-01-hrrc-recent-studies-on-hrrc-technologies.pptx" TargetMode="External"/><Relationship Id="rId2" Type="http://schemas.openxmlformats.org/officeDocument/2006/relationships/hyperlink" Target="https://mentor.ieee.org/802.15/dcn/16/15-16-0756-00-hrrc-mhn-e-system-for-hrrc.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5/dcn/16/15-16-0756-00-hrrc-mhn-e-system-for-hrrc.pptx" TargetMode="External"/><Relationship Id="rId2" Type="http://schemas.openxmlformats.org/officeDocument/2006/relationships/hyperlink" Target="https://mentor.ieee.org/802.15/dcn/16/15-16-0732-01-hrrc-ig-hrrc-november-2016-agenda.xls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57-01-hrrc-recent-studies-on-hrrc-technologies.pptx" TargetMode="Externa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datatracker.ietf.org/wg/6tisch/documents/"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2" Type="http://schemas.openxmlformats.org/officeDocument/2006/relationships/hyperlink" Target="https://datatracker.ietf.org/wg/core/documents/" TargetMode="External"/><Relationship Id="rId1" Type="http://schemas.openxmlformats.org/officeDocument/2006/relationships/slideLayout" Target="../slideLayouts/slideLayout2.xml"/><Relationship Id="rId6" Type="http://schemas.openxmlformats.org/officeDocument/2006/relationships/hyperlink" Target="https://tools.ietf.org/html/draft-ietf-core-dynlink" TargetMode="External"/><Relationship Id="rId5" Type="http://schemas.openxmlformats.org/officeDocument/2006/relationships/hyperlink" Target="https://tools.ietf.org/html/draft-ietf-core-object-security" TargetMode="External"/><Relationship Id="rId4" Type="http://schemas.openxmlformats.org/officeDocument/2006/relationships/hyperlink" Target="https://tools.ietf.org/html/draft-silverajan-core-coap-protocol-negotiation" TargetMode="External"/></Relationships>
</file>

<file path=ppt/slides/_rels/slide143.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7" Type="http://schemas.openxmlformats.org/officeDocument/2006/relationships/hyperlink" Target="https://tools.ietf.org/html/draft-cao-core-delegated-observe" TargetMode="External"/><Relationship Id="rId2" Type="http://schemas.openxmlformats.org/officeDocument/2006/relationships/hyperlink" Target="https://datatracker.ietf.org/wg/core/documents/" TargetMode="External"/><Relationship Id="rId1" Type="http://schemas.openxmlformats.org/officeDocument/2006/relationships/slideLayout" Target="../slideLayouts/slideLayout2.xml"/><Relationship Id="rId6" Type="http://schemas.openxmlformats.org/officeDocument/2006/relationships/hyperlink" Target="https://tools.ietf.org/html/draft-tiloca-core-multicast-oscoap" TargetMode="External"/><Relationship Id="rId5" Type="http://schemas.openxmlformats.org/officeDocument/2006/relationships/hyperlink" Target="https://tools.ietf.org/html/draft-vanderstok-core-coap-est" TargetMode="External"/><Relationship Id="rId4" Type="http://schemas.openxmlformats.org/officeDocument/2006/relationships/hyperlink" Target="https://tools.ietf.org/html/draft-pritikin-coap-bootstrap" TargetMode="External"/></Relationships>
</file>

<file path=ppt/slides/_rels/slide144.xml.rels><?xml version="1.0" encoding="UTF-8" standalone="yes"?>
<Relationships xmlns="http://schemas.openxmlformats.org/package/2006/relationships"><Relationship Id="rId8" Type="http://schemas.openxmlformats.org/officeDocument/2006/relationships/hyperlink" Target="https://tools.ietf.org/html/draft-vanderstok-core-comi" TargetMode="External"/><Relationship Id="rId3" Type="http://schemas.openxmlformats.org/officeDocument/2006/relationships/hyperlink" Target="https://tools.ietf.org/html/draft-groves-coap-webrtcdc" TargetMode="External"/><Relationship Id="rId7" Type="http://schemas.openxmlformats.org/officeDocument/2006/relationships/hyperlink" Target="https://tools.ietf.org/html/draft-ietf-core-sid" TargetMode="External"/><Relationship Id="rId2" Type="http://schemas.openxmlformats.org/officeDocument/2006/relationships/hyperlink" Target="https://datatracker.ietf.org/wg/core/documents/" TargetMode="External"/><Relationship Id="rId1" Type="http://schemas.openxmlformats.org/officeDocument/2006/relationships/slideLayout" Target="../slideLayouts/slideLayout2.xml"/><Relationship Id="rId6" Type="http://schemas.openxmlformats.org/officeDocument/2006/relationships/hyperlink" Target="https://tools.ietf.org/html/draft-ietf-core-yang-cbor" TargetMode="External"/><Relationship Id="rId5" Type="http://schemas.openxmlformats.org/officeDocument/2006/relationships/hyperlink" Target="https://tools.ietf.org/html/draft-groves-core-senml-bto" TargetMode="External"/><Relationship Id="rId4" Type="http://schemas.openxmlformats.org/officeDocument/2006/relationships/hyperlink" Target="https://tools.ietf.org/html/draft-ietf-core-senml"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tools.ietf.org/html/draft-thaler-core-redirect" TargetMode="External"/><Relationship Id="rId2" Type="http://schemas.openxmlformats.org/officeDocument/2006/relationships/hyperlink" Target="https://datatracker.ietf.org/wg/core/documents/" TargetMode="External"/><Relationship Id="rId1" Type="http://schemas.openxmlformats.org/officeDocument/2006/relationships/slideLayout" Target="../slideLayouts/slideLayout2.xml"/><Relationship Id="rId6" Type="http://schemas.openxmlformats.org/officeDocument/2006/relationships/hyperlink" Target="https://tools.ietf.org/html/draft-groves-core-rfc6690up-lates" TargetMode="External"/><Relationship Id="rId5" Type="http://schemas.openxmlformats.org/officeDocument/2006/relationships/hyperlink" Target="https://tools.ietf.org/html/draft-jimenez-t2trg-coap-functionality-lwm2m" TargetMode="External"/><Relationship Id="rId4" Type="http://schemas.openxmlformats.org/officeDocument/2006/relationships/hyperlink" Target="https://tools.ietf.org/html/draft-vanderstok-core-yang-lwm2m-00" TargetMode="External"/></Relationships>
</file>

<file path=ppt/slides/_rels/slide146.xml.rels><?xml version="1.0" encoding="UTF-8" standalone="yes"?>
<Relationships xmlns="http://schemas.openxmlformats.org/package/2006/relationships"><Relationship Id="rId8" Type="http://schemas.openxmlformats.org/officeDocument/2006/relationships/hyperlink" Target="https://tools.ietf.org/html/draft-gomez-6lo-optimized-fragmentation-header-00" TargetMode="External"/><Relationship Id="rId3" Type="http://schemas.openxmlformats.org/officeDocument/2006/relationships/hyperlink" Target="https://tools.ietf.org/wg/6lo/draft-ietf-6lo-nfc-05" TargetMode="External"/><Relationship Id="rId7" Type="http://schemas.openxmlformats.org/officeDocument/2006/relationships/hyperlink" Target="https://tools.ietf.org/html/draft-ietf-6lo-privacy-considerations" TargetMode="External"/><Relationship Id="rId2" Type="http://schemas.openxmlformats.org/officeDocument/2006/relationships/hyperlink" Target="https://datatracker.ietf.org/wg/6lo/documents/" TargetMode="External"/><Relationship Id="rId1" Type="http://schemas.openxmlformats.org/officeDocument/2006/relationships/slideLayout" Target="../slideLayouts/slideLayout2.xml"/><Relationship Id="rId6" Type="http://schemas.openxmlformats.org/officeDocument/2006/relationships/hyperlink" Target="https://tools.ietf.org/html/draft-thubert-6lo-rfc6775-update-01" TargetMode="External"/><Relationship Id="rId5" Type="http://schemas.openxmlformats.org/officeDocument/2006/relationships/hyperlink" Target="https://tools.ietf.org/html/draft-hong-6lo-use-cases" TargetMode="External"/><Relationship Id="rId4" Type="http://schemas.openxmlformats.org/officeDocument/2006/relationships/hyperlink" Target="https://tools.ietf.org/html/draft-gomez-6lo-blemesh-02" TargetMode="External"/></Relationships>
</file>

<file path=ppt/slides/_rels/slide147.xml.rels><?xml version="1.0" encoding="UTF-8" standalone="yes"?>
<Relationships xmlns="http://schemas.openxmlformats.org/package/2006/relationships"><Relationship Id="rId8" Type="http://schemas.openxmlformats.org/officeDocument/2006/relationships/hyperlink" Target="https://datatracker.ietf.org/doc/draft-selander-ace-cose-ecdhe/" TargetMode="External"/><Relationship Id="rId3" Type="http://schemas.openxmlformats.org/officeDocument/2006/relationships/hyperlink" Target="https://datatracker.ietf.org/doc/draft-ietf-roll-useofrplinfo/" TargetMode="External"/><Relationship Id="rId7" Type="http://schemas.openxmlformats.org/officeDocument/2006/relationships/hyperlink" Target="https://datatracker.ietf.org/doc/draft-thubert-roll-dao-projection/" TargetMode="External"/><Relationship Id="rId2" Type="http://schemas.openxmlformats.org/officeDocument/2006/relationships/hyperlink" Target="https://datatracker.ietf.org/wg/roll/documents/" TargetMode="External"/><Relationship Id="rId1" Type="http://schemas.openxmlformats.org/officeDocument/2006/relationships/slideLayout" Target="../slideLayouts/slideLayout2.xml"/><Relationship Id="rId6" Type="http://schemas.openxmlformats.org/officeDocument/2006/relationships/hyperlink" Target="https://www.ietf.org/id/draft-satish-roll-aodv-rpl-02.txt" TargetMode="External"/><Relationship Id="rId5" Type="http://schemas.openxmlformats.org/officeDocument/2006/relationships/hyperlink" Target="https://datatracker.ietf.org/doc/draft-ietf-roll-applicability-ami/" TargetMode="External"/><Relationship Id="rId10" Type="http://schemas.openxmlformats.org/officeDocument/2006/relationships/hyperlink" Target="https://datatracker.ietf.org/doc/draft-vanderstok-roll-mpl-forw-select/" TargetMode="External"/><Relationship Id="rId4" Type="http://schemas.openxmlformats.org/officeDocument/2006/relationships/hyperlink" Target="https://datatracker.ietf.org/doc/draft-ietf-roll-routing-dispatch/" TargetMode="External"/><Relationship Id="rId9" Type="http://schemas.openxmlformats.org/officeDocument/2006/relationships/hyperlink" Target="https://datatracker.ietf.org/doc/draft-jadhav-roll-no-path-dao-ps/" TargetMode="External"/></Relationships>
</file>

<file path=ppt/slides/_rels/slide148.xml.rels><?xml version="1.0" encoding="UTF-8" standalone="yes"?>
<Relationships xmlns="http://schemas.openxmlformats.org/package/2006/relationships"><Relationship Id="rId2" Type="http://schemas.openxmlformats.org/officeDocument/2006/relationships/hyperlink" Target="https://datatracker.ietf.org/wg/detnet/documents/"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datatracker.ietf.org/doc/draft-minaburo-lpwan-gap-analysis" TargetMode="External"/><Relationship Id="rId2" Type="http://schemas.openxmlformats.org/officeDocument/2006/relationships/hyperlink" Target="https://datatracker.ietf.org/wg/lpwan/charter/" TargetMode="External"/><Relationship Id="rId1" Type="http://schemas.openxmlformats.org/officeDocument/2006/relationships/slideLayout" Target="../slideLayouts/slideLayout2.xml"/><Relationship Id="rId6" Type="http://schemas.openxmlformats.org/officeDocument/2006/relationships/hyperlink" Target="https://datatracker.ietf.org/doc/draft-ratilainen-lpwan-nb-iot/" TargetMode="External"/><Relationship Id="rId5" Type="http://schemas.openxmlformats.org/officeDocument/2006/relationships/hyperlink" Target="https://datatracker.ietf.org/doc/draft-zuniga-lpwan-sigfox-system-description/" TargetMode="External"/><Relationship Id="rId4" Type="http://schemas.openxmlformats.org/officeDocument/2006/relationships/hyperlink" Target="https://datatracker.ietf.org/doc/draft-farrell-lpwan-lora-overview/"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cid:image001.gif@01D202B0.9DEF6FE0"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datatracker.ietf.org/doc/draft-farrell-lpwan-overview/" TargetMode="External"/><Relationship Id="rId7" Type="http://schemas.openxmlformats.org/officeDocument/2006/relationships/hyperlink" Target="https://datatracker.ietf.org/doc/draft-minaburo-lpwan-rohc-applicability" TargetMode="External"/><Relationship Id="rId2" Type="http://schemas.openxmlformats.org/officeDocument/2006/relationships/hyperlink" Target="https://datatracker.ietf.org/wg/lpwan/charter/" TargetMode="External"/><Relationship Id="rId1" Type="http://schemas.openxmlformats.org/officeDocument/2006/relationships/slideLayout" Target="../slideLayouts/slideLayout2.xml"/><Relationship Id="rId6" Type="http://schemas.openxmlformats.org/officeDocument/2006/relationships/hyperlink" Target="https://datatracker.ietf.org/doc/draft-gomez-lpwan-fragmentation-header/" TargetMode="External"/><Relationship Id="rId5" Type="http://schemas.openxmlformats.org/officeDocument/2006/relationships/hyperlink" Target="https://datatracker.ietf.org/doc/draft-toutain-lpwan-coap-static-context-hc/" TargetMode="External"/><Relationship Id="rId4" Type="http://schemas.openxmlformats.org/officeDocument/2006/relationships/hyperlink" Target="https://datatracker.ietf.org/doc/draft-toutain-lpwan-ipv6-static-context-hc/"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7" Type="http://schemas.openxmlformats.org/officeDocument/2006/relationships/hyperlink" Target="https://datatracker.ietf.org/doc/draft-liu-t2trg-architecture-data-model/" TargetMode="External"/><Relationship Id="rId2" Type="http://schemas.openxmlformats.org/officeDocument/2006/relationships/hyperlink" Target="https://datatracker.ietf.org/rg/t2trg/documents/" TargetMode="External"/><Relationship Id="rId1" Type="http://schemas.openxmlformats.org/officeDocument/2006/relationships/slideLayout" Target="../slideLayouts/slideLayout2.xml"/><Relationship Id="rId6" Type="http://schemas.openxmlformats.org/officeDocument/2006/relationships/hyperlink" Target="https://datatracker.ietf.org/doc/draft-hartke-t2trg-coral/" TargetMode="External"/><Relationship Id="rId5" Type="http://schemas.openxmlformats.org/officeDocument/2006/relationships/hyperlink" Target="https://datatracker.ietf.org/doc/draft-koster-t2trg-hsml/" TargetMode="External"/><Relationship Id="rId4" Type="http://schemas.openxmlformats.org/officeDocument/2006/relationships/hyperlink" Target="https://datatracker.ietf.org/doc/draft-keranen-t2trg-rest-iot/" TargetMode="External"/></Relationships>
</file>

<file path=ppt/slides/_rels/slide152.xml.rels><?xml version="1.0" encoding="UTF-8" standalone="yes"?>
<Relationships xmlns="http://schemas.openxmlformats.org/package/2006/relationships"><Relationship Id="rId8" Type="http://schemas.openxmlformats.org/officeDocument/2006/relationships/hyperlink" Target="https://datatracker.ietf.org/doc/draft-selander-ace-cose-ecdhe/" TargetMode="External"/><Relationship Id="rId3" Type="http://schemas.openxmlformats.org/officeDocument/2006/relationships/hyperlink" Target="https://datatracker.ietf.org/doc/draft-ietf-ace-oauth-authz/" TargetMode="External"/><Relationship Id="rId7" Type="http://schemas.openxmlformats.org/officeDocument/2006/relationships/hyperlink" Target="https://datatracker.ietf.org/doc/draft-seitz-ace-ocsoap-profile/" TargetMode="External"/><Relationship Id="rId2" Type="http://schemas.openxmlformats.org/officeDocument/2006/relationships/hyperlink" Target="https://datatracker.ietf.org/wg/ace/documents/" TargetMode="External"/><Relationship Id="rId1" Type="http://schemas.openxmlformats.org/officeDocument/2006/relationships/slideLayout" Target="../slideLayouts/slideLayout2.xml"/><Relationship Id="rId6" Type="http://schemas.openxmlformats.org/officeDocument/2006/relationships/hyperlink" Target="https://datatracker.ietf.org/doc/draft-somaraju-ace-multicast/" TargetMode="External"/><Relationship Id="rId5" Type="http://schemas.openxmlformats.org/officeDocument/2006/relationships/hyperlink" Target="https://datatracker.ietf.org/doc/draft-ietf-ace-cbor-web-token/" TargetMode="External"/><Relationship Id="rId10" Type="http://schemas.openxmlformats.org/officeDocument/2006/relationships/hyperlink" Target="https://datatracker.ietf.org/doc/draft-navas-ace-secure-time-synchronization/" TargetMode="External"/><Relationship Id="rId4" Type="http://schemas.openxmlformats.org/officeDocument/2006/relationships/hyperlink" Target="https://datatracker.ietf.org/doc/draft-ietf-ace-actors/" TargetMode="External"/><Relationship Id="rId9" Type="http://schemas.openxmlformats.org/officeDocument/2006/relationships/hyperlink" Target="https://datatracker.ietf.org/doc/draft-gerdes-ace-dtls-authorize/" TargetMode="Externa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B9E74361-023D-4B45-BE1E-831EB0C97493}" type="slidenum">
              <a:rPr lang="en-US" sz="1200" smtClean="0"/>
              <a:pPr>
                <a:defRPr/>
              </a:pPr>
              <a:t>1</a:t>
            </a:fld>
            <a:endParaRPr lang="en-US" sz="1200" smtClean="0"/>
          </a:p>
        </p:txBody>
      </p:sp>
      <p:sp>
        <p:nvSpPr>
          <p:cNvPr id="2053" name="Rectangle 2"/>
          <p:cNvSpPr>
            <a:spLocks noGrp="1" noChangeArrowheads="1"/>
          </p:cNvSpPr>
          <p:nvPr>
            <p:ph type="ctrTitle"/>
          </p:nvPr>
        </p:nvSpPr>
        <p:spPr>
          <a:xfrm>
            <a:off x="762000" y="2667000"/>
            <a:ext cx="7772400" cy="1143000"/>
          </a:xfrm>
        </p:spPr>
        <p:txBody>
          <a:bodyPr/>
          <a:lstStyle/>
          <a:p>
            <a:pPr>
              <a:defRPr/>
            </a:pPr>
            <a:r>
              <a:rPr lang="en-US" sz="4400" dirty="0" smtClean="0"/>
              <a:t>105th </a:t>
            </a:r>
            <a:r>
              <a:rPr lang="en-US" sz="4400" dirty="0"/>
              <a:t>Session of meetings of the IEEE 802.15 Working Group for Wireless </a:t>
            </a:r>
            <a:r>
              <a:rPr lang="en-US" sz="4400" dirty="0" smtClean="0"/>
              <a:t>Specialty Networks</a:t>
            </a:r>
            <a:endParaRPr lang="en-US" sz="4400" dirty="0"/>
          </a:p>
        </p:txBody>
      </p:sp>
      <p:sp>
        <p:nvSpPr>
          <p:cNvPr id="2054" name="Rectangle 3"/>
          <p:cNvSpPr>
            <a:spLocks noGrp="1" noChangeArrowheads="1"/>
          </p:cNvSpPr>
          <p:nvPr>
            <p:ph type="subTitle" idx="1"/>
          </p:nvPr>
        </p:nvSpPr>
        <p:spPr>
          <a:xfrm>
            <a:off x="912813" y="4114800"/>
            <a:ext cx="7467600" cy="2286000"/>
          </a:xfrm>
        </p:spPr>
        <p:txBody>
          <a:bodyPr/>
          <a:lstStyle/>
          <a:p>
            <a:pPr>
              <a:lnSpc>
                <a:spcPct val="70000"/>
              </a:lnSpc>
              <a:defRPr/>
            </a:pPr>
            <a:endParaRPr lang="en-US" sz="2400" b="1" dirty="0" smtClean="0">
              <a:latin typeface="Times New Roman" charset="0"/>
            </a:endParaRPr>
          </a:p>
          <a:p>
            <a:pPr>
              <a:lnSpc>
                <a:spcPct val="70000"/>
              </a:lnSpc>
              <a:defRPr/>
            </a:pPr>
            <a:r>
              <a:rPr lang="en-US" sz="2400" b="1" dirty="0" smtClean="0">
                <a:latin typeface="Times New Roman" charset="0"/>
              </a:rPr>
              <a:t>November 6-11, 2016</a:t>
            </a:r>
          </a:p>
          <a:p>
            <a:pPr fontAlgn="ctr">
              <a:lnSpc>
                <a:spcPct val="70000"/>
              </a:lnSpc>
              <a:defRPr/>
            </a:pPr>
            <a:endParaRPr lang="en-US" sz="2400" dirty="0" smtClean="0">
              <a:latin typeface="Times New Roman" charset="0"/>
            </a:endParaRPr>
          </a:p>
          <a:p>
            <a:pPr eaLnBrk="1" fontAlgn="b" hangingPunct="1">
              <a:defRPr/>
            </a:pPr>
            <a:r>
              <a:rPr lang="en-US" sz="2400" dirty="0" smtClean="0"/>
              <a:t>Grand Hyatt San Antonio</a:t>
            </a:r>
          </a:p>
          <a:p>
            <a:pPr eaLnBrk="1" fontAlgn="b" hangingPunct="1">
              <a:defRPr/>
            </a:pPr>
            <a:r>
              <a:rPr lang="en-US" sz="2400" b="1" dirty="0" smtClean="0"/>
              <a:t>San Antonio, Texas, USA</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November 2016</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2" name="Datumsplatzhalter 1"/>
          <p:cNvSpPr>
            <a:spLocks noGrp="1"/>
          </p:cNvSpPr>
          <p:nvPr>
            <p:ph type="dt" sz="half" idx="10"/>
          </p:nvPr>
        </p:nvSpPr>
        <p:spPr/>
        <p:txBody>
          <a:bodyPr/>
          <a:lstStyle/>
          <a:p>
            <a:r>
              <a:rPr lang="en-US" smtClean="0"/>
              <a:t> November 20 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10</a:t>
            </a:fld>
            <a:endParaRPr lang="en-US"/>
          </a:p>
        </p:txBody>
      </p:sp>
    </p:spTree>
    <p:extLst>
      <p:ext uri="{BB962C8B-B14F-4D97-AF65-F5344CB8AC3E}">
        <p14:creationId xmlns:p14="http://schemas.microsoft.com/office/powerpoint/2010/main" val="343615678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4" name="Picture 3"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99" y="1054100"/>
            <a:ext cx="8156015" cy="5041900"/>
          </a:xfrm>
          <a:prstGeom prst="rect">
            <a:avLst/>
          </a:prstGeom>
        </p:spPr>
      </p:pic>
    </p:spTree>
    <p:extLst>
      <p:ext uri="{BB962C8B-B14F-4D97-AF65-F5344CB8AC3E}">
        <p14:creationId xmlns:p14="http://schemas.microsoft.com/office/powerpoint/2010/main" val="267035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101</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multi-mode.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14400"/>
            <a:ext cx="7721600" cy="5575300"/>
          </a:xfrm>
          <a:prstGeom prst="rect">
            <a:avLst/>
          </a:prstGeom>
        </p:spPr>
      </p:pic>
    </p:spTree>
    <p:extLst>
      <p:ext uri="{BB962C8B-B14F-4D97-AF65-F5344CB8AC3E}">
        <p14:creationId xmlns:p14="http://schemas.microsoft.com/office/powerpoint/2010/main" val="4155394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a:t>
            </a:r>
            <a:r>
              <a:rPr lang="en-US" b="1" dirty="0"/>
              <a:t>Discrimination Entity </a:t>
            </a:r>
            <a:r>
              <a:rPr lang="en-US" b="1" dirty="0" smtClean="0"/>
              <a:t>(PDE</a:t>
            </a:r>
            <a:r>
              <a:rPr lang="en-US" b="1" dirty="0"/>
              <a:t>)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7985" y="1600200"/>
            <a:ext cx="8763000" cy="45720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a:t>
            </a:r>
            <a:r>
              <a:rPr lang="en-US" sz="2000" dirty="0">
                <a:latin typeface="Arial" charset="0"/>
              </a:rPr>
              <a:t>or </a:t>
            </a:r>
            <a:r>
              <a:rPr lang="en-US" sz="2000" dirty="0" smtClean="0">
                <a:latin typeface="Arial" charset="0"/>
              </a:rPr>
              <a:t>to another </a:t>
            </a:r>
            <a:r>
              <a:rPr lang="en-US" sz="2000" dirty="0">
                <a:latin typeface="Arial" charset="0"/>
              </a:rPr>
              <a:t>p</a:t>
            </a:r>
            <a:r>
              <a:rPr lang="en-US" sz="2000" dirty="0" smtClean="0">
                <a:latin typeface="Arial" charset="0"/>
              </a:rPr>
              <a:t>rotocol module SAP</a:t>
            </a:r>
            <a:endParaRPr lang="en-US" sz="2000" dirty="0">
              <a:latin typeface="Arial" charset="0"/>
            </a:endParaRP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102</a:t>
            </a:fld>
            <a:endParaRPr lang="en-US" dirty="0"/>
          </a:p>
        </p:txBody>
      </p:sp>
    </p:spTree>
    <p:extLst>
      <p:ext uri="{BB962C8B-B14F-4D97-AF65-F5344CB8AC3E}">
        <p14:creationId xmlns:p14="http://schemas.microsoft.com/office/powerpoint/2010/main" val="53985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103</a:t>
            </a:fld>
            <a:endParaRPr lang="en-US" dirty="0"/>
          </a:p>
        </p:txBody>
      </p:sp>
    </p:spTree>
    <p:extLst>
      <p:ext uri="{BB962C8B-B14F-4D97-AF65-F5344CB8AC3E}">
        <p14:creationId xmlns:p14="http://schemas.microsoft.com/office/powerpoint/2010/main" val="2575436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b="1" dirty="0">
                <a:latin typeface="Arial" charset="0"/>
              </a:rPr>
              <a:t>Management</a:t>
            </a:r>
            <a:r>
              <a:rPr lang="en-US" sz="2000" dirty="0">
                <a:latin typeface="Arial" charset="0"/>
              </a:rPr>
              <a:t> </a:t>
            </a:r>
            <a:r>
              <a:rPr lang="en-US" sz="2000" b="1" dirty="0" smtClean="0">
                <a:latin typeface="Arial" charset="0"/>
              </a:rPr>
              <a:t>protocol</a:t>
            </a:r>
            <a:r>
              <a:rPr lang="en-US" sz="2000" dirty="0" smtClean="0">
                <a:latin typeface="Arial" charset="0"/>
              </a:rPr>
              <a:t> </a:t>
            </a:r>
          </a:p>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104</a:t>
            </a:fld>
            <a:endParaRPr lang="en-US" dirty="0"/>
          </a:p>
        </p:txBody>
      </p:sp>
    </p:spTree>
    <p:extLst>
      <p:ext uri="{BB962C8B-B14F-4D97-AF65-F5344CB8AC3E}">
        <p14:creationId xmlns:p14="http://schemas.microsoft.com/office/powerpoint/2010/main" val="100350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179543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95400"/>
            <a:ext cx="8610600" cy="49530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106</a:t>
            </a:fld>
            <a:endParaRPr lang="en-US"/>
          </a:p>
        </p:txBody>
      </p:sp>
    </p:spTree>
    <p:extLst>
      <p:ext uri="{BB962C8B-B14F-4D97-AF65-F5344CB8AC3E}">
        <p14:creationId xmlns:p14="http://schemas.microsoft.com/office/powerpoint/2010/main" val="885851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107</a:t>
            </a:fld>
            <a:endParaRPr lang="en-US" dirty="0"/>
          </a:p>
        </p:txBody>
      </p:sp>
    </p:spTree>
    <p:extLst>
      <p:ext uri="{BB962C8B-B14F-4D97-AF65-F5344CB8AC3E}">
        <p14:creationId xmlns:p14="http://schemas.microsoft.com/office/powerpoint/2010/main" val="1764462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108</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3407343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008331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6 </a:t>
            </a:r>
            <a:r>
              <a:rPr lang="de-DE" sz="2000" dirty="0" err="1" smtClean="0"/>
              <a:t>meetings</a:t>
            </a:r>
            <a:r>
              <a:rPr lang="de-DE" sz="2000" dirty="0" smtClean="0"/>
              <a:t> (</a:t>
            </a:r>
            <a:r>
              <a:rPr lang="de-DE" sz="2000" dirty="0" err="1" smtClean="0"/>
              <a:t>including</a:t>
            </a:r>
            <a:r>
              <a:rPr lang="de-DE" sz="2000" dirty="0" smtClean="0"/>
              <a:t> 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p>
          <a:p>
            <a:endParaRPr lang="de-DE" sz="2000" dirty="0" smtClean="0"/>
          </a:p>
          <a:p>
            <a:r>
              <a:rPr lang="de-DE" sz="2000" dirty="0" err="1" smtClean="0"/>
              <a:t>Contributions</a:t>
            </a:r>
            <a:r>
              <a:rPr lang="de-DE" sz="2000" dirty="0" smtClean="0"/>
              <a:t>:</a:t>
            </a:r>
            <a:endParaRPr lang="de-DE" sz="1800" dirty="0" smtClean="0"/>
          </a:p>
          <a:p>
            <a:pPr lvl="2"/>
            <a:r>
              <a:rPr lang="en-US" sz="1800" dirty="0" smtClean="0">
                <a:solidFill>
                  <a:schemeClr val="tx2"/>
                </a:solidFill>
              </a:rPr>
              <a:t>15-16-0715-00-003d_tg3d_presentation_to_ETSI_ISG_mWT</a:t>
            </a:r>
          </a:p>
          <a:p>
            <a:pPr lvl="2"/>
            <a:r>
              <a:rPr lang="de-DE" sz="1800" dirty="0" smtClean="0"/>
              <a:t>15-16-0595-03-003d-proposal-for-ieee802-15-3d</a:t>
            </a:r>
          </a:p>
          <a:p>
            <a:pPr lvl="2"/>
            <a:r>
              <a:rPr lang="en-US" sz="1800" dirty="0" smtClean="0">
                <a:solidFill>
                  <a:schemeClr val="tx2"/>
                </a:solidFill>
              </a:rPr>
              <a:t>15-16-0746-02-003d-preliminary-performance-of-fec-schemes-in-tg3d-channels</a:t>
            </a:r>
          </a:p>
          <a:p>
            <a:pPr lvl="2"/>
            <a:r>
              <a:rPr lang="de-DE" sz="1800" dirty="0" smtClean="0"/>
              <a:t>15-16-0610-01-003d_final_proposal_3d_explanations</a:t>
            </a:r>
          </a:p>
          <a:p>
            <a:pPr lvl="2"/>
            <a:r>
              <a:rPr lang="de-DE" sz="1800" dirty="0" smtClean="0"/>
              <a:t>15-16-0811-00-003d-proposal_for_a_default_channel</a:t>
            </a:r>
          </a:p>
          <a:p>
            <a:pPr lvl="2"/>
            <a:endParaRPr lang="de-DE" sz="1800" dirty="0" smtClean="0"/>
          </a:p>
          <a:p>
            <a:r>
              <a:rPr lang="de-DE" sz="2000" dirty="0" smtClean="0"/>
              <a:t>Tasks </a:t>
            </a:r>
            <a:r>
              <a:rPr lang="de-DE" sz="2000" dirty="0" err="1" smtClean="0"/>
              <a:t>completed</a:t>
            </a:r>
            <a:r>
              <a:rPr lang="de-DE" sz="2000" dirty="0" smtClean="0"/>
              <a:t>:</a:t>
            </a:r>
          </a:p>
          <a:p>
            <a:pPr lvl="2"/>
            <a:r>
              <a:rPr lang="de-DE" sz="1800" dirty="0" err="1" smtClean="0"/>
              <a:t>Preparation</a:t>
            </a:r>
            <a:r>
              <a:rPr lang="de-DE" sz="1800" dirty="0" smtClean="0"/>
              <a:t> of a </a:t>
            </a:r>
            <a:r>
              <a:rPr lang="de-DE" sz="1800" dirty="0" err="1" smtClean="0"/>
              <a:t>pre</a:t>
            </a:r>
            <a:r>
              <a:rPr lang="de-DE" sz="1800" dirty="0" smtClean="0"/>
              <a:t> </a:t>
            </a:r>
            <a:r>
              <a:rPr lang="de-DE" sz="1800" dirty="0" err="1" smtClean="0"/>
              <a:t>version</a:t>
            </a:r>
            <a:r>
              <a:rPr lang="de-DE" sz="1800" dirty="0" smtClean="0"/>
              <a:t> of </a:t>
            </a:r>
            <a:r>
              <a:rPr lang="de-DE" sz="1800" dirty="0" err="1" smtClean="0"/>
              <a:t>the</a:t>
            </a:r>
            <a:r>
              <a:rPr lang="de-DE" sz="1800" dirty="0" smtClean="0"/>
              <a:t> </a:t>
            </a:r>
            <a:r>
              <a:rPr lang="de-DE" sz="1800" dirty="0" err="1" smtClean="0"/>
              <a:t>draft</a:t>
            </a:r>
            <a:r>
              <a:rPr lang="de-DE" sz="1800" dirty="0" smtClean="0"/>
              <a:t> </a:t>
            </a:r>
            <a:r>
              <a:rPr lang="de-DE" sz="1800" dirty="0" err="1" smtClean="0"/>
              <a:t>standard</a:t>
            </a:r>
            <a:endParaRPr lang="de-DE" sz="18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smtClean="0"/>
              <a:t>November 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11</a:t>
            </a:fld>
            <a:endParaRPr lang="en-US"/>
          </a:p>
        </p:txBody>
      </p:sp>
    </p:spTree>
    <p:extLst>
      <p:ext uri="{BB962C8B-B14F-4D97-AF65-F5344CB8AC3E}">
        <p14:creationId xmlns:p14="http://schemas.microsoft.com/office/powerpoint/2010/main" val="336058819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Discussion </a:t>
            </a:r>
            <a:r>
              <a:rPr lang="en-US" sz="1800" b="1" dirty="0"/>
              <a:t>on </a:t>
            </a:r>
            <a:r>
              <a:rPr lang="en-US" sz="1800" b="1" dirty="0" smtClean="0"/>
              <a:t>the concepts necessary for 802.15.12</a:t>
            </a:r>
          </a:p>
          <a:p>
            <a:pPr marL="800100" lvl="1" indent="-342900">
              <a:buClr>
                <a:srgbClr val="FF0000"/>
              </a:buClr>
              <a:buFont typeface="Wingdings" charset="2"/>
              <a:buChar char="q"/>
            </a:pPr>
            <a:r>
              <a:rPr lang="en-US" sz="1800" b="1" dirty="0" smtClean="0"/>
              <a:t>Ranging Protocol Module</a:t>
            </a:r>
          </a:p>
          <a:p>
            <a:pPr marL="1257300" lvl="2" indent="-342900">
              <a:buClr>
                <a:srgbClr val="FF0000"/>
              </a:buClr>
              <a:buFont typeface="Wingdings" charset="2"/>
              <a:buChar char="q"/>
            </a:pPr>
            <a:r>
              <a:rPr lang="en-US" sz="1800" b="1" dirty="0" smtClean="0"/>
              <a:t>Work in progress, concept has been defined</a:t>
            </a:r>
          </a:p>
          <a:p>
            <a:pPr marL="800100" lvl="1" indent="-342900">
              <a:buClr>
                <a:srgbClr val="FF0000"/>
              </a:buClr>
              <a:buFont typeface="Wingdings" charset="2"/>
              <a:buChar char="q"/>
            </a:pPr>
            <a:r>
              <a:rPr lang="en-US" sz="1800" b="1" dirty="0" smtClean="0"/>
              <a:t>L2R</a:t>
            </a:r>
          </a:p>
          <a:p>
            <a:pPr marL="1257300" lvl="2" indent="-342900">
              <a:buClr>
                <a:srgbClr val="FF0000"/>
              </a:buClr>
              <a:buFont typeface="Wingdings" charset="2"/>
              <a:buChar char="q"/>
            </a:pPr>
            <a:r>
              <a:rPr lang="en-US" sz="1800" b="1" dirty="0" smtClean="0"/>
              <a:t>Reviewed Warsaw’s presentation, some changes resulting from draft update have been added</a:t>
            </a:r>
          </a:p>
          <a:p>
            <a:pPr marL="800100" lvl="1" indent="-342900">
              <a:buClr>
                <a:srgbClr val="FF0000"/>
              </a:buClr>
              <a:buFont typeface="Wingdings" charset="2"/>
              <a:buChar char="q"/>
            </a:pPr>
            <a:r>
              <a:rPr lang="en-US" sz="1800" b="1" dirty="0" smtClean="0"/>
              <a:t>Management Protocol Module</a:t>
            </a:r>
          </a:p>
          <a:p>
            <a:pPr marL="1257300" lvl="2" indent="-342900">
              <a:buClr>
                <a:srgbClr val="FF0000"/>
              </a:buClr>
              <a:buFont typeface="Wingdings" charset="2"/>
              <a:buChar char="q"/>
            </a:pPr>
            <a:r>
              <a:rPr lang="en-US" sz="1800" b="1" dirty="0" smtClean="0"/>
              <a:t>PHY configuration table will use the capability IE as starting point</a:t>
            </a:r>
          </a:p>
          <a:p>
            <a:pPr marL="342900" indent="-342900">
              <a:buClr>
                <a:srgbClr val="FF0000"/>
              </a:buClr>
              <a:buFont typeface="Wingdings" charset="2"/>
              <a:buChar char="q"/>
            </a:pPr>
            <a:r>
              <a:rPr lang="en-US" sz="1800" b="1" dirty="0" smtClean="0"/>
              <a:t>Discussion on the architecture for 802.15.12</a:t>
            </a:r>
          </a:p>
          <a:p>
            <a:pPr marL="800100" lvl="1" indent="-342900">
              <a:buClr>
                <a:srgbClr val="FF0000"/>
              </a:buClr>
              <a:buFont typeface="Wingdings" charset="2"/>
              <a:buChar char="q"/>
            </a:pPr>
            <a:r>
              <a:rPr lang="en-US" sz="1800" b="1" dirty="0"/>
              <a:t>IE devices will use a payload IE designated for </a:t>
            </a:r>
            <a:r>
              <a:rPr lang="en-US" sz="1800" b="1" dirty="0" smtClean="0"/>
              <a:t>ULI; devices not responding are either non-ULI or non-IE </a:t>
            </a:r>
            <a:r>
              <a:rPr lang="en-US" sz="1800" b="1" dirty="0"/>
              <a:t>capable(multiple discovery packets should be sent since a packet may not be received</a:t>
            </a:r>
            <a:r>
              <a:rPr lang="en-US" sz="1800" b="1" dirty="0" smtClean="0"/>
              <a:t>)</a:t>
            </a:r>
            <a:endParaRPr lang="en-US" sz="1800" b="1" dirty="0"/>
          </a:p>
          <a:p>
            <a:pPr marL="800100" lvl="1" indent="-342900">
              <a:buClr>
                <a:srgbClr val="FF0000"/>
              </a:buClr>
              <a:buFont typeface="Wingdings" charset="2"/>
              <a:buChar char="q"/>
            </a:pPr>
            <a:r>
              <a:rPr lang="en-US" sz="1800" b="1" dirty="0"/>
              <a:t>Non-IE </a:t>
            </a:r>
            <a:r>
              <a:rPr lang="en-US" sz="1800" b="1" dirty="0" smtClean="0"/>
              <a:t>device discovery </a:t>
            </a:r>
            <a:r>
              <a:rPr lang="en-US" sz="1800" b="1" dirty="0"/>
              <a:t>will use a “well known” key to secure a discovery ULI packet, devices not responding to this discovery packet </a:t>
            </a:r>
            <a:r>
              <a:rPr lang="en-US" sz="1800" b="1" dirty="0" smtClean="0"/>
              <a:t>could be </a:t>
            </a:r>
            <a:r>
              <a:rPr lang="en-US" sz="1800" b="1" dirty="0"/>
              <a:t>assumed to be non-</a:t>
            </a:r>
            <a:r>
              <a:rPr lang="en-US" sz="1800" b="1" dirty="0" smtClean="0"/>
              <a:t>ULI (multiple discovery packets should be sent since a packet may not be received)</a:t>
            </a:r>
            <a:endParaRPr lang="en-US" sz="1800" b="1" dirty="0"/>
          </a:p>
          <a:p>
            <a:pPr marL="800100" lvl="1" indent="-342900">
              <a:buClr>
                <a:srgbClr val="FF0000"/>
              </a:buClr>
              <a:buFont typeface="Wingdings" charset="2"/>
              <a:buChar char="q"/>
            </a:pPr>
            <a:r>
              <a:rPr lang="en-US" sz="1800" b="1" dirty="0" smtClean="0"/>
              <a:t>Non-IE devices will use 0xff as 1</a:t>
            </a:r>
            <a:r>
              <a:rPr lang="en-US" sz="1800" b="1" baseline="30000" dirty="0" smtClean="0"/>
              <a:t>st</a:t>
            </a:r>
            <a:r>
              <a:rPr lang="en-US" sz="1800" b="1" dirty="0" smtClean="0"/>
              <a:t> payload octet in accordance with </a:t>
            </a:r>
            <a:r>
              <a:rPr lang="en-US" sz="1800" b="1" dirty="0"/>
              <a:t>6LoWPAN Paging </a:t>
            </a:r>
            <a:r>
              <a:rPr lang="en-US" sz="1800" b="1" dirty="0" smtClean="0"/>
              <a:t>Dispatch, the 2</a:t>
            </a:r>
            <a:r>
              <a:rPr lang="en-US" sz="1800" b="1" baseline="30000" dirty="0" smtClean="0"/>
              <a:t>nd</a:t>
            </a:r>
            <a:r>
              <a:rPr lang="en-US" sz="1800" b="1" dirty="0" smtClean="0"/>
              <a:t> octet denotes page 15 and will be defined in the future</a:t>
            </a:r>
          </a:p>
        </p:txBody>
      </p:sp>
    </p:spTree>
    <p:extLst>
      <p:ext uri="{BB962C8B-B14F-4D97-AF65-F5344CB8AC3E}">
        <p14:creationId xmlns:p14="http://schemas.microsoft.com/office/powerpoint/2010/main" val="401039113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969568180"/>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18197670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San Antonio, USA</a:t>
            </a:r>
          </a:p>
          <a:p>
            <a:r>
              <a:rPr lang="en-US" altLang="ko-KR" sz="2400" dirty="0" smtClean="0"/>
              <a:t>Thursday, November 10, 2016</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112</a:t>
            </a:fld>
            <a:endParaRPr lang="en-US" altLang="ko-KR"/>
          </a:p>
        </p:txBody>
      </p:sp>
      <p:sp>
        <p:nvSpPr>
          <p:cNvPr id="10"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22836234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Chair/secretary : Junhyeong Kim (ETRI, South Korea)</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113</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321614018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9</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a:t>1</a:t>
            </a:r>
            <a:r>
              <a:rPr lang="en-US" altLang="ko-KR" dirty="0" smtClean="0"/>
              <a:t> session</a:t>
            </a:r>
          </a:p>
          <a:p>
            <a:pPr lvl="1"/>
            <a:r>
              <a:rPr lang="en-US" altLang="ko-KR" dirty="0" smtClean="0"/>
              <a:t>Thursday AM1 (08:00 ~ 10:00), November 10, 2016</a:t>
            </a:r>
          </a:p>
          <a:p>
            <a:r>
              <a:rPr lang="en-US" altLang="ko-KR" dirty="0" smtClean="0"/>
              <a:t>4 participants</a:t>
            </a:r>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114</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215156871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Listening contributions</a:t>
            </a:r>
          </a:p>
          <a:p>
            <a:pPr lvl="1"/>
            <a:r>
              <a:rPr lang="en-US" altLang="ko-KR" sz="2000" dirty="0"/>
              <a:t>MHN-E System for </a:t>
            </a:r>
            <a:r>
              <a:rPr lang="en-US" altLang="ko-KR" sz="2000" dirty="0" smtClean="0"/>
              <a:t>HRRC (</a:t>
            </a:r>
            <a:r>
              <a:rPr lang="en-US" altLang="ko-KR" sz="2000" dirty="0">
                <a:hlinkClick r:id="rId2"/>
              </a:rPr>
              <a:t>15-16-0756-00-hrrc</a:t>
            </a:r>
            <a:r>
              <a:rPr lang="en-US" altLang="ko-KR" sz="2000" dirty="0" smtClean="0"/>
              <a:t>)</a:t>
            </a:r>
          </a:p>
          <a:p>
            <a:pPr lvl="2"/>
            <a:r>
              <a:rPr lang="en-US" altLang="ko-KR" sz="1600" dirty="0" smtClean="0"/>
              <a:t>Background</a:t>
            </a:r>
          </a:p>
          <a:p>
            <a:pPr lvl="2"/>
            <a:r>
              <a:rPr lang="en-US" altLang="ko-KR" sz="1600" dirty="0"/>
              <a:t>Overview of MHN-E </a:t>
            </a:r>
            <a:r>
              <a:rPr lang="en-US" altLang="ko-KR" sz="1600" dirty="0" smtClean="0"/>
              <a:t>System</a:t>
            </a:r>
          </a:p>
          <a:p>
            <a:pPr lvl="2"/>
            <a:r>
              <a:rPr lang="en-US" altLang="ko-KR" sz="1600" dirty="0"/>
              <a:t>Demonstration Plan</a:t>
            </a:r>
          </a:p>
          <a:p>
            <a:pPr lvl="1"/>
            <a:r>
              <a:rPr lang="en-US" altLang="ko-KR" sz="2000" dirty="0" smtClean="0"/>
              <a:t>Recent </a:t>
            </a:r>
            <a:r>
              <a:rPr lang="en-US" altLang="ko-KR" sz="2000" dirty="0"/>
              <a:t>Studies on HRRC </a:t>
            </a:r>
            <a:r>
              <a:rPr lang="en-US" altLang="ko-KR" sz="2000" dirty="0" smtClean="0"/>
              <a:t>Technologies (</a:t>
            </a:r>
            <a:r>
              <a:rPr lang="en-US" altLang="ko-KR" sz="2000" dirty="0" smtClean="0">
                <a:hlinkClick r:id="rId3"/>
              </a:rPr>
              <a:t>15-16-0757-01-hrrc</a:t>
            </a:r>
            <a:r>
              <a:rPr lang="en-US" altLang="ko-KR" sz="2000" dirty="0" smtClean="0"/>
              <a:t>)</a:t>
            </a:r>
          </a:p>
          <a:p>
            <a:pPr lvl="2"/>
            <a:r>
              <a:rPr lang="en-US" altLang="ko-KR" sz="1600" dirty="0" smtClean="0"/>
              <a:t>Mobility management</a:t>
            </a:r>
          </a:p>
          <a:p>
            <a:pPr lvl="2"/>
            <a:r>
              <a:rPr lang="en-US" altLang="ko-KR" sz="1600" dirty="0" smtClean="0"/>
              <a:t>Numerology study</a:t>
            </a:r>
            <a:endParaRPr lang="en-US" altLang="ko-KR" sz="2400" dirty="0" smtClean="0"/>
          </a:p>
          <a:p>
            <a:endParaRPr lang="en-US" altLang="ko-KR" sz="2400" dirty="0" smtClean="0"/>
          </a:p>
          <a:p>
            <a:r>
              <a:rPr lang="en-US" altLang="ko-KR" sz="2400" dirty="0" smtClean="0"/>
              <a:t>Discussion on other issues</a:t>
            </a:r>
          </a:p>
          <a:p>
            <a:pPr lvl="1"/>
            <a:r>
              <a:rPr lang="en-US" altLang="ko-KR" sz="2000" dirty="0" smtClean="0"/>
              <a:t>Additional technical discussions on HRRC</a:t>
            </a:r>
          </a:p>
          <a:p>
            <a:pPr lvl="1"/>
            <a:r>
              <a:rPr lang="en-US" altLang="ko-KR" sz="2000" smtClean="0"/>
              <a:t>Discussion </a:t>
            </a:r>
            <a:r>
              <a:rPr lang="en-US" altLang="ko-KR" sz="2000" dirty="0"/>
              <a:t>on future plans</a:t>
            </a:r>
          </a:p>
          <a:p>
            <a:pPr lvl="1"/>
            <a:endParaRPr lang="en-US" altLang="ko-KR" sz="2000" dirty="0"/>
          </a:p>
          <a:p>
            <a:pPr lvl="1"/>
            <a:endParaRPr lang="en-US" altLang="ko-KR" sz="2000" dirty="0" smtClean="0"/>
          </a:p>
          <a:p>
            <a:pPr lvl="1"/>
            <a:endParaRPr lang="en-US" altLang="ko-KR" sz="2000" dirty="0" smtClean="0">
              <a:solidFill>
                <a:srgbClr val="FF0000"/>
              </a:solidFill>
            </a:endParaRPr>
          </a:p>
          <a:p>
            <a:pPr lvl="1"/>
            <a:endParaRPr lang="en-US" altLang="ko-KR" sz="2000" dirty="0" smtClean="0"/>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115</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42722546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800" dirty="0" smtClean="0"/>
              <a:t>Contributions</a:t>
            </a:r>
            <a:endParaRPr lang="en-US" altLang="ko-KR" sz="2800" dirty="0"/>
          </a:p>
          <a:p>
            <a:pPr lvl="1"/>
            <a:r>
              <a:rPr lang="en-US" altLang="ko-KR" sz="1800" dirty="0"/>
              <a:t>Contribution #1 </a:t>
            </a:r>
            <a:r>
              <a:rPr lang="en-US" altLang="ko-KR" sz="1800" dirty="0" smtClean="0"/>
              <a:t>(</a:t>
            </a:r>
            <a:r>
              <a:rPr lang="en-US" altLang="ko-KR" sz="1800" dirty="0" smtClean="0">
                <a:hlinkClick r:id="rId2"/>
              </a:rPr>
              <a:t>15-16-0732-01-hrrc</a:t>
            </a:r>
            <a:r>
              <a:rPr lang="en-US" altLang="ko-KR" sz="1800" dirty="0" smtClean="0"/>
              <a:t>) </a:t>
            </a:r>
            <a:r>
              <a:rPr lang="en-US" altLang="ko-KR" sz="1800" dirty="0"/>
              <a:t>: </a:t>
            </a:r>
            <a:r>
              <a:rPr lang="de-DE" altLang="ko-KR" sz="1800" dirty="0" smtClean="0"/>
              <a:t>IG </a:t>
            </a:r>
            <a:r>
              <a:rPr lang="de-DE" altLang="ko-KR" sz="1800" dirty="0"/>
              <a:t>HRRC </a:t>
            </a:r>
            <a:r>
              <a:rPr lang="de-DE" altLang="ko-KR" sz="1800" dirty="0" smtClean="0"/>
              <a:t>November </a:t>
            </a:r>
            <a:r>
              <a:rPr lang="de-DE" altLang="ko-KR" sz="1800" dirty="0"/>
              <a:t>2016 Agenda</a:t>
            </a:r>
            <a:endParaRPr lang="en-US" altLang="ko-KR" sz="1800" dirty="0" smtClean="0"/>
          </a:p>
          <a:p>
            <a:pPr lvl="1"/>
            <a:r>
              <a:rPr lang="en-US" altLang="ko-KR" sz="1800" dirty="0" smtClean="0"/>
              <a:t>Contribution #2 (</a:t>
            </a:r>
            <a:r>
              <a:rPr lang="en-US" altLang="ko-KR" sz="1800" dirty="0" smtClean="0">
                <a:hlinkClick r:id="rId3"/>
              </a:rPr>
              <a:t>15-16-0756-00-hrrc</a:t>
            </a:r>
            <a:r>
              <a:rPr lang="en-US" altLang="ko-KR" sz="1800" dirty="0" smtClean="0"/>
              <a:t>) </a:t>
            </a:r>
            <a:r>
              <a:rPr lang="en-US" altLang="ko-KR" sz="1800" dirty="0"/>
              <a:t>: MHN-E System for </a:t>
            </a:r>
            <a:r>
              <a:rPr lang="en-US" altLang="ko-KR" sz="1800" dirty="0" smtClean="0"/>
              <a:t>HRRC</a:t>
            </a:r>
          </a:p>
          <a:p>
            <a:pPr lvl="1"/>
            <a:r>
              <a:rPr lang="en-US" altLang="ko-KR" sz="1800" dirty="0"/>
              <a:t>Contribution </a:t>
            </a:r>
            <a:r>
              <a:rPr lang="en-US" altLang="ko-KR" sz="1800" dirty="0" smtClean="0"/>
              <a:t>#3 (</a:t>
            </a:r>
            <a:r>
              <a:rPr lang="en-US" altLang="ko-KR" sz="1800" dirty="0" smtClean="0">
                <a:hlinkClick r:id="rId4"/>
              </a:rPr>
              <a:t>15-16-0757-01-hrrc</a:t>
            </a:r>
            <a:r>
              <a:rPr lang="en-US" altLang="ko-KR" sz="1800" dirty="0" smtClean="0"/>
              <a:t>) : </a:t>
            </a:r>
            <a:r>
              <a:rPr lang="en-US" altLang="ko-KR" sz="1800" dirty="0"/>
              <a:t>Recent Studies on HRRC </a:t>
            </a:r>
            <a:r>
              <a:rPr lang="en-US" altLang="ko-KR" sz="1800" dirty="0" smtClean="0"/>
              <a:t>Technologies</a:t>
            </a:r>
          </a:p>
          <a:p>
            <a:pPr lvl="1"/>
            <a:r>
              <a:rPr lang="en-US" altLang="ko-KR" sz="1800" dirty="0" smtClean="0"/>
              <a:t>Contribution #4 </a:t>
            </a:r>
            <a:r>
              <a:rPr lang="en-US" altLang="ko-KR" sz="1800" dirty="0"/>
              <a:t>(</a:t>
            </a:r>
            <a:r>
              <a:rPr lang="en-US" altLang="ko-KR" sz="1800" dirty="0" smtClean="0"/>
              <a:t>15-16-0841-00-hrrc</a:t>
            </a:r>
            <a:r>
              <a:rPr lang="en-US" altLang="ko-KR" sz="1800" dirty="0"/>
              <a:t>) : </a:t>
            </a:r>
            <a:r>
              <a:rPr lang="en-US" altLang="ko-KR" sz="1800" dirty="0" smtClean="0"/>
              <a:t>Meeting Minutes for November 2016</a:t>
            </a:r>
          </a:p>
          <a:p>
            <a:pPr lvl="1"/>
            <a:r>
              <a:rPr lang="en-US" altLang="ko-KR" sz="1800" dirty="0"/>
              <a:t>Contribution </a:t>
            </a:r>
            <a:r>
              <a:rPr lang="en-US" altLang="ko-KR" sz="1800" dirty="0" smtClean="0"/>
              <a:t>#5 (15-16-0840-00-hrrc) : Closing Report for November 2016</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116</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348685691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Future Plans</a:t>
            </a:r>
            <a:endParaRPr lang="ko-KR" altLang="en-US" dirty="0"/>
          </a:p>
        </p:txBody>
      </p:sp>
      <p:sp>
        <p:nvSpPr>
          <p:cNvPr id="3" name="내용 개체 틀 2"/>
          <p:cNvSpPr>
            <a:spLocks noGrp="1"/>
          </p:cNvSpPr>
          <p:nvPr>
            <p:ph idx="1"/>
          </p:nvPr>
        </p:nvSpPr>
        <p:spPr/>
        <p:txBody>
          <a:bodyPr/>
          <a:lstStyle/>
          <a:p>
            <a:r>
              <a:rPr lang="en-US" altLang="ko-KR" sz="2400" dirty="0" smtClean="0"/>
              <a:t>Draft a PAR and CSD document</a:t>
            </a:r>
          </a:p>
          <a:p>
            <a:r>
              <a:rPr lang="en-US" altLang="ko-KR" sz="2400" dirty="0" smtClean="0"/>
              <a:t>Draft technical </a:t>
            </a:r>
            <a:r>
              <a:rPr lang="en-US" altLang="ko-KR" sz="2400" smtClean="0"/>
              <a:t>requirements document</a:t>
            </a:r>
          </a:p>
          <a:p>
            <a:r>
              <a:rPr lang="en-US" altLang="ko-KR" sz="2400" dirty="0" smtClean="0"/>
              <a:t>Draft Call for Contribution document</a:t>
            </a:r>
          </a:p>
          <a:p>
            <a:pPr lvl="1"/>
            <a:r>
              <a:rPr lang="en-US" altLang="ko-KR" sz="2000" dirty="0" smtClean="0"/>
              <a:t>Text proposal </a:t>
            </a:r>
            <a:r>
              <a:rPr lang="en-US" altLang="ko-KR" sz="2000" dirty="0"/>
              <a:t>for </a:t>
            </a:r>
            <a:r>
              <a:rPr lang="en-US" altLang="ko-KR" sz="2000" dirty="0" smtClean="0"/>
              <a:t>a PAR </a:t>
            </a:r>
            <a:r>
              <a:rPr lang="en-US" altLang="ko-KR" sz="2000" dirty="0"/>
              <a:t>and </a:t>
            </a:r>
            <a:r>
              <a:rPr lang="en-US" altLang="ko-KR" sz="2000" dirty="0" smtClean="0"/>
              <a:t>CSD document</a:t>
            </a:r>
          </a:p>
          <a:p>
            <a:pPr lvl="1"/>
            <a:r>
              <a:rPr lang="en-US" altLang="ko-KR" sz="2000" dirty="0" smtClean="0"/>
              <a:t>Table of Contents for technical requirement document</a:t>
            </a:r>
          </a:p>
          <a:p>
            <a:endParaRPr lang="en-US" altLang="ko-KR" sz="2400" dirty="0" smtClean="0"/>
          </a:p>
          <a:p>
            <a:r>
              <a:rPr lang="en-US" altLang="ko-KR" sz="2400" dirty="0" smtClean="0"/>
              <a:t>Technical </a:t>
            </a:r>
            <a:r>
              <a:rPr lang="en-US" altLang="ko-KR" sz="2400" dirty="0"/>
              <a:t>c</a:t>
            </a:r>
            <a:r>
              <a:rPr lang="en-US" altLang="ko-KR" sz="2400" dirty="0" smtClean="0"/>
              <a:t>ollaboration on HRRC with participants</a:t>
            </a:r>
          </a:p>
          <a:p>
            <a:endParaRPr lang="en-US" altLang="ko-KR" sz="2400" dirty="0" smtClean="0"/>
          </a:p>
          <a:p>
            <a:r>
              <a:rPr lang="en-US" altLang="ko-KR" sz="2400" dirty="0" smtClean="0"/>
              <a:t>Encourage more companies to participate in upcoming meetings</a:t>
            </a:r>
          </a:p>
          <a:p>
            <a:endParaRPr lang="ko-KR" altLang="en-US" sz="2800"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117</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187148960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118</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9"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429260980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smtClean="0"/>
              <a:t> November </a:t>
            </a:r>
            <a:r>
              <a:rPr lang="de-DE" dirty="0" smtClean="0"/>
              <a:t>2016 </a:t>
            </a:r>
            <a:br>
              <a:rPr lang="de-DE" dirty="0" smtClean="0"/>
            </a:br>
            <a:r>
              <a:rPr lang="de-DE" dirty="0" err="1" smtClean="0"/>
              <a:t>Closing</a:t>
            </a:r>
            <a:r>
              <a:rPr lang="de-DE" dirty="0" smtClean="0"/>
              <a:t> Report</a:t>
            </a:r>
            <a:endParaRPr lang="de-DE" dirty="0"/>
          </a:p>
        </p:txBody>
      </p:sp>
      <p:sp>
        <p:nvSpPr>
          <p:cNvPr id="2" name="Datumsplatzhalter 1"/>
          <p:cNvSpPr>
            <a:spLocks noGrp="1"/>
          </p:cNvSpPr>
          <p:nvPr>
            <p:ph type="dt" sz="half" idx="10"/>
          </p:nvPr>
        </p:nvSpPr>
        <p:spPr/>
        <p:txBody>
          <a:bodyPr/>
          <a:lstStyle/>
          <a:p>
            <a:r>
              <a:rPr lang="en-US" dirty="0" smtClean="0"/>
              <a:t>November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119</a:t>
            </a:fld>
            <a:endParaRPr lang="en-US"/>
          </a:p>
        </p:txBody>
      </p:sp>
    </p:spTree>
    <p:extLst>
      <p:ext uri="{BB962C8B-B14F-4D97-AF65-F5344CB8AC3E}">
        <p14:creationId xmlns:p14="http://schemas.microsoft.com/office/powerpoint/2010/main" val="3489322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for</a:t>
            </a:r>
            <a:r>
              <a:rPr lang="de-DE" dirty="0" smtClean="0"/>
              <a:t> </a:t>
            </a:r>
            <a:r>
              <a:rPr lang="de-DE" dirty="0" err="1" smtClean="0"/>
              <a:t>the</a:t>
            </a:r>
            <a:r>
              <a:rPr lang="de-DE" dirty="0" smtClean="0"/>
              <a:t> </a:t>
            </a:r>
            <a:r>
              <a:rPr lang="de-DE" dirty="0" err="1" smtClean="0"/>
              <a:t>January</a:t>
            </a:r>
            <a:r>
              <a:rPr lang="de-DE" dirty="0" smtClean="0"/>
              <a:t> 2017 Meeting / </a:t>
            </a:r>
            <a:r>
              <a:rPr lang="de-DE" dirty="0" err="1" smtClean="0"/>
              <a:t>Telco</a:t>
            </a:r>
            <a:endParaRPr lang="de-DE" dirty="0"/>
          </a:p>
        </p:txBody>
      </p:sp>
      <p:sp>
        <p:nvSpPr>
          <p:cNvPr id="3" name="Inhaltsplatzhalter 2"/>
          <p:cNvSpPr>
            <a:spLocks noGrp="1"/>
          </p:cNvSpPr>
          <p:nvPr>
            <p:ph idx="1"/>
          </p:nvPr>
        </p:nvSpPr>
        <p:spPr>
          <a:xfrm>
            <a:off x="419101" y="1981200"/>
            <a:ext cx="8277224" cy="4114800"/>
          </a:xfrm>
        </p:spPr>
        <p:txBody>
          <a:bodyPr/>
          <a:lstStyle/>
          <a:p>
            <a:r>
              <a:rPr lang="de-DE" sz="2400" dirty="0" smtClean="0"/>
              <a:t>Development of a </a:t>
            </a:r>
            <a:r>
              <a:rPr lang="de-DE" sz="2400" dirty="0" err="1" smtClean="0"/>
              <a:t>draft</a:t>
            </a:r>
            <a:r>
              <a:rPr lang="de-DE" sz="2400" dirty="0" smtClean="0"/>
              <a:t> </a:t>
            </a:r>
            <a:r>
              <a:rPr lang="de-DE" sz="2400" dirty="0" err="1" smtClean="0"/>
              <a:t>standard</a:t>
            </a:r>
            <a:r>
              <a:rPr lang="de-DE" sz="2400" dirty="0" smtClean="0"/>
              <a:t> D01</a:t>
            </a:r>
          </a:p>
          <a:p>
            <a:r>
              <a:rPr lang="de-DE" sz="2400" dirty="0" smtClean="0"/>
              <a:t>Kick-off </a:t>
            </a:r>
            <a:r>
              <a:rPr lang="de-DE" sz="2400" dirty="0" err="1" smtClean="0"/>
              <a:t>activities</a:t>
            </a:r>
            <a:r>
              <a:rPr lang="de-DE" sz="2400" dirty="0" smtClean="0"/>
              <a:t>: PAR </a:t>
            </a:r>
            <a:r>
              <a:rPr lang="de-DE" sz="2400" dirty="0" err="1" smtClean="0"/>
              <a:t>for</a:t>
            </a:r>
            <a:r>
              <a:rPr lang="de-DE" sz="2400" dirty="0" smtClean="0"/>
              <a:t> 802.1AC </a:t>
            </a:r>
            <a:r>
              <a:rPr lang="de-DE" sz="2400" dirty="0" err="1" smtClean="0"/>
              <a:t>amendment</a:t>
            </a:r>
            <a:endParaRPr lang="de-DE" sz="2400" dirty="0" smtClean="0"/>
          </a:p>
          <a:p>
            <a:r>
              <a:rPr lang="de-DE" sz="2400" dirty="0" smtClean="0"/>
              <a:t>TG3d </a:t>
            </a:r>
            <a:r>
              <a:rPr lang="de-DE" sz="2400" dirty="0" err="1" smtClean="0"/>
              <a:t>telcos</a:t>
            </a:r>
            <a:r>
              <a:rPr lang="de-DE" sz="2400" dirty="0" smtClean="0"/>
              <a:t> </a:t>
            </a:r>
            <a:r>
              <a:rPr lang="de-DE" sz="2400" dirty="0" err="1" smtClean="0"/>
              <a:t>are</a:t>
            </a:r>
            <a:r>
              <a:rPr lang="de-DE" sz="2400" dirty="0" smtClean="0"/>
              <a:t> </a:t>
            </a:r>
            <a:r>
              <a:rPr lang="de-DE" sz="2400" dirty="0" err="1" smtClean="0"/>
              <a:t>scheduled</a:t>
            </a:r>
            <a:r>
              <a:rPr lang="de-DE" sz="2400" dirty="0" smtClean="0"/>
              <a:t> </a:t>
            </a:r>
            <a:r>
              <a:rPr lang="de-DE" sz="2400" dirty="0" err="1" smtClean="0"/>
              <a:t>for</a:t>
            </a:r>
            <a:r>
              <a:rPr lang="de-DE" sz="2400" dirty="0" smtClean="0"/>
              <a:t>:</a:t>
            </a:r>
          </a:p>
          <a:p>
            <a:pPr>
              <a:buNone/>
            </a:pPr>
            <a:endParaRPr lang="de-DE" sz="2400" dirty="0" smtClean="0"/>
          </a:p>
          <a:p>
            <a:pPr lvl="1"/>
            <a:r>
              <a:rPr lang="de-DE" sz="1800" dirty="0" smtClean="0"/>
              <a:t>24.11.16, 9am-11am, (CET), 5pm-7pm (JST), 12am-2am (PST)</a:t>
            </a:r>
          </a:p>
          <a:p>
            <a:pPr lvl="1"/>
            <a:r>
              <a:rPr lang="de-DE" sz="1800" dirty="0" smtClean="0"/>
              <a:t>01.12.16, 9am-11am, (CET), 5pm-7pm (JST ), 12am-2am (PST)</a:t>
            </a:r>
          </a:p>
          <a:p>
            <a:pPr lvl="1"/>
            <a:r>
              <a:rPr lang="de-DE" sz="1800" dirty="0" smtClean="0"/>
              <a:t>12.12.16, 7am-9am, (CET), 3pm-5pm (JST)/ 11.12.16, 10pm-12am (PST)</a:t>
            </a:r>
          </a:p>
          <a:p>
            <a:pPr lvl="1"/>
            <a:r>
              <a:rPr lang="de-DE" sz="1800" dirty="0" smtClean="0"/>
              <a:t>21.12.16, 9am-11am, (CET), 5pm-7pm (JST),  12am-2am (PST)</a:t>
            </a:r>
          </a:p>
          <a:p>
            <a:pPr lvl="1"/>
            <a:r>
              <a:rPr lang="de-DE" sz="1800" dirty="0" smtClean="0"/>
              <a:t>10.01.17, 7am-9am, (CET), 3pm-5pm (JST)/ 09.01.17,10pm-12am (PST)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smtClean="0"/>
              <a:t>November 2016 </a:t>
            </a:r>
            <a:endParaRPr lang="en-US" dirty="0"/>
          </a:p>
        </p:txBody>
      </p:sp>
    </p:spTree>
    <p:extLst>
      <p:ext uri="{BB962C8B-B14F-4D97-AF65-F5344CB8AC3E}">
        <p14:creationId xmlns:p14="http://schemas.microsoft.com/office/powerpoint/2010/main" val="230364761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TG3d on Mon PM2</a:t>
            </a:r>
          </a:p>
          <a:p>
            <a:pPr lvl="1"/>
            <a:r>
              <a:rPr lang="de-DE" sz="1400" dirty="0" smtClean="0"/>
              <a:t> </a:t>
            </a:r>
            <a:r>
              <a:rPr lang="de-DE" sz="1800" dirty="0" smtClean="0"/>
              <a:t>10 </a:t>
            </a:r>
            <a:r>
              <a:rPr lang="de-DE" sz="1800" dirty="0" err="1" smtClean="0"/>
              <a:t>participants</a:t>
            </a:r>
            <a:endParaRPr lang="de-DE" sz="1800" dirty="0" smtClean="0"/>
          </a:p>
          <a:p>
            <a:pPr lvl="1">
              <a:buNone/>
            </a:pPr>
            <a:endParaRPr lang="de-DE" sz="1400" dirty="0" smtClean="0"/>
          </a:p>
          <a:p>
            <a:r>
              <a:rPr lang="de-DE" sz="1800" dirty="0" smtClean="0"/>
              <a:t>1 </a:t>
            </a:r>
            <a:r>
              <a:rPr lang="de-DE" sz="1800" dirty="0" err="1" smtClean="0"/>
              <a:t>contribution</a:t>
            </a:r>
            <a:r>
              <a:rPr lang="de-DE" sz="1800" dirty="0" smtClean="0"/>
              <a:t>:</a:t>
            </a:r>
            <a:endParaRPr lang="de-DE" sz="1800" dirty="0" smtClean="0">
              <a:ea typeface="Times New Roman"/>
            </a:endParaRPr>
          </a:p>
          <a:p>
            <a:pPr marL="714375" lvl="2" indent="-171450"/>
            <a:r>
              <a:rPr lang="en-US" sz="1800" dirty="0" err="1" smtClean="0"/>
              <a:t>T.Kürner</a:t>
            </a:r>
            <a:r>
              <a:rPr lang="en-US" sz="1800" dirty="0" smtClean="0"/>
              <a:t> (TU Braunschweig), “</a:t>
            </a:r>
            <a:r>
              <a:rPr lang="de-DE" sz="1800" dirty="0" smtClean="0">
                <a:solidFill>
                  <a:schemeClr val="tx2"/>
                </a:solidFill>
              </a:rPr>
              <a:t>On </a:t>
            </a:r>
            <a:r>
              <a:rPr lang="de-DE" sz="1800" dirty="0" err="1" smtClean="0">
                <a:solidFill>
                  <a:schemeClr val="tx2"/>
                </a:solidFill>
              </a:rPr>
              <a:t>the</a:t>
            </a:r>
            <a:r>
              <a:rPr lang="de-DE" sz="1800" dirty="0" smtClean="0">
                <a:solidFill>
                  <a:schemeClr val="tx2"/>
                </a:solidFill>
              </a:rPr>
              <a:t> </a:t>
            </a:r>
            <a:r>
              <a:rPr lang="de-DE" sz="1800" dirty="0" err="1" smtClean="0">
                <a:solidFill>
                  <a:schemeClr val="tx2"/>
                </a:solidFill>
              </a:rPr>
              <a:t>future</a:t>
            </a:r>
            <a:r>
              <a:rPr lang="de-DE" sz="1800" dirty="0" smtClean="0">
                <a:solidFill>
                  <a:schemeClr val="tx2"/>
                </a:solidFill>
              </a:rPr>
              <a:t> Working </a:t>
            </a:r>
            <a:r>
              <a:rPr lang="de-DE" sz="1800" dirty="0" err="1" smtClean="0">
                <a:solidFill>
                  <a:schemeClr val="tx2"/>
                </a:solidFill>
              </a:rPr>
              <a:t>Method</a:t>
            </a:r>
            <a:r>
              <a:rPr lang="de-DE" sz="1800" dirty="0" smtClean="0">
                <a:solidFill>
                  <a:schemeClr val="tx2"/>
                </a:solidFill>
              </a:rPr>
              <a:t> of </a:t>
            </a:r>
            <a:r>
              <a:rPr lang="de-DE" sz="1800" dirty="0" err="1" smtClean="0">
                <a:solidFill>
                  <a:schemeClr val="tx2"/>
                </a:solidFill>
              </a:rPr>
              <a:t>the</a:t>
            </a:r>
            <a:r>
              <a:rPr lang="de-DE" sz="1800" dirty="0" smtClean="0">
                <a:solidFill>
                  <a:schemeClr val="tx2"/>
                </a:solidFill>
              </a:rPr>
              <a:t> IG </a:t>
            </a:r>
            <a:r>
              <a:rPr lang="de-DE" sz="1800" dirty="0" err="1" smtClean="0">
                <a:solidFill>
                  <a:schemeClr val="tx2"/>
                </a:solidFill>
              </a:rPr>
              <a:t>THz</a:t>
            </a:r>
            <a:r>
              <a:rPr lang="en-US" sz="1800" dirty="0" smtClean="0"/>
              <a:t>,” (15-16-0776r00)</a:t>
            </a:r>
          </a:p>
          <a:p>
            <a:pPr marL="714375" lvl="2" indent="-171450"/>
            <a:endParaRPr lang="en-US" sz="1800" dirty="0" smtClean="0"/>
          </a:p>
          <a:p>
            <a:pPr marL="714375" lvl="2" indent="-171450"/>
            <a:r>
              <a:rPr lang="en-US" sz="1800" dirty="0" smtClean="0"/>
              <a:t>Discussion on picking the places for meetings from the full list of Plenary and Wireless Interims rather than a fixed schedule, </a:t>
            </a:r>
            <a:r>
              <a:rPr lang="en-US" sz="1800" dirty="0" err="1" smtClean="0"/>
              <a:t>i</a:t>
            </a:r>
            <a:r>
              <a:rPr lang="en-US" sz="1800" dirty="0" smtClean="0"/>
              <a:t>. e. meeting on </a:t>
            </a:r>
            <a:r>
              <a:rPr lang="en-US" sz="1800" dirty="0" err="1" smtClean="0"/>
              <a:t>Plenaries</a:t>
            </a:r>
            <a:r>
              <a:rPr lang="en-US" sz="1800" dirty="0" smtClean="0"/>
              <a:t> only</a:t>
            </a:r>
          </a:p>
          <a:p>
            <a:pPr marL="714375" lvl="2" indent="-171450"/>
            <a:r>
              <a:rPr lang="en-US" sz="1800" dirty="0" err="1" smtClean="0"/>
              <a:t>Organaisation</a:t>
            </a:r>
            <a:r>
              <a:rPr lang="en-US" sz="1800" dirty="0" smtClean="0"/>
              <a:t> of Workshops at IEEE </a:t>
            </a:r>
            <a:r>
              <a:rPr lang="en-US" sz="1800" dirty="0" err="1" smtClean="0"/>
              <a:t>sceintific</a:t>
            </a:r>
            <a:r>
              <a:rPr lang="en-US" sz="1800" dirty="0" smtClean="0"/>
              <a:t> conference may be another opportunity to attract more interest</a:t>
            </a:r>
          </a:p>
          <a:p>
            <a:pPr marL="371475" lvl="1" indent="-171450">
              <a:buNone/>
            </a:pPr>
            <a:endParaRPr lang="de-DE" sz="2200" dirty="0" smtClean="0"/>
          </a:p>
          <a:p>
            <a:pPr lvl="1">
              <a:buNone/>
            </a:pPr>
            <a:endParaRPr lang="de-DE" sz="1400" dirty="0" smtClean="0">
              <a:ea typeface="Times New Roman"/>
            </a:endParaRPr>
          </a:p>
          <a:p>
            <a:endParaRPr lang="de-DE" sz="1800" dirty="0"/>
          </a:p>
        </p:txBody>
      </p:sp>
      <p:sp>
        <p:nvSpPr>
          <p:cNvPr id="2" name="Datumsplatzhalter 1"/>
          <p:cNvSpPr>
            <a:spLocks noGrp="1"/>
          </p:cNvSpPr>
          <p:nvPr>
            <p:ph type="dt" sz="half" idx="10"/>
          </p:nvPr>
        </p:nvSpPr>
        <p:spPr/>
        <p:txBody>
          <a:bodyPr/>
          <a:lstStyle/>
          <a:p>
            <a:r>
              <a:rPr lang="en-US" dirty="0" err="1" smtClean="0"/>
              <a:t>Novmeber</a:t>
            </a:r>
            <a:r>
              <a:rPr lang="en-US" dirty="0" smtClean="0"/>
              <a:t>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120</a:t>
            </a:fld>
            <a:endParaRPr lang="en-US"/>
          </a:p>
        </p:txBody>
      </p:sp>
    </p:spTree>
    <p:extLst>
      <p:ext uri="{BB962C8B-B14F-4D97-AF65-F5344CB8AC3E}">
        <p14:creationId xmlns:p14="http://schemas.microsoft.com/office/powerpoint/2010/main" val="33921139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Schedule of IG </a:t>
            </a:r>
            <a:r>
              <a:rPr lang="de-DE" dirty="0" err="1" smtClean="0"/>
              <a:t>THz</a:t>
            </a:r>
            <a:r>
              <a:rPr lang="de-DE" dirty="0" smtClean="0"/>
              <a:t> Meetings </a:t>
            </a:r>
            <a:r>
              <a:rPr lang="de-DE" dirty="0" err="1" smtClean="0"/>
              <a:t>for</a:t>
            </a:r>
            <a:r>
              <a:rPr lang="de-DE" dirty="0" smtClean="0"/>
              <a:t> 2017</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err="1" smtClean="0"/>
              <a:t>January</a:t>
            </a:r>
            <a:r>
              <a:rPr lang="de-DE" sz="2000" dirty="0" smtClean="0"/>
              <a:t> 15-20, 2017, Grand Hyatt Atlanta in </a:t>
            </a:r>
            <a:r>
              <a:rPr lang="de-DE" sz="2000" dirty="0" err="1" smtClean="0"/>
              <a:t>Buckhead</a:t>
            </a:r>
            <a:r>
              <a:rPr lang="de-DE" sz="2000" dirty="0" smtClean="0"/>
              <a:t>, Atlanta, GA, USA, </a:t>
            </a:r>
            <a:r>
              <a:rPr lang="de-DE" sz="2000" i="1" dirty="0" smtClean="0"/>
              <a:t>802 Wireless Interim Session.</a:t>
            </a:r>
          </a:p>
          <a:p>
            <a:pPr lvl="1"/>
            <a:r>
              <a:rPr lang="de-DE" sz="2000" i="1" dirty="0" smtClean="0"/>
              <a:t>Target </a:t>
            </a:r>
            <a:r>
              <a:rPr lang="de-DE" sz="2000" i="1" dirty="0" err="1" smtClean="0"/>
              <a:t>to</a:t>
            </a:r>
            <a:r>
              <a:rPr lang="de-DE" sz="2000" i="1" dirty="0" smtClean="0"/>
              <a:t> </a:t>
            </a:r>
            <a:r>
              <a:rPr lang="de-DE" sz="2000" i="1" dirty="0" err="1" smtClean="0"/>
              <a:t>attract</a:t>
            </a:r>
            <a:r>
              <a:rPr lang="de-DE" sz="2000" i="1" dirty="0" smtClean="0"/>
              <a:t> </a:t>
            </a:r>
            <a:r>
              <a:rPr lang="de-DE" sz="2000" i="1" dirty="0" err="1" smtClean="0"/>
              <a:t>researches</a:t>
            </a:r>
            <a:r>
              <a:rPr lang="de-DE" sz="2000" i="1" dirty="0" smtClean="0"/>
              <a:t> </a:t>
            </a:r>
            <a:r>
              <a:rPr lang="de-DE" sz="2000" i="1" dirty="0" err="1" smtClean="0"/>
              <a:t>from</a:t>
            </a:r>
            <a:r>
              <a:rPr lang="de-DE" sz="2000" i="1" dirty="0" smtClean="0"/>
              <a:t> </a:t>
            </a:r>
            <a:r>
              <a:rPr lang="de-DE" sz="2000" i="1" dirty="0" err="1" smtClean="0"/>
              <a:t>the</a:t>
            </a:r>
            <a:r>
              <a:rPr lang="de-DE" sz="2000" i="1" dirty="0" smtClean="0"/>
              <a:t> US</a:t>
            </a:r>
          </a:p>
          <a:p>
            <a:endParaRPr lang="de-DE" sz="2000" i="1" dirty="0" smtClean="0"/>
          </a:p>
          <a:p>
            <a:r>
              <a:rPr lang="de-DE" sz="2000" dirty="0" smtClean="0"/>
              <a:t>May 7-12, 2017, </a:t>
            </a:r>
            <a:r>
              <a:rPr lang="de-DE" sz="2000" dirty="0" err="1" smtClean="0"/>
              <a:t>Daejeon</a:t>
            </a:r>
            <a:r>
              <a:rPr lang="de-DE" sz="2000" dirty="0" smtClean="0"/>
              <a:t> </a:t>
            </a:r>
            <a:r>
              <a:rPr lang="de-DE" sz="2000" dirty="0" err="1" smtClean="0"/>
              <a:t>Convention</a:t>
            </a:r>
            <a:r>
              <a:rPr lang="de-DE" sz="2000" dirty="0" smtClean="0"/>
              <a:t> Center, </a:t>
            </a:r>
            <a:r>
              <a:rPr lang="de-DE" sz="2000" dirty="0" err="1" smtClean="0"/>
              <a:t>Daejeon</a:t>
            </a:r>
            <a:r>
              <a:rPr lang="de-DE" sz="2000" dirty="0" smtClean="0"/>
              <a:t> Korea, </a:t>
            </a:r>
            <a:r>
              <a:rPr lang="de-DE" sz="2000" i="1" dirty="0" smtClean="0"/>
              <a:t>802 Wireless Interim Session.</a:t>
            </a:r>
            <a:endParaRPr lang="de-DE" sz="2000" dirty="0" smtClean="0"/>
          </a:p>
          <a:p>
            <a:pPr lvl="1"/>
            <a:r>
              <a:rPr lang="de-DE" sz="2000" i="1" dirty="0" smtClean="0"/>
              <a:t>Target </a:t>
            </a:r>
            <a:r>
              <a:rPr lang="de-DE" sz="2000" i="1" dirty="0" err="1" smtClean="0"/>
              <a:t>to</a:t>
            </a:r>
            <a:r>
              <a:rPr lang="de-DE" sz="2000" i="1" dirty="0" smtClean="0"/>
              <a:t> </a:t>
            </a:r>
            <a:r>
              <a:rPr lang="de-DE" sz="2000" i="1" dirty="0" err="1" smtClean="0"/>
              <a:t>attract</a:t>
            </a:r>
            <a:r>
              <a:rPr lang="de-DE" sz="2000" i="1" dirty="0" smtClean="0"/>
              <a:t> </a:t>
            </a:r>
            <a:r>
              <a:rPr lang="de-DE" sz="2000" i="1" dirty="0" err="1" smtClean="0"/>
              <a:t>researches</a:t>
            </a:r>
            <a:r>
              <a:rPr lang="de-DE" sz="2000" i="1" dirty="0" smtClean="0"/>
              <a:t> </a:t>
            </a:r>
            <a:r>
              <a:rPr lang="de-DE" sz="2000" i="1" dirty="0" err="1" smtClean="0"/>
              <a:t>from</a:t>
            </a:r>
            <a:r>
              <a:rPr lang="de-DE" sz="2000" i="1" dirty="0" smtClean="0"/>
              <a:t> Korea, Japan and China</a:t>
            </a:r>
          </a:p>
          <a:p>
            <a:endParaRPr lang="de-DE" sz="2000" dirty="0" smtClean="0"/>
          </a:p>
          <a:p>
            <a:r>
              <a:rPr lang="de-DE" sz="2000" dirty="0" err="1" smtClean="0"/>
              <a:t>July</a:t>
            </a:r>
            <a:r>
              <a:rPr lang="de-DE" sz="2000" dirty="0" smtClean="0"/>
              <a:t> 9-14, 2017, </a:t>
            </a:r>
            <a:r>
              <a:rPr lang="de-DE" sz="2000" dirty="0" err="1" smtClean="0"/>
              <a:t>Estrel</a:t>
            </a:r>
            <a:r>
              <a:rPr lang="de-DE" sz="2000" dirty="0" smtClean="0"/>
              <a:t> Hotel and </a:t>
            </a:r>
            <a:r>
              <a:rPr lang="de-DE" sz="2000" dirty="0" err="1" smtClean="0"/>
              <a:t>Convention</a:t>
            </a:r>
            <a:r>
              <a:rPr lang="de-DE" sz="2000" dirty="0" smtClean="0"/>
              <a:t> Center, Berlin, Germany, </a:t>
            </a:r>
            <a:r>
              <a:rPr lang="de-DE" sz="2000" i="1" dirty="0" smtClean="0"/>
              <a:t>802 </a:t>
            </a:r>
            <a:r>
              <a:rPr lang="de-DE" sz="2000" i="1" dirty="0" err="1" smtClean="0"/>
              <a:t>Plenary</a:t>
            </a:r>
            <a:r>
              <a:rPr lang="de-DE" sz="2000" i="1" dirty="0" smtClean="0"/>
              <a:t> Session.</a:t>
            </a:r>
          </a:p>
          <a:p>
            <a:pPr lvl="1"/>
            <a:r>
              <a:rPr lang="de-DE" sz="2000" i="1" dirty="0" smtClean="0"/>
              <a:t>Target </a:t>
            </a:r>
            <a:r>
              <a:rPr lang="de-DE" sz="2000" i="1" dirty="0" err="1" smtClean="0"/>
              <a:t>to</a:t>
            </a:r>
            <a:r>
              <a:rPr lang="de-DE" sz="2000" i="1" dirty="0" smtClean="0"/>
              <a:t> </a:t>
            </a:r>
            <a:r>
              <a:rPr lang="de-DE" sz="2000" i="1" dirty="0" err="1" smtClean="0"/>
              <a:t>attract</a:t>
            </a:r>
            <a:r>
              <a:rPr lang="de-DE" sz="2000" i="1" dirty="0" smtClean="0"/>
              <a:t> </a:t>
            </a:r>
            <a:r>
              <a:rPr lang="de-DE" sz="2000" i="1" dirty="0" err="1" smtClean="0"/>
              <a:t>researches</a:t>
            </a:r>
            <a:r>
              <a:rPr lang="de-DE" sz="2000" i="1" dirty="0" smtClean="0"/>
              <a:t> </a:t>
            </a:r>
            <a:r>
              <a:rPr lang="de-DE" sz="2000" i="1" dirty="0" err="1" smtClean="0"/>
              <a:t>from</a:t>
            </a:r>
            <a:r>
              <a:rPr lang="de-DE" sz="2000" i="1" dirty="0" smtClean="0"/>
              <a:t> Europe</a:t>
            </a:r>
            <a:endParaRPr lang="de-DE" sz="2400" dirty="0" smtClean="0"/>
          </a:p>
          <a:p>
            <a:pPr lvl="1">
              <a:buNone/>
            </a:pPr>
            <a:endParaRPr lang="de-DE" sz="1400" dirty="0" smtClean="0">
              <a:ea typeface="Times New Roman"/>
            </a:endParaRPr>
          </a:p>
          <a:p>
            <a:endParaRPr lang="de-DE" sz="1800" dirty="0"/>
          </a:p>
        </p:txBody>
      </p:sp>
      <p:sp>
        <p:nvSpPr>
          <p:cNvPr id="2" name="Datumsplatzhalter 1"/>
          <p:cNvSpPr>
            <a:spLocks noGrp="1"/>
          </p:cNvSpPr>
          <p:nvPr>
            <p:ph type="dt" sz="half" idx="10"/>
          </p:nvPr>
        </p:nvSpPr>
        <p:spPr/>
        <p:txBody>
          <a:bodyPr/>
          <a:lstStyle/>
          <a:p>
            <a:r>
              <a:rPr lang="en-US" dirty="0" err="1" smtClean="0"/>
              <a:t>Novmeber</a:t>
            </a:r>
            <a:r>
              <a:rPr lang="en-US" dirty="0" smtClean="0"/>
              <a:t>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121</a:t>
            </a:fld>
            <a:endParaRPr lang="en-US"/>
          </a:p>
        </p:txBody>
      </p:sp>
    </p:spTree>
    <p:extLst>
      <p:ext uri="{BB962C8B-B14F-4D97-AF65-F5344CB8AC3E}">
        <p14:creationId xmlns:p14="http://schemas.microsoft.com/office/powerpoint/2010/main" val="276260374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IG LPWA November 2016 </a:t>
            </a:r>
            <a:br>
              <a:rPr lang="de-DE" dirty="0" smtClean="0"/>
            </a:br>
            <a:r>
              <a:rPr lang="de-DE" dirty="0" err="1" smtClean="0"/>
              <a:t>Closing</a:t>
            </a:r>
            <a:r>
              <a:rPr lang="de-DE" dirty="0" smtClean="0"/>
              <a:t> Report</a:t>
            </a:r>
            <a:endParaRPr lang="de-DE"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CF070CF-A6BE-40FC-9D28-AEA66EDD6CA4}" type="slidenum">
              <a:rPr lang="en-US" altLang="en-US"/>
              <a:pPr/>
              <a:t>122</a:t>
            </a:fld>
            <a:endParaRPr lang="en-US" altLang="en-US"/>
          </a:p>
        </p:txBody>
      </p:sp>
    </p:spTree>
    <p:extLst>
      <p:ext uri="{BB962C8B-B14F-4D97-AF65-F5344CB8AC3E}">
        <p14:creationId xmlns:p14="http://schemas.microsoft.com/office/powerpoint/2010/main" val="208566015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GB" sz="2400" dirty="0" smtClean="0"/>
              <a:t>Finalization of IG Objectives </a:t>
            </a:r>
          </a:p>
          <a:p>
            <a:r>
              <a:rPr lang="en-GB" sz="2400" dirty="0" smtClean="0"/>
              <a:t>Discussion on Use Cases</a:t>
            </a:r>
          </a:p>
          <a:p>
            <a:r>
              <a:rPr lang="en-GB" sz="2400" dirty="0" smtClean="0"/>
              <a:t>Discussion on Regulatory Issues</a:t>
            </a:r>
          </a:p>
          <a:p>
            <a:r>
              <a:rPr lang="en-GB" sz="2400" dirty="0" smtClean="0"/>
              <a:t>Initial Discussion on IG Report</a:t>
            </a:r>
          </a:p>
          <a:p>
            <a:endParaRPr lang="en-GB" sz="2400" dirty="0" smtClean="0"/>
          </a:p>
          <a:p>
            <a:endParaRPr lang="en-GB" sz="2400" dirty="0" smtClean="0"/>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123</a:t>
            </a:fld>
            <a:endParaRPr lang="en-US" altLang="en-US"/>
          </a:p>
        </p:txBody>
      </p:sp>
    </p:spTree>
    <p:extLst>
      <p:ext uri="{BB962C8B-B14F-4D97-AF65-F5344CB8AC3E}">
        <p14:creationId xmlns:p14="http://schemas.microsoft.com/office/powerpoint/2010/main" val="277564307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Meetings / Contributions</a:t>
            </a:r>
            <a:endParaRPr lang="en-US" dirty="0"/>
          </a:p>
        </p:txBody>
      </p:sp>
      <p:sp>
        <p:nvSpPr>
          <p:cNvPr id="3" name="Inhaltsplatzhalter 2"/>
          <p:cNvSpPr>
            <a:spLocks noGrp="1"/>
          </p:cNvSpPr>
          <p:nvPr>
            <p:ph idx="1"/>
          </p:nvPr>
        </p:nvSpPr>
        <p:spPr/>
        <p:txBody>
          <a:bodyPr/>
          <a:lstStyle/>
          <a:p>
            <a:r>
              <a:rPr lang="en-US" sz="2400" dirty="0" smtClean="0"/>
              <a:t>2 sessions (Monday PM1, Wednesday AM1)</a:t>
            </a:r>
          </a:p>
          <a:p>
            <a:pPr lvl="1"/>
            <a:r>
              <a:rPr lang="en-US" sz="2000" dirty="0" smtClean="0"/>
              <a:t>Approx. 25 participants</a:t>
            </a:r>
          </a:p>
          <a:p>
            <a:pPr lvl="1"/>
            <a:endParaRPr lang="en-US" sz="2000" dirty="0" smtClean="0"/>
          </a:p>
          <a:p>
            <a:r>
              <a:rPr lang="en-US" sz="2400" dirty="0" smtClean="0"/>
              <a:t>2 contributions</a:t>
            </a:r>
          </a:p>
          <a:p>
            <a:pPr lvl="1"/>
            <a:r>
              <a:rPr lang="en-US" sz="2000" dirty="0" smtClean="0"/>
              <a:t>Joerg Robert (University Erlangen-</a:t>
            </a:r>
            <a:r>
              <a:rPr lang="en-US" sz="2000" dirty="0" err="1" smtClean="0"/>
              <a:t>Nuernberg</a:t>
            </a:r>
            <a:r>
              <a:rPr lang="en-US" sz="2000" dirty="0" smtClean="0"/>
              <a:t>), “</a:t>
            </a:r>
            <a:r>
              <a:rPr lang="en-GB" sz="2000" dirty="0"/>
              <a:t>Use-Cases and Technical Requirements for LPWA Networks” </a:t>
            </a:r>
            <a:r>
              <a:rPr lang="en-GB" sz="2000" dirty="0" smtClean="0"/>
              <a:t>(15-16-0771-00-lpwa)</a:t>
            </a:r>
          </a:p>
          <a:p>
            <a:pPr lvl="1"/>
            <a:r>
              <a:rPr lang="en-GB" sz="2000" dirty="0"/>
              <a:t>Brian Kelley (University of Texas at San Antonio), “Future Directions of 5G IoT and Coexistence with 802.15 </a:t>
            </a:r>
            <a:r>
              <a:rPr lang="en-GB" sz="2000" dirty="0" smtClean="0"/>
              <a:t>LPWA” (will be uploaded on mentor)</a:t>
            </a:r>
            <a:endParaRPr lang="en-US" sz="20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a:t>
            </a:r>
            <a:r>
              <a:rPr lang="en-US" altLang="en-US" dirty="0" smtClean="0"/>
              <a:t>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124</a:t>
            </a:fld>
            <a:endParaRPr lang="en-US" altLang="en-US" dirty="0"/>
          </a:p>
        </p:txBody>
      </p:sp>
    </p:spTree>
    <p:extLst>
      <p:ext uri="{BB962C8B-B14F-4D97-AF65-F5344CB8AC3E}">
        <p14:creationId xmlns:p14="http://schemas.microsoft.com/office/powerpoint/2010/main" val="108590167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800" dirty="0" smtClean="0"/>
              <a:t>Agreed on IG </a:t>
            </a:r>
            <a:r>
              <a:rPr lang="en-US" sz="2800" dirty="0"/>
              <a:t>objectives </a:t>
            </a:r>
            <a:r>
              <a:rPr lang="en-US" sz="2800" dirty="0" smtClean="0"/>
              <a:t>(15-16-0729-00-lpwa)</a:t>
            </a:r>
          </a:p>
          <a:p>
            <a:r>
              <a:rPr lang="en-US" sz="2800" dirty="0" smtClean="0"/>
              <a:t>Started discussion on use-cases</a:t>
            </a:r>
          </a:p>
          <a:p>
            <a:r>
              <a:rPr lang="en-US" sz="2800" dirty="0" smtClean="0"/>
              <a:t>Started discussion on regulatory achievements</a:t>
            </a:r>
          </a:p>
          <a:p>
            <a:r>
              <a:rPr lang="en-US" sz="2800" dirty="0" smtClean="0"/>
              <a:t>SC IETF moved effort concerning LPWA to IG LPWA</a:t>
            </a:r>
            <a:endParaRPr lang="en-US" sz="28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a:t>
            </a:r>
            <a:r>
              <a:rPr lang="en-US" altLang="en-US" dirty="0" smtClean="0"/>
              <a:t>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125</a:t>
            </a:fld>
            <a:endParaRPr lang="en-US" altLang="en-US" dirty="0"/>
          </a:p>
        </p:txBody>
      </p:sp>
    </p:spTree>
    <p:extLst>
      <p:ext uri="{BB962C8B-B14F-4D97-AF65-F5344CB8AC3E}">
        <p14:creationId xmlns:p14="http://schemas.microsoft.com/office/powerpoint/2010/main" val="276284802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Meeting Schedule</a:t>
            </a:r>
            <a:endParaRPr lang="de-DE" dirty="0"/>
          </a:p>
        </p:txBody>
      </p:sp>
      <p:sp>
        <p:nvSpPr>
          <p:cNvPr id="3" name="Inhaltsplatzhalter 2"/>
          <p:cNvSpPr>
            <a:spLocks noGrp="1"/>
          </p:cNvSpPr>
          <p:nvPr>
            <p:ph idx="1"/>
          </p:nvPr>
        </p:nvSpPr>
        <p:spPr/>
        <p:txBody>
          <a:bodyPr/>
          <a:lstStyle/>
          <a:p>
            <a:r>
              <a:rPr lang="en-US" sz="2400" dirty="0"/>
              <a:t>January 2017 Interim (Atlanta)</a:t>
            </a:r>
          </a:p>
          <a:p>
            <a:pPr lvl="1"/>
            <a:r>
              <a:rPr lang="en-US" sz="2000" dirty="0"/>
              <a:t>Fixed usage scenarios and channel models</a:t>
            </a:r>
          </a:p>
          <a:p>
            <a:pPr lvl="1"/>
            <a:r>
              <a:rPr lang="en-US" sz="2000" dirty="0"/>
              <a:t>Presentation of contributions with focus on evaluation criteria</a:t>
            </a:r>
          </a:p>
          <a:p>
            <a:r>
              <a:rPr lang="en-US" sz="2400" dirty="0"/>
              <a:t>March 2017 Plenary (Vancouver)</a:t>
            </a:r>
          </a:p>
          <a:p>
            <a:pPr lvl="1"/>
            <a:r>
              <a:rPr lang="en-US" sz="2000" dirty="0"/>
              <a:t>Fixed evaluation criteria</a:t>
            </a:r>
          </a:p>
          <a:p>
            <a:pPr lvl="1"/>
            <a:r>
              <a:rPr lang="en-US" sz="2000" dirty="0"/>
              <a:t>Presentation of contributions with focus technology options for LPWA</a:t>
            </a:r>
          </a:p>
          <a:p>
            <a:r>
              <a:rPr lang="en-US" sz="2400" strike="sngStrike" dirty="0"/>
              <a:t>May 2017 Interim (Daejeon)</a:t>
            </a:r>
          </a:p>
          <a:p>
            <a:r>
              <a:rPr lang="en-US" sz="2400" dirty="0"/>
              <a:t>July 2017 Plenary (Berlin)</a:t>
            </a:r>
          </a:p>
          <a:p>
            <a:pPr lvl="1"/>
            <a:r>
              <a:rPr lang="en-US" sz="2000" dirty="0"/>
              <a:t>Final discussion on IG report</a:t>
            </a:r>
          </a:p>
          <a:p>
            <a:endParaRPr lang="en-US" sz="2400" dirty="0"/>
          </a:p>
          <a:p>
            <a:endParaRPr lang="de-DE"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126</a:t>
            </a:fld>
            <a:endParaRPr lang="en-US" altLang="en-US"/>
          </a:p>
        </p:txBody>
      </p:sp>
    </p:spTree>
    <p:extLst>
      <p:ext uri="{BB962C8B-B14F-4D97-AF65-F5344CB8AC3E}">
        <p14:creationId xmlns:p14="http://schemas.microsoft.com/office/powerpoint/2010/main" val="346006355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Collect further use-cases</a:t>
            </a:r>
          </a:p>
          <a:p>
            <a:r>
              <a:rPr lang="en-US" sz="2400" dirty="0" smtClean="0"/>
              <a:t>Agreed use-case document</a:t>
            </a:r>
          </a:p>
          <a:p>
            <a:r>
              <a:rPr lang="en-US" sz="2400" dirty="0" smtClean="0"/>
              <a:t>Initial document on regulatory issues</a:t>
            </a:r>
          </a:p>
          <a:p>
            <a:endParaRPr lang="en-US" sz="2400" dirty="0" smtClean="0"/>
          </a:p>
          <a:p>
            <a:r>
              <a:rPr lang="en-US" sz="2400" dirty="0" smtClean="0"/>
              <a:t>Telco for further discussion on use-cases and Regulatory Issues</a:t>
            </a:r>
          </a:p>
          <a:p>
            <a:pPr lvl="1"/>
            <a:r>
              <a:rPr lang="en-US" sz="2000" dirty="0" smtClean="0"/>
              <a:t>Proposed date: 14 December,</a:t>
            </a:r>
            <a:r>
              <a:rPr lang="en-US" sz="2000" dirty="0"/>
              <a:t> </a:t>
            </a:r>
            <a:r>
              <a:rPr lang="en-US" sz="2000" dirty="0" smtClean="0"/>
              <a:t>07:00AM PST</a:t>
            </a:r>
          </a:p>
          <a:p>
            <a:pPr lvl="1"/>
            <a:r>
              <a:rPr lang="en-US" sz="2000" dirty="0" smtClean="0"/>
              <a:t>Details will be circulated via the LPWA reflector</a:t>
            </a:r>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127</a:t>
            </a:fld>
            <a:endParaRPr lang="en-US" altLang="en-US" dirty="0"/>
          </a:p>
        </p:txBody>
      </p:sp>
    </p:spTree>
    <p:extLst>
      <p:ext uri="{BB962C8B-B14F-4D97-AF65-F5344CB8AC3E}">
        <p14:creationId xmlns:p14="http://schemas.microsoft.com/office/powerpoint/2010/main" val="184627470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Questions?</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128</a:t>
            </a:fld>
            <a:endParaRPr lang="en-US" altLang="en-US"/>
          </a:p>
        </p:txBody>
      </p:sp>
    </p:spTree>
    <p:extLst>
      <p:ext uri="{BB962C8B-B14F-4D97-AF65-F5344CB8AC3E}">
        <p14:creationId xmlns:p14="http://schemas.microsoft.com/office/powerpoint/2010/main" val="205188250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296144" cy="215444"/>
          </a:xfrm>
        </p:spPr>
        <p:txBody>
          <a:bodyPr/>
          <a:lstStyle/>
          <a:p>
            <a:r>
              <a:rPr lang="en-US" altLang="ja-JP" dirty="0" smtClean="0"/>
              <a:t>November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129</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Antonio, TX,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9</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4294967295"/>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025572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San Antonio</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November 7-10,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Tree>
    <p:extLst>
      <p:ext uri="{BB962C8B-B14F-4D97-AF65-F5344CB8AC3E}">
        <p14:creationId xmlns:p14="http://schemas.microsoft.com/office/powerpoint/2010/main" val="261110819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280920" cy="4680520"/>
          </a:xfrm>
        </p:spPr>
        <p:txBody>
          <a:bodyPr/>
          <a:lstStyle/>
          <a:p>
            <a:r>
              <a:rPr lang="en-US" altLang="ja-JP" sz="2800" dirty="0" smtClean="0"/>
              <a:t>Updating a draft of Technical Requirements with discussion on Viable Technologies in PHY and MAC</a:t>
            </a:r>
          </a:p>
          <a:p>
            <a:r>
              <a:rPr lang="en-US" altLang="ja-JP" sz="2800" dirty="0" smtClean="0"/>
              <a:t>Updating a preliminary PAR and CSD for expecting SG/TG on Enhanced Dependability based on updated summary of reports for </a:t>
            </a:r>
            <a:r>
              <a:rPr lang="en-US" altLang="ja-JP" sz="2800" dirty="0"/>
              <a:t>Call for Interest(CFI</a:t>
            </a:r>
            <a:r>
              <a:rPr lang="en-US" altLang="ja-JP" sz="2800" dirty="0" smtClean="0"/>
              <a:t>) since November 2014.</a:t>
            </a:r>
          </a:p>
          <a:p>
            <a:r>
              <a:rPr lang="en-US" altLang="ja-JP" sz="2800" dirty="0" err="1" smtClean="0"/>
              <a:t>Replanning</a:t>
            </a:r>
            <a:r>
              <a:rPr lang="en-US" altLang="ja-JP" sz="2800" dirty="0" smtClean="0"/>
              <a:t> of Tutorial in Next March Meeting</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130</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a:t>
            </a:r>
            <a:r>
              <a:rPr lang="en-US" altLang="ja-JP" dirty="0" smtClean="0"/>
              <a:t>2016</a:t>
            </a:r>
            <a:endParaRPr lang="en-US" altLang="ja-JP" dirty="0"/>
          </a:p>
        </p:txBody>
      </p:sp>
      <p:sp>
        <p:nvSpPr>
          <p:cNvPr id="7" name="Rectangle 5"/>
          <p:cNvSpPr>
            <a:spLocks noGrp="1" noChangeArrowheads="1"/>
          </p:cNvSpPr>
          <p:nvPr>
            <p:ph type="ftr" sz="quarter" idx="4294967295"/>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z="1200" dirty="0"/>
              <a:t>Ryuji Kohno(YNU/CWC-Nippon)</a:t>
            </a:r>
          </a:p>
        </p:txBody>
      </p:sp>
    </p:spTree>
    <p:extLst>
      <p:ext uri="{BB962C8B-B14F-4D97-AF65-F5344CB8AC3E}">
        <p14:creationId xmlns:p14="http://schemas.microsoft.com/office/powerpoint/2010/main" val="379589509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06760"/>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36512" y="1196752"/>
            <a:ext cx="878497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Call for Interest(CFI): </a:t>
            </a:r>
            <a:r>
              <a:rPr lang="en-US" altLang="ja-JP" sz="1800" dirty="0" smtClean="0">
                <a:solidFill>
                  <a:schemeClr val="tx1"/>
                </a:solidFill>
                <a:latin typeface="Times New Roman" pitchFamily="18" charset="0"/>
                <a:cs typeface="Times New Roman" pitchFamily="18" charset="0"/>
              </a:rPr>
              <a:t>                                 doc.#15-14-0449-06-0dep </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a:t>
            </a:r>
            <a:r>
              <a:rPr lang="en-US" altLang="ja-JP" sz="1800" dirty="0" smtClean="0">
                <a:solidFill>
                  <a:schemeClr val="tx1"/>
                </a:solidFill>
                <a:latin typeface="Times New Roman" pitchFamily="18" charset="0"/>
                <a:cs typeface="Times New Roman" pitchFamily="18" charset="0"/>
              </a:rPr>
              <a:t>Summary of Responses </a:t>
            </a:r>
            <a:r>
              <a:rPr lang="en-US" altLang="ja-JP" sz="1800" dirty="0">
                <a:solidFill>
                  <a:schemeClr val="tx1"/>
                </a:solidFill>
                <a:latin typeface="Times New Roman" pitchFamily="18" charset="0"/>
                <a:cs typeface="Times New Roman" pitchFamily="18" charset="0"/>
              </a:rPr>
              <a:t>for CFI: </a:t>
            </a:r>
            <a:r>
              <a:rPr lang="en-US" altLang="ja-JP" sz="1800" dirty="0" smtClean="0">
                <a:solidFill>
                  <a:schemeClr val="tx1"/>
                </a:solidFill>
                <a:latin typeface="Times New Roman" pitchFamily="18" charset="0"/>
                <a:cs typeface="Times New Roman" pitchFamily="18" charset="0"/>
              </a:rPr>
              <a:t>                 doc.#15-15-0217-06-0dep</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of Scope </a:t>
            </a:r>
            <a:r>
              <a:rPr lang="en-US" altLang="ja-JP" sz="1800" dirty="0">
                <a:solidFill>
                  <a:schemeClr val="tx1"/>
                </a:solidFill>
                <a:latin typeface="Times New Roman" pitchFamily="18" charset="0"/>
                <a:cs typeface="Times New Roman" pitchFamily="18" charset="0"/>
              </a:rPr>
              <a:t>and Focused Applications with Different </a:t>
            </a:r>
            <a:r>
              <a:rPr lang="en-US" altLang="ja-JP" sz="1800" dirty="0" err="1">
                <a:solidFill>
                  <a:schemeClr val="tx1"/>
                </a:solidFill>
                <a:latin typeface="Times New Roman" pitchFamily="18" charset="0"/>
                <a:cs typeface="Times New Roman" pitchFamily="18" charset="0"/>
              </a:rPr>
              <a:t>QoS</a:t>
            </a:r>
            <a:r>
              <a:rPr lang="en-US" altLang="ja-JP" sz="1800" dirty="0">
                <a:solidFill>
                  <a:schemeClr val="tx1"/>
                </a:solidFill>
                <a:latin typeface="Times New Roman" pitchFamily="18" charset="0"/>
                <a:cs typeface="Times New Roman" pitchFamily="18" charset="0"/>
              </a:rPr>
              <a:t> Levels;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doc.#15-16-0111-00-0dep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4</a:t>
            </a:r>
            <a:r>
              <a:rPr lang="en-US" altLang="ja-JP" sz="1800" dirty="0">
                <a:solidFill>
                  <a:schemeClr val="tx1"/>
                </a:solidFill>
                <a:latin typeface="Times New Roman" pitchFamily="18" charset="0"/>
                <a:cs typeface="Times New Roman" pitchFamily="18" charset="0"/>
              </a:rPr>
              <a:t>. . Update of </a:t>
            </a:r>
            <a:r>
              <a:rPr lang="en-US" altLang="ja-JP" sz="1800" dirty="0" smtClean="0">
                <a:solidFill>
                  <a:schemeClr val="tx1"/>
                </a:solidFill>
                <a:latin typeface="Times New Roman" pitchFamily="18" charset="0"/>
                <a:cs typeface="Times New Roman" pitchFamily="18" charset="0"/>
              </a:rPr>
              <a:t>Demand </a:t>
            </a:r>
            <a:r>
              <a:rPr lang="en-US" altLang="ja-JP" sz="1800" dirty="0">
                <a:solidFill>
                  <a:schemeClr val="tx1"/>
                </a:solidFill>
                <a:latin typeface="Times New Roman" pitchFamily="18" charset="0"/>
                <a:cs typeface="Times New Roman" pitchFamily="18" charset="0"/>
              </a:rPr>
              <a:t>for Focused Applications of Enhanced Dependability in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Wireless Links                                                              doc.#15-16-0496-00-0dep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5.   Update Technical Requirement                                     </a:t>
            </a:r>
            <a:r>
              <a:rPr lang="en-US" altLang="ja-JP" sz="1800" dirty="0">
                <a:solidFill>
                  <a:schemeClr val="tx1"/>
                </a:solidFill>
                <a:latin typeface="Times New Roman" pitchFamily="18" charset="0"/>
                <a:cs typeface="Times New Roman" pitchFamily="18" charset="0"/>
              </a:rPr>
              <a:t>doc.#</a:t>
            </a:r>
            <a:r>
              <a:rPr lang="en-US" altLang="ja-JP" sz="1800" dirty="0" smtClean="0">
                <a:solidFill>
                  <a:schemeClr val="tx1"/>
                </a:solidFill>
                <a:latin typeface="Times New Roman" pitchFamily="18" charset="0"/>
                <a:cs typeface="Times New Roman" pitchFamily="18" charset="0"/>
              </a:rPr>
              <a:t>15-16-0557-01-0dep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6.   Review and revise PAR </a:t>
            </a:r>
            <a:r>
              <a:rPr lang="en-US" altLang="ja-JP" sz="1800" dirty="0">
                <a:solidFill>
                  <a:schemeClr val="tx1"/>
                </a:solidFill>
                <a:latin typeface="Times New Roman" pitchFamily="18" charset="0"/>
                <a:cs typeface="Times New Roman" pitchFamily="18" charset="0"/>
              </a:rPr>
              <a:t>for IEEE 802.15.13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a:t>
            </a:r>
            <a:r>
              <a:rPr lang="en-US" altLang="ja-JP" sz="1800" dirty="0" smtClean="0">
                <a:solidFill>
                  <a:schemeClr val="tx1"/>
                </a:solidFill>
                <a:latin typeface="Times New Roman" pitchFamily="18" charset="0"/>
                <a:cs typeface="Times New Roman" pitchFamily="18" charset="0"/>
              </a:rPr>
              <a:t>15-16-0290-01-0dep</a:t>
            </a:r>
          </a:p>
          <a:p>
            <a:pPr eaLnBrk="1" hangingPunct="1">
              <a:lnSpc>
                <a:spcPts val="1300"/>
              </a:lnSpc>
              <a:spcBef>
                <a:spcPts val="600"/>
              </a:spcBef>
              <a:spcAft>
                <a:spcPts val="600"/>
              </a:spcAft>
              <a:buFont typeface="Wingdings" pitchFamily="2" charset="2"/>
              <a:buChar char="ü"/>
              <a:defRPr/>
            </a:pPr>
            <a:r>
              <a:rPr lang="en-US" altLang="ja-JP" sz="2200" dirty="0" smtClean="0">
                <a:solidFill>
                  <a:schemeClr val="tx1"/>
                </a:solidFill>
                <a:latin typeface="Times New Roman" pitchFamily="18" charset="0"/>
                <a:cs typeface="Times New Roman" pitchFamily="18" charset="0"/>
              </a:rPr>
              <a:t>Presentation</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Expanded </a:t>
            </a:r>
            <a:r>
              <a:rPr lang="en-US" altLang="ja-JP" sz="1800" dirty="0">
                <a:solidFill>
                  <a:schemeClr val="tx1"/>
                </a:solidFill>
                <a:latin typeface="Times New Roman" pitchFamily="18" charset="0"/>
                <a:cs typeface="Times New Roman" pitchFamily="18" charset="0"/>
              </a:rPr>
              <a:t>Used Cases and Related Areas for Dependable Wireless </a:t>
            </a:r>
            <a:r>
              <a:rPr lang="en-US" altLang="ja-JP" sz="1800" dirty="0" smtClean="0">
                <a:solidFill>
                  <a:schemeClr val="tx1"/>
                </a:solidFill>
                <a:latin typeface="Times New Roman" pitchFamily="18" charset="0"/>
                <a:cs typeface="Times New Roman" pitchFamily="18" charset="0"/>
              </a:rPr>
              <a:t>Network</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                                                                                             doc.#15-16-0777-00-0dep</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300"/>
              </a:lnSpc>
              <a:spcBef>
                <a:spcPts val="600"/>
              </a:spcBef>
              <a:spcAft>
                <a:spcPts val="600"/>
              </a:spcAft>
              <a:buFont typeface="+mj-lt"/>
              <a:buAutoNum type="arabicPeriod"/>
              <a:defRPr/>
            </a:pPr>
            <a:r>
              <a:rPr lang="en-US" altLang="ja-JP" sz="1800" dirty="0" err="1" smtClean="0">
                <a:solidFill>
                  <a:schemeClr val="tx1"/>
                </a:solidFill>
                <a:latin typeface="Times New Roman" pitchFamily="18" charset="0"/>
                <a:cs typeface="Times New Roman" pitchFamily="18" charset="0"/>
              </a:rPr>
              <a:t>Replanning</a:t>
            </a:r>
            <a:r>
              <a:rPr lang="en-US" altLang="ja-JP" sz="1800" dirty="0" smtClean="0">
                <a:solidFill>
                  <a:schemeClr val="tx1"/>
                </a:solidFill>
                <a:latin typeface="Times New Roman" pitchFamily="18" charset="0"/>
                <a:cs typeface="Times New Roman" pitchFamily="18" charset="0"/>
              </a:rPr>
              <a:t> of Tutorial in Next March meeting               doc.#15-16-0558-01-0dep</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timeline for November meeting in Atlanta and later </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131</a:t>
            </a:fld>
            <a:endParaRPr lang="en-US" altLang="ja-JP" sz="1200" smtClean="0">
              <a:latin typeface="Times New Roman" pitchFamily="18" charset="0"/>
            </a:endParaRPr>
          </a:p>
        </p:txBody>
      </p:sp>
      <p:sp>
        <p:nvSpPr>
          <p:cNvPr id="5" name="日付プレースホルダー 5"/>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November  </a:t>
            </a:r>
            <a:r>
              <a:rPr lang="en-US" altLang="ja-JP" dirty="0" smtClean="0"/>
              <a:t>2016</a:t>
            </a:r>
            <a:endParaRPr lang="en-US" altLang="ja-JP" dirty="0"/>
          </a:p>
        </p:txBody>
      </p:sp>
    </p:spTree>
    <p:extLst>
      <p:ext uri="{BB962C8B-B14F-4D97-AF65-F5344CB8AC3E}">
        <p14:creationId xmlns:p14="http://schemas.microsoft.com/office/powerpoint/2010/main" val="26750047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15-16-0556-00-0dep-ig-dependability-july-2016-meeting-minitues</a:t>
            </a:r>
          </a:p>
          <a:p>
            <a:pPr marL="0" indent="0">
              <a:buNone/>
            </a:pPr>
            <a:r>
              <a:rPr lang="is-IS" altLang="ja-JP" sz="2200" dirty="0" smtClean="0"/>
              <a:t>15-16-0772-01-0dep-ig-dependability-Nov-2016-meeting-agenda</a:t>
            </a:r>
          </a:p>
          <a:p>
            <a:pPr marL="0" indent="0">
              <a:buNone/>
            </a:pPr>
            <a:r>
              <a:rPr lang="is-IS" altLang="ja-JP" sz="2200" dirty="0" smtClean="0"/>
              <a:t>15-16-0773-00-0dep-ig-dep-opening-information-for-july-2016</a:t>
            </a:r>
          </a:p>
          <a:p>
            <a:pPr marL="0" indent="0">
              <a:buNone/>
            </a:pPr>
            <a:r>
              <a:rPr lang="en-US" altLang="ja-JP" sz="2200" dirty="0" smtClean="0"/>
              <a:t>15-15-0496-00-0dep-ig-dep-demand-for-focused-applications-of- enhanced-dependability-in-wireless-links</a:t>
            </a:r>
          </a:p>
          <a:p>
            <a:pPr marL="0" indent="0">
              <a:buNone/>
            </a:pPr>
            <a:r>
              <a:rPr lang="en-US" altLang="ja-JP" sz="2200" dirty="0" smtClean="0"/>
              <a:t>15-16-0777-00-0dep-ig-dep-expanded-used-cases-and-related- areas-for-dependable-wireless-network</a:t>
            </a:r>
            <a:endParaRPr lang="en-US" altLang="ja-JP" sz="2200" dirty="0"/>
          </a:p>
          <a:p>
            <a:pPr marL="0" indent="0">
              <a:buNone/>
            </a:pPr>
            <a:r>
              <a:rPr lang="en-US" altLang="ja-JP" sz="2200" dirty="0" smtClean="0"/>
              <a:t>15-16-0290-01-0dep-ig-dep-par-802-15-par-draft</a:t>
            </a:r>
            <a:endParaRPr lang="en-US" altLang="ja-JP" sz="2200" dirty="0"/>
          </a:p>
          <a:p>
            <a:pPr marL="0" indent="0">
              <a:buNone/>
            </a:pPr>
            <a:r>
              <a:rPr lang="fi-FI" altLang="ja-JP" sz="2200" dirty="0" smtClean="0"/>
              <a:t>15-16-0796-00-0dep-ig-dep-november-2016-meeting-minutes</a:t>
            </a:r>
          </a:p>
          <a:p>
            <a:pPr marL="0" indent="0">
              <a:buNone/>
            </a:pPr>
            <a:r>
              <a:rPr lang="fi-FI" altLang="ja-JP" sz="2200" dirty="0" smtClean="0"/>
              <a:t>15-16-0557-01-0dep-ig-dep-technical-requirement</a:t>
            </a:r>
          </a:p>
          <a:p>
            <a:pPr marL="0" indent="0">
              <a:buNone/>
            </a:pPr>
            <a:r>
              <a:rPr lang="fi-FI" altLang="ja-JP" sz="2200" dirty="0" smtClean="0"/>
              <a:t>15-16-0558-02-0dep-ig-dep-t</a:t>
            </a:r>
            <a:r>
              <a:rPr lang="en-US" altLang="ja-JP" sz="2200" dirty="0" err="1" smtClean="0"/>
              <a:t>utorial</a:t>
            </a:r>
            <a:r>
              <a:rPr lang="en-US" altLang="ja-JP" sz="2200" dirty="0" smtClean="0"/>
              <a:t> plan </a:t>
            </a:r>
            <a:r>
              <a:rPr lang="en-US" altLang="ja-JP" sz="2200" dirty="0"/>
              <a:t>for </a:t>
            </a:r>
            <a:r>
              <a:rPr lang="en-US" altLang="ja-JP" sz="2200" dirty="0" smtClean="0"/>
              <a:t>primary focused applications </a:t>
            </a:r>
            <a:r>
              <a:rPr lang="en-US" altLang="ja-JP" sz="2200" dirty="0"/>
              <a:t>in </a:t>
            </a:r>
            <a:r>
              <a:rPr lang="en-US" altLang="ja-JP" sz="2200" dirty="0" smtClean="0"/>
              <a:t>vehicle networks </a:t>
            </a:r>
            <a:r>
              <a:rPr lang="en-US" altLang="ja-JP" sz="2200" dirty="0"/>
              <a:t>with </a:t>
            </a:r>
            <a:r>
              <a:rPr lang="en-US" altLang="ja-JP" sz="2200" dirty="0" smtClean="0"/>
              <a:t>enhanced dependability</a:t>
            </a:r>
            <a:endParaRPr lang="fi-FI" altLang="ja-JP" sz="2200" dirty="0" smtClean="0"/>
          </a:p>
          <a:p>
            <a:pPr marL="0" indent="0">
              <a:buNone/>
            </a:pPr>
            <a:r>
              <a:rPr lang="fi-FI" altLang="ja-JP" sz="2200" dirty="0" smtClean="0"/>
              <a:t>15-16-0795-00-0dep-ig-dep-november-2016-closing-report</a:t>
            </a:r>
          </a:p>
          <a:p>
            <a:pPr marL="0" indent="0">
              <a:buNone/>
            </a:pPr>
            <a:r>
              <a:rPr lang="fi-FI" altLang="ja-JP" sz="2000" dirty="0" smtClean="0"/>
              <a:t>			           Attendees 12</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132</a:t>
            </a:fld>
            <a:endParaRPr lang="en-US" altLang="ja-JP" dirty="0"/>
          </a:p>
        </p:txBody>
      </p:sp>
      <p:sp>
        <p:nvSpPr>
          <p:cNvPr id="6" name="日付プレースホルダー 5"/>
          <p:cNvSpPr>
            <a:spLocks noGrp="1"/>
          </p:cNvSpPr>
          <p:nvPr>
            <p:ph type="dt" sz="half" idx="10"/>
          </p:nvPr>
        </p:nvSpPr>
        <p:spPr/>
        <p:txBody>
          <a:bodyPr/>
          <a:lstStyle/>
          <a:p>
            <a:r>
              <a:rPr lang="en-US" altLang="ja-JP" dirty="0"/>
              <a:t>November 2016</a:t>
            </a:r>
          </a:p>
        </p:txBody>
      </p:sp>
      <p:sp>
        <p:nvSpPr>
          <p:cNvPr id="7" name="Rectangle 5"/>
          <p:cNvSpPr>
            <a:spLocks noGrp="1" noChangeArrowheads="1"/>
          </p:cNvSpPr>
          <p:nvPr>
            <p:ph type="ftr" sz="quarter" idx="4294967295"/>
          </p:nvPr>
        </p:nvSpPr>
        <p:spPr bwMode="auto">
          <a:xfrm>
            <a:off x="5486400" y="6475413"/>
            <a:ext cx="312420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z="1000" dirty="0" smtClean="0"/>
              <a:t>Ryuji Kohno(YNU/CWC-Nippon)</a:t>
            </a:r>
            <a:endParaRPr lang="en-US" altLang="ja-JP" sz="1000" dirty="0"/>
          </a:p>
        </p:txBody>
      </p:sp>
    </p:spTree>
    <p:extLst>
      <p:ext uri="{BB962C8B-B14F-4D97-AF65-F5344CB8AC3E}">
        <p14:creationId xmlns:p14="http://schemas.microsoft.com/office/powerpoint/2010/main" val="1086937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133</a:t>
            </a:fld>
            <a:endParaRPr lang="en-US" altLang="ja-JP" sz="1200" smtClean="0">
              <a:latin typeface="Times New Roman" pitchFamily="18" charset="0"/>
            </a:endParaRPr>
          </a:p>
        </p:txBody>
      </p:sp>
      <p:sp>
        <p:nvSpPr>
          <p:cNvPr id="4" name="正方形/長方形 3"/>
          <p:cNvSpPr/>
          <p:nvPr/>
        </p:nvSpPr>
        <p:spPr>
          <a:xfrm>
            <a:off x="827584" y="260648"/>
            <a:ext cx="1428533" cy="307777"/>
          </a:xfrm>
          <a:prstGeom prst="rect">
            <a:avLst/>
          </a:prstGeom>
        </p:spPr>
        <p:txBody>
          <a:bodyPr wrap="none">
            <a:spAutoFit/>
          </a:bodyPr>
          <a:lstStyle/>
          <a:p>
            <a:pPr lvl="0"/>
            <a:r>
              <a:rPr lang="en-US" altLang="ja-JP" sz="1400" b="1" dirty="0" smtClean="0">
                <a:solidFill>
                  <a:srgbClr val="000000"/>
                </a:solidFill>
                <a:ea typeface="ＭＳ Ｐゴシック" charset="-128"/>
              </a:rPr>
              <a:t>November  </a:t>
            </a:r>
            <a:r>
              <a:rPr lang="en-US" altLang="ja-JP" sz="1400" b="1" dirty="0">
                <a:solidFill>
                  <a:srgbClr val="000000"/>
                </a:solidFill>
                <a:ea typeface="ＭＳ Ｐゴシック" charset="-128"/>
              </a:rPr>
              <a:t>2016</a:t>
            </a:r>
          </a:p>
        </p:txBody>
      </p:sp>
      <p:sp>
        <p:nvSpPr>
          <p:cNvPr id="7" name="Rectangle 5"/>
          <p:cNvSpPr>
            <a:spLocks noGrp="1" noChangeArrowheads="1"/>
          </p:cNvSpPr>
          <p:nvPr>
            <p:ph type="ftr" sz="quarter" idx="4294967295"/>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z="1200" dirty="0" smtClean="0"/>
              <a:t>Ryuji Kohno(YNU/CWC-Nippon)</a:t>
            </a:r>
            <a:endParaRPr lang="en-US" altLang="ja-JP" sz="1200" dirty="0"/>
          </a:p>
        </p:txBody>
      </p:sp>
    </p:spTree>
    <p:extLst>
      <p:ext uri="{BB962C8B-B14F-4D97-AF65-F5344CB8AC3E}">
        <p14:creationId xmlns:p14="http://schemas.microsoft.com/office/powerpoint/2010/main" val="12416894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134</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extLst>
      <p:ext uri="{BB962C8B-B14F-4D97-AF65-F5344CB8AC3E}">
        <p14:creationId xmlns:p14="http://schemas.microsoft.com/office/powerpoint/2010/main" val="196532756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135</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135</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3486589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extLst>
      <p:ext uri="{BB962C8B-B14F-4D97-AF65-F5344CB8AC3E}">
        <p14:creationId xmlns:p14="http://schemas.microsoft.com/office/powerpoint/2010/main" val="1050467919"/>
      </p:ext>
    </p:extLst>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137</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15-16-0758-00)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smtClean="0"/>
              <a:t>Thursday 10 Nov, PM2 </a:t>
            </a:r>
          </a:p>
          <a:p>
            <a:pPr marL="914400" lvl="1" indent="-457200" eaLnBrk="0" fontAlgn="b" hangingPunct="0">
              <a:buClr>
                <a:srgbClr val="FF0000"/>
              </a:buClr>
              <a:buFont typeface="Wingdings" charset="0"/>
              <a:buChar char="q"/>
            </a:pPr>
            <a:r>
              <a:rPr lang="en-US" sz="1800" b="1" dirty="0" smtClean="0"/>
              <a:t>Discuss </a:t>
            </a:r>
            <a:r>
              <a:rPr lang="en-US" sz="1800" b="1" dirty="0"/>
              <a:t>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smtClean="0"/>
              <a:t>Tuesday 8 Nov, 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9 Nov, </a:t>
            </a:r>
            <a:r>
              <a:rPr lang="en-US" sz="1800" b="1" dirty="0"/>
              <a:t>AM2</a:t>
            </a:r>
          </a:p>
          <a:p>
            <a:pPr marL="801688" lvl="1" indent="-342900" fontAlgn="b">
              <a:buClr>
                <a:srgbClr val="FF0000"/>
              </a:buClr>
              <a:buFont typeface="Wingdings" charset="2"/>
              <a:buChar char="q"/>
            </a:pPr>
            <a:r>
              <a:rPr lang="en-US" sz="1800" b="1" dirty="0"/>
              <a:t>Long Range Optical Wireless Communication for Automotive applications (15-16-0793-00) from Yeong Min Jang</a:t>
            </a:r>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4053150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138</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p>
        </p:txBody>
      </p:sp>
    </p:spTree>
    <p:extLst>
      <p:ext uri="{BB962C8B-B14F-4D97-AF65-F5344CB8AC3E}">
        <p14:creationId xmlns:p14="http://schemas.microsoft.com/office/powerpoint/2010/main" val="4250689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139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139</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SC IETF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Charlie Perkins</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Charlie Perkins </a:t>
            </a:r>
            <a:r>
              <a:rPr lang="en-US" sz="1800" smtClean="0">
                <a:latin typeface="Arial" charset="0"/>
                <a:ea typeface="ＭＳ Ｐゴシック" charset="0"/>
                <a:cs typeface="ＭＳ Ｐゴシック" charset="0"/>
              </a:rPr>
              <a:t>(acting)</a:t>
            </a:r>
            <a:endParaRPr lang="en-US" sz="1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908632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Tree>
    <p:extLst>
      <p:ext uri="{BB962C8B-B14F-4D97-AF65-F5344CB8AC3E}">
        <p14:creationId xmlns:p14="http://schemas.microsoft.com/office/powerpoint/2010/main" val="20234203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140</a:t>
            </a:fld>
            <a:endParaRPr lang="en-US"/>
          </a:p>
        </p:txBody>
      </p:sp>
    </p:spTree>
    <p:extLst>
      <p:ext uri="{BB962C8B-B14F-4D97-AF65-F5344CB8AC3E}">
        <p14:creationId xmlns:p14="http://schemas.microsoft.com/office/powerpoint/2010/main" val="1120734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14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lvl="1">
              <a:buFont typeface="Arial"/>
              <a:buChar char="•"/>
            </a:pPr>
            <a:endParaRPr lang="en-US" sz="14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pPr>
              <a:buFont typeface="Arial"/>
              <a:buChar char="•"/>
            </a:pPr>
            <a:endParaRPr lang="en-US" sz="1800" dirty="0" smtClean="0">
              <a:cs typeface="ＭＳ Ｐゴシック" charset="0"/>
            </a:endParaRPr>
          </a:p>
          <a:p>
            <a:pPr>
              <a:buFont typeface="Arial"/>
              <a:buChar char="•"/>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device</a:t>
            </a:r>
            <a:endParaRPr lang="en-US" sz="1600" dirty="0">
              <a:cs typeface="ＭＳ Ｐゴシック" charset="0"/>
            </a:endParaRPr>
          </a:p>
          <a:p>
            <a:pPr>
              <a:buFont typeface="Arial"/>
              <a:buChar char="•"/>
            </a:pPr>
            <a:endParaRPr lang="en-US" sz="1800" dirty="0" smtClean="0">
              <a:cs typeface="ＭＳ Ｐゴシック" charset="0"/>
            </a:endParaRPr>
          </a:p>
          <a:p>
            <a:pPr>
              <a:spcBef>
                <a:spcPts val="800"/>
              </a:spcBef>
              <a:buClr>
                <a:srgbClr val="000000"/>
              </a:buClr>
              <a:buSzPct val="100000"/>
              <a:buFont typeface="Arial" charset="0"/>
              <a:buChar char="•"/>
            </a:pPr>
            <a:r>
              <a:rPr lang="en-US" sz="1800" dirty="0" smtClean="0">
                <a:cs typeface="ＭＳ Ｐゴシック" charset="0"/>
              </a:rPr>
              <a:t>draft</a:t>
            </a:r>
            <a:r>
              <a:rPr lang="en-US" sz="1800" dirty="0">
                <a:cs typeface="ＭＳ Ｐゴシック" charset="0"/>
              </a:rPr>
              <a:t>-richardson-6tisch-dtsecurity-secure-join-01 </a:t>
            </a:r>
            <a:endParaRPr lang="en-US" sz="1800" dirty="0" smtClean="0">
              <a:cs typeface="ＭＳ Ｐゴシック" charset="0"/>
            </a:endParaRPr>
          </a:p>
          <a:p>
            <a:pPr lvl="1"/>
            <a:r>
              <a:rPr lang="en-US" sz="1600" dirty="0" smtClean="0">
                <a:cs typeface="ＭＳ Ｐゴシック" charset="0"/>
              </a:rPr>
              <a:t>Abstract: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141</a:t>
            </a:fld>
            <a:endParaRPr lang="en-US"/>
          </a:p>
        </p:txBody>
      </p:sp>
    </p:spTree>
    <p:extLst>
      <p:ext uri="{BB962C8B-B14F-4D97-AF65-F5344CB8AC3E}">
        <p14:creationId xmlns:p14="http://schemas.microsoft.com/office/powerpoint/2010/main" val="2018855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638800"/>
          </a:xfrm>
        </p:spPr>
        <p:txBody>
          <a:bodyPr/>
          <a:lstStyle/>
          <a:p>
            <a:pPr marL="0" indent="0">
              <a:buNone/>
            </a:pPr>
            <a:r>
              <a:rPr lang="en-US" sz="2800" dirty="0" smtClean="0">
                <a:hlinkClick r:id="rId2"/>
              </a:rPr>
              <a:t>Core</a:t>
            </a:r>
            <a:endParaRPr lang="en-US" sz="2800" dirty="0" smtClean="0"/>
          </a:p>
          <a:p>
            <a:r>
              <a:rPr lang="en-US" sz="2000" dirty="0">
                <a:hlinkClick r:id="rId3"/>
              </a:rPr>
              <a:t>draft-ietf-core-coap-tcp-tls–</a:t>
            </a:r>
            <a:r>
              <a:rPr lang="en-US" sz="2000" dirty="0" smtClean="0">
                <a:hlinkClick r:id="rId3"/>
              </a:rPr>
              <a:t>05</a:t>
            </a:r>
            <a:endParaRPr lang="en-US" sz="2000" dirty="0">
              <a:hlinkClick r:id="rId3"/>
            </a:endParaRPr>
          </a:p>
          <a:p>
            <a:pPr lvl="1"/>
            <a:r>
              <a:rPr lang="en-US" sz="1600" b="1" dirty="0"/>
              <a:t>Abstract</a:t>
            </a:r>
            <a:r>
              <a:rPr lang="en-US" sz="1600" b="1" dirty="0" smtClean="0"/>
              <a:t>: </a:t>
            </a:r>
            <a:r>
              <a:rPr lang="en-US" sz="1600" dirty="0" smtClean="0"/>
              <a:t>CoAP </a:t>
            </a:r>
            <a:r>
              <a:rPr lang="en-US" sz="1600" dirty="0"/>
              <a:t>over stream transports just finished WGLC, cap it here.</a:t>
            </a:r>
          </a:p>
          <a:p>
            <a:pPr lvl="1"/>
            <a:r>
              <a:rPr lang="en-US" sz="1600" b="1" dirty="0"/>
              <a:t>Objective</a:t>
            </a:r>
            <a:r>
              <a:rPr lang="en-US" sz="1600" b="1" dirty="0" smtClean="0"/>
              <a:t>:  </a:t>
            </a:r>
            <a:r>
              <a:rPr lang="en-US" sz="1600" dirty="0" smtClean="0"/>
              <a:t>Feedback </a:t>
            </a:r>
            <a:r>
              <a:rPr lang="en-US" sz="1600" dirty="0"/>
              <a:t>from WGLC, Status </a:t>
            </a:r>
            <a:r>
              <a:rPr lang="en-US" sz="1600" dirty="0" smtClean="0"/>
              <a:t>update</a:t>
            </a:r>
          </a:p>
          <a:p>
            <a:r>
              <a:rPr lang="en-US" sz="2000" dirty="0">
                <a:hlinkClick r:id="rId4"/>
              </a:rPr>
              <a:t>draft-silverajan-core-coap-protocol-</a:t>
            </a:r>
            <a:r>
              <a:rPr lang="en-US" sz="2000" dirty="0" smtClean="0">
                <a:hlinkClick r:id="rId4"/>
              </a:rPr>
              <a:t>negotiation</a:t>
            </a:r>
            <a:endParaRPr lang="en-US" sz="2000" dirty="0">
              <a:hlinkClick r:id="rId4"/>
            </a:endParaRPr>
          </a:p>
          <a:p>
            <a:pPr lvl="1"/>
            <a:r>
              <a:rPr lang="en-US" sz="1600" b="1" dirty="0" smtClean="0"/>
              <a:t>Abstract: </a:t>
            </a:r>
            <a:r>
              <a:rPr lang="en-US" sz="1600" dirty="0" smtClean="0"/>
              <a:t>When </a:t>
            </a:r>
            <a:r>
              <a:rPr lang="en-US" sz="1600" dirty="0"/>
              <a:t>multiple transports exist for exchanging CoAP resource representations, this document introduces a way forward for CoAP endpoints to agree upon alternate transport and protocol configurations as well as URIs.</a:t>
            </a:r>
          </a:p>
          <a:p>
            <a:pPr lvl="1"/>
            <a:r>
              <a:rPr lang="en-US" sz="1600" b="1" dirty="0"/>
              <a:t>Objective</a:t>
            </a:r>
            <a:r>
              <a:rPr lang="en-US" sz="1600" b="1" dirty="0" smtClean="0"/>
              <a:t>: </a:t>
            </a:r>
            <a:r>
              <a:rPr lang="en-US" sz="1600" dirty="0" smtClean="0"/>
              <a:t>Present </a:t>
            </a:r>
            <a:r>
              <a:rPr lang="en-US" sz="1600" dirty="0"/>
              <a:t>alternatives, obtain WG consensus and reviewers</a:t>
            </a:r>
            <a:r>
              <a:rPr lang="en-US" sz="1600" dirty="0" smtClean="0"/>
              <a:t>.</a:t>
            </a:r>
          </a:p>
          <a:p>
            <a:r>
              <a:rPr lang="en-US" sz="2000" dirty="0">
                <a:hlinkClick r:id="rId5"/>
              </a:rPr>
              <a:t>draft-ietf-core-object-</a:t>
            </a:r>
            <a:r>
              <a:rPr lang="en-US" sz="2000" dirty="0" smtClean="0">
                <a:hlinkClick r:id="rId5"/>
              </a:rPr>
              <a:t>security</a:t>
            </a:r>
            <a:endParaRPr lang="en-US" sz="2000" dirty="0">
              <a:hlinkClick r:id="rId5"/>
            </a:endParaRPr>
          </a:p>
          <a:p>
            <a:pPr lvl="1"/>
            <a:r>
              <a:rPr lang="en-US" sz="1600" b="1" dirty="0"/>
              <a:t>Abstract</a:t>
            </a:r>
            <a:r>
              <a:rPr lang="en-US" sz="1600" b="1" dirty="0" smtClean="0"/>
              <a:t>: </a:t>
            </a:r>
            <a:r>
              <a:rPr lang="en-US" sz="1600" dirty="0" smtClean="0"/>
              <a:t>This </a:t>
            </a:r>
            <a:r>
              <a:rPr lang="en-US" sz="1600" dirty="0"/>
              <a:t>memo defines Object Security of CoAP (OSCOAP), a method for application layer protection of message exchanges with CoAP and CBOR Object Signing (COSE).</a:t>
            </a:r>
          </a:p>
          <a:p>
            <a:pPr lvl="1"/>
            <a:r>
              <a:rPr lang="en-US" sz="1600" b="1" dirty="0"/>
              <a:t>Objective</a:t>
            </a:r>
            <a:r>
              <a:rPr lang="en-US" sz="1600" b="1" dirty="0" smtClean="0"/>
              <a:t>: </a:t>
            </a:r>
            <a:r>
              <a:rPr lang="en-US" sz="1600" dirty="0" smtClean="0"/>
              <a:t>Discuss </a:t>
            </a:r>
            <a:r>
              <a:rPr lang="en-US" sz="1600" dirty="0"/>
              <a:t>Updates. Are we ready for an Implementation Draft</a:t>
            </a:r>
            <a:r>
              <a:rPr lang="en-US" sz="1600" dirty="0" smtClean="0"/>
              <a:t>?</a:t>
            </a:r>
          </a:p>
          <a:p>
            <a:r>
              <a:rPr lang="en-US" sz="2000" dirty="0" smtClean="0">
                <a:hlinkClick r:id="rId6"/>
              </a:rPr>
              <a:t>draft</a:t>
            </a:r>
            <a:r>
              <a:rPr lang="en-US" sz="2000" dirty="0">
                <a:hlinkClick r:id="rId6"/>
              </a:rPr>
              <a:t>-ietf-core-</a:t>
            </a:r>
            <a:r>
              <a:rPr lang="en-US" sz="2000" dirty="0" smtClean="0">
                <a:hlinkClick r:id="rId6"/>
              </a:rPr>
              <a:t>dynlink</a:t>
            </a:r>
            <a:endParaRPr lang="en-US" sz="2000" dirty="0">
              <a:hlinkClick r:id="rId6"/>
            </a:endParaRPr>
          </a:p>
          <a:p>
            <a:pPr lvl="1"/>
            <a:r>
              <a:rPr lang="en-US" sz="1600" b="1" dirty="0"/>
              <a:t>Abstract</a:t>
            </a:r>
            <a:r>
              <a:rPr lang="en-US" sz="1600" b="1" dirty="0" smtClean="0"/>
              <a:t>:  </a:t>
            </a:r>
            <a:r>
              <a:rPr lang="en-US" sz="1600" dirty="0" smtClean="0"/>
              <a:t>This </a:t>
            </a:r>
            <a:r>
              <a:rPr lang="en-US" sz="1600" dirty="0"/>
              <a:t>document defines conditional observation attributes that work with Link Bindings or with simple CoAP Observe.</a:t>
            </a:r>
          </a:p>
          <a:p>
            <a:pPr lvl="1"/>
            <a:r>
              <a:rPr lang="en-US" sz="1600" b="1" dirty="0"/>
              <a:t>Objective</a:t>
            </a:r>
            <a:r>
              <a:rPr lang="en-US" sz="1600" b="1" dirty="0" smtClean="0"/>
              <a:t>: </a:t>
            </a:r>
            <a:r>
              <a:rPr lang="en-US" sz="1600" dirty="0" smtClean="0"/>
              <a:t>Update </a:t>
            </a:r>
            <a:r>
              <a:rPr lang="en-US" sz="1600" dirty="0"/>
              <a:t>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142</a:t>
            </a:fld>
            <a:endParaRPr lang="en-US" dirty="0"/>
          </a:p>
        </p:txBody>
      </p:sp>
    </p:spTree>
    <p:extLst>
      <p:ext uri="{BB962C8B-B14F-4D97-AF65-F5344CB8AC3E}">
        <p14:creationId xmlns:p14="http://schemas.microsoft.com/office/powerpoint/2010/main" val="2069535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638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-ietf-core-</a:t>
            </a:r>
            <a:r>
              <a:rPr lang="en-US" sz="2000" dirty="0" smtClean="0">
                <a:hlinkClick r:id="rId3"/>
              </a:rPr>
              <a:t>interfaces</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endParaRPr lang="en-US" sz="2000" dirty="0"/>
          </a:p>
          <a:p>
            <a:r>
              <a:rPr lang="en-US" sz="2000" dirty="0">
                <a:hlinkClick r:id="rId4"/>
              </a:rPr>
              <a:t>draft-pritikin-coap-</a:t>
            </a:r>
            <a:r>
              <a:rPr lang="en-US" sz="2000" dirty="0" smtClean="0">
                <a:hlinkClick r:id="rId4"/>
              </a:rPr>
              <a:t>bootstrap</a:t>
            </a:r>
            <a:endParaRPr lang="en-US" sz="2000" dirty="0">
              <a:hlinkClick r:id="rId4"/>
            </a:endParaRPr>
          </a:p>
          <a:p>
            <a:r>
              <a:rPr lang="en-US" sz="2000" dirty="0">
                <a:hlinkClick r:id="rId5"/>
              </a:rPr>
              <a:t>draft-vanderstok-core-coap-</a:t>
            </a:r>
            <a:r>
              <a:rPr lang="en-US" sz="2000" dirty="0" smtClean="0">
                <a:hlinkClick r:id="rId5"/>
              </a:rPr>
              <a:t>est</a:t>
            </a:r>
            <a:endParaRPr lang="en-US" sz="2000" dirty="0">
              <a:hlinkClick r:id="rId5"/>
            </a:endParaRPr>
          </a:p>
          <a:p>
            <a:pPr lvl="1"/>
            <a:r>
              <a:rPr lang="en-US" sz="1600" b="1" dirty="0"/>
              <a:t>Objective</a:t>
            </a:r>
            <a:r>
              <a:rPr lang="en-US" sz="1600" b="1" dirty="0" smtClean="0"/>
              <a:t>:  </a:t>
            </a:r>
            <a:r>
              <a:rPr lang="en-US" sz="1600" dirty="0" smtClean="0"/>
              <a:t>Discuss </a:t>
            </a:r>
            <a:r>
              <a:rPr lang="en-US" sz="1600" dirty="0"/>
              <a:t>the use of CoAP and the security options</a:t>
            </a:r>
          </a:p>
          <a:p>
            <a:r>
              <a:rPr lang="en-US" sz="2000" dirty="0">
                <a:hlinkClick r:id="rId6"/>
              </a:rPr>
              <a:t>draft-tiloca-core-multicast-</a:t>
            </a:r>
            <a:r>
              <a:rPr lang="en-US" sz="2000" dirty="0" smtClean="0">
                <a:hlinkClick r:id="rId6"/>
              </a:rPr>
              <a:t>oscoap</a:t>
            </a:r>
            <a:endParaRPr lang="en-US" sz="2000" dirty="0">
              <a:hlinkClick r:id="rId6"/>
            </a:endParaRPr>
          </a:p>
          <a:p>
            <a:pPr lvl="1"/>
            <a:r>
              <a:rPr lang="en-US" sz="1600" b="1" dirty="0"/>
              <a:t>Abstract</a:t>
            </a:r>
            <a:r>
              <a:rPr lang="en-US" sz="1600" b="1" dirty="0" smtClean="0"/>
              <a:t>:</a:t>
            </a:r>
            <a:r>
              <a:rPr lang="en-US" sz="2000" b="1" dirty="0" smtClean="0"/>
              <a:t> </a:t>
            </a:r>
            <a:r>
              <a:rPr lang="en-US" sz="1600" dirty="0" smtClean="0"/>
              <a:t>This </a:t>
            </a:r>
            <a:r>
              <a:rPr lang="en-US" sz="1600" dirty="0"/>
              <a:t>document describes a method for application layer protection of messages exchanged with the CoAP in a group communication context, based on Object Security of CoAP (OSCOAP) and the CBOR Object Signing and Encryption (COSE) format.</a:t>
            </a:r>
          </a:p>
          <a:p>
            <a:pPr lvl="1"/>
            <a:r>
              <a:rPr lang="en-US" sz="1600" b="1" dirty="0"/>
              <a:t>Objective</a:t>
            </a:r>
            <a:r>
              <a:rPr lang="en-US" sz="1600" dirty="0"/>
              <a:t>:</a:t>
            </a:r>
            <a:r>
              <a:rPr lang="en-US" sz="2000" dirty="0"/>
              <a:t> </a:t>
            </a:r>
            <a:r>
              <a:rPr lang="en-US" sz="1600" dirty="0"/>
              <a:t>present the work, ask for reviewers</a:t>
            </a:r>
          </a:p>
          <a:p>
            <a:r>
              <a:rPr lang="en-US" sz="2400" dirty="0">
                <a:hlinkClick r:id="rId7"/>
              </a:rPr>
              <a:t>draft-cao-core-delegated-</a:t>
            </a:r>
            <a:r>
              <a:rPr lang="en-US" sz="2400" dirty="0" smtClean="0">
                <a:hlinkClick r:id="rId7"/>
              </a:rPr>
              <a:t>observe</a:t>
            </a:r>
            <a:endParaRPr lang="en-US" sz="2400" dirty="0">
              <a:hlinkClick r:id="rId7"/>
            </a:endParaRPr>
          </a:p>
          <a:p>
            <a:pPr lvl="1"/>
            <a:r>
              <a:rPr lang="en-US" sz="1600" b="1" dirty="0"/>
              <a:t>Abstract</a:t>
            </a:r>
            <a:r>
              <a:rPr lang="en-US" sz="1600" b="1" dirty="0" smtClean="0"/>
              <a:t>:  </a:t>
            </a:r>
            <a:r>
              <a:rPr lang="en-US" sz="1600" dirty="0" smtClean="0"/>
              <a:t>One </a:t>
            </a:r>
            <a:r>
              <a:rPr lang="en-US" sz="1600" dirty="0"/>
              <a:t>node can register an interest on behalf of someone else.</a:t>
            </a:r>
          </a:p>
          <a:p>
            <a:pPr lvl="1"/>
            <a:r>
              <a:rPr lang="en-US" sz="1600" b="1" dirty="0"/>
              <a:t>Objective</a:t>
            </a:r>
            <a:r>
              <a:rPr lang="en-US" sz="1600" b="1" dirty="0" smtClean="0"/>
              <a:t>:  </a:t>
            </a:r>
            <a:r>
              <a:rPr lang="en-US" sz="1600" dirty="0" smtClean="0"/>
              <a:t>Present </a:t>
            </a:r>
            <a:r>
              <a:rPr lang="en-US" sz="1600" dirty="0"/>
              <a:t>an </a:t>
            </a:r>
            <a:r>
              <a:rPr lang="en-US" sz="1600" dirty="0" smtClean="0"/>
              <a:t>idea</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143</a:t>
            </a:fld>
            <a:endParaRPr lang="en-US" dirty="0"/>
          </a:p>
        </p:txBody>
      </p:sp>
    </p:spTree>
    <p:extLst>
      <p:ext uri="{BB962C8B-B14F-4D97-AF65-F5344CB8AC3E}">
        <p14:creationId xmlns:p14="http://schemas.microsoft.com/office/powerpoint/2010/main" val="2113463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49275" y="1066800"/>
            <a:ext cx="8991600" cy="51054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-groves-coap-</a:t>
            </a:r>
            <a:r>
              <a:rPr lang="en-US" sz="2000" dirty="0" smtClean="0">
                <a:hlinkClick r:id="rId3"/>
              </a:rPr>
              <a:t>webrtcdc</a:t>
            </a:r>
            <a:endParaRPr lang="en-US" sz="2000" dirty="0">
              <a:hlinkClick r:id="rId3"/>
            </a:endParaRPr>
          </a:p>
          <a:p>
            <a:pPr lvl="1"/>
            <a:r>
              <a:rPr lang="en-US" sz="1600" b="1" dirty="0"/>
              <a:t>Abstract</a:t>
            </a:r>
            <a:r>
              <a:rPr lang="en-US" sz="1600" b="1" dirty="0" smtClean="0"/>
              <a:t>:  </a:t>
            </a:r>
            <a:r>
              <a:rPr lang="en-US" sz="1600" dirty="0" smtClean="0"/>
              <a:t>Explains </a:t>
            </a:r>
            <a:r>
              <a:rPr lang="en-US" sz="1600" dirty="0"/>
              <a:t>how to do CoAP over </a:t>
            </a:r>
            <a:r>
              <a:rPr lang="en-US" sz="1600" dirty="0" err="1"/>
              <a:t>WebRTC</a:t>
            </a:r>
            <a:r>
              <a:rPr lang="en-US" sz="1600" dirty="0"/>
              <a:t> Data Channels.</a:t>
            </a:r>
          </a:p>
          <a:p>
            <a:pPr lvl="1"/>
            <a:r>
              <a:rPr lang="en-US" sz="1600" b="1" dirty="0"/>
              <a:t>Objective</a:t>
            </a:r>
            <a:r>
              <a:rPr lang="en-US" sz="1600" b="1" dirty="0" smtClean="0"/>
              <a:t>:  </a:t>
            </a:r>
            <a:r>
              <a:rPr lang="en-US" sz="1600" dirty="0" smtClean="0"/>
              <a:t>Present </a:t>
            </a:r>
            <a:r>
              <a:rPr lang="en-US" sz="1600" dirty="0"/>
              <a:t>an </a:t>
            </a:r>
            <a:r>
              <a:rPr lang="en-US" sz="1600" dirty="0" smtClean="0"/>
              <a:t>idea</a:t>
            </a:r>
          </a:p>
          <a:p>
            <a:r>
              <a:rPr lang="en-US" sz="2000" dirty="0">
                <a:hlinkClick r:id="rId4"/>
              </a:rPr>
              <a:t>draft-ietf-core-</a:t>
            </a:r>
            <a:r>
              <a:rPr lang="en-US" sz="2000" dirty="0" smtClean="0">
                <a:hlinkClick r:id="rId4"/>
              </a:rPr>
              <a:t>senml</a:t>
            </a:r>
            <a:endParaRPr lang="en-US" sz="2000" dirty="0">
              <a:hlinkClick r:id="rId4"/>
            </a:endParaRPr>
          </a:p>
          <a:p>
            <a:r>
              <a:rPr lang="en-US" sz="2000" dirty="0" smtClean="0">
                <a:hlinkClick r:id="rId5"/>
              </a:rPr>
              <a:t>draft</a:t>
            </a:r>
            <a:r>
              <a:rPr lang="en-US" sz="2000" dirty="0">
                <a:hlinkClick r:id="rId5"/>
              </a:rPr>
              <a:t>-groves-core-senml-</a:t>
            </a:r>
            <a:r>
              <a:rPr lang="en-US" sz="2000" dirty="0" smtClean="0">
                <a:hlinkClick r:id="rId5"/>
              </a:rPr>
              <a:t>bto</a:t>
            </a:r>
            <a:endParaRPr lang="en-US" sz="2000" dirty="0">
              <a:hlinkClick r:id="rId5"/>
            </a:endParaRPr>
          </a:p>
          <a:p>
            <a:pPr lvl="1"/>
            <a:r>
              <a:rPr lang="en-US" sz="1600" b="1" dirty="0"/>
              <a:t>Abstract</a:t>
            </a:r>
            <a:r>
              <a:rPr lang="en-US" sz="1600" b="1" dirty="0" smtClean="0"/>
              <a:t>: </a:t>
            </a:r>
            <a:r>
              <a:rPr lang="en-US" sz="1600" dirty="0" smtClean="0"/>
              <a:t>This </a:t>
            </a:r>
            <a:r>
              <a:rPr lang="en-US" sz="1600" dirty="0"/>
              <a:t>draft introduces a new base time offset attribute to </a:t>
            </a:r>
            <a:r>
              <a:rPr lang="en-US" sz="1600" dirty="0" err="1"/>
              <a:t>SenML</a:t>
            </a:r>
            <a:endParaRPr lang="en-US" sz="1600" dirty="0"/>
          </a:p>
          <a:p>
            <a:pPr lvl="1"/>
            <a:r>
              <a:rPr lang="en-US" sz="1600" b="1" dirty="0"/>
              <a:t>Objective</a:t>
            </a:r>
            <a:r>
              <a:rPr lang="en-US" sz="1600" b="1" dirty="0" smtClean="0"/>
              <a:t>:  </a:t>
            </a:r>
            <a:r>
              <a:rPr lang="en-US" sz="1600" dirty="0" smtClean="0"/>
              <a:t>To </a:t>
            </a:r>
            <a:r>
              <a:rPr lang="en-US" sz="1600" dirty="0"/>
              <a:t>get the draft adopted. Also to discuss what should happen to the XML and EXI representations (they currently don’t seem to allow extension</a:t>
            </a:r>
            <a:r>
              <a:rPr lang="en-US" sz="1600" dirty="0" smtClean="0"/>
              <a:t>)</a:t>
            </a:r>
            <a:endParaRPr lang="en-US" sz="1600" dirty="0"/>
          </a:p>
          <a:p>
            <a:r>
              <a:rPr lang="en-US" sz="2000" dirty="0" smtClean="0">
                <a:hlinkClick r:id="rId6"/>
              </a:rPr>
              <a:t>draft</a:t>
            </a:r>
            <a:r>
              <a:rPr lang="en-US" sz="2000" dirty="0">
                <a:hlinkClick r:id="rId6"/>
              </a:rPr>
              <a:t>-ietf-core-yang-cbor (10)</a:t>
            </a:r>
          </a:p>
          <a:p>
            <a:r>
              <a:rPr lang="en-US" sz="2000" dirty="0">
                <a:hlinkClick r:id="rId7"/>
              </a:rPr>
              <a:t>draft-ietf-core-sid (10)</a:t>
            </a:r>
          </a:p>
          <a:p>
            <a:r>
              <a:rPr lang="en-US" sz="2000" dirty="0">
                <a:hlinkClick r:id="rId8"/>
              </a:rPr>
              <a:t>draft-vanderstok-core-comi (20)</a:t>
            </a:r>
          </a:p>
          <a:p>
            <a:pPr lvl="1"/>
            <a:r>
              <a:rPr lang="en-US" sz="1600" b="1" dirty="0"/>
              <a:t>Abstract</a:t>
            </a:r>
            <a:r>
              <a:rPr lang="en-US" sz="1600" b="1" dirty="0" smtClean="0"/>
              <a:t>:  </a:t>
            </a:r>
            <a:r>
              <a:rPr lang="en-US" sz="1600" dirty="0" smtClean="0"/>
              <a:t>This </a:t>
            </a:r>
            <a:r>
              <a:rPr lang="en-US" sz="1600" dirty="0"/>
              <a:t>document describes a network management interface for constrained devices, called CoMI</a:t>
            </a:r>
            <a:r>
              <a:rPr lang="en-US" sz="2000" dirty="0"/>
              <a:t>.</a:t>
            </a:r>
          </a:p>
          <a:p>
            <a:pPr lvl="1"/>
            <a:r>
              <a:rPr lang="en-US" sz="1600" b="1" dirty="0"/>
              <a:t>Objective</a:t>
            </a:r>
            <a:r>
              <a:rPr lang="en-US" sz="1600" b="1" dirty="0" smtClean="0"/>
              <a:t>:  </a:t>
            </a:r>
            <a:r>
              <a:rPr lang="en-US" sz="1600" dirty="0" smtClean="0"/>
              <a:t>Explain </a:t>
            </a:r>
            <a:r>
              <a:rPr lang="en-US" sz="1600" dirty="0"/>
              <a:t>merge with </a:t>
            </a:r>
            <a:r>
              <a:rPr lang="en-US" sz="1600" dirty="0" err="1"/>
              <a:t>CoOL</a:t>
            </a:r>
            <a:r>
              <a:rPr lang="en-US" sz="1600" dirty="0"/>
              <a:t> and ask for WG </a:t>
            </a:r>
            <a:r>
              <a:rPr lang="en-US" sz="1600" dirty="0" smtClean="0"/>
              <a:t>adoption</a:t>
            </a:r>
            <a:endParaRPr lang="en-US" sz="20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144</a:t>
            </a:fld>
            <a:endParaRPr lang="en-US" dirty="0"/>
          </a:p>
        </p:txBody>
      </p:sp>
    </p:spTree>
    <p:extLst>
      <p:ext uri="{BB962C8B-B14F-4D97-AF65-F5344CB8AC3E}">
        <p14:creationId xmlns:p14="http://schemas.microsoft.com/office/powerpoint/2010/main" val="4192416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21804" y="990600"/>
            <a:ext cx="8991600" cy="53340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-thaler-core-</a:t>
            </a:r>
            <a:r>
              <a:rPr lang="en-US" sz="2000" dirty="0" smtClean="0">
                <a:hlinkClick r:id="rId3"/>
              </a:rPr>
              <a:t>redirect</a:t>
            </a:r>
            <a:endParaRPr lang="en-US" sz="2000" dirty="0">
              <a:hlinkClick r:id="rId3"/>
            </a:endParaRPr>
          </a:p>
          <a:p>
            <a:pPr lvl="1"/>
            <a:r>
              <a:rPr lang="en-US" sz="1600" b="1" dirty="0"/>
              <a:t>Abstract</a:t>
            </a:r>
            <a:r>
              <a:rPr lang="en-US" sz="1600" b="1" dirty="0" smtClean="0"/>
              <a:t>: </a:t>
            </a:r>
            <a:r>
              <a:rPr lang="en-US" sz="1600" dirty="0" smtClean="0"/>
              <a:t>Allow </a:t>
            </a:r>
            <a:r>
              <a:rPr lang="en-US" sz="1600" dirty="0"/>
              <a:t>a CoAP server to redirect a client to a new URI. The primary use case is to allow a client using multicast CoAP discovery to learn a COAPS endpoint of the server, without the server revealing privacy-sensitive information. This improves security and privacy in environments with untrusted clients.</a:t>
            </a:r>
          </a:p>
          <a:p>
            <a:pPr lvl="1"/>
            <a:r>
              <a:rPr lang="en-US" sz="1600" b="1" dirty="0"/>
              <a:t>Objective</a:t>
            </a:r>
            <a:r>
              <a:rPr lang="en-US" sz="1600" b="1" dirty="0" smtClean="0"/>
              <a:t>:  </a:t>
            </a:r>
            <a:r>
              <a:rPr lang="en-US" sz="1600" dirty="0" smtClean="0"/>
              <a:t>Ask </a:t>
            </a:r>
            <a:r>
              <a:rPr lang="en-US" sz="1600" dirty="0"/>
              <a:t>for WG support. OCF wants to do this COAP extension either way, but having it be an IETF item is preferred so it isn’t OCF-</a:t>
            </a:r>
            <a:r>
              <a:rPr lang="en-US" sz="1600" dirty="0" smtClean="0"/>
              <a:t>specific</a:t>
            </a:r>
          </a:p>
          <a:p>
            <a:r>
              <a:rPr lang="en-US" sz="2000" dirty="0">
                <a:hlinkClick r:id="rId4"/>
              </a:rPr>
              <a:t>draft-vanderstok-core-yang-lwm2m–</a:t>
            </a:r>
            <a:r>
              <a:rPr lang="en-US" sz="2000" dirty="0" smtClean="0">
                <a:hlinkClick r:id="rId4"/>
              </a:rPr>
              <a:t>00</a:t>
            </a:r>
            <a:endParaRPr lang="en-US" sz="2000" dirty="0">
              <a:hlinkClick r:id="rId4"/>
            </a:endParaRPr>
          </a:p>
          <a:p>
            <a:pPr lvl="1"/>
            <a:r>
              <a:rPr lang="en-US" sz="1600" b="1" dirty="0"/>
              <a:t>Abstract</a:t>
            </a:r>
            <a:r>
              <a:rPr lang="en-US" sz="1600" b="1" dirty="0" smtClean="0"/>
              <a:t>:  </a:t>
            </a:r>
            <a:r>
              <a:rPr lang="en-US" sz="1600" dirty="0" smtClean="0"/>
              <a:t>This </a:t>
            </a:r>
            <a:r>
              <a:rPr lang="en-US" sz="1600" dirty="0"/>
              <a:t>document is an exercise on translating the LWM2M/IPSO Object model to YANG.</a:t>
            </a:r>
          </a:p>
          <a:p>
            <a:pPr lvl="1"/>
            <a:r>
              <a:rPr lang="en-US" sz="1600" b="1" dirty="0"/>
              <a:t>Objective</a:t>
            </a:r>
            <a:r>
              <a:rPr lang="en-US" sz="1600" b="1" dirty="0" smtClean="0"/>
              <a:t>:  </a:t>
            </a:r>
            <a:r>
              <a:rPr lang="en-US" sz="1600" dirty="0" smtClean="0"/>
              <a:t>Comments</a:t>
            </a:r>
            <a:r>
              <a:rPr lang="en-US" sz="1600" dirty="0"/>
              <a:t>, insights.</a:t>
            </a:r>
          </a:p>
          <a:p>
            <a:r>
              <a:rPr lang="en-US" sz="2000" dirty="0" smtClean="0">
                <a:hlinkClick r:id="rId5"/>
              </a:rPr>
              <a:t>draft</a:t>
            </a:r>
            <a:r>
              <a:rPr lang="en-US" sz="2000" dirty="0">
                <a:hlinkClick r:id="rId5"/>
              </a:rPr>
              <a:t>-jimenez-t2trg-coap-functionality-lwm2m</a:t>
            </a:r>
          </a:p>
          <a:p>
            <a:r>
              <a:rPr lang="en-US" sz="2000" dirty="0">
                <a:hlinkClick r:id="rId6"/>
              </a:rPr>
              <a:t>draft-groves-core-rfc6690up-</a:t>
            </a:r>
            <a:r>
              <a:rPr lang="en-US" sz="2000" dirty="0" smtClean="0">
                <a:hlinkClick r:id="rId6"/>
              </a:rPr>
              <a:t>latest</a:t>
            </a:r>
            <a:endParaRPr lang="en-US" sz="2000" dirty="0"/>
          </a:p>
          <a:p>
            <a:pPr lvl="1"/>
            <a:r>
              <a:rPr lang="en-US" sz="1600" b="1" dirty="0"/>
              <a:t>Abstract</a:t>
            </a:r>
            <a:r>
              <a:rPr lang="en-US" sz="1600" b="1" dirty="0" smtClean="0"/>
              <a:t>:  </a:t>
            </a:r>
            <a:r>
              <a:rPr lang="en-US" sz="1600" dirty="0" smtClean="0"/>
              <a:t>This </a:t>
            </a:r>
            <a:r>
              <a:rPr lang="en-US" sz="1600" dirty="0"/>
              <a:t>draft proposes an update to the RFC6690 IANA procedures to allow an </a:t>
            </a:r>
            <a:r>
              <a:rPr lang="en-US" sz="1600" dirty="0" smtClean="0"/>
              <a:t>organizational </a:t>
            </a:r>
            <a:r>
              <a:rPr lang="en-US" sz="1600" dirty="0"/>
              <a:t>pre-fix to be assigned</a:t>
            </a:r>
            <a:r>
              <a:rPr lang="en-US" sz="2000" dirty="0"/>
              <a:t>.</a:t>
            </a:r>
          </a:p>
          <a:p>
            <a:pPr lvl="1"/>
            <a:r>
              <a:rPr lang="en-US" sz="1600" b="1" dirty="0"/>
              <a:t>Objective</a:t>
            </a:r>
            <a:r>
              <a:rPr lang="en-US" sz="1600" b="1" dirty="0" smtClean="0"/>
              <a:t>:  </a:t>
            </a:r>
            <a:r>
              <a:rPr lang="en-US" sz="1600" dirty="0" smtClean="0"/>
              <a:t>Discuss</a:t>
            </a:r>
            <a:r>
              <a:rPr lang="en-US" sz="1600" dirty="0"/>
              <a:t>, possibly adopt</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145</a:t>
            </a:fld>
            <a:endParaRPr lang="en-US" dirty="0"/>
          </a:p>
        </p:txBody>
      </p:sp>
    </p:spTree>
    <p:extLst>
      <p:ext uri="{BB962C8B-B14F-4D97-AF65-F5344CB8AC3E}">
        <p14:creationId xmlns:p14="http://schemas.microsoft.com/office/powerpoint/2010/main" val="3334043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draft-gomez-6lo-blemesh-02</a:t>
            </a:r>
            <a:endParaRPr lang="en-US" sz="1800" dirty="0" smtClean="0"/>
          </a:p>
          <a:p>
            <a:pPr lvl="1"/>
            <a:r>
              <a:rPr lang="en-US" sz="1400" dirty="0" smtClean="0"/>
              <a:t>Abstract: IPv6 </a:t>
            </a:r>
            <a:r>
              <a:rPr lang="en-US" sz="1400" dirty="0"/>
              <a:t>over Bluetooth Low Energy Mesh </a:t>
            </a:r>
            <a:r>
              <a:rPr lang="en-US" sz="1400" dirty="0" smtClean="0"/>
              <a:t>Networks</a:t>
            </a:r>
          </a:p>
          <a:p>
            <a:pPr lvl="1"/>
            <a:r>
              <a:rPr lang="en-US" sz="1400" dirty="0" smtClean="0"/>
              <a:t>Present </a:t>
            </a:r>
            <a:r>
              <a:rPr lang="en-US" sz="1400" dirty="0"/>
              <a:t>the updates to the draft and comments from Bluetooth-SIG</a:t>
            </a:r>
          </a:p>
          <a:p>
            <a:pPr>
              <a:buFont typeface="Arial"/>
              <a:buChar char="•"/>
            </a:pPr>
            <a:r>
              <a:rPr lang="en-US" sz="1800" dirty="0" smtClean="0">
                <a:hlinkClick r:id="rId5"/>
              </a:rPr>
              <a:t>draft-hong-6lo-use-cases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draft-thubert-6lo-rfc6775-update-01</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comments</a:t>
            </a:r>
          </a:p>
          <a:p>
            <a:r>
              <a:rPr lang="en-US" sz="1800" dirty="0" smtClean="0">
                <a:hlinkClick r:id="rId7"/>
              </a:rPr>
              <a:t>draft-lijo-6lo-expiration-time</a:t>
            </a:r>
            <a:endParaRPr lang="en-US" sz="1800" dirty="0"/>
          </a:p>
          <a:p>
            <a:pPr lvl="1"/>
            <a:r>
              <a:rPr lang="en-US" sz="1400" dirty="0" smtClean="0"/>
              <a:t>Abstract: Packet </a:t>
            </a:r>
            <a:r>
              <a:rPr lang="en-US" sz="1400" dirty="0"/>
              <a:t>Expiration Time in 6lo Routing Header </a:t>
            </a:r>
            <a:endParaRPr lang="en-US" sz="1400" dirty="0" smtClean="0"/>
          </a:p>
          <a:p>
            <a:pPr lvl="1"/>
            <a:r>
              <a:rPr lang="en-US" sz="1400" dirty="0" smtClean="0"/>
              <a:t>First </a:t>
            </a:r>
            <a:r>
              <a:rPr lang="en-US" sz="1400" dirty="0"/>
              <a:t>presentation of the draft</a:t>
            </a:r>
          </a:p>
          <a:p>
            <a:r>
              <a:rPr lang="en-US" sz="1800" dirty="0" smtClean="0">
                <a:hlinkClick r:id="rId8"/>
              </a:rPr>
              <a:t>draft-gomez-6lo-optimized-fragmentation-header-00</a:t>
            </a:r>
            <a:endParaRPr lang="en-US" sz="1800" dirty="0" smtClean="0"/>
          </a:p>
          <a:p>
            <a:pPr lvl="1"/>
            <a:r>
              <a:rPr lang="en-US" sz="1400" dirty="0" smtClean="0"/>
              <a:t>Abstract: </a:t>
            </a:r>
            <a:r>
              <a:rPr lang="mr-IN" sz="1400" dirty="0"/>
              <a:t>Optimized 6LoWPAN Fragment </a:t>
            </a:r>
            <a:r>
              <a:rPr lang="mr-IN" sz="1400" dirty="0" smtClean="0"/>
              <a:t>Header</a:t>
            </a:r>
            <a:r>
              <a:rPr lang="en-US" sz="1400" dirty="0" smtClean="0"/>
              <a:t> </a:t>
            </a:r>
          </a:p>
          <a:p>
            <a:pPr lvl="1"/>
            <a:r>
              <a:rPr lang="en-US" sz="1400" dirty="0" smtClean="0"/>
              <a:t>First </a:t>
            </a:r>
            <a:r>
              <a:rPr lang="en-US" sz="1400" dirty="0"/>
              <a:t>presentation of the </a:t>
            </a:r>
            <a:r>
              <a:rPr lang="en-US" sz="1400" dirty="0" smtClean="0"/>
              <a:t>draft</a:t>
            </a:r>
            <a:endParaRPr lang="en-US" sz="1050" dirty="0"/>
          </a:p>
        </p:txBody>
      </p:sp>
      <p:sp>
        <p:nvSpPr>
          <p:cNvPr id="4" name="Date Placeholder 3"/>
          <p:cNvSpPr>
            <a:spLocks noGrp="1"/>
          </p:cNvSpPr>
          <p:nvPr>
            <p:ph type="dt" sz="half" idx="10"/>
          </p:nvPr>
        </p:nvSpPr>
        <p:spPr/>
        <p:txBody>
          <a:bodyPr/>
          <a:lstStyle/>
          <a:p>
            <a:pPr>
              <a:defRPr/>
            </a:pPr>
            <a:r>
              <a:rPr lang="en-US" dirty="0"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146</a:t>
            </a:fld>
            <a:endParaRPr lang="en-US"/>
          </a:p>
        </p:txBody>
      </p:sp>
    </p:spTree>
    <p:extLst>
      <p:ext uri="{BB962C8B-B14F-4D97-AF65-F5344CB8AC3E}">
        <p14:creationId xmlns:p14="http://schemas.microsoft.com/office/powerpoint/2010/main" val="1444152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a:t>
            </a:r>
            <a:r>
              <a:rPr lang="en-US" sz="1800" dirty="0">
                <a:hlinkClick r:id="rId4"/>
              </a:rPr>
              <a:t>-ietf-roll-routing-dispatch-00 </a:t>
            </a: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draft-ietf-roll-applicability-ami/</a:t>
            </a:r>
            <a:endParaRPr lang="en-US" sz="1800" dirty="0" smtClean="0"/>
          </a:p>
          <a:p>
            <a:pPr lvl="1"/>
            <a:r>
              <a:rPr lang="en-US" sz="1400" dirty="0" smtClean="0"/>
              <a:t>Applicability </a:t>
            </a:r>
            <a:r>
              <a:rPr lang="en-US" sz="1400" dirty="0"/>
              <a:t>Statement for the Routing Protocol for Low Power and Lossy Networks (RPL) in AMI </a:t>
            </a:r>
            <a:r>
              <a:rPr lang="en-US" sz="1400" dirty="0" smtClean="0"/>
              <a:t>Networks</a:t>
            </a:r>
          </a:p>
          <a:p>
            <a:pPr lvl="1"/>
            <a:r>
              <a:rPr lang="en-US" sz="1400" dirty="0"/>
              <a:t>WG: Submitted to IESG for Publication; IESG: AD Evaluation::Revised I-D </a:t>
            </a:r>
            <a:r>
              <a:rPr lang="en-US" sz="1400" dirty="0" smtClean="0"/>
              <a:t>Needed</a:t>
            </a:r>
          </a:p>
          <a:p>
            <a:r>
              <a:rPr lang="en-US" sz="1800" dirty="0" smtClean="0">
                <a:hlinkClick r:id="rId6"/>
              </a:rPr>
              <a:t>draft-satish-roll-aodv-rpl-02.txt</a:t>
            </a:r>
            <a:endParaRPr lang="en-US" sz="1800" dirty="0" smtClean="0"/>
          </a:p>
          <a:p>
            <a:pPr lvl="1"/>
            <a:r>
              <a:rPr lang="en-US" sz="1400" dirty="0"/>
              <a:t>specifies a reactive </a:t>
            </a:r>
            <a:r>
              <a:rPr lang="en-US" sz="1400" dirty="0" smtClean="0"/>
              <a:t>P2P route </a:t>
            </a:r>
            <a:r>
              <a:rPr lang="en-US" sz="1400" dirty="0"/>
              <a:t>discovery mechanism for hop-by-hop routing (storing mode) </a:t>
            </a:r>
            <a:r>
              <a:rPr lang="en-US" sz="1400" dirty="0" smtClean="0"/>
              <a:t>based on </a:t>
            </a:r>
            <a:r>
              <a:rPr lang="en-US" sz="1400" dirty="0"/>
              <a:t>Ad Hoc On-demand Distance Vector Routing (AODV) based </a:t>
            </a:r>
            <a:r>
              <a:rPr lang="en-US" sz="1400" dirty="0" smtClean="0"/>
              <a:t>RPL protocol</a:t>
            </a:r>
          </a:p>
          <a:p>
            <a:r>
              <a:rPr lang="en-US" sz="1800" dirty="0">
                <a:hlinkClick r:id="rId7"/>
              </a:rPr>
              <a:t>draft-thubert-roll-dao-projection-03 </a:t>
            </a:r>
            <a:endParaRPr lang="en-US" sz="1800" dirty="0" smtClean="0"/>
          </a:p>
          <a:p>
            <a:pPr lvl="1"/>
            <a:r>
              <a:rPr lang="en-US" sz="1400" dirty="0"/>
              <a:t>Root initiated routing state in </a:t>
            </a:r>
            <a:r>
              <a:rPr lang="en-US" sz="1400" dirty="0" smtClean="0"/>
              <a:t>RPL</a:t>
            </a:r>
          </a:p>
          <a:p>
            <a:r>
              <a:rPr lang="en-US" sz="1800" dirty="0" smtClean="0">
                <a:hlinkClick r:id="rId8"/>
              </a:rPr>
              <a:t>draft-jadhav-roll-no-path-dao-ps-01</a:t>
            </a:r>
            <a:endParaRPr lang="en-US" sz="1800" dirty="0" smtClean="0">
              <a:hlinkClick r:id="rId9"/>
            </a:endParaRPr>
          </a:p>
          <a:p>
            <a:pPr lvl="1"/>
            <a:r>
              <a:rPr lang="en-US" sz="1400" dirty="0"/>
              <a:t>No-Path DAO Problem </a:t>
            </a:r>
            <a:r>
              <a:rPr lang="en-US" sz="1400" dirty="0" smtClean="0"/>
              <a:t>Statement</a:t>
            </a:r>
          </a:p>
          <a:p>
            <a:r>
              <a:rPr lang="en-US" sz="2000" dirty="0" smtClean="0">
                <a:hlinkClick r:id="rId10"/>
              </a:rPr>
              <a:t>draft</a:t>
            </a:r>
            <a:r>
              <a:rPr lang="en-US" sz="2000" dirty="0">
                <a:hlinkClick r:id="rId10"/>
              </a:rPr>
              <a:t>-vanderstok-roll-mpl-forw-select-01 </a:t>
            </a:r>
          </a:p>
          <a:p>
            <a:pPr lvl="1"/>
            <a:r>
              <a:rPr lang="en-US" sz="1400" dirty="0"/>
              <a:t>MPL Forwarder Select (MPLFS</a:t>
            </a:r>
            <a:r>
              <a:rPr lang="en-US" sz="1400" dirty="0" smtClean="0"/>
              <a:t>)</a:t>
            </a:r>
            <a:endParaRPr lang="en-US" sz="1400" b="1"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147</a:t>
            </a:fld>
            <a:endParaRPr lang="en-US"/>
          </a:p>
        </p:txBody>
      </p:sp>
    </p:spTree>
    <p:extLst>
      <p:ext uri="{BB962C8B-B14F-4D97-AF65-F5344CB8AC3E}">
        <p14:creationId xmlns:p14="http://schemas.microsoft.com/office/powerpoint/2010/main" val="3779222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https://</a:t>
            </a:r>
            <a:r>
              <a:rPr lang="en-US" sz="2000" dirty="0" err="1"/>
              <a:t>tools.ietf.org</a:t>
            </a:r>
            <a:r>
              <a:rPr lang="en-US" sz="2000" dirty="0"/>
              <a:t>/html/draft-ietf-detnet-use-cases-11</a:t>
            </a:r>
          </a:p>
          <a:p>
            <a:pPr lvl="1"/>
            <a:r>
              <a:rPr lang="en-US" sz="1600" dirty="0" smtClean="0"/>
              <a:t>Abstract:  Use </a:t>
            </a:r>
            <a:r>
              <a:rPr lang="en-US" sz="1600" dirty="0"/>
              <a:t>cases </a:t>
            </a:r>
            <a:r>
              <a:rPr lang="mr-IN" sz="1600" dirty="0" smtClean="0"/>
              <a:t>–</a:t>
            </a:r>
            <a:r>
              <a:rPr lang="en-US" sz="1600" dirty="0" smtClean="0"/>
              <a:t> </a:t>
            </a:r>
            <a:r>
              <a:rPr lang="en-US" sz="1600" dirty="0"/>
              <a:t>update</a:t>
            </a:r>
          </a:p>
          <a:p>
            <a:endParaRPr lang="en-US" sz="2000" dirty="0"/>
          </a:p>
          <a:p>
            <a:r>
              <a:rPr lang="en-US" sz="2000" dirty="0"/>
              <a:t>https://</a:t>
            </a:r>
            <a:r>
              <a:rPr lang="en-US" sz="2000" dirty="0" err="1"/>
              <a:t>tools.ietf.org</a:t>
            </a:r>
            <a:r>
              <a:rPr lang="en-US" sz="2000" dirty="0"/>
              <a:t>/html/draft-varga-detnet-service-model-01</a:t>
            </a:r>
          </a:p>
          <a:p>
            <a:pPr lvl="1"/>
            <a:r>
              <a:rPr lang="en-US" sz="1600" dirty="0" smtClean="0"/>
              <a:t>   Abstract:  DetNet </a:t>
            </a:r>
            <a:r>
              <a:rPr lang="en-US" sz="1600" dirty="0"/>
              <a:t>Service Model</a:t>
            </a:r>
          </a:p>
          <a:p>
            <a:pPr marL="0" indent="0">
              <a:buNone/>
            </a:pPr>
            <a:r>
              <a:rPr lang="en-US" sz="2000" dirty="0"/>
              <a:t>        </a:t>
            </a:r>
          </a:p>
          <a:p>
            <a:r>
              <a:rPr lang="en-US" sz="2000" dirty="0" smtClean="0"/>
              <a:t>http</a:t>
            </a:r>
            <a:r>
              <a:rPr lang="en-US" sz="2000" dirty="0"/>
              <a:t>://</a:t>
            </a:r>
            <a:r>
              <a:rPr lang="en-US" sz="2000" dirty="0" err="1"/>
              <a:t>www.ietf.org</a:t>
            </a:r>
            <a:r>
              <a:rPr lang="en-US" sz="2000" dirty="0"/>
              <a:t>/proceedings/97/slides/slides-97-detnet-</a:t>
            </a:r>
            <a:r>
              <a:rPr lang="en-US" sz="2000" dirty="0" smtClean="0"/>
              <a:t>3</a:t>
            </a:r>
            <a:endParaRPr lang="en-US" sz="2000" dirty="0"/>
          </a:p>
          <a:p>
            <a:pPr lvl="1"/>
            <a:r>
              <a:rPr lang="en-US" sz="1600" dirty="0" smtClean="0"/>
              <a:t>Abstract: </a:t>
            </a:r>
            <a:r>
              <a:rPr lang="en-US" sz="1600" dirty="0"/>
              <a:t>DetNet Data Plane</a:t>
            </a:r>
          </a:p>
          <a:p>
            <a:endParaRPr lang="en-US" sz="2000" dirty="0" smtClean="0"/>
          </a:p>
          <a:p>
            <a:r>
              <a:rPr lang="en-US" sz="2000" dirty="0" smtClean="0"/>
              <a:t>https</a:t>
            </a:r>
            <a:r>
              <a:rPr lang="en-US" sz="2000" dirty="0"/>
              <a:t>://</a:t>
            </a:r>
            <a:r>
              <a:rPr lang="en-US" sz="2000" dirty="0" err="1"/>
              <a:t>tools.ietf.org</a:t>
            </a:r>
            <a:r>
              <a:rPr lang="en-US" sz="2000" dirty="0"/>
              <a:t>/html/draft-zha-detnet-flow-info-model-04</a:t>
            </a:r>
          </a:p>
          <a:p>
            <a:pPr lvl="1"/>
            <a:r>
              <a:rPr lang="en-US" sz="1600" dirty="0" smtClean="0"/>
              <a:t>Abstract: </a:t>
            </a:r>
            <a:r>
              <a:rPr lang="en-US" sz="1600" dirty="0"/>
              <a:t>Deterministic Networking Flow Information Model</a:t>
            </a:r>
          </a:p>
          <a:p>
            <a:pPr marL="0" indent="0">
              <a:buNone/>
            </a:pPr>
            <a:r>
              <a:rPr lang="en-US" sz="2000" dirty="0"/>
              <a:t>        </a:t>
            </a:r>
            <a:endParaRPr lang="en-US" sz="1800" dirty="0" smtClean="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148</a:t>
            </a:fld>
            <a:endParaRPr lang="en-US"/>
          </a:p>
        </p:txBody>
      </p:sp>
    </p:spTree>
    <p:extLst>
      <p:ext uri="{BB962C8B-B14F-4D97-AF65-F5344CB8AC3E}">
        <p14:creationId xmlns:p14="http://schemas.microsoft.com/office/powerpoint/2010/main" val="583043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lp-wan</a:t>
            </a:r>
            <a:endParaRPr lang="en-US" dirty="0" smtClean="0"/>
          </a:p>
          <a:p>
            <a:r>
              <a:rPr lang="en-US" sz="2000" dirty="0"/>
              <a:t> </a:t>
            </a:r>
            <a:r>
              <a:rPr lang="en-US" sz="2000" dirty="0">
                <a:hlinkClick r:id="rId3"/>
              </a:rPr>
              <a:t>https://datatracker.ietf.org/doc/draft-minaburo-lpwan-gap-</a:t>
            </a:r>
            <a:r>
              <a:rPr lang="en-US" sz="2000" dirty="0" smtClean="0">
                <a:hlinkClick r:id="rId3"/>
              </a:rPr>
              <a:t>analysis</a:t>
            </a:r>
            <a:endParaRPr lang="en-US" sz="2000" dirty="0" smtClean="0"/>
          </a:p>
          <a:p>
            <a:pPr lvl="1"/>
            <a:r>
              <a:rPr lang="en-US" sz="1600" dirty="0" smtClean="0"/>
              <a:t>Abstract: LPWAN </a:t>
            </a:r>
            <a:r>
              <a:rPr lang="en-US" sz="1600" dirty="0"/>
              <a:t>Gap analysis </a:t>
            </a:r>
            <a:endParaRPr lang="en-US" sz="1600" dirty="0" smtClean="0"/>
          </a:p>
          <a:p>
            <a:endParaRPr lang="en-US" sz="2000" dirty="0" smtClean="0">
              <a:hlinkClick r:id="rId4"/>
            </a:endParaRPr>
          </a:p>
          <a:p>
            <a:r>
              <a:rPr lang="en-US" sz="2000" dirty="0" smtClean="0">
                <a:hlinkClick r:id="rId4"/>
              </a:rPr>
              <a:t>https</a:t>
            </a:r>
            <a:r>
              <a:rPr lang="en-US" sz="2000" dirty="0">
                <a:hlinkClick r:id="rId4"/>
              </a:rPr>
              <a:t>://datatracker.ietf.org/doc/draft-farrell-lpwan-lora-overview</a:t>
            </a:r>
            <a:r>
              <a:rPr lang="en-US" sz="2000" dirty="0" smtClean="0">
                <a:hlinkClick r:id="rId4"/>
              </a:rPr>
              <a:t>/</a:t>
            </a:r>
            <a:endParaRPr lang="en-US" sz="2000" dirty="0" smtClean="0"/>
          </a:p>
          <a:p>
            <a:pPr lvl="1"/>
            <a:r>
              <a:rPr lang="en-US" sz="1600" dirty="0" smtClean="0"/>
              <a:t>Abstract: </a:t>
            </a:r>
            <a:r>
              <a:rPr lang="en-US" sz="1600" dirty="0" err="1" smtClean="0"/>
              <a:t>LoRaWAN</a:t>
            </a:r>
            <a:r>
              <a:rPr lang="en-US" sz="1600" dirty="0" smtClean="0"/>
              <a:t> overview</a:t>
            </a:r>
            <a:endParaRPr lang="en-US" sz="2000" dirty="0"/>
          </a:p>
          <a:p>
            <a:endParaRPr lang="en-US" sz="2000" dirty="0" smtClean="0">
              <a:hlinkClick r:id="rId5"/>
            </a:endParaRPr>
          </a:p>
          <a:p>
            <a:r>
              <a:rPr lang="en-US" sz="2000" dirty="0" smtClean="0">
                <a:hlinkClick r:id="rId5"/>
              </a:rPr>
              <a:t>https</a:t>
            </a:r>
            <a:r>
              <a:rPr lang="en-US" sz="2000" dirty="0">
                <a:hlinkClick r:id="rId5"/>
              </a:rPr>
              <a:t>://datatracker.ietf.org/doc/draft-zuniga-lpwan-sigfox-system-description/</a:t>
            </a:r>
            <a:endParaRPr lang="en-US" sz="2000" dirty="0"/>
          </a:p>
          <a:p>
            <a:pPr lvl="1"/>
            <a:r>
              <a:rPr lang="en-US" sz="1600" dirty="0" smtClean="0"/>
              <a:t>Abstract: </a:t>
            </a:r>
            <a:r>
              <a:rPr lang="en-US" sz="1600" dirty="0" err="1" smtClean="0"/>
              <a:t>Sigfox</a:t>
            </a:r>
            <a:r>
              <a:rPr lang="en-US" sz="1600" dirty="0" smtClean="0"/>
              <a:t> </a:t>
            </a:r>
            <a:r>
              <a:rPr lang="en-US" sz="1600" dirty="0"/>
              <a:t>system description </a:t>
            </a:r>
          </a:p>
          <a:p>
            <a:endParaRPr lang="en-US" sz="2000" dirty="0" smtClean="0">
              <a:hlinkClick r:id="rId6"/>
            </a:endParaRPr>
          </a:p>
          <a:p>
            <a:r>
              <a:rPr lang="en-US" sz="2000" dirty="0" smtClean="0">
                <a:hlinkClick r:id="rId6"/>
              </a:rPr>
              <a:t>https</a:t>
            </a:r>
            <a:r>
              <a:rPr lang="en-US" sz="2000" dirty="0">
                <a:hlinkClick r:id="rId6"/>
              </a:rPr>
              <a:t>://datatracker.ietf.org/doc/draft-ratilainen-lpwan-nb-iot/</a:t>
            </a:r>
            <a:endParaRPr lang="en-US" sz="2000" dirty="0"/>
          </a:p>
          <a:p>
            <a:pPr lvl="1"/>
            <a:r>
              <a:rPr lang="en-US" sz="1600" dirty="0" smtClean="0"/>
              <a:t>Abstract: NB</a:t>
            </a:r>
            <a:r>
              <a:rPr lang="en-US" sz="1600" dirty="0"/>
              <a:t>-IoT </a:t>
            </a:r>
            <a:r>
              <a:rPr lang="en-US" sz="1600" dirty="0" smtClean="0"/>
              <a:t>characteristics</a:t>
            </a:r>
            <a:endParaRPr lang="en-US" sz="1600" dirty="0"/>
          </a:p>
          <a:p>
            <a:endParaRPr lang="en-US" sz="2000" dirty="0" smtClean="0"/>
          </a:p>
          <a:p>
            <a:r>
              <a:rPr lang="en-US" sz="2000" dirty="0" smtClean="0"/>
              <a:t>?</a:t>
            </a:r>
            <a:endParaRPr lang="en-US" sz="2000" dirty="0"/>
          </a:p>
          <a:p>
            <a:pPr lvl="1"/>
            <a:r>
              <a:rPr lang="en-US" sz="1600" dirty="0" smtClean="0"/>
              <a:t>Abstract:  </a:t>
            </a:r>
            <a:r>
              <a:rPr lang="en-US" sz="1600" dirty="0"/>
              <a:t>WI-SUN </a:t>
            </a:r>
            <a:r>
              <a:rPr lang="en-US" sz="1600" dirty="0" smtClean="0"/>
              <a:t>overview</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149</a:t>
            </a:fld>
            <a:endParaRPr lang="en-US"/>
          </a:p>
        </p:txBody>
      </p:sp>
    </p:spTree>
    <p:extLst>
      <p:ext uri="{BB962C8B-B14F-4D97-AF65-F5344CB8AC3E}">
        <p14:creationId xmlns:p14="http://schemas.microsoft.com/office/powerpoint/2010/main" val="3005155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0999"/>
            <a:ext cx="7848601" cy="835025"/>
          </a:xfrm>
        </p:spPr>
        <p:txBody>
          <a:bodyPr/>
          <a:lstStyle/>
          <a:p>
            <a:r>
              <a:rPr lang="en-US" b="1" dirty="0" smtClean="0"/>
              <a:t>Sponsor Ballot results</a:t>
            </a:r>
            <a:endParaRPr lang="en-US" b="1" dirty="0"/>
          </a:p>
        </p:txBody>
      </p:sp>
      <p:pic>
        <p:nvPicPr>
          <p:cNvPr id="1030" name="Picture 6"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dot"/>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09975" y="1520825"/>
            <a:ext cx="9525" cy="95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3563575705"/>
              </p:ext>
            </p:extLst>
          </p:nvPr>
        </p:nvGraphicFramePr>
        <p:xfrm>
          <a:off x="457200" y="1178674"/>
          <a:ext cx="8039105" cy="5145926"/>
        </p:xfrm>
        <a:graphic>
          <a:graphicData uri="http://schemas.openxmlformats.org/drawingml/2006/table">
            <a:tbl>
              <a:tblPr firstRow="1" firstCol="1" bandRow="1">
                <a:tableStyleId>{5940675A-B579-460E-94D1-54222C63F5DA}</a:tableStyleId>
              </a:tblPr>
              <a:tblGrid>
                <a:gridCol w="4572000"/>
                <a:gridCol w="3467105"/>
              </a:tblGrid>
              <a:tr h="0">
                <a:tc>
                  <a:txBody>
                    <a:bodyPr/>
                    <a:lstStyle/>
                    <a:p>
                      <a:endParaRPr lang="en-US" sz="200" dirty="0"/>
                    </a:p>
                  </a:txBody>
                  <a:tcPr marL="0" marR="0" marT="0" marB="0" anchor="ctr"/>
                </a:tc>
                <a:tc>
                  <a:txBody>
                    <a:bodyPr/>
                    <a:lstStyle/>
                    <a:p>
                      <a:endParaRPr lang="en-US" sz="200"/>
                    </a:p>
                  </a:txBody>
                  <a:tcPr marL="13863" marR="13863" marT="6931" marB="6931"/>
                </a:tc>
              </a:tr>
              <a:tr h="125767">
                <a:tc>
                  <a:txBody>
                    <a:bodyPr/>
                    <a:lstStyle/>
                    <a:p>
                      <a:pPr marL="0" marR="0" algn="r">
                        <a:spcBef>
                          <a:spcPts val="0"/>
                        </a:spcBef>
                        <a:spcAft>
                          <a:spcPts val="0"/>
                        </a:spcAft>
                      </a:pPr>
                      <a:r>
                        <a:rPr lang="en-US" sz="1400" dirty="0">
                          <a:effectLst/>
                        </a:rPr>
                        <a:t>Ballot Open Date: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27-Oct-201627-Oct-2016 GMT</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25767">
                <a:tc>
                  <a:txBody>
                    <a:bodyPr/>
                    <a:lstStyle/>
                    <a:p>
                      <a:pPr marL="0" marR="0" algn="r">
                        <a:spcBef>
                          <a:spcPts val="0"/>
                        </a:spcBef>
                        <a:spcAft>
                          <a:spcPts val="0"/>
                        </a:spcAft>
                      </a:pPr>
                      <a:r>
                        <a:rPr lang="en-US" sz="1400" dirty="0">
                          <a:effectLst/>
                        </a:rPr>
                        <a:t>Ballot Close Date: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06-Nov-201606-Nov-2016 GMT</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Type:</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New</a:t>
                      </a:r>
                      <a:endParaRPr lang="en-US" sz="140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Draft #:</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06</a:t>
                      </a:r>
                      <a:endParaRPr lang="en-US" sz="1400">
                        <a:effectLst/>
                        <a:latin typeface="Calibri" panose="020F0502020204030204" pitchFamily="34" charset="0"/>
                        <a:ea typeface="Calibri" panose="020F0502020204030204" pitchFamily="34" charset="0"/>
                      </a:endParaRPr>
                    </a:p>
                  </a:txBody>
                  <a:tcPr marL="1444" marR="1444" marT="1444" marB="1444" anchor="ctr"/>
                </a:tc>
              </a:tr>
              <a:tr h="116169">
                <a:tc>
                  <a:txBody>
                    <a:bodyPr/>
                    <a:lstStyle/>
                    <a:p>
                      <a:pPr marL="0" marR="0" algn="r">
                        <a:spcBef>
                          <a:spcPts val="0"/>
                        </a:spcBef>
                        <a:spcAft>
                          <a:spcPts val="0"/>
                        </a:spcAft>
                      </a:pPr>
                      <a:r>
                        <a:rPr lang="en-US" sz="1400" dirty="0">
                          <a:effectLst/>
                        </a:rPr>
                        <a:t>Ballots Received:</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endParaRPr>
                    </a:p>
                  </a:txBody>
                  <a:tcPr marL="1444" marR="1444" marT="1444" marB="1444" anchor="ctr"/>
                </a:tc>
              </a:tr>
              <a:tr h="116169">
                <a:tc>
                  <a:txBody>
                    <a:bodyPr/>
                    <a:lstStyle/>
                    <a:p>
                      <a:pPr marL="0" marR="0" algn="r">
                        <a:spcBef>
                          <a:spcPts val="0"/>
                        </a:spcBef>
                        <a:spcAft>
                          <a:spcPts val="0"/>
                        </a:spcAft>
                      </a:pPr>
                      <a:r>
                        <a:rPr lang="en-US" sz="1400">
                          <a:effectLst/>
                        </a:rPr>
                        <a:t>Vote Changes:</a:t>
                      </a:r>
                      <a:endParaRPr lang="en-US" sz="140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4</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05343">
                <a:tc>
                  <a:txBody>
                    <a:bodyPr/>
                    <a:lstStyle/>
                    <a:p>
                      <a:pPr marL="0" marR="0" algn="r">
                        <a:spcBef>
                          <a:spcPts val="0"/>
                        </a:spcBef>
                        <a:spcAft>
                          <a:spcPts val="0"/>
                        </a:spcAft>
                      </a:pPr>
                      <a:r>
                        <a:rPr lang="en-US" sz="1400" dirty="0">
                          <a:effectLst/>
                        </a:rPr>
                        <a:t>Comments:</a:t>
                      </a:r>
                      <a:endParaRPr lang="en-US" sz="1400" dirty="0">
                        <a:effectLst/>
                        <a:latin typeface="Calibri" panose="020F0502020204030204" pitchFamily="34" charset="0"/>
                        <a:ea typeface="Calibri" panose="020F0502020204030204" pitchFamily="34" charset="0"/>
                      </a:endParaRPr>
                    </a:p>
                  </a:txBody>
                  <a:tcPr marL="1444" marR="11552" marT="1444" marB="1444"/>
                </a:tc>
                <a:tc>
                  <a:txBody>
                    <a:bodyPr/>
                    <a:lstStyle/>
                    <a:p>
                      <a:pPr marL="0" marR="0">
                        <a:spcBef>
                          <a:spcPts val="0"/>
                        </a:spcBef>
                        <a:spcAft>
                          <a:spcPts val="0"/>
                        </a:spcAft>
                      </a:pPr>
                      <a:r>
                        <a:rPr lang="en-US" sz="1400" dirty="0">
                          <a:effectLst/>
                        </a:rPr>
                        <a:t>26</a:t>
                      </a:r>
                      <a:endParaRPr lang="en-US" sz="1400" dirty="0">
                        <a:effectLst/>
                        <a:latin typeface="Calibri" panose="020F0502020204030204" pitchFamily="34" charset="0"/>
                        <a:ea typeface="Calibri" panose="020F0502020204030204" pitchFamily="34" charset="0"/>
                      </a:endParaRPr>
                    </a:p>
                  </a:txBody>
                  <a:tcPr marL="1444" marR="1444" marT="1444" marB="1444" anchor="ctr"/>
                </a:tc>
              </a:tr>
              <a:tr h="111566">
                <a:tc>
                  <a:txBody>
                    <a:bodyPr/>
                    <a:lstStyle/>
                    <a:p>
                      <a:pPr marL="0" marR="0">
                        <a:spcBef>
                          <a:spcPts val="0"/>
                        </a:spcBef>
                        <a:spcAft>
                          <a:spcPts val="0"/>
                        </a:spcAft>
                      </a:pPr>
                      <a:r>
                        <a:rPr lang="en-US" sz="1400" dirty="0">
                          <a:effectLst/>
                        </a:rPr>
                        <a:t>RESPONSE RATE</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230338">
                <a:tc>
                  <a:txBody>
                    <a:bodyPr/>
                    <a:lstStyle/>
                    <a:p>
                      <a:pPr marL="0" marR="0">
                        <a:spcBef>
                          <a:spcPts val="0"/>
                        </a:spcBef>
                        <a:spcAft>
                          <a:spcPts val="0"/>
                        </a:spcAft>
                      </a:pPr>
                      <a:r>
                        <a:rPr lang="en-US" sz="1400">
                          <a:effectLst/>
                        </a:rPr>
                        <a:t>This ballot has met the 75% returned ballot requirement. </a:t>
                      </a:r>
                      <a:endParaRPr lang="en-US" sz="140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43961">
                <a:tc>
                  <a:txBody>
                    <a:bodyPr/>
                    <a:lstStyle/>
                    <a:p>
                      <a:pPr marL="0" marR="0">
                        <a:spcBef>
                          <a:spcPts val="0"/>
                        </a:spcBef>
                        <a:spcAft>
                          <a:spcPts val="0"/>
                        </a:spcAft>
                      </a:pPr>
                      <a:r>
                        <a:rPr lang="en-US" sz="1400" dirty="0">
                          <a:effectLst/>
                        </a:rPr>
                        <a:t>96 eligible people in this ballot group. </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a:effectLst/>
                        </a:rPr>
                        <a:t>affirmative votes</a:t>
                      </a:r>
                      <a:endParaRPr lang="en-US" sz="140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total negative votes with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 new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without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abstention votes: (Lack of time: 1)</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endParaRPr lang="en-US" sz="1400">
                        <a:effectLst/>
                        <a:latin typeface="Times New Roman" panose="02020603050405020304" pitchFamily="18" charset="0"/>
                      </a:endParaRPr>
                    </a:p>
                  </a:txBody>
                  <a:tcPr marL="4621" marR="4621" marT="4621" marB="4621" anchor="ctr"/>
                </a:tc>
                <a:tc>
                  <a:txBody>
                    <a:bodyPr/>
                    <a:lstStyle/>
                    <a:p>
                      <a:endParaRPr lang="en-US" sz="1400" dirty="0">
                        <a:effectLst/>
                        <a:latin typeface="Times New Roman" panose="02020603050405020304" pitchFamily="18" charset="0"/>
                      </a:endParaRPr>
                    </a:p>
                  </a:txBody>
                  <a:tcPr marL="1444" marR="1444" marT="1444" marB="1444" anchor="ctr"/>
                </a:tc>
              </a:tr>
              <a:tr h="108946">
                <a:tc>
                  <a:txBody>
                    <a:bodyPr/>
                    <a:lstStyle/>
                    <a:p>
                      <a:pPr marL="0" marR="0" algn="r">
                        <a:spcBef>
                          <a:spcPts val="0"/>
                        </a:spcBef>
                        <a:spcAft>
                          <a:spcPts val="0"/>
                        </a:spcAft>
                      </a:pPr>
                      <a:r>
                        <a:rPr lang="en-US" sz="1400">
                          <a:effectLst/>
                        </a:rPr>
                        <a:t>87</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votes received = 90% returned</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                         1% abstention</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11566">
                <a:tc>
                  <a:txBody>
                    <a:bodyPr/>
                    <a:lstStyle/>
                    <a:p>
                      <a:pPr marL="0" marR="0">
                        <a:spcBef>
                          <a:spcPts val="0"/>
                        </a:spcBef>
                        <a:spcAft>
                          <a:spcPts val="0"/>
                        </a:spcAft>
                      </a:pPr>
                      <a:r>
                        <a:rPr lang="en-US" sz="1400" dirty="0">
                          <a:effectLst/>
                        </a:rPr>
                        <a:t>APPROVAL RATE</a:t>
                      </a:r>
                      <a:endParaRPr lang="en-US" sz="1400" dirty="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207410">
                <a:tc>
                  <a:txBody>
                    <a:bodyPr/>
                    <a:lstStyle/>
                    <a:p>
                      <a:pPr marL="0" marR="0">
                        <a:spcBef>
                          <a:spcPts val="0"/>
                        </a:spcBef>
                        <a:spcAft>
                          <a:spcPts val="0"/>
                        </a:spcAft>
                      </a:pPr>
                      <a:r>
                        <a:rPr lang="en-US" sz="1400">
                          <a:effectLst/>
                        </a:rPr>
                        <a:t>The 75% affirmation requirement is being met. </a:t>
                      </a:r>
                      <a:endParaRPr lang="en-US" sz="1400">
                        <a:effectLst/>
                        <a:latin typeface="Calibri" panose="020F0502020204030204" pitchFamily="34" charset="0"/>
                        <a:ea typeface="Calibri" panose="020F0502020204030204" pitchFamily="34" charset="0"/>
                      </a:endParaRPr>
                    </a:p>
                  </a:txBody>
                  <a:tcPr marL="0" marR="0" marT="0" marB="0" anchor="ctr"/>
                </a:tc>
                <a:tc>
                  <a:txBody>
                    <a:bodyPr/>
                    <a:lstStyle/>
                    <a:p>
                      <a:endParaRPr lang="en-US" sz="1400" dirty="0"/>
                    </a:p>
                  </a:txBody>
                  <a:tcPr marL="13863" marR="13863" marT="6931" marB="6931"/>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affirmative votes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negative votes with comments</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r h="108946">
                <a:tc>
                  <a:txBody>
                    <a:bodyPr/>
                    <a:lstStyle/>
                    <a:p>
                      <a:pPr marL="0" marR="0" algn="r">
                        <a:spcBef>
                          <a:spcPts val="0"/>
                        </a:spcBef>
                        <a:spcAft>
                          <a:spcPts val="0"/>
                        </a:spcAft>
                      </a:pPr>
                      <a:r>
                        <a:rPr lang="en-US" sz="1400" dirty="0">
                          <a:effectLst/>
                        </a:rPr>
                        <a:t>86</a:t>
                      </a:r>
                      <a:endParaRPr lang="en-US" sz="1400" dirty="0">
                        <a:effectLst/>
                        <a:latin typeface="Calibri" panose="020F0502020204030204" pitchFamily="34" charset="0"/>
                        <a:ea typeface="Calibri" panose="020F0502020204030204" pitchFamily="34" charset="0"/>
                      </a:endParaRPr>
                    </a:p>
                  </a:txBody>
                  <a:tcPr marL="4621" marR="4621" marT="4621" marB="4621" anchor="ctr"/>
                </a:tc>
                <a:tc>
                  <a:txBody>
                    <a:bodyPr/>
                    <a:lstStyle/>
                    <a:p>
                      <a:pPr marL="0" marR="0">
                        <a:spcBef>
                          <a:spcPts val="0"/>
                        </a:spcBef>
                        <a:spcAft>
                          <a:spcPts val="0"/>
                        </a:spcAft>
                      </a:pPr>
                      <a:r>
                        <a:rPr lang="en-US" sz="1400" dirty="0">
                          <a:effectLst/>
                        </a:rPr>
                        <a:t>votes = 100% affirmative</a:t>
                      </a:r>
                      <a:endParaRPr lang="en-US" sz="1400" dirty="0">
                        <a:effectLst/>
                        <a:latin typeface="Calibri" panose="020F0502020204030204" pitchFamily="34" charset="0"/>
                        <a:ea typeface="Calibri" panose="020F0502020204030204" pitchFamily="34" charset="0"/>
                      </a:endParaRPr>
                    </a:p>
                  </a:txBody>
                  <a:tcPr marL="4621" marR="4621" marT="4621" marB="4621" anchor="ctr"/>
                </a:tc>
              </a:tr>
            </a:tbl>
          </a:graphicData>
        </a:graphic>
      </p:graphicFrame>
    </p:spTree>
    <p:extLst>
      <p:ext uri="{BB962C8B-B14F-4D97-AF65-F5344CB8AC3E}">
        <p14:creationId xmlns:p14="http://schemas.microsoft.com/office/powerpoint/2010/main" val="37270571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686800" cy="4876800"/>
          </a:xfrm>
        </p:spPr>
        <p:txBody>
          <a:bodyPr/>
          <a:lstStyle/>
          <a:p>
            <a:pPr marL="0" indent="0">
              <a:buNone/>
            </a:pPr>
            <a:r>
              <a:rPr lang="en-US" dirty="0" smtClean="0">
                <a:hlinkClick r:id="rId2"/>
              </a:rPr>
              <a:t>lp-wan</a:t>
            </a:r>
            <a:endParaRPr lang="en-US" dirty="0" smtClean="0"/>
          </a:p>
          <a:p>
            <a:r>
              <a:rPr lang="en-US" sz="2000" dirty="0" smtClean="0">
                <a:hlinkClick r:id="rId3"/>
              </a:rPr>
              <a:t>https</a:t>
            </a:r>
            <a:r>
              <a:rPr lang="en-US" sz="2000" dirty="0">
                <a:hlinkClick r:id="rId3"/>
              </a:rPr>
              <a:t>://</a:t>
            </a:r>
            <a:r>
              <a:rPr lang="en-US" sz="2000" dirty="0" err="1">
                <a:hlinkClick r:id="rId3"/>
              </a:rPr>
              <a:t>datatracker.ietf.org</a:t>
            </a:r>
            <a:r>
              <a:rPr lang="en-US" sz="2000" dirty="0">
                <a:hlinkClick r:id="rId3"/>
              </a:rPr>
              <a:t>/doc/draft-</a:t>
            </a:r>
            <a:r>
              <a:rPr lang="en-US" sz="2000" dirty="0" err="1">
                <a:hlinkClick r:id="rId3"/>
              </a:rPr>
              <a:t>farrell</a:t>
            </a:r>
            <a:r>
              <a:rPr lang="en-US" sz="2000" dirty="0">
                <a:hlinkClick r:id="rId3"/>
              </a:rPr>
              <a:t>-</a:t>
            </a:r>
            <a:r>
              <a:rPr lang="en-US" sz="2000" dirty="0" err="1">
                <a:hlinkClick r:id="rId3"/>
              </a:rPr>
              <a:t>lpwan</a:t>
            </a:r>
            <a:r>
              <a:rPr lang="en-US" sz="2000" dirty="0">
                <a:hlinkClick r:id="rId3"/>
              </a:rPr>
              <a:t>-overview</a:t>
            </a:r>
            <a:r>
              <a:rPr lang="en-US" sz="2000" dirty="0" smtClean="0">
                <a:hlinkClick r:id="rId3"/>
              </a:rPr>
              <a:t>/</a:t>
            </a:r>
            <a:endParaRPr lang="en-US" sz="2000" dirty="0"/>
          </a:p>
          <a:p>
            <a:pPr lvl="1"/>
            <a:r>
              <a:rPr lang="en-US" sz="1600" dirty="0" smtClean="0"/>
              <a:t>Abstract:  </a:t>
            </a:r>
            <a:r>
              <a:rPr lang="en-US" sz="1600" dirty="0"/>
              <a:t>LPWAN </a:t>
            </a:r>
            <a:r>
              <a:rPr lang="en-US" sz="1600" dirty="0" smtClean="0"/>
              <a:t>Overview</a:t>
            </a:r>
            <a:endParaRPr lang="en-US" sz="2000" dirty="0" smtClean="0"/>
          </a:p>
          <a:p>
            <a:endParaRPr lang="en-US" sz="2000" dirty="0" smtClean="0">
              <a:hlinkClick r:id="rId4"/>
            </a:endParaRPr>
          </a:p>
          <a:p>
            <a:r>
              <a:rPr lang="en-US" sz="2000" dirty="0" smtClean="0">
                <a:hlinkClick r:id="rId4"/>
              </a:rPr>
              <a:t>https</a:t>
            </a:r>
            <a:r>
              <a:rPr lang="en-US" sz="2000" dirty="0">
                <a:hlinkClick r:id="rId4"/>
              </a:rPr>
              <a:t>://datatracker.ietf.org/doc/draft-toutain-lpwan-ipv6-static-context-hc</a:t>
            </a:r>
            <a:r>
              <a:rPr lang="en-US" sz="2000" dirty="0" smtClean="0">
                <a:hlinkClick r:id="rId4"/>
              </a:rPr>
              <a:t>/  </a:t>
            </a:r>
            <a:endParaRPr lang="en-US" sz="2000" dirty="0"/>
          </a:p>
          <a:p>
            <a:pPr lvl="1"/>
            <a:r>
              <a:rPr lang="en-US" sz="1600" dirty="0" smtClean="0"/>
              <a:t>Abstract:  </a:t>
            </a:r>
            <a:r>
              <a:rPr lang="en-US" sz="1600" dirty="0"/>
              <a:t>LPWAN Static Context Header Compression (SCHC) for IPv6 and UDP (</a:t>
            </a:r>
            <a:r>
              <a:rPr lang="en-US" sz="1600" dirty="0" smtClean="0"/>
              <a:t>2</a:t>
            </a:r>
            <a:endParaRPr lang="en-US" sz="2000" dirty="0" smtClean="0">
              <a:hlinkClick r:id="rId5"/>
            </a:endParaRPr>
          </a:p>
          <a:p>
            <a:endParaRPr lang="en-US" sz="2000" dirty="0" smtClean="0">
              <a:hlinkClick r:id="rId5"/>
            </a:endParaRPr>
          </a:p>
          <a:p>
            <a:r>
              <a:rPr lang="en-US" sz="2000" dirty="0" smtClean="0">
                <a:hlinkClick r:id="rId5"/>
              </a:rPr>
              <a:t>https</a:t>
            </a:r>
            <a:r>
              <a:rPr lang="en-US" sz="2000" dirty="0">
                <a:hlinkClick r:id="rId5"/>
              </a:rPr>
              <a:t>://datatracker.ietf.org/doc/draft-toutain-lpwan-coap-static-context-hc</a:t>
            </a:r>
            <a:r>
              <a:rPr lang="en-US" sz="2000" dirty="0" smtClean="0">
                <a:hlinkClick r:id="rId5"/>
              </a:rPr>
              <a:t>/</a:t>
            </a:r>
            <a:endParaRPr lang="en-US" sz="2000" dirty="0" smtClean="0"/>
          </a:p>
          <a:p>
            <a:pPr lvl="1"/>
            <a:r>
              <a:rPr lang="en-US" sz="1600" dirty="0" smtClean="0"/>
              <a:t>Abstract: </a:t>
            </a:r>
            <a:r>
              <a:rPr lang="en-US" sz="1600" dirty="0"/>
              <a:t>SCHC for </a:t>
            </a:r>
            <a:r>
              <a:rPr lang="en-US" sz="1600" dirty="0" smtClean="0"/>
              <a:t>CoAP</a:t>
            </a:r>
          </a:p>
          <a:p>
            <a:pPr marL="0" indent="0">
              <a:buNone/>
            </a:pPr>
            <a:r>
              <a:rPr lang="en-US" sz="2000" dirty="0" smtClean="0"/>
              <a:t>If Time Allows:</a:t>
            </a:r>
          </a:p>
          <a:p>
            <a:r>
              <a:rPr lang="en-US" sz="2000" dirty="0" smtClean="0">
                <a:hlinkClick r:id="rId6"/>
              </a:rPr>
              <a:t>https</a:t>
            </a:r>
            <a:r>
              <a:rPr lang="en-US" sz="2000" dirty="0">
                <a:hlinkClick r:id="rId6"/>
              </a:rPr>
              <a:t>://datatracker.ietf.org/doc/draft-gomez-lpwan-fragmentation-header/</a:t>
            </a:r>
            <a:endParaRPr lang="en-US" sz="2000" dirty="0"/>
          </a:p>
          <a:p>
            <a:pPr lvl="1"/>
            <a:r>
              <a:rPr lang="en-US" sz="1600" dirty="0" smtClean="0"/>
              <a:t>Abstract: </a:t>
            </a:r>
            <a:r>
              <a:rPr lang="en-US" sz="1600" dirty="0"/>
              <a:t>LPWAN Fragmentation </a:t>
            </a:r>
            <a:r>
              <a:rPr lang="en-US" sz="1600" dirty="0" smtClean="0"/>
              <a:t>Header </a:t>
            </a:r>
            <a:endParaRPr lang="en-US" sz="1600" dirty="0"/>
          </a:p>
          <a:p>
            <a:r>
              <a:rPr lang="en-US" sz="2000" dirty="0">
                <a:hlinkClick r:id="rId7"/>
              </a:rPr>
              <a:t>https://</a:t>
            </a:r>
            <a:r>
              <a:rPr lang="en-US" sz="2000" dirty="0" err="1">
                <a:hlinkClick r:id="rId7"/>
              </a:rPr>
              <a:t>datatracker.ietf.org</a:t>
            </a:r>
            <a:r>
              <a:rPr lang="en-US" sz="2000" dirty="0">
                <a:hlinkClick r:id="rId7"/>
              </a:rPr>
              <a:t>/doc/draft-</a:t>
            </a:r>
            <a:r>
              <a:rPr lang="en-US" sz="2000" dirty="0" err="1">
                <a:hlinkClick r:id="rId7"/>
              </a:rPr>
              <a:t>minaburo</a:t>
            </a:r>
            <a:r>
              <a:rPr lang="en-US" sz="2000" dirty="0">
                <a:hlinkClick r:id="rId7"/>
              </a:rPr>
              <a:t>-</a:t>
            </a:r>
            <a:r>
              <a:rPr lang="en-US" sz="2000" dirty="0" err="1">
                <a:hlinkClick r:id="rId7"/>
              </a:rPr>
              <a:t>lpwan</a:t>
            </a:r>
            <a:r>
              <a:rPr lang="en-US" sz="2000" dirty="0">
                <a:hlinkClick r:id="rId7"/>
              </a:rPr>
              <a:t>-</a:t>
            </a:r>
            <a:r>
              <a:rPr lang="en-US" sz="2000" dirty="0" err="1">
                <a:hlinkClick r:id="rId7"/>
              </a:rPr>
              <a:t>rohc</a:t>
            </a:r>
            <a:r>
              <a:rPr lang="en-US" sz="2000" dirty="0">
                <a:hlinkClick r:id="rId7"/>
              </a:rPr>
              <a:t>-applicability</a:t>
            </a:r>
            <a:r>
              <a:rPr lang="en-US" sz="2000" dirty="0"/>
              <a:t>/</a:t>
            </a:r>
          </a:p>
          <a:p>
            <a:pPr lvl="1"/>
            <a:r>
              <a:rPr lang="en-US" sz="1600" dirty="0"/>
              <a:t>Abstract: </a:t>
            </a:r>
            <a:r>
              <a:rPr lang="en-US" sz="1600" dirty="0" err="1"/>
              <a:t>RoHC</a:t>
            </a:r>
            <a:r>
              <a:rPr lang="en-US" sz="1600" dirty="0"/>
              <a:t> applicability in </a:t>
            </a:r>
            <a:r>
              <a:rPr lang="en-US" sz="1600" dirty="0" smtClean="0"/>
              <a:t>LPWAN</a:t>
            </a:r>
            <a:endParaRPr lang="en-US" sz="1600"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150</a:t>
            </a:fld>
            <a:endParaRPr lang="en-US"/>
          </a:p>
        </p:txBody>
      </p:sp>
    </p:spTree>
    <p:extLst>
      <p:ext uri="{BB962C8B-B14F-4D97-AF65-F5344CB8AC3E}">
        <p14:creationId xmlns:p14="http://schemas.microsoft.com/office/powerpoint/2010/main" val="450907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smtClean="0"/>
              <a:t>W3C </a:t>
            </a:r>
            <a:r>
              <a:rPr lang="en-US" sz="1600" dirty="0" err="1"/>
              <a:t>WoT</a:t>
            </a:r>
            <a:r>
              <a:rPr lang="en-US" sz="1600" dirty="0"/>
              <a:t> Update </a:t>
            </a:r>
            <a:r>
              <a:rPr lang="en-US" sz="1600" dirty="0" smtClean="0"/>
              <a:t>by Matthias </a:t>
            </a:r>
            <a:r>
              <a:rPr lang="en-US" sz="1600" dirty="0" err="1" smtClean="0"/>
              <a:t>Kovatsch</a:t>
            </a:r>
            <a:endParaRPr lang="en-US" sz="1600" dirty="0"/>
          </a:p>
          <a:p>
            <a:pPr marL="0" indent="0">
              <a:buNone/>
            </a:pP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a:t>
            </a:r>
            <a:r>
              <a:rPr lang="en-US" sz="2000" dirty="0">
                <a:hlinkClick r:id="rId4"/>
              </a:rPr>
              <a:t>-keranen-t2trg-rest-</a:t>
            </a:r>
            <a:r>
              <a:rPr lang="en-US" sz="2000" dirty="0" smtClean="0">
                <a:hlinkClick r:id="rId4"/>
              </a:rPr>
              <a:t>iot</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draft</a:t>
            </a:r>
            <a:r>
              <a:rPr lang="en-US" sz="2000" dirty="0">
                <a:hlinkClick r:id="rId5"/>
              </a:rPr>
              <a:t>-koster-t2trg-</a:t>
            </a:r>
            <a:r>
              <a:rPr lang="en-US" sz="2000" dirty="0" smtClean="0">
                <a:hlinkClick r:id="rId5"/>
              </a:rPr>
              <a:t>hsml</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a:t>
            </a:r>
            <a:r>
              <a:rPr lang="en-US" sz="2000" dirty="0">
                <a:hlinkClick r:id="rId6"/>
              </a:rPr>
              <a:t>-hartke-t2trg-</a:t>
            </a:r>
            <a:r>
              <a:rPr lang="en-US" sz="2000" dirty="0" smtClean="0">
                <a:hlinkClick r:id="rId6"/>
              </a:rPr>
              <a:t>coral</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a:t>)</a:t>
            </a:r>
          </a:p>
          <a:p>
            <a:endParaRPr lang="en-US" sz="1600" dirty="0"/>
          </a:p>
          <a:p>
            <a:r>
              <a:rPr lang="en-US" sz="1600" dirty="0"/>
              <a:t>CoMI/YANG interaction model for IoT </a:t>
            </a:r>
            <a:r>
              <a:rPr lang="en-US" sz="1600" dirty="0" smtClean="0"/>
              <a:t>by Alexander </a:t>
            </a:r>
            <a:r>
              <a:rPr lang="en-US" sz="1600" dirty="0" err="1" smtClean="0"/>
              <a:t>Pelov</a:t>
            </a:r>
            <a:endParaRPr lang="en-US" sz="1600" dirty="0" smtClean="0">
              <a:hlinkClick r:id="rId7"/>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151</a:t>
            </a:fld>
            <a:endParaRPr lang="en-US"/>
          </a:p>
        </p:txBody>
      </p:sp>
    </p:spTree>
    <p:extLst>
      <p:ext uri="{BB962C8B-B14F-4D97-AF65-F5344CB8AC3E}">
        <p14:creationId xmlns:p14="http://schemas.microsoft.com/office/powerpoint/2010/main" val="2422090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533400"/>
            <a:ext cx="8534400" cy="5867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a:t>
            </a:r>
            <a:r>
              <a:rPr lang="en-US" sz="2000" dirty="0">
                <a:hlinkClick r:id="rId5"/>
              </a:rPr>
              <a:t>-ietf-ace-cbor-web-token-01 </a:t>
            </a:r>
          </a:p>
          <a:p>
            <a:pPr lvl="1"/>
            <a:r>
              <a:rPr lang="en-US" sz="1600" dirty="0" smtClean="0"/>
              <a:t>Abstract: CBOR </a:t>
            </a:r>
            <a:r>
              <a:rPr lang="en-US" sz="1600" dirty="0"/>
              <a:t>Web Token (CWT</a:t>
            </a:r>
            <a:r>
              <a:rPr lang="en-US" sz="1600" dirty="0" smtClean="0"/>
              <a:t>)</a:t>
            </a:r>
          </a:p>
          <a:p>
            <a:r>
              <a:rPr lang="en-US" sz="2000" dirty="0" smtClean="0">
                <a:hlinkClick r:id="rId6"/>
              </a:rPr>
              <a:t>draft-somaraju-ace-multicast/</a:t>
            </a:r>
            <a:endParaRPr lang="en-US" sz="2000" dirty="0"/>
          </a:p>
          <a:p>
            <a:pPr lvl="1"/>
            <a:r>
              <a:rPr lang="en-US" sz="1600" dirty="0" smtClean="0"/>
              <a:t>Abstract: Security </a:t>
            </a:r>
            <a:r>
              <a:rPr lang="en-US" sz="1600" dirty="0"/>
              <a:t>for Low-Latency Group </a:t>
            </a:r>
            <a:r>
              <a:rPr lang="en-US" sz="1600" dirty="0" smtClean="0"/>
              <a:t>Communication</a:t>
            </a:r>
            <a:endParaRPr lang="en-US" sz="1600" dirty="0"/>
          </a:p>
          <a:p>
            <a:r>
              <a:rPr lang="en-US" sz="2000" dirty="0" smtClean="0">
                <a:hlinkClick r:id="rId7"/>
              </a:rPr>
              <a:t>draft-seitz-ace-ocsoap-profile/</a:t>
            </a:r>
            <a:endParaRPr lang="en-US" sz="2000" dirty="0"/>
          </a:p>
          <a:p>
            <a:pPr lvl="1"/>
            <a:r>
              <a:rPr lang="en-US" sz="1600" dirty="0" smtClean="0"/>
              <a:t>Abstract: OSCOAP </a:t>
            </a:r>
            <a:r>
              <a:rPr lang="en-US" sz="1600" dirty="0"/>
              <a:t>profile of ACE  </a:t>
            </a:r>
          </a:p>
          <a:p>
            <a:r>
              <a:rPr lang="en-US" sz="2000" dirty="0" smtClean="0">
                <a:hlinkClick r:id="rId8"/>
              </a:rPr>
              <a:t>draft-selander-ace-cose-ecdhe/</a:t>
            </a:r>
            <a:endParaRPr lang="en-US" sz="2000" dirty="0"/>
          </a:p>
          <a:p>
            <a:pPr lvl="1"/>
            <a:r>
              <a:rPr lang="en-US" sz="1600" dirty="0" smtClean="0"/>
              <a:t>Abstract: Ephemeral </a:t>
            </a:r>
            <a:r>
              <a:rPr lang="en-US" sz="1600" dirty="0" err="1"/>
              <a:t>Diffie</a:t>
            </a:r>
            <a:r>
              <a:rPr lang="en-US" sz="1600" dirty="0"/>
              <a:t>-Hellman Over </a:t>
            </a:r>
            <a:r>
              <a:rPr lang="en-US" sz="1600" dirty="0" smtClean="0"/>
              <a:t>COSE</a:t>
            </a:r>
            <a:endParaRPr lang="en-US" sz="1600" dirty="0"/>
          </a:p>
          <a:p>
            <a:r>
              <a:rPr lang="en-US" sz="2000" dirty="0" smtClean="0">
                <a:hlinkClick r:id="rId9"/>
              </a:rPr>
              <a:t>draft-gerdes-ace-dtls-authorize/</a:t>
            </a:r>
            <a:endParaRPr lang="en-US" sz="2000" dirty="0"/>
          </a:p>
          <a:p>
            <a:pPr lvl="1"/>
            <a:r>
              <a:rPr lang="en-US" sz="1600" dirty="0" smtClean="0"/>
              <a:t>Abstract: DTLS </a:t>
            </a:r>
            <a:r>
              <a:rPr lang="en-US" sz="1600" dirty="0"/>
              <a:t>Profile for </a:t>
            </a:r>
            <a:r>
              <a:rPr lang="en-US" sz="1600" dirty="0" smtClean="0"/>
              <a:t>ACE</a:t>
            </a:r>
            <a:endParaRPr lang="en-US" sz="1600" dirty="0"/>
          </a:p>
          <a:p>
            <a:r>
              <a:rPr lang="en-US" sz="2000" dirty="0" smtClean="0">
                <a:hlinkClick r:id="rId10"/>
              </a:rPr>
              <a:t>draft</a:t>
            </a:r>
            <a:r>
              <a:rPr lang="en-US" sz="2000" dirty="0">
                <a:hlinkClick r:id="rId10"/>
              </a:rPr>
              <a:t>-navas-ace-secure-time-synchronization</a:t>
            </a:r>
            <a:r>
              <a:rPr lang="en-US" sz="2000" dirty="0" smtClean="0">
                <a:hlinkClick r:id="rId10"/>
              </a:rPr>
              <a:t>/</a:t>
            </a:r>
            <a:endParaRPr lang="en-US" sz="2000" dirty="0" smtClean="0"/>
          </a:p>
          <a:p>
            <a:pPr lvl="1"/>
            <a:r>
              <a:rPr lang="en-US" sz="1600" dirty="0" smtClean="0"/>
              <a:t>Abstract: Lightweight </a:t>
            </a:r>
            <a:r>
              <a:rPr lang="en-US" sz="1600" dirty="0"/>
              <a:t>Authenticated Time (</a:t>
            </a:r>
            <a:r>
              <a:rPr lang="en-US" sz="1600" dirty="0" err="1"/>
              <a:t>LATe</a:t>
            </a:r>
            <a:r>
              <a:rPr lang="en-US" sz="1600" dirty="0"/>
              <a:t>) </a:t>
            </a:r>
            <a:r>
              <a:rPr lang="en-US" sz="1600" dirty="0" smtClean="0"/>
              <a:t>Synchronization</a:t>
            </a:r>
            <a:endParaRPr lang="en-US" sz="1600" dirty="0"/>
          </a:p>
          <a:p>
            <a:pPr lvl="1"/>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152</a:t>
            </a:fld>
            <a:endParaRPr lang="en-US"/>
          </a:p>
        </p:txBody>
      </p:sp>
    </p:spTree>
    <p:extLst>
      <p:ext uri="{BB962C8B-B14F-4D97-AF65-F5344CB8AC3E}">
        <p14:creationId xmlns:p14="http://schemas.microsoft.com/office/powerpoint/2010/main" val="2574202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IG LPWA can identify solutions to numerous problems stated for lp-wan. </a:t>
            </a:r>
            <a:r>
              <a:rPr lang="en-US" sz="2000" dirty="0"/>
              <a:t>IG LPWA could </a:t>
            </a:r>
            <a:r>
              <a:rPr lang="en-US" sz="2000" dirty="0" smtClean="0"/>
              <a:t>produce a document describing the behaviors in 802.15.4 (LECIM) and 802.15.9 (KMP) that address the noted problems.</a:t>
            </a:r>
          </a:p>
          <a:p>
            <a:pPr lvl="2">
              <a:buClr>
                <a:srgbClr val="FF0000"/>
              </a:buClr>
              <a:buFont typeface="Wingdings" charset="2"/>
              <a:buChar char="q"/>
            </a:pPr>
            <a:r>
              <a:rPr lang="en-US" sz="1800" dirty="0" smtClean="0"/>
              <a:t>Status: Transferred to IG LPWA</a:t>
            </a:r>
          </a:p>
          <a:p>
            <a:pPr lvl="2">
              <a:buClr>
                <a:srgbClr val="FF0000"/>
              </a:buClr>
              <a:buFont typeface="Wingdings" charset="2"/>
              <a:buChar char="q"/>
            </a:pPr>
            <a:r>
              <a:rPr lang="en-US" sz="1800" dirty="0" smtClean="0"/>
              <a:t>Responsible: Robert</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153</a:t>
            </a:fld>
            <a:endParaRPr lang="en-US"/>
          </a:p>
        </p:txBody>
      </p:sp>
    </p:spTree>
    <p:extLst>
      <p:ext uri="{BB962C8B-B14F-4D97-AF65-F5344CB8AC3E}">
        <p14:creationId xmlns:p14="http://schemas.microsoft.com/office/powerpoint/2010/main" val="126681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2">
              <a:buClr>
                <a:srgbClr val="FF0000"/>
              </a:buClr>
              <a:buFont typeface="Wingdings" charset="2"/>
              <a:buChar char="q"/>
            </a:pPr>
            <a:r>
              <a:rPr lang="en-US" sz="2000" strike="sngStrike" dirty="0" smtClean="0"/>
              <a:t>Effort to develop the concept of reduction of over-the-air header sizes for lp-wan type packets</a:t>
            </a:r>
          </a:p>
          <a:p>
            <a:pPr lvl="3">
              <a:buClr>
                <a:srgbClr val="FF0000"/>
              </a:buClr>
              <a:buFont typeface="Wingdings" charset="2"/>
              <a:buChar char="q"/>
            </a:pPr>
            <a:r>
              <a:rPr lang="en-US" sz="1600" strike="sngStrike" dirty="0" smtClean="0"/>
              <a:t>Read “</a:t>
            </a:r>
            <a:r>
              <a:rPr lang="en-US" sz="1600" strike="sngStrike" dirty="0" err="1"/>
              <a:t>RoHC</a:t>
            </a:r>
            <a:r>
              <a:rPr lang="en-US" sz="1600" strike="sngStrike" dirty="0"/>
              <a:t> applicability in LPWAN draft-minaburo-lpwan-rohc-applicability-</a:t>
            </a:r>
            <a:r>
              <a:rPr lang="en-US" sz="1600" strike="sngStrike" dirty="0" smtClean="0"/>
              <a:t>00”</a:t>
            </a:r>
          </a:p>
          <a:p>
            <a:pPr lvl="3">
              <a:buClr>
                <a:srgbClr val="FF0000"/>
              </a:buClr>
              <a:buFont typeface="Wingdings" charset="2"/>
              <a:buChar char="q"/>
            </a:pPr>
            <a:r>
              <a:rPr lang="en-US" sz="1600" strike="sngStrike" dirty="0" smtClean="0"/>
              <a:t>Next meeting will discuss this option</a:t>
            </a:r>
          </a:p>
          <a:p>
            <a:pPr lvl="3">
              <a:buClr>
                <a:srgbClr val="FF0000"/>
              </a:buClr>
              <a:buFont typeface="Wingdings" charset="2"/>
              <a:buChar char="q"/>
            </a:pPr>
            <a:r>
              <a:rPr lang="en-US" sz="1600" strike="sngStrike" dirty="0" smtClean="0"/>
              <a:t>Work with IETF </a:t>
            </a:r>
            <a:r>
              <a:rPr lang="en-US" sz="1600" strike="sngStrike" dirty="0" err="1" smtClean="0"/>
              <a:t>lpwan</a:t>
            </a:r>
            <a:r>
              <a:rPr lang="en-US" sz="1600" strike="sngStrike" dirty="0" smtClean="0"/>
              <a:t> for a method of </a:t>
            </a:r>
            <a:r>
              <a:rPr lang="en-US" sz="1600" strike="sngStrike" dirty="0" err="1" smtClean="0"/>
              <a:t>LoHC</a:t>
            </a:r>
            <a:r>
              <a:rPr lang="en-US" sz="1600" strike="sngStrike" dirty="0" smtClean="0"/>
              <a:t> that works with 802.15.4 and then show results</a:t>
            </a:r>
            <a:endParaRPr lang="en-US" sz="1600" strike="sngStrike" dirty="0"/>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154</a:t>
            </a:fld>
            <a:endParaRPr lang="en-US"/>
          </a:p>
        </p:txBody>
      </p:sp>
    </p:spTree>
    <p:extLst>
      <p:ext uri="{BB962C8B-B14F-4D97-AF65-F5344CB8AC3E}">
        <p14:creationId xmlns:p14="http://schemas.microsoft.com/office/powerpoint/2010/main" val="1257966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685800" lvl="1" indent="-290513" fontAlgn="b">
              <a:buClr>
                <a:srgbClr val="FF0000"/>
              </a:buClr>
              <a:buFont typeface="Wingdings" charset="2"/>
              <a:buChar char="q"/>
            </a:pPr>
            <a:r>
              <a:rPr lang="en-US" b="1" dirty="0"/>
              <a:t> </a:t>
            </a:r>
            <a:r>
              <a:rPr lang="en-US" b="1" dirty="0" smtClean="0"/>
              <a:t> Presentation</a:t>
            </a:r>
            <a:r>
              <a:rPr lang="en-US" sz="2000" b="1" dirty="0"/>
              <a:t>: </a:t>
            </a:r>
            <a:endParaRPr lang="en-US" sz="2000" b="1" dirty="0" smtClean="0"/>
          </a:p>
          <a:p>
            <a:pPr marL="1135063" lvl="1" indent="-290513" fontAlgn="b">
              <a:buClr>
                <a:srgbClr val="FF0000"/>
              </a:buClr>
              <a:buFont typeface="Wingdings" charset="2"/>
              <a:buChar char="q"/>
            </a:pPr>
            <a:r>
              <a:rPr lang="en-US" sz="2000" b="1" dirty="0" smtClean="0"/>
              <a:t>Long </a:t>
            </a:r>
            <a:r>
              <a:rPr lang="en-US" sz="2000" b="1" dirty="0"/>
              <a:t>Range Optical Wireless Communication for Automotive applications (15-16-0793-00) from Yeong Min </a:t>
            </a:r>
            <a:r>
              <a:rPr lang="en-US" sz="2000" b="1" dirty="0" smtClean="0"/>
              <a:t>Jang</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155</a:t>
            </a:fld>
            <a:endParaRPr lang="en-US"/>
          </a:p>
        </p:txBody>
      </p:sp>
    </p:spTree>
    <p:extLst>
      <p:ext uri="{BB962C8B-B14F-4D97-AF65-F5344CB8AC3E}">
        <p14:creationId xmlns:p14="http://schemas.microsoft.com/office/powerpoint/2010/main" val="1085569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3000"/>
            <a:ext cx="8915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a:t>
            </a:r>
            <a:r>
              <a:rPr lang="en-US" sz="2000" dirty="0" smtClean="0"/>
              <a:t>Standards’ </a:t>
            </a:r>
            <a:r>
              <a:rPr lang="en-US" sz="2000" dirty="0"/>
              <a:t>issues </a:t>
            </a:r>
            <a:r>
              <a:rPr lang="en-US" sz="2000" dirty="0" smtClean="0"/>
              <a:t>were reported</a:t>
            </a:r>
            <a:endParaRPr lang="en-US" sz="2000" dirty="0"/>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None requested</a:t>
            </a:r>
          </a:p>
          <a:p>
            <a:pPr marL="800100" lvl="1" indent="-342900">
              <a:buClr>
                <a:srgbClr val="FF0000"/>
              </a:buClr>
              <a:buFont typeface="Wingdings" charset="2"/>
              <a:buChar char="q"/>
            </a:pPr>
            <a:endParaRPr lang="en-US" sz="2000" dirty="0" smtClean="0"/>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IEEE 802.15 </a:t>
            </a:r>
            <a:r>
              <a:rPr lang="mr-IN" sz="1800" dirty="0" smtClean="0"/>
              <a:t>–</a:t>
            </a:r>
            <a:r>
              <a:rPr lang="en-US" sz="1800" dirty="0" smtClean="0"/>
              <a:t> IETF Liaison communications status was updated</a:t>
            </a:r>
          </a:p>
          <a:p>
            <a:pPr marL="1204913" lvl="2" indent="-396875">
              <a:buClr>
                <a:srgbClr val="FF0000"/>
              </a:buClr>
              <a:buFont typeface="Wingdings" charset="2"/>
              <a:buChar char="q"/>
            </a:pPr>
            <a:r>
              <a:rPr lang="en-US" sz="1800" dirty="0" smtClean="0"/>
              <a:t>The following item was transferred to the LPWA IG:</a:t>
            </a:r>
          </a:p>
          <a:p>
            <a:pPr marL="1597025" lvl="3"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a:t>
            </a:r>
          </a:p>
          <a:p>
            <a:pPr marL="1204913" lvl="2" indent="-396875">
              <a:buClr>
                <a:srgbClr val="FF0000"/>
              </a:buClr>
              <a:buFont typeface="Wingdings" charset="2"/>
              <a:buChar char="q"/>
            </a:pPr>
            <a:r>
              <a:rPr lang="en-US" sz="1800" dirty="0" smtClean="0"/>
              <a:t>The following item was deleted since the IETF lp-wan has already started it:</a:t>
            </a:r>
          </a:p>
          <a:p>
            <a:pPr marL="1598613" lvl="3" indent="-404813">
              <a:buClr>
                <a:srgbClr val="FF0000"/>
              </a:buClr>
              <a:buFont typeface="Wingdings" charset="2"/>
              <a:buChar char="q"/>
            </a:pPr>
            <a:r>
              <a:rPr lang="en-US" sz="1800" dirty="0">
                <a:solidFill>
                  <a:srgbClr val="FF0000"/>
                </a:solidFill>
              </a:rPr>
              <a:t>Effort to develop the concept of reduction of over-the-air header sizes for lp-wan type packets</a:t>
            </a:r>
          </a:p>
          <a:p>
            <a:pPr marL="2003425" lvl="4" indent="-404813">
              <a:buClr>
                <a:srgbClr val="FF0000"/>
              </a:buClr>
              <a:buFont typeface="Wingdings" charset="2"/>
              <a:buChar char="q"/>
            </a:pPr>
            <a:r>
              <a:rPr lang="en-US" sz="1600" dirty="0">
                <a:solidFill>
                  <a:srgbClr val="FF0000"/>
                </a:solidFill>
              </a:rPr>
              <a:t>Read “</a:t>
            </a:r>
            <a:r>
              <a:rPr lang="en-US" sz="1600" dirty="0" err="1">
                <a:solidFill>
                  <a:srgbClr val="FF0000"/>
                </a:solidFill>
              </a:rPr>
              <a:t>RoHC</a:t>
            </a:r>
            <a:r>
              <a:rPr lang="en-US" sz="1600" dirty="0">
                <a:solidFill>
                  <a:srgbClr val="FF0000"/>
                </a:solidFill>
              </a:rPr>
              <a:t> applicability in LPWAN draft-minaburo-lpwan-rohc-applicability-00”</a:t>
            </a:r>
          </a:p>
          <a:p>
            <a:pPr marL="2003425" lvl="4" indent="-404813">
              <a:buClr>
                <a:srgbClr val="FF0000"/>
              </a:buClr>
              <a:buFont typeface="Wingdings" charset="2"/>
              <a:buChar char="q"/>
            </a:pPr>
            <a:r>
              <a:rPr lang="en-US" sz="1600" dirty="0">
                <a:solidFill>
                  <a:srgbClr val="FF0000"/>
                </a:solidFill>
              </a:rPr>
              <a:t>Next meeting will discuss this option</a:t>
            </a:r>
          </a:p>
          <a:p>
            <a:pPr marL="2003425" lvl="4" indent="-404813">
              <a:buClr>
                <a:srgbClr val="FF0000"/>
              </a:buClr>
              <a:buFont typeface="Wingdings" charset="2"/>
              <a:buChar char="q"/>
            </a:pPr>
            <a:r>
              <a:rPr lang="en-US" sz="1600" dirty="0">
                <a:solidFill>
                  <a:srgbClr val="FF0000"/>
                </a:solidFill>
              </a:rPr>
              <a:t>Work with IETF </a:t>
            </a:r>
            <a:r>
              <a:rPr lang="en-US" sz="1600" dirty="0" smtClean="0">
                <a:solidFill>
                  <a:srgbClr val="FF0000"/>
                </a:solidFill>
              </a:rPr>
              <a:t>lp-wan </a:t>
            </a:r>
            <a:r>
              <a:rPr lang="en-US" sz="1600" dirty="0">
                <a:solidFill>
                  <a:srgbClr val="FF0000"/>
                </a:solidFill>
              </a:rPr>
              <a:t>for a method of </a:t>
            </a:r>
            <a:r>
              <a:rPr lang="en-US" sz="1600" dirty="0" err="1">
                <a:solidFill>
                  <a:srgbClr val="FF0000"/>
                </a:solidFill>
              </a:rPr>
              <a:t>LoHC</a:t>
            </a:r>
            <a:r>
              <a:rPr lang="en-US" sz="1600" dirty="0">
                <a:solidFill>
                  <a:srgbClr val="FF0000"/>
                </a:solidFill>
              </a:rPr>
              <a:t> that works with 802.15.4 and then show </a:t>
            </a:r>
            <a:r>
              <a:rPr lang="en-US" sz="1600" dirty="0" smtClean="0">
                <a:solidFill>
                  <a:srgbClr val="FF0000"/>
                </a:solidFill>
              </a:rPr>
              <a:t>results</a:t>
            </a:r>
            <a:endParaRPr lang="en-US" sz="1800" dirty="0" smtClean="0">
              <a:solidFill>
                <a:srgbClr val="FF0000"/>
              </a:solidFill>
            </a:endParaRPr>
          </a:p>
        </p:txBody>
      </p:sp>
    </p:spTree>
    <p:extLst>
      <p:ext uri="{BB962C8B-B14F-4D97-AF65-F5344CB8AC3E}">
        <p14:creationId xmlns:p14="http://schemas.microsoft.com/office/powerpoint/2010/main" val="2773201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157</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838200"/>
            <a:ext cx="89154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WNG presentation</a:t>
            </a:r>
            <a:endParaRPr lang="en-US" sz="1800" b="1" dirty="0"/>
          </a:p>
          <a:p>
            <a:pPr marL="801688" lvl="1" indent="-342900" fontAlgn="b">
              <a:buClr>
                <a:srgbClr val="FF0000"/>
              </a:buClr>
              <a:buFont typeface="Wingdings" charset="2"/>
              <a:buChar char="q"/>
            </a:pPr>
            <a:r>
              <a:rPr lang="en-US" sz="1800" dirty="0"/>
              <a:t>Long Range Optical Wireless Communication for Automotive applications (15-16-0793-00) from Yeong Min </a:t>
            </a:r>
            <a:r>
              <a:rPr lang="en-US" sz="1800" dirty="0" smtClean="0"/>
              <a:t>Jang</a:t>
            </a:r>
          </a:p>
          <a:p>
            <a:pPr marL="801688" lvl="1"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Sufficient interest to start an interest group based upon the use case of  “</a:t>
            </a:r>
            <a:r>
              <a:rPr lang="en-US" sz="1800" dirty="0" smtClean="0"/>
              <a:t>Vehicular Assistance Technology” (VAT).  Additional detail of the </a:t>
            </a:r>
            <a:r>
              <a:rPr lang="en-US" sz="1800" dirty="0" smtClean="0">
                <a:solidFill>
                  <a:srgbClr val="000000"/>
                </a:solidFill>
                <a:ea typeface="Lucida Grande"/>
                <a:cs typeface="Lucida Grande"/>
              </a:rPr>
              <a:t>aspects for this use case are the d</a:t>
            </a:r>
            <a:r>
              <a:rPr lang="en-US" sz="1800" dirty="0" smtClean="0"/>
              <a:t>evelopment of high speed and accurate measurement of surrounding area at high vehicle speeds to assist in autonomous driving, safe driving, collision avoidance, drone to drone communication, and monitoring.</a:t>
            </a:r>
          </a:p>
          <a:p>
            <a:pPr marL="801688" lvl="1"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Key elements of VAT</a:t>
            </a:r>
            <a:r>
              <a:rPr lang="en-US" sz="1800" dirty="0" smtClean="0"/>
              <a:t>:</a:t>
            </a:r>
            <a:endParaRPr lang="en-US" sz="1800" dirty="0"/>
          </a:p>
          <a:p>
            <a:pPr marL="1258888" lvl="2" indent="-342900" fontAlgn="b">
              <a:buClr>
                <a:srgbClr val="FF0000"/>
              </a:buClr>
              <a:buFont typeface="Wingdings" charset="2"/>
              <a:buChar char="q"/>
            </a:pPr>
            <a:r>
              <a:rPr lang="en-US" sz="1800" dirty="0" smtClean="0"/>
              <a:t>Autonomous </a:t>
            </a:r>
            <a:r>
              <a:rPr lang="en-US" sz="1800" dirty="0"/>
              <a:t>driving and </a:t>
            </a:r>
            <a:r>
              <a:rPr lang="en-US" sz="1800" dirty="0" smtClean="0"/>
              <a:t>safety</a:t>
            </a:r>
          </a:p>
          <a:p>
            <a:pPr marL="1258888" lvl="2" indent="-342900" fontAlgn="b">
              <a:buClr>
                <a:srgbClr val="FF0000"/>
              </a:buClr>
              <a:buFont typeface="Wingdings" charset="2"/>
              <a:buChar char="q"/>
            </a:pPr>
            <a:r>
              <a:rPr lang="en-US" sz="1800" dirty="0" smtClean="0"/>
              <a:t>Distance </a:t>
            </a:r>
            <a:r>
              <a:rPr lang="en-US" sz="1800" dirty="0"/>
              <a:t>measurement between multiple </a:t>
            </a:r>
            <a:r>
              <a:rPr lang="en-US" sz="1800" dirty="0" smtClean="0"/>
              <a:t>objects</a:t>
            </a:r>
          </a:p>
          <a:p>
            <a:pPr marL="1258888" lvl="2" indent="-342900" fontAlgn="b">
              <a:buClr>
                <a:srgbClr val="FF0000"/>
              </a:buClr>
              <a:buFont typeface="Wingdings" charset="2"/>
              <a:buChar char="q"/>
            </a:pPr>
            <a:r>
              <a:rPr lang="en-US" sz="1800" dirty="0" smtClean="0"/>
              <a:t>Avoiding </a:t>
            </a:r>
            <a:r>
              <a:rPr lang="en-US" sz="1800" dirty="0"/>
              <a:t>drones </a:t>
            </a:r>
            <a:r>
              <a:rPr lang="en-US" sz="1800" dirty="0" smtClean="0"/>
              <a:t>collision via </a:t>
            </a:r>
            <a:r>
              <a:rPr lang="en-US" sz="1800" dirty="0"/>
              <a:t>drone to drone communication</a:t>
            </a:r>
            <a:endParaRPr lang="en-US" sz="1800" dirty="0" smtClean="0"/>
          </a:p>
          <a:p>
            <a:pPr marL="1258888" lvl="2" indent="-342900" fontAlgn="b">
              <a:buClr>
                <a:srgbClr val="FF0000"/>
              </a:buClr>
              <a:buFont typeface="Wingdings" charset="2"/>
              <a:buChar char="q"/>
            </a:pPr>
            <a:r>
              <a:rPr lang="en-US" sz="1800" dirty="0" smtClean="0"/>
              <a:t>Autonomous vehicle navigation</a:t>
            </a:r>
          </a:p>
          <a:p>
            <a:pPr marL="1258888" lvl="2" indent="-342900" fontAlgn="b">
              <a:buClr>
                <a:srgbClr val="FF0000"/>
              </a:buClr>
              <a:buFont typeface="Wingdings" charset="2"/>
              <a:buChar char="q"/>
            </a:pPr>
            <a:r>
              <a:rPr lang="en-US" sz="1800" dirty="0" smtClean="0"/>
              <a:t>Distance </a:t>
            </a:r>
            <a:r>
              <a:rPr lang="en-US" sz="1800" dirty="0"/>
              <a:t>measurement and high-speed communication </a:t>
            </a:r>
            <a:r>
              <a:rPr lang="en-US" sz="1800" dirty="0" smtClean="0"/>
              <a:t>link</a:t>
            </a:r>
          </a:p>
          <a:p>
            <a:pPr marL="1258888" lvl="2" indent="-342900" fontAlgn="b">
              <a:buClr>
                <a:srgbClr val="FF0000"/>
              </a:buClr>
              <a:buFont typeface="Wingdings" charset="2"/>
              <a:buChar char="q"/>
            </a:pPr>
            <a:r>
              <a:rPr lang="en-US" sz="1800" dirty="0" smtClean="0"/>
              <a:t>Multi</a:t>
            </a:r>
            <a:r>
              <a:rPr lang="en-US" sz="1800" dirty="0"/>
              <a:t>-vehicle speed </a:t>
            </a:r>
            <a:r>
              <a:rPr lang="en-US" sz="1800" dirty="0" smtClean="0"/>
              <a:t>measurement</a:t>
            </a:r>
          </a:p>
          <a:p>
            <a:pPr marL="1258888" lvl="2" indent="-342900" fontAlgn="b">
              <a:buClr>
                <a:srgbClr val="FF0000"/>
              </a:buClr>
              <a:buFont typeface="Wingdings" charset="2"/>
              <a:buChar char="q"/>
            </a:pPr>
            <a:r>
              <a:rPr lang="en-US" sz="1800" dirty="0" smtClean="0"/>
              <a:t>Precise localization</a:t>
            </a:r>
          </a:p>
          <a:p>
            <a:pPr marL="1258888" lvl="2" indent="-342900" fontAlgn="b">
              <a:buClr>
                <a:srgbClr val="FF0000"/>
              </a:buClr>
              <a:buFont typeface="Wingdings" charset="2"/>
              <a:buChar char="q"/>
            </a:pPr>
            <a:endParaRPr lang="en-US" sz="1800" dirty="0" smtClean="0"/>
          </a:p>
          <a:p>
            <a:pPr marL="801688" lvl="1" indent="-342900" fontAlgn="b">
              <a:buClr>
                <a:srgbClr val="FF0000"/>
              </a:buClr>
              <a:buFont typeface="Wingdings" charset="2"/>
              <a:buChar char="q"/>
            </a:pPr>
            <a:r>
              <a:rPr lang="en-US" sz="1800" dirty="0" smtClean="0">
                <a:solidFill>
                  <a:srgbClr val="000000"/>
                </a:solidFill>
                <a:ea typeface="Lucida Grande"/>
                <a:cs typeface="Lucida Grande"/>
              </a:rPr>
              <a:t>First meeting of the VAT IG will be in January 2017</a:t>
            </a:r>
            <a:endParaRPr lang="en-US" sz="1800" dirty="0">
              <a:solidFill>
                <a:srgbClr val="000000"/>
              </a:solidFill>
              <a:ea typeface="Lucida Grande"/>
              <a:cs typeface="Lucida Grande"/>
            </a:endParaRPr>
          </a:p>
        </p:txBody>
      </p:sp>
    </p:spTree>
    <p:extLst>
      <p:ext uri="{BB962C8B-B14F-4D97-AF65-F5344CB8AC3E}">
        <p14:creationId xmlns:p14="http://schemas.microsoft.com/office/powerpoint/2010/main" val="1298688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158</a:t>
            </a:fld>
            <a:endParaRPr lang="en-US"/>
          </a:p>
        </p:txBody>
      </p:sp>
      <p:sp>
        <p:nvSpPr>
          <p:cNvPr id="5" name="TextBox 4"/>
          <p:cNvSpPr txBox="1"/>
          <p:nvPr/>
        </p:nvSpPr>
        <p:spPr>
          <a:xfrm>
            <a:off x="609600" y="990600"/>
            <a:ext cx="8001000" cy="584776"/>
          </a:xfrm>
          <a:prstGeom prst="rect">
            <a:avLst/>
          </a:prstGeom>
          <a:noFill/>
        </p:spPr>
        <p:txBody>
          <a:bodyPr wrap="square" rtlCol="0">
            <a:spAutoFit/>
          </a:bodyPr>
          <a:lstStyle/>
          <a:p>
            <a:r>
              <a:rPr lang="en-US" sz="3200" b="1" dirty="0" smtClean="0"/>
              <a:t>Motion to approve ITU-T SC20 submission</a:t>
            </a:r>
            <a:endParaRPr lang="en-US" sz="3200" b="1" dirty="0"/>
          </a:p>
        </p:txBody>
      </p:sp>
      <p:sp>
        <p:nvSpPr>
          <p:cNvPr id="6" name="TextBox 5"/>
          <p:cNvSpPr txBox="1"/>
          <p:nvPr/>
        </p:nvSpPr>
        <p:spPr>
          <a:xfrm>
            <a:off x="838200" y="2209800"/>
            <a:ext cx="6704880" cy="1015663"/>
          </a:xfrm>
          <a:prstGeom prst="rect">
            <a:avLst/>
          </a:prstGeom>
          <a:noFill/>
        </p:spPr>
        <p:txBody>
          <a:bodyPr wrap="none" rtlCol="0">
            <a:spAutoFit/>
          </a:bodyPr>
          <a:lstStyle/>
          <a:p>
            <a:r>
              <a:rPr lang="en-US" sz="2000" i="1" dirty="0" smtClean="0"/>
              <a:t>Move that the 802.15 WG approve the submission of document </a:t>
            </a:r>
            <a:br>
              <a:rPr lang="en-US" sz="2000" i="1" dirty="0" smtClean="0"/>
            </a:br>
            <a:r>
              <a:rPr lang="en-US" sz="2000" i="1" dirty="0" smtClean="0"/>
              <a:t>15-16-0753-02 to ITU-T SG 20 and IEEE 802.24.</a:t>
            </a:r>
          </a:p>
          <a:p>
            <a:r>
              <a:rPr lang="en-US" sz="2000" dirty="0" smtClean="0"/>
              <a:t>Moved by Pat Kinney	Seconded by </a:t>
            </a:r>
            <a:endParaRPr lang="en-US" sz="2000" dirty="0"/>
          </a:p>
        </p:txBody>
      </p:sp>
    </p:spTree>
    <p:extLst>
      <p:ext uri="{BB962C8B-B14F-4D97-AF65-F5344CB8AC3E}">
        <p14:creationId xmlns:p14="http://schemas.microsoft.com/office/powerpoint/2010/main" val="268880671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End of Closing Reports</a:t>
            </a:r>
            <a:endParaRPr lang="en-US" dirty="0"/>
          </a:p>
        </p:txBody>
      </p:sp>
      <p:sp>
        <p:nvSpPr>
          <p:cNvPr id="2" name="Date Placeholder 1"/>
          <p:cNvSpPr>
            <a:spLocks noGrp="1"/>
          </p:cNvSpPr>
          <p:nvPr>
            <p:ph type="dt" sz="half" idx="10"/>
          </p:nvPr>
        </p:nvSpPr>
        <p:spPr/>
        <p:txBody>
          <a:bodyPr/>
          <a:lstStyle/>
          <a:p>
            <a:pPr>
              <a:defRPr/>
            </a:pPr>
            <a:r>
              <a:rPr lang="en-US" smtClean="0"/>
              <a:t>November 2016</a:t>
            </a:r>
            <a:endParaRPr lang="en-US"/>
          </a:p>
        </p:txBody>
      </p:sp>
      <p:sp>
        <p:nvSpPr>
          <p:cNvPr id="3" name="Footer Placeholder 2"/>
          <p:cNvSpPr>
            <a:spLocks noGrp="1"/>
          </p:cNvSpPr>
          <p:nvPr>
            <p:ph type="ftr" sz="quarter" idx="11"/>
          </p:nvPr>
        </p:nvSpPr>
        <p:spPr/>
        <p:txBody>
          <a:bodyPr/>
          <a:lstStyle/>
          <a:p>
            <a:pPr>
              <a:defRPr/>
            </a:pPr>
            <a:r>
              <a:rPr lang="en-US" smtClean="0"/>
              <a:t>Robert F. Heile, Wi-SUN Alliance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B02DB594-E338-4433-B0CF-3FB5E469E3BE}" type="slidenum">
              <a:rPr lang="en-US" smtClean="0"/>
              <a:pPr>
                <a:defRPr/>
              </a:pPr>
              <a:t>159</a:t>
            </a:fld>
            <a:endParaRPr lang="en-US"/>
          </a:p>
        </p:txBody>
      </p:sp>
    </p:spTree>
    <p:extLst>
      <p:ext uri="{BB962C8B-B14F-4D97-AF65-F5344CB8AC3E}">
        <p14:creationId xmlns:p14="http://schemas.microsoft.com/office/powerpoint/2010/main" val="380536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Resolve Sponsor Ballot comments</a:t>
            </a:r>
          </a:p>
          <a:p>
            <a:pPr marL="457200" indent="-457200">
              <a:buFont typeface="Arial" panose="020B0604020202020204" pitchFamily="34" charset="0"/>
              <a:buChar char="•"/>
            </a:pPr>
            <a:r>
              <a:rPr lang="en-US" sz="2800" dirty="0" smtClean="0"/>
              <a:t>Approve BRC</a:t>
            </a:r>
          </a:p>
          <a:p>
            <a:pPr marL="457200" indent="-457200">
              <a:buFont typeface="Arial" panose="020B0604020202020204" pitchFamily="34" charset="0"/>
              <a:buChar char="•"/>
            </a:pPr>
            <a:r>
              <a:rPr lang="en-US" sz="2800" dirty="0" smtClean="0"/>
              <a:t>Approve motion to forward draft to </a:t>
            </a:r>
            <a:r>
              <a:rPr lang="en-US" sz="2800" dirty="0" err="1" smtClean="0"/>
              <a:t>RevCom</a:t>
            </a:r>
            <a:endParaRPr lang="en-US" sz="2800" dirty="0" smtClean="0"/>
          </a:p>
        </p:txBody>
      </p:sp>
    </p:spTree>
    <p:extLst>
      <p:ext uri="{BB962C8B-B14F-4D97-AF65-F5344CB8AC3E}">
        <p14:creationId xmlns:p14="http://schemas.microsoft.com/office/powerpoint/2010/main" val="6652705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187A678C-387C-4BFD-8E49-DE607882BF78}" type="slidenum">
              <a:rPr lang="en-US" sz="1200" smtClean="0"/>
              <a:pPr>
                <a:defRPr/>
              </a:pPr>
              <a:t>160</a:t>
            </a:fld>
            <a:endParaRPr lang="en-US" sz="1200" smtClean="0"/>
          </a:p>
        </p:txBody>
      </p:sp>
      <p:sp>
        <p:nvSpPr>
          <p:cNvPr id="10245" name="Rectangle 2"/>
          <p:cNvSpPr>
            <a:spLocks noGrp="1" noChangeArrowheads="1"/>
          </p:cNvSpPr>
          <p:nvPr>
            <p:ph type="title"/>
          </p:nvPr>
        </p:nvSpPr>
        <p:spPr>
          <a:xfrm>
            <a:off x="685800" y="609600"/>
            <a:ext cx="7772400" cy="1066800"/>
          </a:xfrm>
        </p:spPr>
        <p:txBody>
          <a:bodyPr/>
          <a:lstStyle/>
          <a:p>
            <a:pPr>
              <a:defRPr/>
            </a:pPr>
            <a:r>
              <a:rPr lang="en-US"/>
              <a:t>Upcoming Sessions</a:t>
            </a:r>
          </a:p>
        </p:txBody>
      </p:sp>
      <p:sp>
        <p:nvSpPr>
          <p:cNvPr id="10246" name="Rectangle 3"/>
          <p:cNvSpPr>
            <a:spLocks noGrp="1" noChangeArrowheads="1"/>
          </p:cNvSpPr>
          <p:nvPr>
            <p:ph type="body" sz="half" idx="1"/>
          </p:nvPr>
        </p:nvSpPr>
        <p:spPr>
          <a:xfrm>
            <a:off x="838200" y="1524000"/>
            <a:ext cx="7696200" cy="4114800"/>
          </a:xfrm>
        </p:spPr>
        <p:txBody>
          <a:bodyPr/>
          <a:lstStyle/>
          <a:p>
            <a:pPr>
              <a:defRPr/>
            </a:pPr>
            <a:r>
              <a:rPr lang="en-US" sz="1800" dirty="0" smtClean="0">
                <a:ea typeface="ＭＳ Ｐゴシック" pitchFamily="34" charset="-128"/>
              </a:rPr>
              <a:t>January 15-20, 2017, Grand Hyatt Atlanta in </a:t>
            </a:r>
            <a:r>
              <a:rPr lang="en-US" sz="1800" dirty="0" err="1" smtClean="0">
                <a:ea typeface="ＭＳ Ｐゴシック" pitchFamily="34" charset="-128"/>
              </a:rPr>
              <a:t>Buckhead</a:t>
            </a:r>
            <a:r>
              <a:rPr lang="en-US" sz="1800" dirty="0" smtClean="0">
                <a:ea typeface="ＭＳ Ｐゴシック" pitchFamily="34" charset="-128"/>
              </a:rPr>
              <a:t>, Atlanta, GA, USA, </a:t>
            </a:r>
            <a:r>
              <a:rPr lang="en-US" sz="1800" i="1" dirty="0" smtClean="0">
                <a:ea typeface="ＭＳ Ｐゴシック" pitchFamily="34" charset="-128"/>
              </a:rPr>
              <a:t>802 Wireless Interim Session.</a:t>
            </a:r>
            <a:r>
              <a:rPr lang="en-US" sz="1800" dirty="0" smtClean="0">
                <a:ea typeface="ＭＳ Ｐゴシック" pitchFamily="34" charset="-128"/>
              </a:rPr>
              <a:t>*</a:t>
            </a:r>
          </a:p>
          <a:p>
            <a:pPr>
              <a:defRPr/>
            </a:pPr>
            <a:r>
              <a:rPr lang="en-US" sz="1800" dirty="0" smtClean="0">
                <a:ea typeface="ＭＳ Ｐゴシック" pitchFamily="34" charset="-128"/>
              </a:rPr>
              <a:t>March  12-17, 2017, Hyatt Regency Vancouver, </a:t>
            </a:r>
            <a:r>
              <a:rPr lang="en-US" sz="1800" i="1" dirty="0" smtClean="0">
                <a:ea typeface="ＭＳ Ｐゴシック" pitchFamily="34" charset="-128"/>
              </a:rPr>
              <a:t>802 Plenary Session.</a:t>
            </a:r>
            <a:endParaRPr lang="en-US" sz="1800" dirty="0" smtClean="0">
              <a:ea typeface="ＭＳ Ｐゴシック" pitchFamily="34" charset="-128"/>
            </a:endParaRPr>
          </a:p>
          <a:p>
            <a:pPr>
              <a:defRPr/>
            </a:pPr>
            <a:r>
              <a:rPr lang="en-US" sz="1800" dirty="0" smtClean="0">
                <a:ea typeface="ＭＳ Ｐゴシック" pitchFamily="34" charset="-128"/>
              </a:rPr>
              <a:t>May 7-12, 2017, </a:t>
            </a:r>
            <a:r>
              <a:rPr lang="en-US" sz="1800" dirty="0" err="1" smtClean="0">
                <a:ea typeface="ＭＳ Ｐゴシック" pitchFamily="34" charset="-128"/>
              </a:rPr>
              <a:t>Daejeon</a:t>
            </a:r>
            <a:r>
              <a:rPr lang="en-US" sz="1800" dirty="0" smtClean="0">
                <a:ea typeface="ＭＳ Ｐゴシック" pitchFamily="34" charset="-128"/>
              </a:rPr>
              <a:t> Convention Center, </a:t>
            </a:r>
            <a:r>
              <a:rPr lang="en-US" sz="1800" dirty="0" err="1" smtClean="0">
                <a:ea typeface="ＭＳ Ｐゴシック" pitchFamily="34" charset="-128"/>
              </a:rPr>
              <a:t>Daejeon</a:t>
            </a:r>
            <a:r>
              <a:rPr lang="en-US" sz="1800" dirty="0" smtClean="0">
                <a:ea typeface="ＭＳ Ｐゴシック" pitchFamily="34" charset="-128"/>
              </a:rPr>
              <a:t> Korea (TBC), </a:t>
            </a:r>
            <a:r>
              <a:rPr lang="en-US" sz="1800" i="1" dirty="0" smtClean="0">
                <a:ea typeface="ＭＳ Ｐゴシック" pitchFamily="34" charset="-128"/>
              </a:rPr>
              <a:t>802 Wireless Interim Session.</a:t>
            </a:r>
            <a:r>
              <a:rPr lang="en-US" sz="1800" dirty="0" smtClean="0">
                <a:ea typeface="ＭＳ Ｐゴシック" pitchFamily="34" charset="-128"/>
              </a:rPr>
              <a:t>*</a:t>
            </a:r>
          </a:p>
          <a:p>
            <a:pPr>
              <a:defRPr/>
            </a:pPr>
            <a:r>
              <a:rPr lang="en-US" sz="1800" dirty="0" smtClean="0">
                <a:ea typeface="ＭＳ Ｐゴシック" pitchFamily="34" charset="-128"/>
              </a:rPr>
              <a:t>July 9-14, 2017, </a:t>
            </a:r>
            <a:r>
              <a:rPr lang="en-US" sz="1800" dirty="0" err="1" smtClean="0">
                <a:ea typeface="ＭＳ Ｐゴシック" pitchFamily="34" charset="-128"/>
              </a:rPr>
              <a:t>Estrel</a:t>
            </a:r>
            <a:r>
              <a:rPr lang="en-US" sz="1800" dirty="0" smtClean="0">
                <a:ea typeface="ＭＳ Ｐゴシック" pitchFamily="34" charset="-128"/>
              </a:rPr>
              <a:t> Hotel and Convention Center, Berlin, Germany, </a:t>
            </a:r>
            <a:r>
              <a:rPr lang="en-US" sz="1800" i="1" dirty="0" smtClean="0">
                <a:ea typeface="ＭＳ Ｐゴシック" pitchFamily="34" charset="-128"/>
              </a:rPr>
              <a:t>802 Plenary Session.</a:t>
            </a:r>
            <a:r>
              <a:rPr lang="en-US" sz="1800" dirty="0" smtClean="0">
                <a:ea typeface="ＭＳ Ｐゴシック" pitchFamily="34" charset="-128"/>
              </a:rPr>
              <a:t> </a:t>
            </a:r>
          </a:p>
          <a:p>
            <a:pPr>
              <a:defRPr/>
            </a:pPr>
            <a:r>
              <a:rPr lang="en-US" sz="1800" dirty="0"/>
              <a:t>September 10-15,  2017, Hilton Waikoloa Village, Kona, HI, USA, </a:t>
            </a:r>
            <a:r>
              <a:rPr lang="en-US" sz="1800" i="1" dirty="0" smtClean="0"/>
              <a:t>802 Wireless </a:t>
            </a:r>
            <a:r>
              <a:rPr lang="en-US" sz="1800" i="1" dirty="0"/>
              <a:t>Interim Session.</a:t>
            </a:r>
            <a:r>
              <a:rPr lang="en-US" sz="1800" dirty="0"/>
              <a:t>*</a:t>
            </a:r>
          </a:p>
          <a:p>
            <a:pPr>
              <a:defRPr/>
            </a:pPr>
            <a:r>
              <a:rPr lang="en-US" sz="1800" dirty="0"/>
              <a:t>November 5-10, 2017, Caribe Hotel and Convention Center, Orlando, FL, USA, </a:t>
            </a:r>
            <a:r>
              <a:rPr lang="en-US" sz="1800" i="1" dirty="0"/>
              <a:t>802 Plenary Session</a:t>
            </a:r>
            <a:r>
              <a:rPr lang="en-US" sz="1800" i="1" dirty="0" smtClean="0"/>
              <a:t>.</a:t>
            </a:r>
          </a:p>
          <a:p>
            <a:pPr>
              <a:defRPr/>
            </a:pPr>
            <a:r>
              <a:rPr lang="en-US" sz="1800" dirty="0" smtClean="0"/>
              <a:t>January 14-19, 2018 Hotel Irvine, Irvine, California USA, </a:t>
            </a:r>
            <a:r>
              <a:rPr lang="en-US" sz="1800" i="1" dirty="0" smtClean="0">
                <a:ea typeface="ＭＳ Ｐゴシック" pitchFamily="34" charset="-128"/>
              </a:rPr>
              <a:t>802 </a:t>
            </a:r>
            <a:r>
              <a:rPr lang="en-US" sz="1800" i="1" dirty="0">
                <a:ea typeface="ＭＳ Ｐゴシック" pitchFamily="34" charset="-128"/>
              </a:rPr>
              <a:t>Wireless Interim Session.</a:t>
            </a:r>
            <a:r>
              <a:rPr lang="en-US" sz="1800" dirty="0">
                <a:ea typeface="ＭＳ Ｐゴシック" pitchFamily="34" charset="-128"/>
              </a:rPr>
              <a:t>*</a:t>
            </a:r>
          </a:p>
          <a:p>
            <a:pPr>
              <a:defRPr/>
            </a:pPr>
            <a:r>
              <a:rPr lang="en-US" sz="1800" dirty="0" smtClean="0"/>
              <a:t>March 4-9, 2018, Hyatt Regency O’Hare, Rosemont, Illinois, USA, </a:t>
            </a:r>
            <a:r>
              <a:rPr lang="en-US" sz="1800" i="1" dirty="0">
                <a:ea typeface="ＭＳ Ｐゴシック" pitchFamily="34" charset="-128"/>
              </a:rPr>
              <a:t>802 Plenary Session.</a:t>
            </a: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Resolved </a:t>
            </a:r>
            <a:r>
              <a:rPr lang="en-US" sz="2800" dirty="0" err="1" smtClean="0">
                <a:latin typeface="Arial" panose="020B0604020202020204" pitchFamily="34" charset="0"/>
                <a:cs typeface="Arial" panose="020B0604020202020204" pitchFamily="34" charset="0"/>
              </a:rPr>
              <a:t>Recirc</a:t>
            </a:r>
            <a:r>
              <a:rPr lang="en-US" sz="2800" dirty="0" smtClean="0">
                <a:latin typeface="Arial" panose="020B0604020202020204" pitchFamily="34" charset="0"/>
                <a:cs typeface="Arial" panose="020B0604020202020204" pitchFamily="34" charset="0"/>
              </a:rPr>
              <a:t> 2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Accepted or Revised 24 of 26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Rejected remaining 2 comments</a:t>
            </a:r>
          </a:p>
          <a:p>
            <a:pPr lvl="1">
              <a:lnSpc>
                <a:spcPct val="80000"/>
              </a:lnSpc>
              <a:spcBef>
                <a:spcPts val="1200"/>
              </a:spcBef>
            </a:pPr>
            <a:r>
              <a:rPr lang="en-US" sz="2800" dirty="0" smtClean="0">
                <a:latin typeface="Arial" panose="020B0604020202020204" pitchFamily="34" charset="0"/>
                <a:cs typeface="Arial" panose="020B0604020202020204" pitchFamily="34" charset="0"/>
              </a:rPr>
              <a:t>Incorporated all resolutions into the latest draft.</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Formed the BRC</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Approved motion to forward draft to </a:t>
            </a:r>
            <a:r>
              <a:rPr lang="en-US" sz="2800" dirty="0" err="1" smtClean="0">
                <a:latin typeface="Arial" panose="020B0604020202020204" pitchFamily="34" charset="0"/>
                <a:cs typeface="Arial" panose="020B0604020202020204" pitchFamily="34" charset="0"/>
              </a:rPr>
              <a:t>RevCom</a:t>
            </a:r>
            <a:endParaRPr 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48173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1083479477"/>
              </p:ext>
            </p:extLst>
          </p:nvPr>
        </p:nvGraphicFramePr>
        <p:xfrm>
          <a:off x="800104" y="1554480"/>
          <a:ext cx="7734296" cy="2103120"/>
        </p:xfrm>
        <a:graphic>
          <a:graphicData uri="http://schemas.openxmlformats.org/drawingml/2006/table">
            <a:tbl>
              <a:tblPr firstRow="1" bandRow="1">
                <a:tableStyleId>{5940675A-B579-460E-94D1-54222C63F5DA}</a:tableStyleId>
              </a:tblPr>
              <a:tblGrid>
                <a:gridCol w="3313854"/>
                <a:gridCol w="4420442"/>
              </a:tblGrid>
              <a:tr h="415925">
                <a:tc>
                  <a:txBody>
                    <a:bodyPr/>
                    <a:lstStyle/>
                    <a:p>
                      <a:r>
                        <a:rPr lang="en-US" sz="2400" dirty="0" smtClean="0"/>
                        <a:t>DCN</a:t>
                      </a:r>
                      <a:endParaRPr lang="en-US" sz="2400" dirty="0"/>
                    </a:p>
                  </a:txBody>
                  <a:tcPr/>
                </a:tc>
                <a:tc>
                  <a:txBody>
                    <a:bodyPr/>
                    <a:lstStyle/>
                    <a:p>
                      <a:r>
                        <a:rPr lang="en-US" sz="2400" dirty="0" smtClean="0"/>
                        <a:t>Resolves</a:t>
                      </a:r>
                      <a:r>
                        <a:rPr lang="en-US" sz="2400" baseline="0" dirty="0" smtClean="0"/>
                        <a:t> comments</a:t>
                      </a:r>
                      <a:endParaRPr lang="en-US" sz="2400" dirty="0"/>
                    </a:p>
                  </a:txBody>
                  <a:tcPr/>
                </a:tc>
              </a:tr>
              <a:tr h="41592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15-16-0804-01-003e</a:t>
                      </a:r>
                    </a:p>
                  </a:txBody>
                  <a:tcPr/>
                </a:tc>
                <a:tc>
                  <a:txBody>
                    <a:bodyPr/>
                    <a:lstStyle/>
                    <a:p>
                      <a:r>
                        <a:rPr lang="en-US" sz="2400" dirty="0" smtClean="0"/>
                        <a:t>r02-25,</a:t>
                      </a:r>
                      <a:r>
                        <a:rPr lang="en-US" sz="2400" baseline="0" dirty="0" smtClean="0"/>
                        <a:t> r02-23</a:t>
                      </a:r>
                      <a:r>
                        <a:rPr lang="en-US" sz="2400" dirty="0" smtClean="0"/>
                        <a:t>,</a:t>
                      </a:r>
                      <a:r>
                        <a:rPr lang="en-US" sz="2400" baseline="0" dirty="0" smtClean="0"/>
                        <a:t> r02-21</a:t>
                      </a:r>
                      <a:r>
                        <a:rPr lang="en-US" sz="2400" dirty="0" smtClean="0"/>
                        <a:t>,</a:t>
                      </a:r>
                      <a:r>
                        <a:rPr lang="en-US" sz="2400" baseline="0" dirty="0" smtClean="0"/>
                        <a:t> r02-20</a:t>
                      </a:r>
                      <a:r>
                        <a:rPr lang="en-US" sz="2400" dirty="0" smtClean="0"/>
                        <a:t>,</a:t>
                      </a:r>
                      <a:r>
                        <a:rPr lang="en-US" sz="2400" baseline="0" dirty="0" smtClean="0"/>
                        <a:t> r02-19</a:t>
                      </a:r>
                      <a:r>
                        <a:rPr lang="en-US" sz="2400" dirty="0" smtClean="0"/>
                        <a:t>,</a:t>
                      </a:r>
                      <a:r>
                        <a:rPr lang="en-US" sz="2400" baseline="0" dirty="0" smtClean="0"/>
                        <a:t> r02-18</a:t>
                      </a:r>
                      <a:r>
                        <a:rPr lang="en-US" sz="2400" dirty="0" smtClean="0"/>
                        <a:t>,</a:t>
                      </a:r>
                      <a:r>
                        <a:rPr lang="en-US" sz="2400" baseline="0" dirty="0" smtClean="0"/>
                        <a:t> r02-10</a:t>
                      </a:r>
                      <a:r>
                        <a:rPr lang="en-US" sz="2400" dirty="0" smtClean="0"/>
                        <a:t>,</a:t>
                      </a:r>
                      <a:r>
                        <a:rPr lang="en-US" sz="2400" baseline="0" dirty="0" smtClean="0"/>
                        <a:t> r02-5</a:t>
                      </a:r>
                      <a:endParaRPr lang="en-US" sz="2400" dirty="0"/>
                    </a:p>
                  </a:txBody>
                  <a:tcPr/>
                </a:tc>
              </a:tr>
              <a:tr h="415925">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t>15-16-0809-01-003e</a:t>
                      </a:r>
                    </a:p>
                  </a:txBody>
                  <a:tcPr/>
                </a:tc>
                <a:tc>
                  <a:txBody>
                    <a:bodyPr/>
                    <a:lstStyle/>
                    <a:p>
                      <a:r>
                        <a:rPr lang="en-US" sz="2400" dirty="0" smtClean="0"/>
                        <a:t>r02-17,</a:t>
                      </a:r>
                      <a:r>
                        <a:rPr lang="en-US" sz="2400" baseline="0" dirty="0" smtClean="0"/>
                        <a:t> r02-12</a:t>
                      </a:r>
                      <a:r>
                        <a:rPr lang="en-US" sz="2400" dirty="0" smtClean="0"/>
                        <a:t>,</a:t>
                      </a:r>
                      <a:r>
                        <a:rPr lang="en-US" sz="2400" baseline="0" dirty="0" smtClean="0"/>
                        <a:t> r02-11</a:t>
                      </a:r>
                      <a:r>
                        <a:rPr lang="en-US" sz="2400" dirty="0" smtClean="0"/>
                        <a:t>,</a:t>
                      </a:r>
                      <a:r>
                        <a:rPr lang="en-US" sz="2400" baseline="0" dirty="0" smtClean="0"/>
                        <a:t> r02-6</a:t>
                      </a:r>
                      <a:r>
                        <a:rPr lang="en-US" sz="2400" dirty="0" smtClean="0"/>
                        <a:t>,</a:t>
                      </a:r>
                      <a:r>
                        <a:rPr lang="en-US" sz="2400" baseline="0" dirty="0" smtClean="0"/>
                        <a:t> r02-4</a:t>
                      </a:r>
                      <a:endParaRPr lang="en-US" sz="2400" dirty="0"/>
                    </a:p>
                  </a:txBody>
                  <a:tcPr/>
                </a:tc>
              </a:tr>
            </a:tbl>
          </a:graphicData>
        </a:graphic>
      </p:graphicFrame>
    </p:spTree>
    <p:extLst>
      <p:ext uri="{BB962C8B-B14F-4D97-AF65-F5344CB8AC3E}">
        <p14:creationId xmlns:p14="http://schemas.microsoft.com/office/powerpoint/2010/main" val="2101093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P802.15.3e-D07 (or current revision)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r>
              <a:rPr lang="en-US" sz="2400" dirty="0" smtClean="0"/>
              <a:t>Moved By: Thomas </a:t>
            </a:r>
            <a:r>
              <a:rPr lang="en-US" sz="2400" dirty="0" err="1" smtClean="0"/>
              <a:t>Kuerner</a:t>
            </a:r>
            <a:endParaRPr lang="en-US" sz="2400" dirty="0" smtClean="0"/>
          </a:p>
          <a:p>
            <a:pPr marL="0" indent="0">
              <a:buNone/>
            </a:pPr>
            <a:r>
              <a:rPr lang="en-US" sz="2400" dirty="0" smtClean="0"/>
              <a:t>Seconded By: Ken </a:t>
            </a:r>
            <a:r>
              <a:rPr lang="en-US" sz="2400" dirty="0" err="1" smtClean="0"/>
              <a:t>Hiraga</a:t>
            </a:r>
            <a:endParaRPr lang="en-US" sz="2400" dirty="0" smtClean="0"/>
          </a:p>
          <a:p>
            <a:pPr marL="0" indent="0">
              <a:buNone/>
            </a:pPr>
            <a:r>
              <a:rPr lang="en-US" sz="2400" dirty="0" smtClean="0"/>
              <a:t>Yes/Abstain/No: Approved by </a:t>
            </a:r>
            <a:r>
              <a:rPr lang="en-US" sz="2400" smtClean="0"/>
              <a:t>unanimous consent</a:t>
            </a:r>
            <a:endParaRPr lang="en-US" sz="2400" dirty="0"/>
          </a:p>
        </p:txBody>
      </p:sp>
    </p:spTree>
    <p:extLst>
      <p:ext uri="{BB962C8B-B14F-4D97-AF65-F5344CB8AC3E}">
        <p14:creationId xmlns:p14="http://schemas.microsoft.com/office/powerpoint/2010/main" val="2399214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4D9BF5D4-0F87-4529-A7D6-E299F317CC3C}" type="slidenum">
              <a:rPr lang="en-US" sz="1200" smtClean="0"/>
              <a:pPr>
                <a:defRPr/>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flipV="1">
            <a:off x="7645400" y="2112963"/>
            <a:ext cx="30163" cy="20637"/>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4"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4" idx="2"/>
          </p:cNvCxnSpPr>
          <p:nvPr/>
        </p:nvCxnSpPr>
        <p:spPr bwMode="auto">
          <a:xfrm rot="10800000">
            <a:off x="2917825" y="3297238"/>
            <a:ext cx="368300" cy="10048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1"/>
          <p:cNvCxnSpPr>
            <a:cxnSpLocks noChangeShapeType="1"/>
          </p:cNvCxnSpPr>
          <p:nvPr/>
        </p:nvCxnSpPr>
        <p:spPr bwMode="auto">
          <a:xfrm flipV="1">
            <a:off x="2559050" y="3519488"/>
            <a:ext cx="358775" cy="21732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2"/>
          <p:cNvCxnSpPr>
            <a:cxnSpLocks noChangeShapeType="1"/>
          </p:cNvCxnSpPr>
          <p:nvPr/>
        </p:nvCxnSpPr>
        <p:spPr bwMode="auto">
          <a:xfrm rot="10800000">
            <a:off x="2916238" y="431165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3"/>
          <p:cNvCxnSpPr>
            <a:cxnSpLocks noChangeShapeType="1"/>
            <a:stCxn id="3100" idx="3"/>
            <a:endCxn id="3094" idx="2"/>
          </p:cNvCxnSpPr>
          <p:nvPr/>
        </p:nvCxnSpPr>
        <p:spPr bwMode="auto">
          <a:xfrm flipV="1">
            <a:off x="2559050" y="3297238"/>
            <a:ext cx="358775" cy="9636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5"/>
          <p:cNvCxnSpPr>
            <a:cxnSpLocks noChangeShapeType="1"/>
            <a:stCxn id="3099" idx="1"/>
          </p:cNvCxnSpPr>
          <p:nvPr/>
        </p:nvCxnSpPr>
        <p:spPr bwMode="auto">
          <a:xfrm rot="10800000">
            <a:off x="2916238" y="4319588"/>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6"/>
          <p:cNvCxnSpPr>
            <a:cxnSpLocks noChangeShapeType="1"/>
            <a:endCxn id="3094"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7"/>
          <p:cNvCxnSpPr>
            <a:cxnSpLocks noChangeShapeType="1"/>
          </p:cNvCxnSpPr>
          <p:nvPr/>
        </p:nvCxnSpPr>
        <p:spPr bwMode="auto">
          <a:xfrm rot="10800000">
            <a:off x="2916238" y="4308475"/>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39"/>
          <p:cNvCxnSpPr>
            <a:cxnSpLocks noChangeShapeType="1"/>
            <a:stCxn id="3097" idx="3"/>
            <a:endCxn id="3093"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0" name="_s1040"/>
          <p:cNvCxnSpPr>
            <a:cxnSpLocks noChangeShapeType="1"/>
            <a:stCxn id="3096" idx="1"/>
            <a:endCxn id="3093" idx="2"/>
          </p:cNvCxnSpPr>
          <p:nvPr/>
        </p:nvCxnSpPr>
        <p:spPr bwMode="auto">
          <a:xfrm rot="10800000">
            <a:off x="6061075" y="1544638"/>
            <a:ext cx="415925" cy="27146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1" name="_s1041"/>
          <p:cNvCxnSpPr>
            <a:cxnSpLocks noChangeShapeType="1"/>
            <a:stCxn id="3095" idx="3"/>
            <a:endCxn id="3093"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2"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3"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VeriLAN</a:t>
            </a:r>
          </a:p>
          <a:p>
            <a:pPr algn="ctr"/>
            <a:r>
              <a:rPr lang="en-US" sz="900" b="1"/>
              <a:t>Pat Kinney, Kinney Consulting</a:t>
            </a:r>
          </a:p>
        </p:txBody>
      </p:sp>
      <p:sp>
        <p:nvSpPr>
          <p:cNvPr id="3094"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5"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6" name="_s1046"/>
          <p:cNvSpPr>
            <a:spLocks noChangeArrowheads="1"/>
          </p:cNvSpPr>
          <p:nvPr/>
        </p:nvSpPr>
        <p:spPr bwMode="auto">
          <a:xfrm>
            <a:off x="6477000" y="1600200"/>
            <a:ext cx="2330450" cy="43021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100" b="1"/>
              <a:t>Working Group Technical Editor</a:t>
            </a:r>
          </a:p>
          <a:p>
            <a:pPr algn="ctr"/>
            <a:r>
              <a:rPr lang="en-US" sz="1100" b="1"/>
              <a:t>James Gilb</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800" b="1"/>
              <a:t>SCs for New Projects (WNG), </a:t>
            </a:r>
          </a:p>
          <a:p>
            <a:pPr algn="ctr"/>
            <a:r>
              <a:rPr lang="en-US" sz="800" b="1"/>
              <a:t>Maintenance, Rules</a:t>
            </a:r>
          </a:p>
          <a:p>
            <a:pPr algn="ctr"/>
            <a:r>
              <a:rPr lang="en-US" sz="800" b="1"/>
              <a:t>Chair: Pat Kinney, Kinney Consulting</a:t>
            </a:r>
          </a:p>
        </p:txBody>
      </p:sp>
      <p:sp>
        <p:nvSpPr>
          <p:cNvPr id="3098" name="_s1049"/>
          <p:cNvSpPr>
            <a:spLocks noChangeArrowheads="1"/>
          </p:cNvSpPr>
          <p:nvPr/>
        </p:nvSpPr>
        <p:spPr bwMode="auto">
          <a:xfrm>
            <a:off x="3276600" y="4618038"/>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TG8 Peer Aware Commun</a:t>
            </a:r>
            <a:r>
              <a:rPr lang="en-US" sz="1000" b="1">
                <a:solidFill>
                  <a:srgbClr val="FF0000"/>
                </a:solidFill>
              </a:rPr>
              <a:t>i</a:t>
            </a:r>
            <a:r>
              <a:rPr lang="en-US" sz="1000" b="1"/>
              <a:t>cations </a:t>
            </a:r>
          </a:p>
          <a:p>
            <a:pPr algn="ctr"/>
            <a:r>
              <a:rPr lang="en-US" sz="1000" b="1"/>
              <a:t>Chair: Myung Lee, CUNY</a:t>
            </a:r>
          </a:p>
        </p:txBody>
      </p:sp>
      <p:sp>
        <p:nvSpPr>
          <p:cNvPr id="3099" name="_s1051"/>
          <p:cNvSpPr>
            <a:spLocks noChangeArrowheads="1"/>
          </p:cNvSpPr>
          <p:nvPr/>
        </p:nvSpPr>
        <p:spPr bwMode="auto">
          <a:xfrm>
            <a:off x="3271838" y="522446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100" name="_s1053"/>
          <p:cNvSpPr>
            <a:spLocks noChangeArrowheads="1"/>
          </p:cNvSpPr>
          <p:nvPr/>
        </p:nvSpPr>
        <p:spPr bwMode="auto">
          <a:xfrm>
            <a:off x="230188" y="4038600"/>
            <a:ext cx="2328862" cy="4445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TG3e </a:t>
            </a:r>
            <a:r>
              <a:rPr lang="de-DE" sz="1000" b="1"/>
              <a:t>High Rate Close Proximty</a:t>
            </a:r>
            <a:endParaRPr lang="de-DE" sz="1000"/>
          </a:p>
          <a:p>
            <a:pPr algn="ctr"/>
            <a:r>
              <a:rPr lang="en-US" sz="1000"/>
              <a:t>Chair: Andrew Estrada, Sony</a:t>
            </a:r>
          </a:p>
        </p:txBody>
      </p:sp>
      <p:sp>
        <p:nvSpPr>
          <p:cNvPr id="3101" name="_s1054"/>
          <p:cNvSpPr>
            <a:spLocks noChangeArrowheads="1"/>
          </p:cNvSpPr>
          <p:nvPr/>
        </p:nvSpPr>
        <p:spPr bwMode="auto">
          <a:xfrm>
            <a:off x="3276600" y="582930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2" name="_s1055"/>
          <p:cNvSpPr>
            <a:spLocks noChangeArrowheads="1"/>
          </p:cNvSpPr>
          <p:nvPr/>
        </p:nvSpPr>
        <p:spPr bwMode="auto">
          <a:xfrm>
            <a:off x="230188" y="5503863"/>
            <a:ext cx="2328862" cy="36353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marL="119063">
              <a:tabLst>
                <a:tab pos="119063" algn="l"/>
              </a:tabLst>
              <a:defRPr/>
            </a:pPr>
            <a:r>
              <a:rPr lang="en-US" sz="1000" b="1" dirty="0">
                <a:latin typeface="Times New Roman" charset="0"/>
                <a:ea typeface="ＭＳ Ｐゴシック" charset="0"/>
              </a:rPr>
              <a:t>T</a:t>
            </a:r>
            <a:r>
              <a:rPr lang="en-US" sz="1000" b="1" dirty="0">
                <a:solidFill>
                  <a:srgbClr val="000000"/>
                </a:solidFill>
                <a:latin typeface="Times New Roman" charset="0"/>
                <a:ea typeface="ＭＳ Ｐゴシック" charset="0"/>
              </a:rPr>
              <a:t>G4u India 865-867 Band PHY (ISB)</a:t>
            </a:r>
          </a:p>
          <a:p>
            <a:pPr marL="119063">
              <a:tabLst>
                <a:tab pos="119063" algn="l"/>
              </a:tabLst>
              <a:defRPr/>
            </a:pPr>
            <a:r>
              <a:rPr lang="en-US" sz="1000" b="1" dirty="0">
                <a:solidFill>
                  <a:srgbClr val="000000"/>
                </a:solidFill>
                <a:latin typeface="Times New Roman" charset="0"/>
                <a:ea typeface="ＭＳ Ｐゴシック" charset="0"/>
              </a:rPr>
              <a:t>Chair, Phil Beecher, Wi- </a:t>
            </a:r>
            <a:r>
              <a:rPr lang="en-US" sz="1000" b="1" dirty="0">
                <a:solidFill>
                  <a:srgbClr val="000000"/>
                </a:solidFill>
                <a:latin typeface="Times New Roman" charset="0"/>
                <a:ea typeface="ＭＳ Ｐゴシック" charset="0"/>
              </a:rPr>
              <a:t>SUN</a:t>
            </a:r>
            <a:endParaRPr lang="en-US" sz="1000" b="1" dirty="0">
              <a:solidFill>
                <a:srgbClr val="000000"/>
              </a:solidFill>
              <a:latin typeface="Times New Roman" charset="0"/>
              <a:ea typeface="ＭＳ Ｐゴシック" charset="0"/>
            </a:endParaRPr>
          </a:p>
        </p:txBody>
      </p:sp>
      <p:sp>
        <p:nvSpPr>
          <p:cNvPr id="3103" name="_s1056"/>
          <p:cNvSpPr>
            <a:spLocks noChangeArrowheads="1"/>
          </p:cNvSpPr>
          <p:nvPr/>
        </p:nvSpPr>
        <p:spPr bwMode="auto">
          <a:xfrm>
            <a:off x="3286125" y="4043363"/>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943600"/>
            <a:ext cx="2328862" cy="4000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dirty="0"/>
              <a:t>Hibernating: TG4r 15.4 </a:t>
            </a:r>
            <a:r>
              <a:rPr lang="en-US" sz="1000" dirty="0"/>
              <a:t>ranging</a:t>
            </a:r>
            <a:endParaRPr lang="en-US" sz="1000" b="1" dirty="0">
              <a:latin typeface="Times New Roman" charset="0"/>
              <a:ea typeface="ＭＳ Ｐゴシック" charset="0"/>
            </a:endParaRPr>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51600" y="2133600"/>
            <a:ext cx="2387600" cy="41989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defRPr/>
            </a:pPr>
            <a:endParaRPr lang="en-US" sz="1000" dirty="0"/>
          </a:p>
          <a:p>
            <a:pPr>
              <a:spcAft>
                <a:spcPts val="300"/>
              </a:spcAft>
              <a:defRPr/>
            </a:pPr>
            <a:r>
              <a:rPr lang="en-US" sz="1000" b="1" u="sng" dirty="0">
                <a:solidFill>
                  <a:srgbClr val="000000"/>
                </a:solidFill>
              </a:rPr>
              <a:t>INTEREST </a:t>
            </a:r>
            <a:r>
              <a:rPr lang="en-US" sz="1000" b="1" u="sng" dirty="0">
                <a:solidFill>
                  <a:srgbClr val="000000"/>
                </a:solidFill>
              </a:rPr>
              <a:t>GROUPS</a:t>
            </a:r>
          </a:p>
          <a:p>
            <a:pPr>
              <a:defRPr/>
            </a:pPr>
            <a:r>
              <a:rPr lang="en-US" sz="1000" b="1" dirty="0"/>
              <a:t>IG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a:t>
            </a:r>
            <a:r>
              <a:rPr lang="de-DE" sz="1000" dirty="0"/>
              <a:t>Braunschweig</a:t>
            </a:r>
          </a:p>
          <a:p>
            <a:pPr indent="-282575">
              <a:defRPr/>
            </a:pPr>
            <a:r>
              <a:rPr lang="de-DE" sz="1000" b="1" dirty="0"/>
              <a:t>IG LOW POWER WIDE AREA (LPWA)</a:t>
            </a:r>
          </a:p>
          <a:p>
            <a:pPr lvl="1" indent="-282575">
              <a:defRPr/>
            </a:pPr>
            <a:r>
              <a:rPr lang="de-DE" sz="1000" dirty="0"/>
              <a:t>Chari: </a:t>
            </a:r>
            <a:r>
              <a:rPr lang="en-GB" sz="1000" dirty="0"/>
              <a:t>Robert</a:t>
            </a:r>
            <a:r>
              <a:rPr lang="en-GB" sz="1000" dirty="0"/>
              <a:t>, </a:t>
            </a:r>
            <a:r>
              <a:rPr lang="en-GB" sz="1000" dirty="0" err="1"/>
              <a:t>Jörg</a:t>
            </a:r>
            <a:endParaRPr lang="en-GB" sz="1000" dirty="0"/>
          </a:p>
          <a:p>
            <a:pPr lvl="1" indent="-282575">
              <a:defRPr/>
            </a:pPr>
            <a:r>
              <a:rPr lang="de-DE" sz="1000" dirty="0"/>
              <a:t>Friedrich-Alexander-Universität</a:t>
            </a:r>
            <a:endParaRPr lang="de-DE" sz="1000" dirty="0"/>
          </a:p>
          <a:p>
            <a:pPr>
              <a:defRPr/>
            </a:pPr>
            <a:r>
              <a:rPr lang="en-US" sz="1000" b="1" dirty="0"/>
              <a:t>IG Dependability (of Radio Links)</a:t>
            </a:r>
          </a:p>
          <a:p>
            <a:pPr marL="228600">
              <a:defRPr/>
            </a:pPr>
            <a:r>
              <a:rPr lang="en-US" sz="1000" dirty="0"/>
              <a:t>Chair: Ryuji Kohno,</a:t>
            </a:r>
          </a:p>
          <a:p>
            <a:pPr>
              <a:defRPr/>
            </a:pPr>
            <a:r>
              <a:rPr lang="en-US" sz="1000" b="1" dirty="0"/>
              <a:t>IG High Rate Rail Communications</a:t>
            </a:r>
          </a:p>
          <a:p>
            <a:pPr marL="228600">
              <a:defRPr/>
            </a:pPr>
            <a:r>
              <a:rPr lang="en-US" sz="1000" dirty="0">
                <a:latin typeface="Arial" charset="0"/>
                <a:cs typeface="Arial" charset="0"/>
              </a:rPr>
              <a:t>Chair: </a:t>
            </a:r>
            <a:r>
              <a:rPr lang="en-US" sz="1000" dirty="0" err="1">
                <a:latin typeface="Arial" charset="0"/>
                <a:cs typeface="Arial" charset="0"/>
              </a:rPr>
              <a:t>Junhyeong</a:t>
            </a:r>
            <a:r>
              <a:rPr lang="en-US" sz="1000" dirty="0">
                <a:latin typeface="Arial" charset="0"/>
                <a:cs typeface="Arial" charset="0"/>
              </a:rPr>
              <a:t> Kim, ETRI</a:t>
            </a:r>
            <a:endParaRPr lang="en-US" sz="1000" dirty="0"/>
          </a:p>
          <a:p>
            <a:pPr>
              <a:defRPr/>
            </a:pPr>
            <a:r>
              <a:rPr lang="en-US" sz="1000" b="1" dirty="0"/>
              <a:t>IG 15.4 Guide</a:t>
            </a:r>
          </a:p>
          <a:p>
            <a:pPr marL="228600">
              <a:defRPr/>
            </a:pPr>
            <a:r>
              <a:rPr lang="en-US" sz="1000" dirty="0"/>
              <a:t>Chair: TBD</a:t>
            </a:r>
          </a:p>
          <a:p>
            <a:pPr>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a:t>
            </a:r>
          </a:p>
          <a:p>
            <a:pPr marL="228600">
              <a:defRPr/>
            </a:pPr>
            <a:r>
              <a:rPr lang="en-US" sz="1000" dirty="0"/>
              <a:t>Chair:: Pat Kinney, Kinney Consulting</a:t>
            </a:r>
          </a:p>
          <a:p>
            <a:pPr>
              <a:defRPr/>
            </a:pPr>
            <a:r>
              <a:rPr lang="en-US" sz="1000" b="1" dirty="0"/>
              <a:t>SC Rules</a:t>
            </a:r>
          </a:p>
          <a:p>
            <a:pPr marL="228600">
              <a:defRPr/>
            </a:pPr>
            <a:r>
              <a:rPr lang="en-US" sz="1000" dirty="0"/>
              <a:t>Chair:: Pat Kinney, Kinney Consulting</a:t>
            </a:r>
          </a:p>
          <a:p>
            <a:pPr>
              <a:defRPr/>
            </a:pPr>
            <a:endParaRPr lang="en-US" sz="1000" dirty="0"/>
          </a:p>
          <a:p>
            <a:pPr>
              <a:defRPr/>
            </a:pPr>
            <a:endParaRPr lang="en-US" sz="1000" dirty="0"/>
          </a:p>
          <a:p>
            <a:pPr>
              <a:defRPr/>
            </a:pPr>
            <a:endParaRPr lang="en-US" sz="1000" dirty="0"/>
          </a:p>
          <a:p>
            <a:pPr>
              <a:defRPr/>
            </a:pPr>
            <a:r>
              <a:rPr lang="en-US" sz="1000" dirty="0"/>
              <a:t>Hibernating: TG4r 15.4 ranging</a:t>
            </a:r>
          </a:p>
          <a:p>
            <a:pPr>
              <a:defRPr/>
            </a:pPr>
            <a:endParaRPr lang="en-US" sz="1000" dirty="0"/>
          </a:p>
          <a:p>
            <a:pPr>
              <a:defRPr/>
            </a:pPr>
            <a:endParaRPr lang="en-US" sz="1000" dirty="0"/>
          </a:p>
          <a:p>
            <a:pPr>
              <a:defRPr/>
            </a:pPr>
            <a:endParaRPr lang="en-US" sz="1000"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7" name="_s1051"/>
          <p:cNvSpPr>
            <a:spLocks noChangeArrowheads="1"/>
          </p:cNvSpPr>
          <p:nvPr/>
        </p:nvSpPr>
        <p:spPr bwMode="auto">
          <a:xfrm>
            <a:off x="3292475" y="5813425"/>
            <a:ext cx="2422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TG12 Consolidated  ULI</a:t>
            </a:r>
          </a:p>
          <a:p>
            <a:pPr algn="ctr"/>
            <a:r>
              <a:rPr lang="en-US" sz="1000"/>
              <a:t>Chair: Pat Kinney, Kinney Consulting</a:t>
            </a:r>
          </a:p>
        </p:txBody>
      </p:sp>
      <p:sp>
        <p:nvSpPr>
          <p:cNvPr id="3108" name="_s1051"/>
          <p:cNvSpPr>
            <a:spLocks noChangeArrowheads="1"/>
          </p:cNvSpPr>
          <p:nvPr/>
        </p:nvSpPr>
        <p:spPr bwMode="auto">
          <a:xfrm>
            <a:off x="3297238" y="5292725"/>
            <a:ext cx="23510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TG10 Layer 2 Routing</a:t>
            </a:r>
          </a:p>
          <a:p>
            <a:pPr algn="ctr"/>
            <a:r>
              <a:rPr lang="en-US" sz="1000" b="1"/>
              <a:t>Chair: Clint Powell, Self</a:t>
            </a:r>
          </a:p>
        </p:txBody>
      </p:sp>
      <p:sp>
        <p:nvSpPr>
          <p:cNvPr id="3109"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TG3d 100Gbps PHY</a:t>
            </a:r>
          </a:p>
          <a:p>
            <a:pPr algn="ctr"/>
            <a:r>
              <a:rPr lang="en-US" sz="1000" b="1"/>
              <a:t>Thomas Kürner, Chair</a:t>
            </a:r>
          </a:p>
          <a:p>
            <a:pPr algn="ctr"/>
            <a:r>
              <a:rPr lang="de-DE" sz="1000"/>
              <a:t>Technische Universität Braunschweig</a:t>
            </a:r>
          </a:p>
        </p:txBody>
      </p:sp>
      <p:sp>
        <p:nvSpPr>
          <p:cNvPr id="3110" name="_s1053"/>
          <p:cNvSpPr>
            <a:spLocks noChangeArrowheads="1"/>
          </p:cNvSpPr>
          <p:nvPr/>
        </p:nvSpPr>
        <p:spPr bwMode="auto">
          <a:xfrm>
            <a:off x="230188" y="5024438"/>
            <a:ext cx="2328862" cy="4032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9063">
              <a:tabLst>
                <a:tab pos="119063" algn="l"/>
              </a:tabLst>
            </a:pPr>
            <a:r>
              <a:rPr lang="en-US" sz="1000" b="1">
                <a:solidFill>
                  <a:srgbClr val="000000"/>
                </a:solidFill>
              </a:rPr>
              <a:t>TG4t High(er) Rate PHY (HRP)</a:t>
            </a:r>
          </a:p>
          <a:p>
            <a:pPr marL="119063">
              <a:tabLst>
                <a:tab pos="119063" algn="l"/>
              </a:tabLst>
            </a:pPr>
            <a:r>
              <a:rPr lang="en-US" sz="1000" b="1">
                <a:solidFill>
                  <a:srgbClr val="000000"/>
                </a:solidFill>
              </a:rPr>
              <a:t>Chair, Clint Powell, Powell Consulting</a:t>
            </a:r>
          </a:p>
        </p:txBody>
      </p:sp>
      <p:sp>
        <p:nvSpPr>
          <p:cNvPr id="3111" name="Rectangle 2"/>
          <p:cNvSpPr>
            <a:spLocks noChangeArrowheads="1"/>
          </p:cNvSpPr>
          <p:nvPr/>
        </p:nvSpPr>
        <p:spPr bwMode="auto">
          <a:xfrm>
            <a:off x="3276600" y="4033838"/>
            <a:ext cx="24003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800" b="1"/>
              <a:t>TG7R</a:t>
            </a:r>
            <a:r>
              <a:rPr lang="en-US" sz="900" b="1"/>
              <a:t> Optical Wireless Communications</a:t>
            </a:r>
          </a:p>
          <a:p>
            <a:pPr algn="ctr"/>
            <a:r>
              <a:rPr lang="en-US" sz="900" b="1"/>
              <a:t>Yeong Min Jang, Kookmin University</a:t>
            </a:r>
          </a:p>
          <a:p>
            <a:pPr algn="ctr"/>
            <a:r>
              <a:rPr lang="en-US" sz="900" b="1"/>
              <a:t>Chair</a:t>
            </a:r>
          </a:p>
        </p:txBody>
      </p:sp>
      <p:sp>
        <p:nvSpPr>
          <p:cNvPr id="3112" name="_s1056"/>
          <p:cNvSpPr>
            <a:spLocks noChangeArrowheads="1"/>
          </p:cNvSpPr>
          <p:nvPr/>
        </p:nvSpPr>
        <p:spPr bwMode="auto">
          <a:xfrm>
            <a:off x="3298825" y="3429000"/>
            <a:ext cx="2400300" cy="51911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13" name="Rectangle 2"/>
          <p:cNvSpPr>
            <a:spLocks noChangeArrowheads="1"/>
          </p:cNvSpPr>
          <p:nvPr/>
        </p:nvSpPr>
        <p:spPr bwMode="auto">
          <a:xfrm>
            <a:off x="3292475" y="3516313"/>
            <a:ext cx="240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a:solidFill>
                  <a:srgbClr val="000000"/>
                </a:solidFill>
              </a:rPr>
              <a:t>TG4v Regional Sub Gig Bands  (RSB)</a:t>
            </a:r>
          </a:p>
          <a:p>
            <a:pPr algn="ctr"/>
            <a:r>
              <a:rPr lang="en-US" sz="1000" b="1">
                <a:solidFill>
                  <a:srgbClr val="000000"/>
                </a:solidFill>
              </a:rPr>
              <a:t>Chair, </a:t>
            </a:r>
            <a:r>
              <a:rPr lang="en-US" sz="1000"/>
              <a:t>Phil Beecher, Wi-SUN Alliance</a:t>
            </a:r>
          </a:p>
        </p:txBody>
      </p:sp>
      <p:cxnSp>
        <p:nvCxnSpPr>
          <p:cNvPr id="3114"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15" name="_s1031"/>
          <p:cNvCxnSpPr>
            <a:cxnSpLocks noChangeShapeType="1"/>
          </p:cNvCxnSpPr>
          <p:nvPr/>
        </p:nvCxnSpPr>
        <p:spPr bwMode="auto">
          <a:xfrm flipV="1">
            <a:off x="2559050" y="3516313"/>
            <a:ext cx="358775" cy="1716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6" name="_s1053"/>
          <p:cNvSpPr>
            <a:spLocks noChangeArrowheads="1"/>
          </p:cNvSpPr>
          <p:nvPr/>
        </p:nvSpPr>
        <p:spPr bwMode="auto">
          <a:xfrm>
            <a:off x="228600" y="4556125"/>
            <a:ext cx="2328863" cy="40481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TG4s Spectrum Resource Use (SRU)</a:t>
            </a:r>
          </a:p>
          <a:p>
            <a:pPr algn="ctr"/>
            <a:r>
              <a:rPr lang="en-US" sz="1000"/>
              <a:t>Chair: Shoichi Kitazawa, ATR Wave Eng</a:t>
            </a:r>
          </a:p>
        </p:txBody>
      </p:sp>
      <p:cxnSp>
        <p:nvCxnSpPr>
          <p:cNvPr id="3117" name="_s1031"/>
          <p:cNvCxnSpPr>
            <a:cxnSpLocks noChangeShapeType="1"/>
          </p:cNvCxnSpPr>
          <p:nvPr/>
        </p:nvCxnSpPr>
        <p:spPr bwMode="auto">
          <a:xfrm flipV="1">
            <a:off x="2557463" y="3352800"/>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219200"/>
            <a:ext cx="8077198" cy="5181600"/>
          </a:xfrm>
        </p:spPr>
        <p:txBody>
          <a:bodyPr/>
          <a:lstStyle/>
          <a:p>
            <a:pPr marL="457200" indent="-457200">
              <a:buFont typeface="Arial" panose="020B0604020202020204" pitchFamily="34" charset="0"/>
              <a:buChar char="•"/>
            </a:pPr>
            <a:r>
              <a:rPr lang="en-US" sz="1800" dirty="0"/>
              <a:t>5</a:t>
            </a:r>
            <a:r>
              <a:rPr lang="en-US" sz="1800" dirty="0" smtClean="0"/>
              <a:t> call slots between now and Sept 2016 Session</a:t>
            </a:r>
          </a:p>
          <a:p>
            <a:pPr marL="898071" lvl="1" indent="-457200">
              <a:buFont typeface="Arial" panose="020B0604020202020204" pitchFamily="34" charset="0"/>
              <a:buChar char="•"/>
            </a:pPr>
            <a:r>
              <a:rPr lang="en-US" sz="1800" dirty="0" smtClean="0">
                <a:solidFill>
                  <a:schemeClr val="accent2"/>
                </a:solidFill>
              </a:rPr>
              <a:t>Call </a:t>
            </a:r>
            <a:r>
              <a:rPr lang="en-US" sz="1800" dirty="0">
                <a:solidFill>
                  <a:schemeClr val="accent2"/>
                </a:solidFill>
              </a:rPr>
              <a:t>1</a:t>
            </a:r>
            <a:r>
              <a:rPr lang="en-US" sz="1800" dirty="0" smtClean="0">
                <a:solidFill>
                  <a:schemeClr val="accent2"/>
                </a:solidFill>
              </a:rPr>
              <a:t>: Wed, 16 Nov, 20:00 </a:t>
            </a:r>
            <a:r>
              <a:rPr lang="en-US" sz="1800" dirty="0">
                <a:solidFill>
                  <a:schemeClr val="accent2"/>
                </a:solidFill>
              </a:rPr>
              <a:t>to </a:t>
            </a:r>
            <a:r>
              <a:rPr lang="en-US" sz="1800" dirty="0" smtClean="0">
                <a:solidFill>
                  <a:schemeClr val="accent2"/>
                </a:solidFill>
              </a:rPr>
              <a:t>22:00 PST</a:t>
            </a:r>
            <a:endParaRPr lang="en-US" sz="1800" dirty="0">
              <a:solidFill>
                <a:schemeClr val="accent2"/>
              </a:solidFill>
            </a:endParaRPr>
          </a:p>
          <a:p>
            <a:pPr marL="1276350" lvl="2" indent="-457200">
              <a:buFont typeface="Arial" panose="020B0604020202020204" pitchFamily="34" charset="0"/>
              <a:buChar char="•"/>
            </a:pPr>
            <a:r>
              <a:rPr lang="en-US" sz="1800" dirty="0" smtClean="0">
                <a:solidFill>
                  <a:schemeClr val="accent2"/>
                </a:solidFill>
              </a:rPr>
              <a:t>Wed, 17 Nov 5-7 CET</a:t>
            </a:r>
            <a:r>
              <a:rPr lang="en-US" sz="1800" dirty="0">
                <a:solidFill>
                  <a:schemeClr val="accent2"/>
                </a:solidFill>
              </a:rPr>
              <a:t>, </a:t>
            </a:r>
            <a:r>
              <a:rPr lang="en-US" sz="1800" dirty="0" smtClean="0">
                <a:solidFill>
                  <a:schemeClr val="accent2"/>
                </a:solidFill>
              </a:rPr>
              <a:t>13-15 JST/KST</a:t>
            </a:r>
            <a:endParaRPr lang="en-US" sz="1800" b="1" dirty="0" smtClean="0">
              <a:solidFill>
                <a:schemeClr val="accent2"/>
              </a:solidFill>
            </a:endParaRPr>
          </a:p>
          <a:p>
            <a:pPr marL="1680210" lvl="3" indent="-457200">
              <a:buFont typeface="Arial" panose="020B0604020202020204" pitchFamily="34" charset="0"/>
              <a:buChar char="•"/>
            </a:pPr>
            <a:r>
              <a:rPr lang="en-US" sz="1800" b="1" dirty="0" smtClean="0"/>
              <a:t>Approve start of </a:t>
            </a:r>
            <a:r>
              <a:rPr lang="en-US" sz="1800" b="1" dirty="0" err="1" smtClean="0"/>
              <a:t>Recirc</a:t>
            </a:r>
            <a:r>
              <a:rPr lang="en-US" sz="1800" b="1" dirty="0" smtClean="0"/>
              <a:t> 3</a:t>
            </a:r>
            <a:endParaRPr lang="en-US" sz="1800" b="1" dirty="0"/>
          </a:p>
          <a:p>
            <a:pPr marL="898071" lvl="1" indent="-457200">
              <a:buFont typeface="Arial" panose="020B0604020202020204" pitchFamily="34" charset="0"/>
              <a:buChar char="•"/>
            </a:pPr>
            <a:r>
              <a:rPr lang="en-US" sz="1800" dirty="0">
                <a:solidFill>
                  <a:schemeClr val="bg2">
                    <a:lumMod val="60000"/>
                    <a:lumOff val="40000"/>
                  </a:schemeClr>
                </a:solidFill>
              </a:rPr>
              <a:t>Call </a:t>
            </a:r>
            <a:r>
              <a:rPr lang="en-US" sz="1800" dirty="0" smtClean="0">
                <a:solidFill>
                  <a:schemeClr val="bg2">
                    <a:lumMod val="60000"/>
                    <a:lumOff val="40000"/>
                  </a:schemeClr>
                </a:solidFill>
              </a:rPr>
              <a:t>2 (optional): </a:t>
            </a:r>
            <a:r>
              <a:rPr lang="en-US" sz="1800" dirty="0">
                <a:solidFill>
                  <a:schemeClr val="bg2">
                    <a:lumMod val="60000"/>
                    <a:lumOff val="40000"/>
                  </a:schemeClr>
                </a:solidFill>
              </a:rPr>
              <a:t>Wed, </a:t>
            </a:r>
            <a:r>
              <a:rPr lang="en-US" sz="1800" dirty="0" smtClean="0">
                <a:solidFill>
                  <a:schemeClr val="bg2">
                    <a:lumMod val="60000"/>
                    <a:lumOff val="40000"/>
                  </a:schemeClr>
                </a:solidFill>
              </a:rPr>
              <a:t>23 Nov,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24 Nov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a:p>
            <a:pPr marL="898071" lvl="1" indent="-457200">
              <a:buFont typeface="Arial" panose="020B0604020202020204" pitchFamily="34" charset="0"/>
              <a:buChar char="•"/>
            </a:pPr>
            <a:r>
              <a:rPr lang="en-US" sz="1800" dirty="0">
                <a:solidFill>
                  <a:schemeClr val="accent2"/>
                </a:solidFill>
              </a:rPr>
              <a:t>Call 3: Wed, </a:t>
            </a:r>
            <a:r>
              <a:rPr lang="en-US" sz="1800" dirty="0" smtClean="0">
                <a:solidFill>
                  <a:schemeClr val="accent2"/>
                </a:solidFill>
              </a:rPr>
              <a:t>30 Nov, </a:t>
            </a:r>
            <a:r>
              <a:rPr lang="en-US" sz="1800" dirty="0">
                <a:solidFill>
                  <a:schemeClr val="accent2"/>
                </a:solidFill>
              </a:rPr>
              <a:t>21:00 to 23:00 PST</a:t>
            </a:r>
          </a:p>
          <a:p>
            <a:pPr marL="1276350" lvl="2" indent="-457200">
              <a:buFont typeface="Arial" panose="020B0604020202020204" pitchFamily="34" charset="0"/>
              <a:buChar char="•"/>
            </a:pPr>
            <a:r>
              <a:rPr lang="en-US" sz="1800" dirty="0">
                <a:solidFill>
                  <a:schemeClr val="accent2"/>
                </a:solidFill>
              </a:rPr>
              <a:t>Thu, </a:t>
            </a:r>
            <a:r>
              <a:rPr lang="en-US" sz="1800" dirty="0" smtClean="0">
                <a:solidFill>
                  <a:schemeClr val="accent2"/>
                </a:solidFill>
              </a:rPr>
              <a:t>1 Dec 5-7 CET</a:t>
            </a:r>
            <a:r>
              <a:rPr lang="en-US" sz="1800" dirty="0">
                <a:solidFill>
                  <a:schemeClr val="accent2"/>
                </a:solidFill>
              </a:rPr>
              <a:t>, </a:t>
            </a:r>
            <a:r>
              <a:rPr lang="en-US" sz="1800" dirty="0" smtClean="0">
                <a:solidFill>
                  <a:schemeClr val="accent2"/>
                </a:solidFill>
              </a:rPr>
              <a:t>13-15 JST/KST</a:t>
            </a:r>
          </a:p>
          <a:p>
            <a:pPr marL="1680210" lvl="3" indent="-457200">
              <a:buFont typeface="Arial" panose="020B0604020202020204" pitchFamily="34" charset="0"/>
              <a:buChar char="•"/>
            </a:pPr>
            <a:r>
              <a:rPr lang="en-US" sz="1800" dirty="0" smtClean="0"/>
              <a:t>Decide on </a:t>
            </a:r>
            <a:r>
              <a:rPr lang="en-US" sz="1800" dirty="0" err="1" smtClean="0"/>
              <a:t>Recirc</a:t>
            </a:r>
            <a:r>
              <a:rPr lang="en-US" sz="1800" dirty="0" smtClean="0"/>
              <a:t> 4</a:t>
            </a:r>
          </a:p>
          <a:p>
            <a:pPr marL="1680210" lvl="3" indent="-457200">
              <a:buFont typeface="Arial" panose="020B0604020202020204" pitchFamily="34" charset="0"/>
              <a:buChar char="•"/>
            </a:pPr>
            <a:r>
              <a:rPr lang="en-US" sz="1800" b="1" dirty="0" smtClean="0"/>
              <a:t>Approve start of </a:t>
            </a:r>
            <a:r>
              <a:rPr lang="en-US" sz="1800" b="1" dirty="0" err="1" smtClean="0"/>
              <a:t>Recirc</a:t>
            </a:r>
            <a:r>
              <a:rPr lang="en-US" sz="1800" b="1" dirty="0" smtClean="0"/>
              <a:t> 4 (if needed)</a:t>
            </a:r>
            <a:endParaRPr lang="en-US" sz="1800" b="1" dirty="0"/>
          </a:p>
          <a:p>
            <a:pPr marL="898071" lvl="1" indent="-457200">
              <a:buFont typeface="Arial" panose="020B0604020202020204" pitchFamily="34" charset="0"/>
              <a:buChar char="•"/>
            </a:pPr>
            <a:r>
              <a:rPr lang="en-US" sz="1800" dirty="0">
                <a:solidFill>
                  <a:schemeClr val="bg2">
                    <a:lumMod val="60000"/>
                    <a:lumOff val="40000"/>
                  </a:schemeClr>
                </a:solidFill>
              </a:rPr>
              <a:t>Call </a:t>
            </a:r>
            <a:r>
              <a:rPr lang="en-US" sz="1800" dirty="0" smtClean="0">
                <a:solidFill>
                  <a:schemeClr val="bg2">
                    <a:lumMod val="60000"/>
                    <a:lumOff val="40000"/>
                  </a:schemeClr>
                </a:solidFill>
              </a:rPr>
              <a:t>4 (optional): </a:t>
            </a:r>
            <a:r>
              <a:rPr lang="en-US" sz="1800" dirty="0">
                <a:solidFill>
                  <a:schemeClr val="bg2">
                    <a:lumMod val="60000"/>
                    <a:lumOff val="40000"/>
                  </a:schemeClr>
                </a:solidFill>
              </a:rPr>
              <a:t>Wed</a:t>
            </a:r>
            <a:r>
              <a:rPr lang="en-US" sz="1800" dirty="0" smtClean="0">
                <a:solidFill>
                  <a:schemeClr val="bg2">
                    <a:lumMod val="60000"/>
                    <a:lumOff val="40000"/>
                  </a:schemeClr>
                </a:solidFill>
              </a:rPr>
              <a:t>, 7 Dec,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8 Dec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a:p>
            <a:pPr marL="898071" lvl="1" indent="-457200">
              <a:buFont typeface="Arial" panose="020B0604020202020204" pitchFamily="34" charset="0"/>
              <a:buChar char="•"/>
            </a:pPr>
            <a:r>
              <a:rPr lang="en-US" sz="1800" dirty="0" smtClean="0">
                <a:solidFill>
                  <a:schemeClr val="bg2">
                    <a:lumMod val="60000"/>
                    <a:lumOff val="40000"/>
                  </a:schemeClr>
                </a:solidFill>
              </a:rPr>
              <a:t>Call 5 (optional): </a:t>
            </a:r>
            <a:r>
              <a:rPr lang="en-US" sz="1800" dirty="0">
                <a:solidFill>
                  <a:schemeClr val="bg2">
                    <a:lumMod val="60000"/>
                    <a:lumOff val="40000"/>
                  </a:schemeClr>
                </a:solidFill>
              </a:rPr>
              <a:t>Wed, </a:t>
            </a:r>
            <a:r>
              <a:rPr lang="en-US" sz="1800" dirty="0" smtClean="0">
                <a:solidFill>
                  <a:schemeClr val="bg2">
                    <a:lumMod val="60000"/>
                    <a:lumOff val="40000"/>
                  </a:schemeClr>
                </a:solidFill>
              </a:rPr>
              <a:t>14 Dec, </a:t>
            </a:r>
            <a:r>
              <a:rPr lang="en-US" sz="1800" dirty="0">
                <a:solidFill>
                  <a:schemeClr val="bg2">
                    <a:lumMod val="60000"/>
                    <a:lumOff val="40000"/>
                  </a:schemeClr>
                </a:solidFill>
              </a:rPr>
              <a:t>21:00 to 23:00 PST</a:t>
            </a:r>
          </a:p>
          <a:p>
            <a:pPr marL="1276350" lvl="2" indent="-457200">
              <a:buFont typeface="Arial" panose="020B0604020202020204" pitchFamily="34" charset="0"/>
              <a:buChar char="•"/>
            </a:pPr>
            <a:r>
              <a:rPr lang="en-US" sz="1800" dirty="0">
                <a:solidFill>
                  <a:schemeClr val="bg2">
                    <a:lumMod val="60000"/>
                    <a:lumOff val="40000"/>
                  </a:schemeClr>
                </a:solidFill>
              </a:rPr>
              <a:t>Thu, </a:t>
            </a:r>
            <a:r>
              <a:rPr lang="en-US" sz="1800" dirty="0" smtClean="0">
                <a:solidFill>
                  <a:schemeClr val="bg2">
                    <a:lumMod val="60000"/>
                    <a:lumOff val="40000"/>
                  </a:schemeClr>
                </a:solidFill>
              </a:rPr>
              <a:t>15 Dec 5-7 CET</a:t>
            </a:r>
            <a:r>
              <a:rPr lang="en-US" sz="1800" dirty="0">
                <a:solidFill>
                  <a:schemeClr val="bg2">
                    <a:lumMod val="60000"/>
                    <a:lumOff val="40000"/>
                  </a:schemeClr>
                </a:solidFill>
              </a:rPr>
              <a:t>, </a:t>
            </a:r>
            <a:r>
              <a:rPr lang="en-US" sz="1800" dirty="0" smtClean="0">
                <a:solidFill>
                  <a:schemeClr val="bg2">
                    <a:lumMod val="60000"/>
                    <a:lumOff val="40000"/>
                  </a:schemeClr>
                </a:solidFill>
              </a:rPr>
              <a:t>13-15 JST/KST</a:t>
            </a:r>
            <a:endParaRPr lang="en-US" sz="1800" dirty="0">
              <a:solidFill>
                <a:schemeClr val="bg2">
                  <a:lumMod val="60000"/>
                  <a:lumOff val="40000"/>
                </a:schemeClr>
              </a:solidFill>
            </a:endParaRPr>
          </a:p>
        </p:txBody>
      </p:sp>
    </p:spTree>
    <p:extLst>
      <p:ext uri="{BB962C8B-B14F-4D97-AF65-F5344CB8AC3E}">
        <p14:creationId xmlns:p14="http://schemas.microsoft.com/office/powerpoint/2010/main" val="477943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t>Schedule Plan </a:t>
            </a:r>
            <a:r>
              <a:rPr lang="en-US" dirty="0" smtClean="0"/>
              <a:t>Details</a:t>
            </a:r>
            <a:endParaRPr lang="en-US" b="1" dirty="0"/>
          </a:p>
        </p:txBody>
      </p:sp>
      <p:sp>
        <p:nvSpPr>
          <p:cNvPr id="3" name="Text Placeholder 2"/>
          <p:cNvSpPr>
            <a:spLocks noGrp="1"/>
          </p:cNvSpPr>
          <p:nvPr>
            <p:ph type="body" idx="1"/>
          </p:nvPr>
        </p:nvSpPr>
        <p:spPr>
          <a:xfrm>
            <a:off x="762000" y="1524000"/>
            <a:ext cx="8120977" cy="4838700"/>
          </a:xfrm>
        </p:spPr>
        <p:txBody>
          <a:bodyPr/>
          <a:lstStyle/>
          <a:p>
            <a:pPr>
              <a:spcBef>
                <a:spcPts val="0"/>
              </a:spcBef>
              <a:tabLst>
                <a:tab pos="3657600" algn="l"/>
              </a:tabLst>
            </a:pPr>
            <a:r>
              <a:rPr lang="en-US" sz="1800" dirty="0"/>
              <a:t>PAR/CSD Approval</a:t>
            </a:r>
          </a:p>
          <a:p>
            <a:pPr lvl="1">
              <a:spcBef>
                <a:spcPts val="0"/>
              </a:spcBef>
              <a:tabLst>
                <a:tab pos="3657600" algn="l"/>
              </a:tabLst>
            </a:pPr>
            <a:r>
              <a:rPr lang="en-US" sz="1800" dirty="0"/>
              <a:t>EC	2015 March 11</a:t>
            </a:r>
          </a:p>
          <a:p>
            <a:pPr lvl="1">
              <a:spcBef>
                <a:spcPts val="0"/>
              </a:spcBef>
              <a:tabLst>
                <a:tab pos="3657600" algn="l"/>
              </a:tabLst>
            </a:pPr>
            <a:r>
              <a:rPr lang="en-US" sz="1800" dirty="0" err="1"/>
              <a:t>NesCom</a:t>
            </a:r>
            <a:r>
              <a:rPr lang="en-US" sz="1800" dirty="0"/>
              <a:t>	2015 March 27</a:t>
            </a:r>
          </a:p>
          <a:p>
            <a:pPr>
              <a:spcBef>
                <a:spcPts val="0"/>
              </a:spcBef>
              <a:tabLst>
                <a:tab pos="3657600" algn="l"/>
              </a:tabLst>
            </a:pPr>
            <a:r>
              <a:rPr lang="en-US" sz="1800" dirty="0"/>
              <a:t>WG Letter Ballot	</a:t>
            </a:r>
          </a:p>
          <a:p>
            <a:pPr lvl="1">
              <a:spcBef>
                <a:spcPts val="0"/>
              </a:spcBef>
              <a:tabLst>
                <a:tab pos="3657600" algn="l"/>
              </a:tabLst>
            </a:pPr>
            <a:r>
              <a:rPr lang="en-US" sz="1800" dirty="0"/>
              <a:t>Initial	2016 Jan</a:t>
            </a:r>
          </a:p>
          <a:p>
            <a:pPr lvl="1">
              <a:spcBef>
                <a:spcPts val="0"/>
              </a:spcBef>
              <a:tabLst>
                <a:tab pos="3657600" algn="l"/>
              </a:tabLst>
            </a:pPr>
            <a:r>
              <a:rPr lang="en-US" sz="1800" dirty="0"/>
              <a:t>Recirc1	2016 Mar 29</a:t>
            </a:r>
          </a:p>
          <a:p>
            <a:pPr lvl="1">
              <a:spcBef>
                <a:spcPts val="0"/>
              </a:spcBef>
              <a:tabLst>
                <a:tab pos="3657600" algn="l"/>
              </a:tabLst>
            </a:pPr>
            <a:r>
              <a:rPr lang="en-US" sz="1800" dirty="0"/>
              <a:t>Recirc2	2016 June 18</a:t>
            </a:r>
          </a:p>
          <a:p>
            <a:pPr>
              <a:spcBef>
                <a:spcPts val="0"/>
              </a:spcBef>
              <a:tabLst>
                <a:tab pos="3657600" algn="l"/>
              </a:tabLst>
            </a:pPr>
            <a:r>
              <a:rPr lang="en-US" sz="1800" dirty="0"/>
              <a:t>IEEE-SA Sponsor Ballot</a:t>
            </a:r>
          </a:p>
          <a:p>
            <a:pPr lvl="1">
              <a:spcBef>
                <a:spcPts val="0"/>
              </a:spcBef>
              <a:tabLst>
                <a:tab pos="3657600" algn="l"/>
              </a:tabLst>
            </a:pPr>
            <a:r>
              <a:rPr lang="en-US" sz="1800" dirty="0"/>
              <a:t>EC approval	</a:t>
            </a:r>
            <a:r>
              <a:rPr lang="en-US" sz="1800" dirty="0">
                <a:solidFill>
                  <a:schemeClr val="tx1"/>
                </a:solidFill>
              </a:rPr>
              <a:t>2016 July 29</a:t>
            </a:r>
          </a:p>
          <a:p>
            <a:pPr lvl="1">
              <a:spcBef>
                <a:spcPts val="0"/>
              </a:spcBef>
              <a:tabLst>
                <a:tab pos="3657600" algn="l"/>
              </a:tabLst>
            </a:pPr>
            <a:r>
              <a:rPr lang="en-US" sz="1800" dirty="0"/>
              <a:t>Initial	2016 July 29</a:t>
            </a:r>
          </a:p>
          <a:p>
            <a:pPr lvl="1">
              <a:spcBef>
                <a:spcPts val="0"/>
              </a:spcBef>
              <a:tabLst>
                <a:tab pos="3657600" algn="l"/>
              </a:tabLst>
            </a:pPr>
            <a:r>
              <a:rPr lang="en-US" sz="1800" dirty="0"/>
              <a:t>Recirc1	</a:t>
            </a:r>
            <a:r>
              <a:rPr lang="en-US" sz="1800" dirty="0">
                <a:solidFill>
                  <a:schemeClr val="tx1"/>
                </a:solidFill>
              </a:rPr>
              <a:t>2016 Sep</a:t>
            </a:r>
          </a:p>
          <a:p>
            <a:pPr lvl="1">
              <a:spcBef>
                <a:spcPts val="0"/>
              </a:spcBef>
              <a:tabLst>
                <a:tab pos="3657600" algn="l"/>
              </a:tabLst>
            </a:pPr>
            <a:r>
              <a:rPr lang="en-US" sz="1800" dirty="0"/>
              <a:t>Recirc2	2016 Oct</a:t>
            </a:r>
          </a:p>
          <a:p>
            <a:pPr lvl="1">
              <a:spcBef>
                <a:spcPts val="0"/>
              </a:spcBef>
              <a:tabLst>
                <a:tab pos="3657600" algn="l"/>
              </a:tabLst>
            </a:pPr>
            <a:r>
              <a:rPr lang="en-US" sz="1800" dirty="0" err="1"/>
              <a:t>Recirc</a:t>
            </a:r>
            <a:r>
              <a:rPr lang="en-US" sz="1800" dirty="0"/>
              <a:t> </a:t>
            </a:r>
            <a:r>
              <a:rPr lang="en-US" sz="1800" dirty="0" smtClean="0"/>
              <a:t>3</a:t>
            </a:r>
            <a:r>
              <a:rPr lang="en-US" sz="1800" dirty="0"/>
              <a:t>	</a:t>
            </a:r>
            <a:r>
              <a:rPr lang="en-US" sz="1800" dirty="0">
                <a:solidFill>
                  <a:srgbClr val="FF0000"/>
                </a:solidFill>
              </a:rPr>
              <a:t>2016 </a:t>
            </a:r>
            <a:r>
              <a:rPr lang="en-US" sz="1800" dirty="0" smtClean="0">
                <a:solidFill>
                  <a:srgbClr val="FF0000"/>
                </a:solidFill>
              </a:rPr>
              <a:t>Nov</a:t>
            </a:r>
          </a:p>
          <a:p>
            <a:pPr>
              <a:spcBef>
                <a:spcPts val="0"/>
              </a:spcBef>
              <a:tabLst>
                <a:tab pos="3657600" algn="l"/>
              </a:tabLst>
            </a:pPr>
            <a:r>
              <a:rPr lang="en-US" sz="1800" dirty="0" smtClean="0"/>
              <a:t>Final </a:t>
            </a:r>
            <a:r>
              <a:rPr lang="en-US" sz="1800" dirty="0"/>
              <a:t>WG and EC </a:t>
            </a:r>
            <a:r>
              <a:rPr lang="en-US" sz="1800" dirty="0" smtClean="0"/>
              <a:t>approval</a:t>
            </a:r>
            <a:endParaRPr lang="en-US" sz="1800" dirty="0"/>
          </a:p>
          <a:p>
            <a:pPr lvl="1">
              <a:spcBef>
                <a:spcPts val="0"/>
              </a:spcBef>
              <a:tabLst>
                <a:tab pos="3657600" algn="l"/>
              </a:tabLst>
            </a:pPr>
            <a:r>
              <a:rPr lang="en-US" sz="1800" dirty="0"/>
              <a:t>Final </a:t>
            </a:r>
            <a:r>
              <a:rPr lang="en-US" sz="1800" dirty="0" err="1"/>
              <a:t>RevCom</a:t>
            </a:r>
            <a:r>
              <a:rPr lang="en-US" sz="1800" dirty="0"/>
              <a:t> approval	2017 Jan 30</a:t>
            </a:r>
          </a:p>
          <a:p>
            <a:pPr lvl="1">
              <a:spcBef>
                <a:spcPts val="0"/>
              </a:spcBef>
              <a:tabLst>
                <a:tab pos="3657600" algn="l"/>
              </a:tabLst>
            </a:pPr>
            <a:r>
              <a:rPr lang="en-US" sz="1800" dirty="0"/>
              <a:t>Publication	2017 Mar 1</a:t>
            </a:r>
          </a:p>
          <a:p>
            <a:pPr marL="0" indent="0">
              <a:buNone/>
            </a:pPr>
            <a:endParaRPr lang="en-US" sz="2800" dirty="0" smtClean="0"/>
          </a:p>
        </p:txBody>
      </p:sp>
    </p:spTree>
    <p:extLst>
      <p:ext uri="{BB962C8B-B14F-4D97-AF65-F5344CB8AC3E}">
        <p14:creationId xmlns:p14="http://schemas.microsoft.com/office/powerpoint/2010/main" val="2759176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762000" y="1638300"/>
            <a:ext cx="8120977" cy="4724400"/>
          </a:xfrm>
        </p:spPr>
        <p:txBody>
          <a:bodyPr/>
          <a:lstStyle/>
          <a:p>
            <a:pPr marL="0" indent="0">
              <a:buNone/>
            </a:pPr>
            <a:r>
              <a:rPr lang="en-US" i="1" dirty="0" smtClean="0"/>
              <a:t>Motion</a:t>
            </a:r>
            <a:r>
              <a:rPr lang="en-US" i="1" dirty="0"/>
              <a:t>: </a:t>
            </a:r>
            <a:r>
              <a:rPr lang="en-US" i="1" dirty="0" smtClean="0"/>
              <a:t>that 802.15 WG has reviewed and approves </a:t>
            </a:r>
            <a:r>
              <a:rPr lang="en-US" i="1" dirty="0"/>
              <a:t>the CSD [</a:t>
            </a:r>
            <a:r>
              <a:rPr lang="en-US" i="1" dirty="0" smtClean="0"/>
              <a:t>15-14-0716-07-003e] </a:t>
            </a:r>
            <a:r>
              <a:rPr lang="en-US" i="1" dirty="0"/>
              <a:t>and requests </a:t>
            </a:r>
            <a:r>
              <a:rPr lang="en-US" i="1" dirty="0" smtClean="0"/>
              <a:t>conditional </a:t>
            </a:r>
            <a:r>
              <a:rPr lang="en-US" i="1" dirty="0"/>
              <a:t>approval from the EC to submit P802.15.3e-D07 </a:t>
            </a:r>
            <a:r>
              <a:rPr lang="en-US" i="1" dirty="0" smtClean="0"/>
              <a:t>(or </a:t>
            </a:r>
            <a:r>
              <a:rPr lang="en-US" i="1" dirty="0"/>
              <a:t>current revision) to </a:t>
            </a:r>
            <a:r>
              <a:rPr lang="en-US" i="1" dirty="0" err="1" smtClean="0"/>
              <a:t>RevCom</a:t>
            </a:r>
            <a:r>
              <a:rPr lang="en-US" i="1" dirty="0" smtClean="0"/>
              <a:t>.</a:t>
            </a:r>
          </a:p>
          <a:p>
            <a:pPr marL="0" indent="0">
              <a:buNone/>
            </a:pPr>
            <a:endParaRPr lang="en-US" sz="2800" dirty="0"/>
          </a:p>
          <a:p>
            <a:pPr marL="0" indent="0">
              <a:buNone/>
            </a:pPr>
            <a:r>
              <a:rPr lang="en-US" sz="2800" dirty="0" smtClean="0"/>
              <a:t>Moved By: Thomas </a:t>
            </a:r>
            <a:r>
              <a:rPr lang="en-US" sz="2800" dirty="0" err="1" smtClean="0"/>
              <a:t>Kuerner</a:t>
            </a:r>
            <a:endParaRPr lang="en-US" sz="2800" dirty="0" smtClean="0"/>
          </a:p>
          <a:p>
            <a:pPr marL="0" indent="0">
              <a:buNone/>
            </a:pPr>
            <a:r>
              <a:rPr lang="en-US" sz="2800" dirty="0" smtClean="0"/>
              <a:t>Seconded By: </a:t>
            </a:r>
            <a:r>
              <a:rPr lang="en-US" sz="2800" dirty="0" err="1" smtClean="0"/>
              <a:t>Keitarou</a:t>
            </a:r>
            <a:r>
              <a:rPr lang="en-US" sz="2800" dirty="0" smtClean="0"/>
              <a:t> </a:t>
            </a:r>
            <a:r>
              <a:rPr lang="en-US" sz="2800" dirty="0" err="1" smtClean="0"/>
              <a:t>Kondou</a:t>
            </a:r>
            <a:endParaRPr lang="en-US" sz="2800" dirty="0" smtClean="0"/>
          </a:p>
          <a:p>
            <a:pPr marL="0" indent="0">
              <a:buNone/>
            </a:pPr>
            <a:r>
              <a:rPr lang="en-US" sz="2800" dirty="0" smtClean="0"/>
              <a:t>Motion passes: 10/0/0</a:t>
            </a:r>
          </a:p>
        </p:txBody>
      </p:sp>
    </p:spTree>
    <p:extLst>
      <p:ext uri="{BB962C8B-B14F-4D97-AF65-F5344CB8AC3E}">
        <p14:creationId xmlns:p14="http://schemas.microsoft.com/office/powerpoint/2010/main" val="3164907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a:t>
            </a:r>
            <a:r>
              <a:rPr lang="en-US" i="1" dirty="0" smtClean="0"/>
              <a:t>that 802.15 WG has reviewed and approves </a:t>
            </a:r>
            <a:r>
              <a:rPr lang="en-US" i="1" dirty="0"/>
              <a:t>the CSD [</a:t>
            </a:r>
            <a:r>
              <a:rPr lang="en-US" i="1" dirty="0" smtClean="0"/>
              <a:t>15-14-0716-07-003e] </a:t>
            </a:r>
            <a:r>
              <a:rPr lang="en-US" i="1" dirty="0"/>
              <a:t>and requests </a:t>
            </a:r>
            <a:r>
              <a:rPr lang="en-US" i="1" dirty="0" smtClean="0"/>
              <a:t>conditional </a:t>
            </a:r>
            <a:r>
              <a:rPr lang="en-US" i="1" dirty="0"/>
              <a:t>approval from the EC to submit </a:t>
            </a:r>
            <a:r>
              <a:rPr lang="en-US" i="1" dirty="0" smtClean="0"/>
              <a:t>P802.15.3e-D07 (or current revision) </a:t>
            </a:r>
            <a:r>
              <a:rPr lang="en-US" i="1" dirty="0"/>
              <a:t>to </a:t>
            </a:r>
            <a:r>
              <a:rPr lang="en-US" i="1" dirty="0" err="1" smtClean="0"/>
              <a:t>RevCom</a:t>
            </a:r>
            <a:r>
              <a:rPr lang="en-US" i="1" dirty="0" smtClean="0"/>
              <a:t>.</a:t>
            </a:r>
          </a:p>
          <a:p>
            <a:pPr marL="0" indent="0">
              <a:buNone/>
            </a:pPr>
            <a:endParaRPr lang="en-US" dirty="0"/>
          </a:p>
          <a:p>
            <a:pPr marL="0" indent="0">
              <a:buNone/>
            </a:pPr>
            <a:r>
              <a:rPr lang="en-US" sz="2800" dirty="0" smtClean="0"/>
              <a:t>Moved By: </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09806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a:t>
            </a:r>
            <a:r>
              <a:rPr lang="en-US" sz="2000" i="1" dirty="0" smtClean="0"/>
              <a:t>WG </a:t>
            </a:r>
            <a:r>
              <a:rPr lang="en-US" sz="2000" i="1" dirty="0"/>
              <a:t>approve the formation of a Ballot Resolution Committee (BRC) for the Sponsor balloting </a:t>
            </a:r>
            <a:r>
              <a:rPr lang="en-US" sz="2000" i="1" dirty="0" smtClean="0"/>
              <a:t>of P802.15.3e-D07 (or </a:t>
            </a:r>
            <a:r>
              <a:rPr lang="en-US" sz="2000" i="1" dirty="0"/>
              <a:t>current revision)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t>
            </a:r>
          </a:p>
          <a:p>
            <a:pPr marL="0" indent="0">
              <a:buNone/>
            </a:pPr>
            <a:r>
              <a:rPr lang="en-US" sz="2800" dirty="0" smtClean="0"/>
              <a:t>Seconded By: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47440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err="1"/>
              <a:t>Keiji</a:t>
            </a:r>
            <a:r>
              <a:rPr lang="en-US" sz="2400" dirty="0"/>
              <a:t> Akiyama</a:t>
            </a:r>
          </a:p>
          <a:p>
            <a:pPr marL="0" indent="0" algn="ctr">
              <a:buNone/>
            </a:pPr>
            <a:r>
              <a:rPr lang="en-US" sz="2400" dirty="0"/>
              <a:t>Ken </a:t>
            </a:r>
            <a:r>
              <a:rPr lang="en-US" sz="2400" dirty="0" err="1"/>
              <a:t>Hiraga</a:t>
            </a:r>
            <a:endParaRPr lang="en-US" sz="2400" dirty="0"/>
          </a:p>
          <a:p>
            <a:pPr marL="0" indent="0" algn="ctr">
              <a:buNone/>
            </a:pPr>
            <a:r>
              <a:rPr lang="en-US" sz="2400" dirty="0"/>
              <a:t>Jae </a:t>
            </a:r>
            <a:r>
              <a:rPr lang="en-US" sz="2400" dirty="0" err="1"/>
              <a:t>Seung</a:t>
            </a:r>
            <a:r>
              <a:rPr lang="en-US" sz="2400" dirty="0"/>
              <a:t> Lee</a:t>
            </a:r>
          </a:p>
          <a:p>
            <a:pPr marL="0" indent="0" algn="ctr">
              <a:buNone/>
            </a:pPr>
            <a:r>
              <a:rPr lang="en-US" sz="2400" dirty="0" err="1"/>
              <a:t>Keitarou</a:t>
            </a:r>
            <a:r>
              <a:rPr lang="en-US" sz="2400" dirty="0"/>
              <a:t> </a:t>
            </a:r>
            <a:r>
              <a:rPr lang="en-US" sz="2400" dirty="0" err="1"/>
              <a:t>Kondou</a:t>
            </a:r>
            <a:endParaRPr lang="en-US" sz="2400" dirty="0"/>
          </a:p>
          <a:p>
            <a:pPr marL="0" indent="0" algn="ctr">
              <a:buNone/>
            </a:pPr>
            <a:r>
              <a:rPr lang="en-US" sz="2400" dirty="0"/>
              <a:t>Thomas </a:t>
            </a:r>
            <a:r>
              <a:rPr lang="en-US" sz="2400" dirty="0" err="1" smtClean="0"/>
              <a:t>K</a:t>
            </a:r>
            <a:r>
              <a:rPr lang="en-US" sz="2400" dirty="0" err="1" smtClean="0">
                <a:latin typeface="Arial" charset="0"/>
                <a:ea typeface="ＭＳ Ｐゴシック" charset="0"/>
                <a:cs typeface="ＭＳ Ｐゴシック" charset="0"/>
              </a:rPr>
              <a:t>ü</a:t>
            </a:r>
            <a:r>
              <a:rPr lang="en-US" sz="2400" dirty="0" err="1" smtClean="0"/>
              <a:t>rner</a:t>
            </a:r>
            <a:endParaRPr lang="en-US" sz="2400" dirty="0"/>
          </a:p>
          <a:p>
            <a:pPr marL="0" indent="0" algn="ctr">
              <a:buNone/>
            </a:pPr>
            <a:r>
              <a:rPr lang="en-US" sz="2400" dirty="0" err="1"/>
              <a:t>Itaru</a:t>
            </a:r>
            <a:r>
              <a:rPr lang="en-US" sz="2400" dirty="0"/>
              <a:t> </a:t>
            </a:r>
            <a:r>
              <a:rPr lang="en-US" sz="2400" dirty="0" err="1"/>
              <a:t>Maekawa</a:t>
            </a:r>
            <a:endParaRPr lang="en-US" sz="2400" dirty="0"/>
          </a:p>
          <a:p>
            <a:pPr marL="0" indent="0" algn="ctr">
              <a:buNone/>
            </a:pPr>
            <a:r>
              <a:rPr lang="en-US" sz="2400" dirty="0"/>
              <a:t>Hiroyuki Matsumura</a:t>
            </a:r>
          </a:p>
          <a:p>
            <a:pPr marL="0" indent="0" algn="ctr">
              <a:buNone/>
            </a:pPr>
            <a:r>
              <a:rPr lang="en-US" sz="2400" dirty="0"/>
              <a:t>Makoto </a:t>
            </a:r>
            <a:r>
              <a:rPr lang="en-US" sz="2400" dirty="0" smtClean="0"/>
              <a:t>Noda</a:t>
            </a:r>
          </a:p>
          <a:p>
            <a:pPr marL="0" indent="0" algn="ctr">
              <a:buNone/>
            </a:pPr>
            <a:r>
              <a:rPr lang="en-US" sz="2400" dirty="0" smtClean="0"/>
              <a:t>Masashi Shimizu</a:t>
            </a:r>
            <a:endParaRPr lang="en-US" sz="2400" dirty="0"/>
          </a:p>
          <a:p>
            <a:pPr marL="0" indent="0" algn="ctr">
              <a:buNone/>
            </a:pPr>
            <a:r>
              <a:rPr lang="en-US" sz="2400" dirty="0" err="1" smtClean="0"/>
              <a:t>Ko</a:t>
            </a:r>
            <a:r>
              <a:rPr lang="en-US" sz="2400" dirty="0" smtClean="0"/>
              <a:t> </a:t>
            </a:r>
            <a:r>
              <a:rPr lang="en-US" sz="2400" dirty="0" err="1" smtClean="0"/>
              <a:t>Togashi</a:t>
            </a:r>
            <a:endParaRPr lang="en-US" sz="2400" dirty="0" smtClean="0"/>
          </a:p>
          <a:p>
            <a:pPr marL="0" indent="0" algn="ctr">
              <a:buNone/>
            </a:pPr>
            <a:r>
              <a:rPr lang="en-US" sz="2400" dirty="0" smtClean="0"/>
              <a:t>Kiyoshi </a:t>
            </a:r>
            <a:r>
              <a:rPr lang="en-US" sz="2400" dirty="0" err="1" smtClean="0"/>
              <a:t>Toshimitsu</a:t>
            </a:r>
            <a:endParaRPr lang="en-US" sz="2400" dirty="0" smtClean="0"/>
          </a:p>
        </p:txBody>
      </p:sp>
      <p:sp>
        <p:nvSpPr>
          <p:cNvPr id="5" name="Title 4"/>
          <p:cNvSpPr>
            <a:spLocks noGrp="1"/>
          </p:cNvSpPr>
          <p:nvPr>
            <p:ph type="title"/>
          </p:nvPr>
        </p:nvSpPr>
        <p:spPr>
          <a:xfrm>
            <a:off x="647704" y="381000"/>
            <a:ext cx="7848601" cy="762000"/>
          </a:xfrm>
        </p:spPr>
        <p:txBody>
          <a:bodyPr/>
          <a:lstStyle/>
          <a:p>
            <a:r>
              <a:rPr lang="en-US" dirty="0" smtClean="0"/>
              <a:t>Special Thanks To</a:t>
            </a:r>
            <a:endParaRPr lang="en-US" dirty="0"/>
          </a:p>
        </p:txBody>
      </p:sp>
    </p:spTree>
    <p:extLst>
      <p:ext uri="{BB962C8B-B14F-4D97-AF65-F5344CB8AC3E}">
        <p14:creationId xmlns:p14="http://schemas.microsoft.com/office/powerpoint/2010/main" val="42897739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26</a:t>
            </a:fld>
            <a:endParaRPr lang="en-US" altLang="en-US" sz="1200" dirty="0" smtClean="0">
              <a:latin typeface="Times New Roman" pitchFamily="18" charset="0"/>
            </a:endParaRPr>
          </a:p>
        </p:txBody>
      </p:sp>
    </p:spTree>
    <p:extLst>
      <p:ext uri="{BB962C8B-B14F-4D97-AF65-F5344CB8AC3E}">
        <p14:creationId xmlns:p14="http://schemas.microsoft.com/office/powerpoint/2010/main" val="1550931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November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27</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San Antonio</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10 November </a:t>
            </a:r>
            <a:r>
              <a:rPr lang="en-US" altLang="ja-JP" dirty="0">
                <a:solidFill>
                  <a:schemeClr val="tx2"/>
                </a:solidFill>
                <a:ea typeface="ＭＳ Ｐゴシック" charset="-128"/>
              </a:rPr>
              <a:t>2016</a:t>
            </a:r>
            <a:endParaRPr lang="ja-JP" altLang="ja-JP" dirty="0">
              <a:ea typeface="ＭＳ Ｐゴシック" charset="-128"/>
            </a:endParaRPr>
          </a:p>
        </p:txBody>
      </p:sp>
    </p:spTree>
    <p:extLst>
      <p:ext uri="{BB962C8B-B14F-4D97-AF65-F5344CB8AC3E}">
        <p14:creationId xmlns:p14="http://schemas.microsoft.com/office/powerpoint/2010/main" val="341177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14629588"/>
              </p:ext>
            </p:extLst>
          </p:nvPr>
        </p:nvGraphicFramePr>
        <p:xfrm>
          <a:off x="755576" y="2060848"/>
          <a:ext cx="7702624" cy="345676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xmlns="" val="20000"/>
                    </a:ext>
                  </a:extLst>
                </a:gridCol>
                <a:gridCol w="1795110">
                  <a:extLst>
                    <a:ext uri="{9D8B030D-6E8A-4147-A177-3AD203B41FA5}">
                      <a16:colId xmlns:a16="http://schemas.microsoft.com/office/drawing/2014/main" xmlns="" val="20001"/>
                    </a:ext>
                  </a:extLst>
                </a:gridCol>
                <a:gridCol w="1331621">
                  <a:extLst>
                    <a:ext uri="{9D8B030D-6E8A-4147-A177-3AD203B41FA5}">
                      <a16:colId xmlns:a16="http://schemas.microsoft.com/office/drawing/2014/main" xmlns="" val="20002"/>
                    </a:ext>
                  </a:extLst>
                </a:gridCol>
                <a:gridCol w="1584176">
                  <a:extLst>
                    <a:ext uri="{9D8B030D-6E8A-4147-A177-3AD203B41FA5}">
                      <a16:colId xmlns:a16="http://schemas.microsoft.com/office/drawing/2014/main" xmlns="" val="20003"/>
                    </a:ext>
                  </a:extLst>
                </a:gridCol>
                <a:gridCol w="1869976">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B, 3rd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C, 3rd</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865461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2016</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29</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WAW and BRC Teleconference meeting minutes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90137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86CDEEF-D09A-4AFE-85FC-F4F51813B36C}" type="slidenum">
              <a:rPr lang="en-US" sz="1200" smtClean="0"/>
              <a:pPr>
                <a:defRPr/>
              </a:pPr>
              <a:t>3</a:t>
            </a:fld>
            <a:endParaRPr lang="en-US" sz="1200" smtClean="0"/>
          </a:p>
        </p:txBody>
      </p:sp>
      <p:sp>
        <p:nvSpPr>
          <p:cNvPr id="4101" name="Rectangle 4"/>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
        <p:nvSpPr>
          <p:cNvPr id="5126" name="Rectangle 3"/>
          <p:cNvSpPr>
            <a:spLocks noGrp="1" noChangeArrowheads="1"/>
          </p:cNvSpPr>
          <p:nvPr>
            <p:ph type="body" sz="half" idx="1"/>
          </p:nvPr>
        </p:nvSpPr>
        <p:spPr>
          <a:xfrm>
            <a:off x="838200" y="2057400"/>
            <a:ext cx="8077200" cy="4114800"/>
          </a:xfrm>
        </p:spPr>
        <p:txBody>
          <a:bodyPr/>
          <a:lstStyle/>
          <a:p>
            <a:pPr marL="609600" indent="-609600" fontAlgn="b">
              <a:lnSpc>
                <a:spcPct val="80000"/>
              </a:lnSpc>
              <a:buFontTx/>
              <a:buNone/>
              <a:defRPr/>
            </a:pPr>
            <a:r>
              <a:rPr lang="en-US" sz="2400" dirty="0" smtClean="0">
                <a:latin typeface="Arial Rounded MT Bold" pitchFamily="34" charset="0"/>
                <a:ea typeface="ＭＳ Ｐゴシック" pitchFamily="34" charset="-128"/>
                <a:cs typeface="Arial" pitchFamily="34" charset="0"/>
              </a:rPr>
              <a:t>TASK GROUP 3d –100Gbps THz PHY</a:t>
            </a:r>
          </a:p>
          <a:p>
            <a:pPr marL="609600" indent="-609600" fontAlgn="b">
              <a:lnSpc>
                <a:spcPct val="80000"/>
              </a:lnSpc>
              <a:buFontTx/>
              <a:buAutoNum type="arabicPeriod"/>
              <a:defRPr/>
            </a:pPr>
            <a:r>
              <a:rPr lang="en-US" sz="2400" dirty="0" smtClean="0">
                <a:latin typeface="Arial Rounded MT Bold" pitchFamily="34" charset="0"/>
                <a:ea typeface="ＭＳ Ｐゴシック" pitchFamily="34" charset="-128"/>
                <a:cs typeface="Arial" pitchFamily="34" charset="0"/>
              </a:rPr>
              <a:t>Review and Discuss Contributions from CFP</a:t>
            </a:r>
          </a:p>
          <a:p>
            <a:pPr marL="609600" indent="-609600" fontAlgn="b">
              <a:lnSpc>
                <a:spcPct val="80000"/>
              </a:lnSpc>
              <a:buFontTx/>
              <a:buAutoNum type="arabicPeriod"/>
              <a:defRPr/>
            </a:pPr>
            <a:r>
              <a:rPr lang="en-US" sz="2400" dirty="0" smtClean="0">
                <a:latin typeface="Arial Rounded MT Bold" pitchFamily="34" charset="0"/>
                <a:ea typeface="ＭＳ Ｐゴシック" pitchFamily="34" charset="-128"/>
                <a:cs typeface="Arial" pitchFamily="34" charset="0"/>
              </a:rPr>
              <a:t>Work on a </a:t>
            </a:r>
            <a:r>
              <a:rPr lang="en-US" sz="2400" dirty="0" err="1" smtClean="0">
                <a:latin typeface="Arial Rounded MT Bold" pitchFamily="34" charset="0"/>
                <a:ea typeface="ＭＳ Ｐゴシック" pitchFamily="34" charset="-128"/>
                <a:cs typeface="Arial" pitchFamily="34" charset="0"/>
              </a:rPr>
              <a:t>ballotable</a:t>
            </a:r>
            <a:r>
              <a:rPr lang="en-US" sz="2400" dirty="0" smtClean="0">
                <a:latin typeface="Arial Rounded MT Bold" pitchFamily="34" charset="0"/>
                <a:ea typeface="ＭＳ Ｐゴシック" pitchFamily="34" charset="-128"/>
                <a:cs typeface="Arial" pitchFamily="34" charset="0"/>
              </a:rPr>
              <a:t> draft</a:t>
            </a:r>
          </a:p>
          <a:p>
            <a:pPr marL="609600" indent="-609600" fontAlgn="b">
              <a:lnSpc>
                <a:spcPct val="80000"/>
              </a:lnSpc>
              <a:buFontTx/>
              <a:buAutoNum type="arabicPeriod"/>
              <a:defRPr/>
            </a:pPr>
            <a:r>
              <a:rPr lang="en-US" sz="2400" dirty="0" smtClean="0">
                <a:latin typeface="Arial Rounded MT Bold" pitchFamily="34" charset="0"/>
                <a:ea typeface="ＭＳ Ｐゴシック" pitchFamily="34" charset="-128"/>
                <a:cs typeface="Arial" pitchFamily="34" charset="0"/>
              </a:rPr>
              <a:t>Update Project Plan/Timeline</a:t>
            </a:r>
          </a:p>
          <a:p>
            <a:pPr marL="609600" lvl="1" indent="-609600" fontAlgn="b">
              <a:lnSpc>
                <a:spcPct val="80000"/>
              </a:lnSpc>
              <a:buFontTx/>
              <a:buAutoNum type="arabicPeriod"/>
              <a:defRPr/>
            </a:pPr>
            <a:endParaRPr lang="en-US" sz="8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400" dirty="0" smtClean="0">
                <a:latin typeface="Arial Rounded MT Bold" pitchFamily="34" charset="0"/>
                <a:ea typeface="ＭＳ Ｐゴシック" pitchFamily="34" charset="-128"/>
                <a:cs typeface="Arial" pitchFamily="34" charset="0"/>
              </a:rPr>
              <a:t>TASK GROUP 3e –High Rate Close Proximity (HRCP)</a:t>
            </a:r>
          </a:p>
          <a:p>
            <a:pPr marL="609600" indent="-609600"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Complete comment resolution on last SB </a:t>
            </a:r>
            <a:r>
              <a:rPr lang="en-US" sz="2400" dirty="0" err="1" smtClean="0">
                <a:latin typeface="Arial Rounded MT Bold" pitchFamily="34" charset="0"/>
                <a:ea typeface="ＭＳ Ｐゴシック" pitchFamily="34" charset="-128"/>
                <a:cs typeface="Arial" pitchFamily="34" charset="0"/>
              </a:rPr>
              <a:t>recirc</a:t>
            </a:r>
            <a:endParaRPr lang="en-US" sz="2400" dirty="0" smtClean="0">
              <a:latin typeface="Arial Rounded MT Bold" pitchFamily="34" charset="0"/>
              <a:ea typeface="ＭＳ Ｐゴシック" pitchFamily="34" charset="-128"/>
              <a:cs typeface="Arial" pitchFamily="34" charset="0"/>
            </a:endParaRPr>
          </a:p>
          <a:p>
            <a:pPr marL="609600" indent="-609600"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Seek approval to submit to </a:t>
            </a:r>
            <a:r>
              <a:rPr lang="en-US" sz="2400" dirty="0" err="1" smtClean="0">
                <a:latin typeface="Arial Rounded MT Bold" pitchFamily="34" charset="0"/>
                <a:ea typeface="ＭＳ Ｐゴシック" pitchFamily="34" charset="-128"/>
                <a:cs typeface="Arial" pitchFamily="34" charset="0"/>
              </a:rPr>
              <a:t>Revcom</a:t>
            </a:r>
            <a:endParaRPr lang="en-US" sz="2400" dirty="0" smtClean="0">
              <a:latin typeface="Arial Rounded MT Bold" pitchFamily="34" charset="0"/>
              <a:ea typeface="ＭＳ Ｐゴシック" pitchFamily="34" charset="-128"/>
              <a:cs typeface="Arial" pitchFamily="34" charset="0"/>
            </a:endParaRPr>
          </a:p>
          <a:p>
            <a:pPr marL="609600" indent="-609600"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Update Project Plan/Timeline</a:t>
            </a:r>
          </a:p>
          <a:p>
            <a:pPr marL="609600" indent="-609600" fontAlgn="b">
              <a:lnSpc>
                <a:spcPct val="80000"/>
              </a:lnSpc>
              <a:buFont typeface="Times New Roman" pitchFamily="18" charset="0"/>
              <a:buAutoNum type="arabicPeriod"/>
              <a:defRPr/>
            </a:pPr>
            <a:endParaRPr lang="en-US" sz="10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400" dirty="0" smtClean="0">
                <a:latin typeface="Arial Rounded MT Bold" pitchFamily="34" charset="0"/>
                <a:ea typeface="ＭＳ Ｐゴシック" pitchFamily="34" charset="-128"/>
                <a:cs typeface="Arial" pitchFamily="34" charset="0"/>
              </a:rPr>
              <a:t>TASK GROUP 3m –15.3 </a:t>
            </a:r>
            <a:r>
              <a:rPr lang="en-US" sz="2400" dirty="0" err="1" smtClean="0">
                <a:latin typeface="Arial Rounded MT Bold" pitchFamily="34" charset="0"/>
                <a:ea typeface="ＭＳ Ｐゴシック" pitchFamily="34" charset="-128"/>
                <a:cs typeface="Arial" pitchFamily="34" charset="0"/>
              </a:rPr>
              <a:t>REVISIONa</a:t>
            </a:r>
            <a:endParaRPr lang="en-US" sz="2400" dirty="0" smtClean="0">
              <a:latin typeface="Arial Rounded MT Bold" pitchFamily="34" charset="0"/>
              <a:ea typeface="ＭＳ Ｐゴシック" pitchFamily="34" charset="-128"/>
              <a:cs typeface="Arial" pitchFamily="34" charset="0"/>
            </a:endParaRPr>
          </a:p>
          <a:p>
            <a:pPr marL="609600" indent="-609600"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Project complete</a:t>
            </a:r>
          </a:p>
          <a:p>
            <a:pPr marL="609600" indent="-609600"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Respond to comments from JTC1 SC6</a:t>
            </a:r>
          </a:p>
          <a:p>
            <a:pPr marL="609600" indent="-609600" fontAlgn="b">
              <a:lnSpc>
                <a:spcPct val="80000"/>
              </a:lnSpc>
              <a:buFontTx/>
              <a:buAutoNum type="arabicPeriod"/>
              <a:defRPr/>
            </a:pPr>
            <a:endParaRPr lang="en-US" sz="2400" dirty="0" smtClean="0">
              <a:latin typeface="Arial Rounded MT Bold" pitchFamily="34" charset="0"/>
              <a:ea typeface="ＭＳ Ｐゴシック" pitchFamily="34" charset="-128"/>
              <a:cs typeface="Arial" pitchFamily="34" charset="0"/>
            </a:endParaRPr>
          </a:p>
          <a:p>
            <a:pPr marL="609600" lvl="1" indent="-609600" fontAlgn="b">
              <a:lnSpc>
                <a:spcPct val="80000"/>
              </a:lnSpc>
              <a:buFontTx/>
              <a:buAutoNum type="arabicPeriod"/>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September 2016 Meeting Minutes (15-16-708r0)</a:t>
            </a:r>
          </a:p>
          <a:p>
            <a:r>
              <a:rPr lang="en-US" sz="2400" dirty="0"/>
              <a:t>802.15.4s Letter Ballot Consolidated Comments (15-16-596-r6)</a:t>
            </a:r>
            <a:endParaRPr lang="en-US" altLang="ja-JP" sz="2400" dirty="0"/>
          </a:p>
          <a:p>
            <a:r>
              <a:rPr lang="en-US" altLang="ja-JP" sz="2400" dirty="0"/>
              <a:t>TG4s BRC Teleconference Minutes for November 2016 (15-16-755-r0)</a:t>
            </a:r>
          </a:p>
          <a:p>
            <a:r>
              <a:rPr lang="en-US" sz="2400" dirty="0"/>
              <a:t>Prerequisite for 15.4s Comment Resolution of CID 67-69 concerning to TSCH (15-16-846-r0)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862308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Four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September and BRC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26 comments were handled and resolved</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31</a:t>
            </a:fld>
            <a:endParaRPr lang="en-US" altLang="ja-JP" dirty="0"/>
          </a:p>
        </p:txBody>
      </p:sp>
    </p:spTree>
    <p:extLst>
      <p:ext uri="{BB962C8B-B14F-4D97-AF65-F5344CB8AC3E}">
        <p14:creationId xmlns:p14="http://schemas.microsoft.com/office/powerpoint/2010/main" val="80203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November 2016</a:t>
            </a:r>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1508760703"/>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xmlns="" val="20000"/>
                    </a:ext>
                  </a:extLst>
                </a:gridCol>
                <a:gridCol w="1350216">
                  <a:extLst>
                    <a:ext uri="{9D8B030D-6E8A-4147-A177-3AD203B41FA5}">
                      <a16:colId xmlns:a16="http://schemas.microsoft.com/office/drawing/2014/main" xmlns="" val="20001"/>
                    </a:ext>
                  </a:extLst>
                </a:gridCol>
                <a:gridCol w="288000">
                  <a:extLst>
                    <a:ext uri="{9D8B030D-6E8A-4147-A177-3AD203B41FA5}">
                      <a16:colId xmlns:a16="http://schemas.microsoft.com/office/drawing/2014/main" xmlns="" val="20002"/>
                    </a:ext>
                  </a:extLst>
                </a:gridCol>
                <a:gridCol w="288000">
                  <a:extLst>
                    <a:ext uri="{9D8B030D-6E8A-4147-A177-3AD203B41FA5}">
                      <a16:colId xmlns:a16="http://schemas.microsoft.com/office/drawing/2014/main" xmlns="" val="20003"/>
                    </a:ext>
                  </a:extLst>
                </a:gridCol>
                <a:gridCol w="288000">
                  <a:extLst>
                    <a:ext uri="{9D8B030D-6E8A-4147-A177-3AD203B41FA5}">
                      <a16:colId xmlns:a16="http://schemas.microsoft.com/office/drawing/2014/main" xmlns="" val="20004"/>
                    </a:ext>
                  </a:extLst>
                </a:gridCol>
                <a:gridCol w="288000">
                  <a:extLst>
                    <a:ext uri="{9D8B030D-6E8A-4147-A177-3AD203B41FA5}">
                      <a16:colId xmlns:a16="http://schemas.microsoft.com/office/drawing/2014/main" xmlns="" val="20005"/>
                    </a:ext>
                  </a:extLst>
                </a:gridCol>
                <a:gridCol w="288000">
                  <a:extLst>
                    <a:ext uri="{9D8B030D-6E8A-4147-A177-3AD203B41FA5}">
                      <a16:colId xmlns:a16="http://schemas.microsoft.com/office/drawing/2014/main" xmlns="" val="20006"/>
                    </a:ext>
                  </a:extLst>
                </a:gridCol>
                <a:gridCol w="288000">
                  <a:extLst>
                    <a:ext uri="{9D8B030D-6E8A-4147-A177-3AD203B41FA5}">
                      <a16:colId xmlns:a16="http://schemas.microsoft.com/office/drawing/2014/main" xmlns="" val="20007"/>
                    </a:ext>
                  </a:extLst>
                </a:gridCol>
                <a:gridCol w="288000">
                  <a:extLst>
                    <a:ext uri="{9D8B030D-6E8A-4147-A177-3AD203B41FA5}">
                      <a16:colId xmlns:a16="http://schemas.microsoft.com/office/drawing/2014/main" xmlns="" val="20008"/>
                    </a:ext>
                  </a:extLst>
                </a:gridCol>
                <a:gridCol w="288000">
                  <a:extLst>
                    <a:ext uri="{9D8B030D-6E8A-4147-A177-3AD203B41FA5}">
                      <a16:colId xmlns:a16="http://schemas.microsoft.com/office/drawing/2014/main" xmlns="" val="20009"/>
                    </a:ext>
                  </a:extLst>
                </a:gridCol>
                <a:gridCol w="288000">
                  <a:extLst>
                    <a:ext uri="{9D8B030D-6E8A-4147-A177-3AD203B41FA5}">
                      <a16:colId xmlns:a16="http://schemas.microsoft.com/office/drawing/2014/main" xmlns="" val="20010"/>
                    </a:ext>
                  </a:extLst>
                </a:gridCol>
                <a:gridCol w="288000">
                  <a:extLst>
                    <a:ext uri="{9D8B030D-6E8A-4147-A177-3AD203B41FA5}">
                      <a16:colId xmlns:a16="http://schemas.microsoft.com/office/drawing/2014/main" xmlns="" val="20011"/>
                    </a:ext>
                  </a:extLst>
                </a:gridCol>
                <a:gridCol w="288000">
                  <a:extLst>
                    <a:ext uri="{9D8B030D-6E8A-4147-A177-3AD203B41FA5}">
                      <a16:colId xmlns:a16="http://schemas.microsoft.com/office/drawing/2014/main" xmlns="" val="20012"/>
                    </a:ext>
                  </a:extLst>
                </a:gridCol>
                <a:gridCol w="288000">
                  <a:extLst>
                    <a:ext uri="{9D8B030D-6E8A-4147-A177-3AD203B41FA5}">
                      <a16:colId xmlns:a16="http://schemas.microsoft.com/office/drawing/2014/main" xmlns="" val="20013"/>
                    </a:ext>
                  </a:extLst>
                </a:gridCol>
                <a:gridCol w="288000">
                  <a:extLst>
                    <a:ext uri="{9D8B030D-6E8A-4147-A177-3AD203B41FA5}">
                      <a16:colId xmlns:a16="http://schemas.microsoft.com/office/drawing/2014/main" xmlns="" val="20014"/>
                    </a:ext>
                  </a:extLst>
                </a:gridCol>
                <a:gridCol w="288000">
                  <a:extLst>
                    <a:ext uri="{9D8B030D-6E8A-4147-A177-3AD203B41FA5}">
                      <a16:colId xmlns:a16="http://schemas.microsoft.com/office/drawing/2014/main" xmlns="" val="20015"/>
                    </a:ext>
                  </a:extLst>
                </a:gridCol>
                <a:gridCol w="288000">
                  <a:extLst>
                    <a:ext uri="{9D8B030D-6E8A-4147-A177-3AD203B41FA5}">
                      <a16:colId xmlns:a16="http://schemas.microsoft.com/office/drawing/2014/main" xmlns="" val="20016"/>
                    </a:ext>
                  </a:extLst>
                </a:gridCol>
                <a:gridCol w="288000">
                  <a:extLst>
                    <a:ext uri="{9D8B030D-6E8A-4147-A177-3AD203B41FA5}">
                      <a16:colId xmlns:a16="http://schemas.microsoft.com/office/drawing/2014/main" xmlns="" val="20017"/>
                    </a:ext>
                  </a:extLst>
                </a:gridCol>
                <a:gridCol w="288000">
                  <a:extLst>
                    <a:ext uri="{9D8B030D-6E8A-4147-A177-3AD203B41FA5}">
                      <a16:colId xmlns:a16="http://schemas.microsoft.com/office/drawing/2014/main" xmlns="" val="20018"/>
                    </a:ext>
                  </a:extLst>
                </a:gridCol>
                <a:gridCol w="288000">
                  <a:extLst>
                    <a:ext uri="{9D8B030D-6E8A-4147-A177-3AD203B41FA5}">
                      <a16:colId xmlns:a16="http://schemas.microsoft.com/office/drawing/2014/main" xmlns="" val="20019"/>
                    </a:ext>
                  </a:extLst>
                </a:gridCol>
                <a:gridCol w="288000">
                  <a:extLst>
                    <a:ext uri="{9D8B030D-6E8A-4147-A177-3AD203B41FA5}">
                      <a16:colId xmlns:a16="http://schemas.microsoft.com/office/drawing/2014/main" xmlns="" val="20020"/>
                    </a:ext>
                  </a:extLst>
                </a:gridCol>
                <a:gridCol w="288000">
                  <a:extLst>
                    <a:ext uri="{9D8B030D-6E8A-4147-A177-3AD203B41FA5}">
                      <a16:colId xmlns:a16="http://schemas.microsoft.com/office/drawing/2014/main" xmlns="" val="20021"/>
                    </a:ext>
                  </a:extLst>
                </a:gridCol>
                <a:gridCol w="288000">
                  <a:extLst>
                    <a:ext uri="{9D8B030D-6E8A-4147-A177-3AD203B41FA5}">
                      <a16:colId xmlns:a16="http://schemas.microsoft.com/office/drawing/2014/main" xmlns="" val="20022"/>
                    </a:ext>
                  </a:extLst>
                </a:gridCol>
                <a:gridCol w="288000">
                  <a:extLst>
                    <a:ext uri="{9D8B030D-6E8A-4147-A177-3AD203B41FA5}">
                      <a16:colId xmlns:a16="http://schemas.microsoft.com/office/drawing/2014/main" xmlns="" val="20023"/>
                    </a:ext>
                  </a:extLst>
                </a:gridCol>
                <a:gridCol w="288000">
                  <a:extLst>
                    <a:ext uri="{9D8B030D-6E8A-4147-A177-3AD203B41FA5}">
                      <a16:colId xmlns:a16="http://schemas.microsoft.com/office/drawing/2014/main" xmlns="" val="20024"/>
                    </a:ext>
                  </a:extLst>
                </a:gridCol>
                <a:gridCol w="281268">
                  <a:extLst>
                    <a:ext uri="{9D8B030D-6E8A-4147-A177-3AD203B41FA5}">
                      <a16:colId xmlns:a16="http://schemas.microsoft.com/office/drawing/2014/main" xmlns=""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3409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November 2016</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33</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3500902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Shusaku Shimada</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consent</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34</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761820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Rick Alfvin</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35</a:t>
            </a:fld>
            <a:endParaRPr lang="en-US" altLang="ja-JP"/>
          </a:p>
        </p:txBody>
      </p:sp>
    </p:spTree>
    <p:extLst>
      <p:ext uri="{BB962C8B-B14F-4D97-AF65-F5344CB8AC3E}">
        <p14:creationId xmlns:p14="http://schemas.microsoft.com/office/powerpoint/2010/main" val="1176261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36</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36</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November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November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November 2016 Plenary</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San Antonio</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idx="10"/>
          </p:nvPr>
        </p:nvSpPr>
        <p:spPr/>
        <p:txBody>
          <a:bodyPr/>
          <a:lstStyle/>
          <a:p>
            <a:pPr>
              <a:defRPr/>
            </a:pPr>
            <a:r>
              <a:rPr lang="en-US" altLang="en-US" dirty="0" smtClean="0"/>
              <a:t>Slide </a:t>
            </a:r>
            <a:fld id="{4FAAAAD1-961C-40F2-84D7-3FA8F8CE22B8}" type="slidenum">
              <a:rPr lang="en-US" altLang="en-US" smtClean="0"/>
              <a:pPr>
                <a:defRPr/>
              </a:pPr>
              <a:t>36</a:t>
            </a:fld>
            <a:endParaRPr lang="en-US" altLang="en-US" dirty="0"/>
          </a:p>
        </p:txBody>
      </p:sp>
    </p:spTree>
    <p:extLst>
      <p:ext uri="{BB962C8B-B14F-4D97-AF65-F5344CB8AC3E}">
        <p14:creationId xmlns:p14="http://schemas.microsoft.com/office/powerpoint/2010/main" val="386993905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37</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37</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extLst>
      <p:ext uri="{BB962C8B-B14F-4D97-AF65-F5344CB8AC3E}">
        <p14:creationId xmlns:p14="http://schemas.microsoft.com/office/powerpoint/2010/main" val="325344546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38</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38</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47403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39</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39</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(SSN)</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Chris Calvert (L&amp;G)</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Secretary: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extLst>
      <p:ext uri="{BB962C8B-B14F-4D97-AF65-F5344CB8AC3E}">
        <p14:creationId xmlns:p14="http://schemas.microsoft.com/office/powerpoint/2010/main" val="881913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8DF35B9-A531-4504-BCB7-02F23D56AC10}" type="slidenum">
              <a:rPr lang="en-US" sz="1200" smtClean="0"/>
              <a:pPr>
                <a:defRPr/>
              </a:pPr>
              <a:t>4</a:t>
            </a:fld>
            <a:endParaRPr lang="en-US" sz="1200" smtClean="0"/>
          </a:p>
        </p:txBody>
      </p:sp>
      <p:sp>
        <p:nvSpPr>
          <p:cNvPr id="5125" name="Rectangle 4"/>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
        <p:nvSpPr>
          <p:cNvPr id="5126" name="Rectangle 3"/>
          <p:cNvSpPr>
            <a:spLocks noGrp="1" noChangeArrowheads="1"/>
          </p:cNvSpPr>
          <p:nvPr>
            <p:ph type="body" sz="half" idx="1"/>
          </p:nvPr>
        </p:nvSpPr>
        <p:spPr>
          <a:xfrm>
            <a:off x="838200" y="1905000"/>
            <a:ext cx="8077200" cy="4114800"/>
          </a:xfrm>
        </p:spPr>
        <p:txBody>
          <a:bodyPr/>
          <a:lstStyle/>
          <a:p>
            <a:pPr marL="609600" lvl="1" indent="-609600" fontAlgn="b">
              <a:lnSpc>
                <a:spcPct val="80000"/>
              </a:lnSpc>
              <a:buFontTx/>
              <a:buAutoNum type="arabicPeriod"/>
              <a:defRPr/>
            </a:pPr>
            <a:endParaRPr lang="en-US" sz="800" kern="1200" dirty="0" smtClean="0">
              <a:latin typeface="Arial Rounded MT Bold" pitchFamily="34" charset="0"/>
              <a:cs typeface="Arial" charset="0"/>
            </a:endParaRPr>
          </a:p>
          <a:p>
            <a:pPr marL="609600" indent="-609600" fontAlgn="b">
              <a:lnSpc>
                <a:spcPct val="80000"/>
              </a:lnSpc>
              <a:buFontTx/>
              <a:buNone/>
              <a:defRPr/>
            </a:pPr>
            <a:r>
              <a:rPr lang="en-US" sz="2400" kern="1200" dirty="0" smtClean="0">
                <a:latin typeface="Arial Rounded MT Bold" pitchFamily="34" charset="0"/>
                <a:ea typeface="+mn-ea"/>
                <a:cs typeface="Arial" charset="0"/>
              </a:rPr>
              <a:t>TASK </a:t>
            </a:r>
            <a:r>
              <a:rPr lang="en-US" sz="2400" kern="1200" dirty="0">
                <a:latin typeface="Arial Rounded MT Bold" pitchFamily="34" charset="0"/>
                <a:ea typeface="+mn-ea"/>
                <a:cs typeface="Arial" charset="0"/>
              </a:rPr>
              <a:t>GROUP 4s Spectrum </a:t>
            </a:r>
            <a:r>
              <a:rPr lang="en-US" sz="2400" kern="1200" dirty="0" smtClean="0">
                <a:latin typeface="Arial Rounded MT Bold" pitchFamily="34" charset="0"/>
                <a:ea typeface="+mn-ea"/>
                <a:cs typeface="Arial" charset="0"/>
              </a:rPr>
              <a:t>Resource </a:t>
            </a:r>
            <a:r>
              <a:rPr lang="en-US" sz="2400" kern="1200" dirty="0">
                <a:latin typeface="Arial Rounded MT Bold" pitchFamily="34" charset="0"/>
                <a:ea typeface="+mn-ea"/>
                <a:cs typeface="Arial" charset="0"/>
              </a:rPr>
              <a:t>Utilization(SRU)</a:t>
            </a:r>
          </a:p>
          <a:p>
            <a:pPr marL="804863" lvl="1" indent="-325438" fontAlgn="b">
              <a:spcBef>
                <a:spcPts val="0"/>
              </a:spcBef>
              <a:buFontTx/>
              <a:buAutoNum type="arabicPeriod"/>
              <a:defRPr/>
            </a:pPr>
            <a:r>
              <a:rPr lang="en-US" sz="2200" dirty="0" smtClean="0">
                <a:latin typeface="Arial Rounded MT Bold" pitchFamily="34" charset="0"/>
                <a:cs typeface="Arial" charset="0"/>
              </a:rPr>
              <a:t>LB comment resolutions and prepare for next </a:t>
            </a:r>
            <a:r>
              <a:rPr lang="en-US" sz="2200" dirty="0" err="1" smtClean="0">
                <a:latin typeface="Arial Rounded MT Bold" pitchFamily="34" charset="0"/>
                <a:cs typeface="Arial" charset="0"/>
              </a:rPr>
              <a:t>recirc</a:t>
            </a:r>
            <a:endParaRPr lang="en-US" sz="2200" dirty="0">
              <a:latin typeface="Arial Rounded MT Bold" pitchFamily="34" charset="0"/>
              <a:cs typeface="Arial" charset="0"/>
            </a:endParaRPr>
          </a:p>
          <a:p>
            <a:pPr marL="804863" lvl="1" indent="-325438" fontAlgn="b">
              <a:spcBef>
                <a:spcPts val="0"/>
              </a:spcBef>
              <a:buFontTx/>
              <a:buAutoNum type="arabicPeriod"/>
              <a:defRPr/>
            </a:pPr>
            <a:r>
              <a:rPr lang="en-US" sz="2200" dirty="0">
                <a:latin typeface="Arial Rounded MT Bold" pitchFamily="34" charset="0"/>
                <a:cs typeface="Arial" charset="0"/>
              </a:rPr>
              <a:t>Update Project Timeline</a:t>
            </a:r>
          </a:p>
          <a:p>
            <a:pPr marL="609600" indent="-609600" fontAlgn="b">
              <a:lnSpc>
                <a:spcPct val="80000"/>
              </a:lnSpc>
              <a:buFontTx/>
              <a:buAutoNum type="arabicPeriod"/>
              <a:defRPr/>
            </a:pPr>
            <a:endParaRPr lang="en-US" sz="800" kern="1200" dirty="0">
              <a:latin typeface="Arial Rounded MT Bold" pitchFamily="34" charset="0"/>
              <a:ea typeface="+mn-ea"/>
              <a:cs typeface="Arial" charset="0"/>
            </a:endParaRPr>
          </a:p>
          <a:p>
            <a:pPr marL="457200" lvl="1" indent="-457200" fontAlgn="b">
              <a:spcBef>
                <a:spcPts val="0"/>
              </a:spcBef>
              <a:buFontTx/>
              <a:buNone/>
              <a:defRPr/>
            </a:pPr>
            <a:r>
              <a:rPr lang="en-US" sz="2400" kern="1200" dirty="0" smtClean="0">
                <a:latin typeface="Arial Rounded MT Bold" pitchFamily="34" charset="0"/>
                <a:cs typeface="Arial" charset="0"/>
              </a:rPr>
              <a:t>Task </a:t>
            </a:r>
            <a:r>
              <a:rPr lang="en-US" sz="2400" kern="1200" dirty="0">
                <a:latin typeface="Arial Rounded MT Bold" pitchFamily="34" charset="0"/>
                <a:cs typeface="Arial" charset="0"/>
              </a:rPr>
              <a:t>Group 4t 15.4 High(</a:t>
            </a:r>
            <a:r>
              <a:rPr lang="en-US" sz="2400" kern="1200" dirty="0" err="1">
                <a:latin typeface="Arial Rounded MT Bold" pitchFamily="34" charset="0"/>
                <a:cs typeface="Arial" charset="0"/>
              </a:rPr>
              <a:t>er</a:t>
            </a:r>
            <a:r>
              <a:rPr lang="en-US" sz="2400" kern="1200" dirty="0">
                <a:latin typeface="Arial Rounded MT Bold" pitchFamily="34" charset="0"/>
                <a:cs typeface="Arial" charset="0"/>
              </a:rPr>
              <a:t>) Rate </a:t>
            </a:r>
            <a:r>
              <a:rPr lang="en-US" sz="2400" kern="1200" dirty="0" smtClean="0">
                <a:latin typeface="Arial Rounded MT Bold" pitchFamily="34" charset="0"/>
                <a:cs typeface="Arial" charset="0"/>
              </a:rPr>
              <a:t>PHY (HRP)</a:t>
            </a:r>
            <a:endParaRPr lang="en-US" sz="2400" kern="1200" dirty="0">
              <a:latin typeface="Arial Rounded MT Bold" pitchFamily="34" charset="0"/>
              <a:cs typeface="Arial" charset="0"/>
            </a:endParaRPr>
          </a:p>
          <a:p>
            <a:pPr marL="1033463" lvl="2" indent="-581025" fontAlgn="b">
              <a:spcBef>
                <a:spcPts val="0"/>
              </a:spcBef>
              <a:buFont typeface="+mj-lt"/>
              <a:buAutoNum type="arabicPeriod"/>
              <a:defRPr/>
            </a:pPr>
            <a:r>
              <a:rPr lang="en-US" sz="2200" dirty="0" smtClean="0">
                <a:latin typeface="Arial Rounded MT Bold" pitchFamily="34" charset="0"/>
                <a:cs typeface="Arial" charset="0"/>
              </a:rPr>
              <a:t>SB </a:t>
            </a:r>
            <a:r>
              <a:rPr lang="en-US" sz="2200" dirty="0" err="1" smtClean="0">
                <a:latin typeface="Arial Rounded MT Bold" pitchFamily="34" charset="0"/>
                <a:cs typeface="Arial" charset="0"/>
              </a:rPr>
              <a:t>recirc</a:t>
            </a:r>
            <a:r>
              <a:rPr lang="en-US" sz="2200" dirty="0" smtClean="0">
                <a:latin typeface="Arial Rounded MT Bold" pitchFamily="34" charset="0"/>
                <a:cs typeface="Arial" charset="0"/>
              </a:rPr>
              <a:t> comment resolution</a:t>
            </a:r>
          </a:p>
          <a:p>
            <a:pPr marL="1033463" lvl="2" indent="-581025" fontAlgn="b">
              <a:spcBef>
                <a:spcPts val="0"/>
              </a:spcBef>
              <a:buFont typeface="+mj-lt"/>
              <a:buAutoNum type="arabicPeriod"/>
              <a:defRPr/>
            </a:pPr>
            <a:r>
              <a:rPr lang="en-US" sz="2200" dirty="0" smtClean="0">
                <a:latin typeface="Arial Rounded MT Bold" pitchFamily="34" charset="0"/>
                <a:cs typeface="Arial" charset="0"/>
              </a:rPr>
              <a:t>Seek approval to submit to </a:t>
            </a:r>
            <a:r>
              <a:rPr lang="en-US" sz="2200" dirty="0" err="1" smtClean="0">
                <a:latin typeface="Arial Rounded MT Bold" pitchFamily="34" charset="0"/>
                <a:cs typeface="Arial" charset="0"/>
              </a:rPr>
              <a:t>RevCom</a:t>
            </a:r>
            <a:endParaRPr lang="en-US" sz="2200" dirty="0">
              <a:latin typeface="Arial Rounded MT Bold" pitchFamily="34" charset="0"/>
              <a:cs typeface="Arial" charset="0"/>
            </a:endParaRPr>
          </a:p>
          <a:p>
            <a:pPr marL="1033463" lvl="2" indent="-581025" fontAlgn="b">
              <a:spcBef>
                <a:spcPts val="0"/>
              </a:spcBef>
              <a:buFont typeface="+mj-lt"/>
              <a:buAutoNum type="arabicPeriod"/>
              <a:defRPr/>
            </a:pPr>
            <a:r>
              <a:rPr lang="en-US" sz="2200" dirty="0" smtClean="0">
                <a:latin typeface="Arial Rounded MT Bold" pitchFamily="34" charset="0"/>
                <a:cs typeface="Arial" charset="0"/>
              </a:rPr>
              <a:t>Update Project timeline</a:t>
            </a:r>
            <a:endParaRPr lang="en-US" sz="2200" dirty="0">
              <a:latin typeface="Arial Rounded MT Bold" pitchFamily="34" charset="0"/>
              <a:cs typeface="Arial" charset="0"/>
            </a:endParaRPr>
          </a:p>
          <a:p>
            <a:pPr marL="452438" lvl="2" indent="0" fontAlgn="b">
              <a:spcBef>
                <a:spcPts val="0"/>
              </a:spcBef>
              <a:buFontTx/>
              <a:buNone/>
              <a:defRPr/>
            </a:pPr>
            <a:endParaRPr lang="en-US" sz="800" kern="1200" dirty="0">
              <a:latin typeface="Arial Rounded MT Bold" pitchFamily="34" charset="0"/>
              <a:cs typeface="Arial" charset="0"/>
            </a:endParaRPr>
          </a:p>
          <a:p>
            <a:pPr marL="457200" lvl="1" indent="-457200" fontAlgn="b">
              <a:spcBef>
                <a:spcPts val="0"/>
              </a:spcBef>
              <a:buFontTx/>
              <a:buNone/>
              <a:defRPr/>
            </a:pPr>
            <a:r>
              <a:rPr lang="en-US" sz="2400" kern="1200" dirty="0" smtClean="0">
                <a:latin typeface="Arial Rounded MT Bold" pitchFamily="34" charset="0"/>
                <a:cs typeface="Arial" charset="0"/>
              </a:rPr>
              <a:t>Task </a:t>
            </a:r>
            <a:r>
              <a:rPr lang="en-US" sz="2400" kern="1200" dirty="0">
                <a:latin typeface="Arial Rounded MT Bold" pitchFamily="34" charset="0"/>
                <a:cs typeface="Arial" charset="0"/>
              </a:rPr>
              <a:t>Group 4u </a:t>
            </a:r>
            <a:r>
              <a:rPr lang="en-US" sz="2400" kern="1200" dirty="0" smtClean="0">
                <a:latin typeface="Arial Rounded MT Bold" pitchFamily="34" charset="0"/>
                <a:cs typeface="Arial" charset="0"/>
              </a:rPr>
              <a:t>PHY </a:t>
            </a:r>
            <a:r>
              <a:rPr lang="en-US" sz="2400" kern="1200" dirty="0">
                <a:latin typeface="Arial Rounded MT Bold" pitchFamily="34" charset="0"/>
                <a:cs typeface="Arial" charset="0"/>
              </a:rPr>
              <a:t>for 865-867 band in India</a:t>
            </a:r>
          </a:p>
          <a:p>
            <a:pPr marL="1033463" lvl="2" indent="-581025" fontAlgn="b">
              <a:spcBef>
                <a:spcPts val="0"/>
              </a:spcBef>
              <a:buFont typeface="+mj-lt"/>
              <a:buAutoNum type="arabicPeriod"/>
              <a:defRPr/>
            </a:pPr>
            <a:r>
              <a:rPr lang="en-US" sz="2200" dirty="0" smtClean="0">
                <a:latin typeface="Arial Rounded MT Bold" pitchFamily="34" charset="0"/>
                <a:cs typeface="Arial" charset="0"/>
              </a:rPr>
              <a:t>Project complete awaiting publication</a:t>
            </a:r>
          </a:p>
          <a:p>
            <a:pPr marL="1033463" lvl="2" indent="-581025" fontAlgn="b">
              <a:spcBef>
                <a:spcPts val="0"/>
              </a:spcBef>
              <a:buFont typeface="+mj-lt"/>
              <a:buAutoNum type="arabicPeriod"/>
              <a:defRPr/>
            </a:pPr>
            <a:r>
              <a:rPr lang="en-US" sz="2200" kern="1200" dirty="0" smtClean="0">
                <a:latin typeface="Arial Rounded MT Bold" pitchFamily="34" charset="0"/>
                <a:cs typeface="Arial" charset="0"/>
              </a:rPr>
              <a:t>Prepare PR and seek WG approval</a:t>
            </a:r>
            <a:endParaRPr lang="en-US" kern="1200" dirty="0">
              <a:latin typeface="Arial Rounded MT Bold" pitchFamily="34" charset="0"/>
              <a:cs typeface="Arial" charset="0"/>
            </a:endParaRPr>
          </a:p>
          <a:p>
            <a:pPr marL="457200" lvl="1" indent="-457200" fontAlgn="b">
              <a:spcBef>
                <a:spcPts val="0"/>
              </a:spcBef>
              <a:buFontTx/>
              <a:buNone/>
              <a:defRPr/>
            </a:pPr>
            <a:endParaRPr lang="en-US" sz="2400" kern="1200" dirty="0">
              <a:latin typeface="Arial Rounded MT Bold" pitchFamily="34" charset="0"/>
              <a:cs typeface="Arial" charset="0"/>
            </a:endParaRPr>
          </a:p>
          <a:p>
            <a:pPr marL="609600" lvl="1" indent="-609600" fontAlgn="b">
              <a:lnSpc>
                <a:spcPct val="80000"/>
              </a:lnSpc>
              <a:buFontTx/>
              <a:buAutoNum type="arabicPeriod"/>
              <a:defRPr/>
            </a:pPr>
            <a:endParaRPr lang="en-US" sz="2200" kern="1200" dirty="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764463" cy="720080"/>
          </a:xfrm>
        </p:spPr>
        <p:txBody>
          <a:bodyPr/>
          <a:lstStyle/>
          <a:p>
            <a:r>
              <a:rPr lang="en-GB" sz="2800" dirty="0"/>
              <a:t>Agenda</a:t>
            </a:r>
            <a:br>
              <a:rPr lang="en-GB" sz="2800" dirty="0"/>
            </a:br>
            <a:r>
              <a:rPr lang="en-GB" sz="2000" dirty="0"/>
              <a:t>15-16-0727-00-004v</a:t>
            </a:r>
            <a:endParaRPr lang="en-GB"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1875104373"/>
              </p:ext>
            </p:extLst>
          </p:nvPr>
        </p:nvGraphicFramePr>
        <p:xfrm>
          <a:off x="971600" y="1844824"/>
          <a:ext cx="6911693" cy="4248472"/>
        </p:xfrm>
        <a:graphic>
          <a:graphicData uri="http://schemas.openxmlformats.org/presentationml/2006/ole">
            <mc:AlternateContent xmlns:mc="http://schemas.openxmlformats.org/markup-compatibility/2006">
              <mc:Choice xmlns:v="urn:schemas-microsoft-com:vml" Requires="v">
                <p:oleObj spid="_x0000_s29703" name="Worksheet" r:id="rId3" imgW="4845176" imgH="2978035" progId="Excel.Sheet.12">
                  <p:embed/>
                </p:oleObj>
              </mc:Choice>
              <mc:Fallback>
                <p:oleObj name="Worksheet" r:id="rId3" imgW="4845176" imgH="2978035" progId="Excel.Sheet.12">
                  <p:embed/>
                  <p:pic>
                    <p:nvPicPr>
                      <p:cNvPr id="0" name=""/>
                      <p:cNvPicPr/>
                      <p:nvPr/>
                    </p:nvPicPr>
                    <p:blipFill>
                      <a:blip r:embed="rId4"/>
                      <a:stretch>
                        <a:fillRect/>
                      </a:stretch>
                    </p:blipFill>
                    <p:spPr>
                      <a:xfrm>
                        <a:off x="971600" y="1844824"/>
                        <a:ext cx="6911693" cy="4248472"/>
                      </a:xfrm>
                      <a:prstGeom prst="rect">
                        <a:avLst/>
                      </a:prstGeom>
                    </p:spPr>
                  </p:pic>
                </p:oleObj>
              </mc:Fallback>
            </mc:AlternateContent>
          </a:graphicData>
        </a:graphic>
      </p:graphicFrame>
    </p:spTree>
    <p:extLst>
      <p:ext uri="{BB962C8B-B14F-4D97-AF65-F5344CB8AC3E}">
        <p14:creationId xmlns:p14="http://schemas.microsoft.com/office/powerpoint/2010/main" val="801294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41</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41</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1560" y="980728"/>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Ballot Results</a:t>
            </a:r>
          </a:p>
          <a:p>
            <a:pPr algn="ctr" eaLnBrk="1" hangingPunct="1">
              <a:spcBef>
                <a:spcPct val="0"/>
              </a:spcBef>
              <a:buClrTx/>
              <a:buFontTx/>
              <a:buNone/>
              <a:defRPr/>
            </a:pPr>
            <a:r>
              <a:rPr lang="en-GB" altLang="en-US" sz="4000" dirty="0">
                <a:latin typeface="+mn-lt"/>
              </a:rPr>
              <a:t>LB130</a:t>
            </a:r>
          </a:p>
        </p:txBody>
      </p:sp>
      <p:sp>
        <p:nvSpPr>
          <p:cNvPr id="7" name="Rectangle 4"/>
          <p:cNvSpPr>
            <a:spLocks noChangeArrowheads="1"/>
          </p:cNvSpPr>
          <p:nvPr/>
        </p:nvSpPr>
        <p:spPr bwMode="auto">
          <a:xfrm>
            <a:off x="838713" y="4365104"/>
            <a:ext cx="7693727"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a:solidFill>
                  <a:srgbClr val="000000"/>
                </a:solidFill>
                <a:latin typeface="+mn-lt"/>
              </a:rPr>
              <a:t>11 </a:t>
            </a:r>
            <a:r>
              <a:rPr lang="en-GB" altLang="en-US" sz="2800" dirty="0">
                <a:solidFill>
                  <a:srgbClr val="000000"/>
                </a:solidFill>
                <a:latin typeface="+mn-lt"/>
              </a:rPr>
              <a:t>Comments received</a:t>
            </a:r>
          </a:p>
          <a:p>
            <a:pPr marL="457200" indent="-457200" eaLnBrk="1" hangingPunct="1">
              <a:buClr>
                <a:srgbClr val="FF0000"/>
              </a:buClr>
              <a:buSzPct val="100000"/>
              <a:buFont typeface="Arial" panose="020B0604020202020204" pitchFamily="34" charset="0"/>
              <a:buChar char="•"/>
              <a:defRPr/>
            </a:pP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Comments posted as 15-16-0597-07-004v</a:t>
            </a:r>
          </a:p>
          <a:p>
            <a:pPr eaLnBrk="1" hangingPunct="1">
              <a:buSzPct val="100000"/>
              <a:defRPr/>
            </a:pPr>
            <a:endParaRPr lang="en-GB" altLang="en-US" sz="2400" dirty="0">
              <a:solidFill>
                <a:srgbClr val="00000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70975676"/>
              </p:ext>
            </p:extLst>
          </p:nvPr>
        </p:nvGraphicFramePr>
        <p:xfrm>
          <a:off x="1473424" y="1971711"/>
          <a:ext cx="6048672" cy="2376265"/>
        </p:xfrm>
        <a:graphic>
          <a:graphicData uri="http://schemas.openxmlformats.org/drawingml/2006/table">
            <a:tbl>
              <a:tblPr>
                <a:tableStyleId>{5C22544A-7EE6-4342-B048-85BDC9FD1C3A}</a:tableStyleId>
              </a:tblPr>
              <a:tblGrid>
                <a:gridCol w="4907980">
                  <a:extLst>
                    <a:ext uri="{9D8B030D-6E8A-4147-A177-3AD203B41FA5}">
                      <a16:colId xmlns:a16="http://schemas.microsoft.com/office/drawing/2014/main" xmlns="" val="1572625628"/>
                    </a:ext>
                  </a:extLst>
                </a:gridCol>
                <a:gridCol w="1140692">
                  <a:extLst>
                    <a:ext uri="{9D8B030D-6E8A-4147-A177-3AD203B41FA5}">
                      <a16:colId xmlns:a16="http://schemas.microsoft.com/office/drawing/2014/main" xmlns="" val="1271640744"/>
                    </a:ext>
                  </a:extLst>
                </a:gridCol>
              </a:tblGrid>
              <a:tr h="266026">
                <a:tc>
                  <a:txBody>
                    <a:bodyPr/>
                    <a:lstStyle/>
                    <a:p>
                      <a:pPr algn="r" fontAlgn="b"/>
                      <a:r>
                        <a:rPr lang="en-GB" sz="1000" u="none" strike="noStrike" dirty="0">
                          <a:effectLst/>
                        </a:rPr>
                        <a:t>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96</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3340864461"/>
                  </a:ext>
                </a:extLst>
              </a:tr>
              <a:tr h="266026">
                <a:tc>
                  <a:txBody>
                    <a:bodyPr/>
                    <a:lstStyle/>
                    <a:p>
                      <a:pPr algn="r" fontAlgn="b"/>
                      <a:r>
                        <a:rPr lang="en-GB" sz="1000" u="none" strike="noStrike" dirty="0">
                          <a:effectLst/>
                        </a:rPr>
                        <a:t>VOTED</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64</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1754331509"/>
                  </a:ext>
                </a:extLst>
              </a:tr>
              <a:tr h="256174">
                <a:tc>
                  <a:txBody>
                    <a:bodyPr/>
                    <a:lstStyle/>
                    <a:p>
                      <a:pPr algn="r" fontAlgn="b"/>
                      <a:r>
                        <a:rPr lang="en-GB" sz="1000" u="none" strike="noStrike" dirty="0">
                          <a:effectLst/>
                        </a:rPr>
                        <a:t>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58</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76079137"/>
                  </a:ext>
                </a:extLst>
              </a:tr>
              <a:tr h="256174">
                <a:tc>
                  <a:txBody>
                    <a:bodyPr/>
                    <a:lstStyle/>
                    <a:p>
                      <a:pPr algn="r" fontAlgn="b"/>
                      <a:r>
                        <a:rPr lang="en-GB" sz="1000" u="none" strike="noStrike" dirty="0">
                          <a:effectLst/>
                        </a:rPr>
                        <a:t>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739031767"/>
                  </a:ext>
                </a:extLst>
              </a:tr>
              <a:tr h="256174">
                <a:tc>
                  <a:txBody>
                    <a:bodyPr/>
                    <a:lstStyle/>
                    <a:p>
                      <a:pPr algn="r" fontAlgn="b"/>
                      <a:r>
                        <a:rPr lang="en-GB" sz="1000" u="none" strike="noStrike" dirty="0">
                          <a:effectLst/>
                        </a:rPr>
                        <a:t>NO</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3166394600"/>
                  </a:ext>
                </a:extLst>
              </a:tr>
              <a:tr h="256174">
                <a:tc>
                  <a:txBody>
                    <a:bodyPr/>
                    <a:lstStyle/>
                    <a:p>
                      <a:pPr algn="r" fontAlgn="b"/>
                      <a:r>
                        <a:rPr lang="en-GB" sz="1000" u="none" strike="noStrike" dirty="0">
                          <a:effectLst/>
                        </a:rPr>
                        <a:t>% 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66.67%</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320926008"/>
                  </a:ext>
                </a:extLst>
              </a:tr>
              <a:tr h="256174">
                <a:tc>
                  <a:txBody>
                    <a:bodyPr/>
                    <a:lstStyle/>
                    <a:p>
                      <a:pPr algn="r" fontAlgn="b"/>
                      <a:r>
                        <a:rPr lang="en-GB" sz="1000" u="none" strike="noStrike" dirty="0">
                          <a:effectLst/>
                        </a:rPr>
                        <a:t>% 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98.31%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216739030"/>
                  </a:ext>
                </a:extLst>
              </a:tr>
              <a:tr h="307169">
                <a:tc>
                  <a:txBody>
                    <a:bodyPr/>
                    <a:lstStyle/>
                    <a:p>
                      <a:pPr algn="r" fontAlgn="b"/>
                      <a:r>
                        <a:rPr lang="en-GB" sz="1000" u="none" strike="noStrike" dirty="0">
                          <a:effectLst/>
                        </a:rPr>
                        <a:t>% 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7.81%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xmlns="" val="571096943"/>
                  </a:ext>
                </a:extLst>
              </a:tr>
              <a:tr h="256174">
                <a:tc>
                  <a:txBody>
                    <a:bodyPr/>
                    <a:lstStyle/>
                    <a:p>
                      <a:pPr algn="r" fontAlgn="b"/>
                      <a:r>
                        <a:rPr lang="en-GB" sz="1000" u="none" strike="noStrike" dirty="0">
                          <a:effectLst/>
                        </a:rPr>
                        <a:t>Draft </a:t>
                      </a:r>
                      <a:r>
                        <a:rPr lang="en-GB" sz="1000" u="none" strike="noStrike" dirty="0" err="1">
                          <a:effectLst/>
                        </a:rPr>
                        <a:t>Std</a:t>
                      </a:r>
                      <a:r>
                        <a:rPr lang="en-GB" sz="1000" u="none" strike="noStrike" dirty="0">
                          <a:effectLst/>
                        </a:rPr>
                        <a:t> P802.15.4v</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b="1" i="0" u="none" strike="noStrike" dirty="0">
                          <a:effectLst/>
                          <a:latin typeface="Arial" panose="020B0604020202020204" pitchFamily="34" charset="0"/>
                        </a:rPr>
                        <a:t>D03</a:t>
                      </a:r>
                    </a:p>
                  </a:txBody>
                  <a:tcPr marL="6350" marR="6350" marT="6350" marB="0" anchor="b"/>
                </a:tc>
                <a:extLst>
                  <a:ext uri="{0D108BD9-81ED-4DB2-BD59-A6C34878D82A}">
                    <a16:rowId xmlns:a16="http://schemas.microsoft.com/office/drawing/2014/main" xmlns="" val="1584644609"/>
                  </a:ext>
                </a:extLst>
              </a:tr>
            </a:tbl>
          </a:graphicData>
        </a:graphic>
      </p:graphicFrame>
    </p:spTree>
    <p:extLst>
      <p:ext uri="{BB962C8B-B14F-4D97-AF65-F5344CB8AC3E}">
        <p14:creationId xmlns:p14="http://schemas.microsoft.com/office/powerpoint/2010/main" val="41009597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42</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42</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Conditional Approval for Sponsor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25662494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43</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43</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Chris Calvert</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extLst>
      <p:ext uri="{BB962C8B-B14F-4D97-AF65-F5344CB8AC3E}">
        <p14:creationId xmlns:p14="http://schemas.microsoft.com/office/powerpoint/2010/main" val="28360895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a:t>
            </a:r>
            <a:r>
              <a:rPr lang="en-US" altLang="en-US" sz="2000" i="1" dirty="0" err="1"/>
              <a:t>Kunal</a:t>
            </a:r>
            <a:r>
              <a:rPr lang="en-US" altLang="en-US" sz="2000" i="1" dirty="0"/>
              <a:t> Shah</a:t>
            </a:r>
          </a:p>
          <a:p>
            <a:r>
              <a:rPr lang="en-US" altLang="en-US" sz="2000" i="1" dirty="0"/>
              <a:t>Unanimous consent</a:t>
            </a:r>
          </a:p>
        </p:txBody>
      </p:sp>
    </p:spTree>
    <p:extLst>
      <p:ext uri="{BB962C8B-B14F-4D97-AF65-F5344CB8AC3E}">
        <p14:creationId xmlns:p14="http://schemas.microsoft.com/office/powerpoint/2010/main" val="12946308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Task Group Motion:</a:t>
            </a:r>
          </a:p>
          <a:p>
            <a:r>
              <a:rPr lang="en-US" altLang="en-US" sz="2800" i="1" dirty="0"/>
              <a:t>The Task Group requests that 802.15 reviews and approves the CSD [</a:t>
            </a:r>
            <a:r>
              <a:rPr lang="de-DE" altLang="en-US" sz="2800" dirty="0"/>
              <a:t>15-16-0131-01-0000_15.4v-sub-GHz-CSD</a:t>
            </a:r>
            <a:r>
              <a:rPr lang="en-US" altLang="en-US" sz="2800" i="1" dirty="0"/>
              <a:t>] and requests conditional approval from the EC to submit P802.15.4v-D04 (or current revision) to Sponsor Ballot.</a:t>
            </a:r>
            <a:endParaRPr lang="en-GB" altLang="en-US" sz="2800" dirty="0"/>
          </a:p>
          <a:p>
            <a:r>
              <a:rPr lang="en-US" altLang="en-US" sz="2800" i="1" dirty="0"/>
              <a:t>Moved by: </a:t>
            </a:r>
            <a:r>
              <a:rPr lang="en-US" altLang="en-US" sz="2800" i="1" dirty="0" err="1"/>
              <a:t>Kunal</a:t>
            </a:r>
            <a:r>
              <a:rPr lang="en-US" altLang="en-US" sz="2800" i="1" dirty="0"/>
              <a:t> Shah</a:t>
            </a:r>
          </a:p>
          <a:p>
            <a:r>
              <a:rPr lang="en-US" altLang="en-US" sz="2800" i="1" dirty="0"/>
              <a:t>Seconded by: Chris Calvert</a:t>
            </a:r>
            <a:endParaRPr lang="en-US" altLang="en-US" sz="2800" dirty="0"/>
          </a:p>
          <a:p>
            <a:r>
              <a:rPr lang="en-US" altLang="en-US" sz="2800" dirty="0"/>
              <a:t>Approved by unanimous consent</a:t>
            </a:r>
          </a:p>
        </p:txBody>
      </p:sp>
    </p:spTree>
    <p:extLst>
      <p:ext uri="{BB962C8B-B14F-4D97-AF65-F5344CB8AC3E}">
        <p14:creationId xmlns:p14="http://schemas.microsoft.com/office/powerpoint/2010/main" val="25432710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46</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46</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P802.15.4v-D04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extLst>
      <p:ext uri="{BB962C8B-B14F-4D97-AF65-F5344CB8AC3E}">
        <p14:creationId xmlns:p14="http://schemas.microsoft.com/office/powerpoint/2010/main" val="1306618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extLst>
      <p:ext uri="{BB962C8B-B14F-4D97-AF65-F5344CB8AC3E}">
        <p14:creationId xmlns:p14="http://schemas.microsoft.com/office/powerpoint/2010/main" val="23842891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Working Group Motion:</a:t>
            </a:r>
          </a:p>
          <a:p>
            <a:r>
              <a:rPr lang="en-US" altLang="en-US" sz="2800" i="1" dirty="0"/>
              <a:t>802.15 has reviewed and approved the CSD [</a:t>
            </a:r>
            <a:r>
              <a:rPr lang="de-DE" altLang="en-US" sz="2800" dirty="0"/>
              <a:t>15-16-0131-01-0000_15.4v-sub-GHz-CSD</a:t>
            </a:r>
            <a:r>
              <a:rPr lang="en-US" altLang="en-US" sz="2800" i="1" dirty="0"/>
              <a:t>] and requests conditional approval from the EC to submit P802.15.4v-D04 (or current revision) to Sponsor Ballot.</a:t>
            </a:r>
            <a:endParaRPr lang="en-GB" altLang="en-US" sz="2800" dirty="0"/>
          </a:p>
          <a:p>
            <a:r>
              <a:rPr lang="en-US" altLang="en-US" sz="2800" i="1" dirty="0"/>
              <a:t>Moved by: Phil Beecher</a:t>
            </a:r>
          </a:p>
          <a:p>
            <a:r>
              <a:rPr lang="en-US" altLang="en-US" sz="2800" i="1" dirty="0"/>
              <a:t>Seconded by:</a:t>
            </a:r>
            <a:endParaRPr lang="en-US" altLang="en-US" sz="2800" dirty="0"/>
          </a:p>
          <a:p>
            <a:r>
              <a:rPr lang="en-US" altLang="en-US" sz="2800" dirty="0"/>
              <a:t>Y: ?, N: ?, A: ?</a:t>
            </a:r>
          </a:p>
        </p:txBody>
      </p:sp>
    </p:spTree>
    <p:extLst>
      <p:ext uri="{BB962C8B-B14F-4D97-AF65-F5344CB8AC3E}">
        <p14:creationId xmlns:p14="http://schemas.microsoft.com/office/powerpoint/2010/main" val="3084606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1:30pm PST Mondays - first call 28 November .</a:t>
            </a:r>
          </a:p>
          <a:p>
            <a:pPr>
              <a:defRPr/>
            </a:pPr>
            <a:endParaRPr lang="en-US" altLang="en-US" sz="2000" i="1" kern="0" dirty="0"/>
          </a:p>
          <a:p>
            <a:pPr>
              <a:defRPr/>
            </a:pPr>
            <a:endParaRPr lang="en-US" altLang="en-US" sz="2000" i="1" kern="0" dirty="0"/>
          </a:p>
        </p:txBody>
      </p:sp>
    </p:spTree>
    <p:extLst>
      <p:ext uri="{BB962C8B-B14F-4D97-AF65-F5344CB8AC3E}">
        <p14:creationId xmlns:p14="http://schemas.microsoft.com/office/powerpoint/2010/main" val="390634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6147"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6148"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DFDD1DD-0B85-4D44-85A7-D45469F6D23A}" type="slidenum">
              <a:rPr lang="en-US" sz="1200" smtClean="0"/>
              <a:pPr>
                <a:defRPr/>
              </a:pPr>
              <a:t>5</a:t>
            </a:fld>
            <a:endParaRPr lang="en-US" sz="1200" smtClean="0"/>
          </a:p>
        </p:txBody>
      </p:sp>
      <p:sp>
        <p:nvSpPr>
          <p:cNvPr id="6149" name="Rectangle 2"/>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
        <p:nvSpPr>
          <p:cNvPr id="6150" name="Rectangle 76"/>
          <p:cNvSpPr>
            <a:spLocks noChangeArrowheads="1"/>
          </p:cNvSpPr>
          <p:nvPr/>
        </p:nvSpPr>
        <p:spPr bwMode="auto">
          <a:xfrm>
            <a:off x="609600" y="1905000"/>
            <a:ext cx="8305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lvl="1" indent="-457200" fontAlgn="b"/>
            <a:r>
              <a:rPr lang="en-US" sz="2400">
                <a:latin typeface="Arial Rounded MT Bold" pitchFamily="34" charset="0"/>
                <a:cs typeface="Arial" charset="0"/>
              </a:rPr>
              <a:t>Task Group 7m </a:t>
            </a:r>
            <a:r>
              <a:rPr lang="en-US" sz="2200">
                <a:latin typeface="Arial Rounded MT Bold" pitchFamily="34" charset="0"/>
                <a:cs typeface="Arial" charset="0"/>
              </a:rPr>
              <a:t>Optical Wireless Communications (OWC)</a:t>
            </a:r>
          </a:p>
          <a:p>
            <a:pPr marL="1033463" lvl="2" indent="-581025" fontAlgn="b">
              <a:buFont typeface="Times New Roman" pitchFamily="18" charset="0"/>
              <a:buAutoNum type="arabicPeriod"/>
            </a:pPr>
            <a:r>
              <a:rPr lang="en-US" sz="2200">
                <a:latin typeface="Arial Rounded MT Bold" pitchFamily="34" charset="0"/>
                <a:cs typeface="Arial" charset="0"/>
              </a:rPr>
              <a:t>Review and discuss contributions </a:t>
            </a:r>
          </a:p>
          <a:p>
            <a:pPr marL="1033463" lvl="2" indent="-581025" fontAlgn="b">
              <a:buFont typeface="Times New Roman" pitchFamily="18" charset="0"/>
              <a:buAutoNum type="arabicPeriod"/>
            </a:pPr>
            <a:r>
              <a:rPr lang="en-US" sz="2200">
                <a:latin typeface="Arial Rounded MT Bold" pitchFamily="34" charset="0"/>
                <a:cs typeface="Arial" charset="0"/>
              </a:rPr>
              <a:t>Continue developing ballotable draft</a:t>
            </a:r>
          </a:p>
          <a:p>
            <a:pPr marL="1033463" lvl="2" indent="-581025" fontAlgn="b">
              <a:buFont typeface="Times New Roman" pitchFamily="18" charset="0"/>
              <a:buAutoNum type="arabicPeriod"/>
            </a:pPr>
            <a:r>
              <a:rPr lang="en-US" sz="2200">
                <a:latin typeface="Arial Rounded MT Bold" pitchFamily="34" charset="0"/>
                <a:cs typeface="Arial" charset="0"/>
              </a:rPr>
              <a:t>Generate/Update Project Timeline</a:t>
            </a:r>
          </a:p>
          <a:p>
            <a:pPr marL="609600" indent="-609600" fontAlgn="b"/>
            <a:endParaRPr lang="en-US" sz="800">
              <a:latin typeface="Arial Rounded MT Bold" pitchFamily="34" charset="0"/>
              <a:cs typeface="Arial" charset="0"/>
            </a:endParaRPr>
          </a:p>
          <a:p>
            <a:pPr marL="609600" indent="-609600" fontAlgn="b"/>
            <a:r>
              <a:rPr lang="en-US" sz="2400">
                <a:latin typeface="Arial Rounded MT Bold" pitchFamily="34" charset="0"/>
                <a:cs typeface="Arial" charset="0"/>
              </a:rPr>
              <a:t>TASK GROUP-8 Peer Aware Communications</a:t>
            </a:r>
          </a:p>
          <a:p>
            <a:pPr marL="1033463" lvl="2" indent="-581025" fontAlgn="b">
              <a:buFont typeface="Times New Roman" pitchFamily="18" charset="0"/>
              <a:buAutoNum type="arabicPeriod"/>
            </a:pPr>
            <a:r>
              <a:rPr lang="en-US" sz="2200">
                <a:latin typeface="Arial Rounded MT Bold" pitchFamily="34" charset="0"/>
                <a:cs typeface="Arial" charset="0"/>
              </a:rPr>
              <a:t>Letter Ballot comment resolution</a:t>
            </a:r>
          </a:p>
          <a:p>
            <a:pPr marL="1033463" lvl="2" indent="-581025" fontAlgn="b">
              <a:buFont typeface="Times New Roman" pitchFamily="18" charset="0"/>
              <a:buAutoNum type="arabicPeriod"/>
            </a:pPr>
            <a:r>
              <a:rPr lang="en-US" sz="2200">
                <a:latin typeface="Arial Rounded MT Bold" pitchFamily="34" charset="0"/>
                <a:cs typeface="Arial" charset="0"/>
              </a:rPr>
              <a:t>Update </a:t>
            </a:r>
            <a:r>
              <a:rPr lang="en-US" sz="2400">
                <a:latin typeface="Arial Rounded MT Bold" pitchFamily="34" charset="0"/>
                <a:cs typeface="Arial" charset="0"/>
              </a:rPr>
              <a:t>Project Plan/Timeline</a:t>
            </a:r>
          </a:p>
          <a:p>
            <a:pPr marL="609600" indent="-609600" fontAlgn="b"/>
            <a:endParaRPr lang="en-US" sz="800">
              <a:latin typeface="Arial Rounded MT Bold" pitchFamily="34" charset="0"/>
              <a:cs typeface="Arial" charset="0"/>
            </a:endParaRPr>
          </a:p>
          <a:p>
            <a:pPr marL="609600" indent="-609600" fontAlgn="b"/>
            <a:r>
              <a:rPr lang="en-US" sz="2400">
                <a:latin typeface="Arial Rounded MT Bold" pitchFamily="34" charset="0"/>
                <a:cs typeface="Arial" charset="0"/>
              </a:rPr>
              <a:t>TASK GROUP 9 –Key Management Protocol:</a:t>
            </a:r>
          </a:p>
          <a:p>
            <a:pPr marL="1033463" lvl="2" indent="-581025" fontAlgn="b">
              <a:buFont typeface="Times New Roman" pitchFamily="18" charset="0"/>
              <a:buAutoNum type="arabicPeriod"/>
            </a:pPr>
            <a:r>
              <a:rPr lang="en-US" sz="2200">
                <a:latin typeface="Arial Rounded MT Bold" pitchFamily="34" charset="0"/>
                <a:cs typeface="Arial" charset="0"/>
              </a:rPr>
              <a:t>Project complete</a:t>
            </a:r>
            <a:endParaRPr lang="en-US" sz="80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295400"/>
            <a:ext cx="8229600" cy="4843463"/>
          </a:xfrm>
        </p:spPr>
        <p:txBody>
          <a:bodyPr/>
          <a:lstStyle/>
          <a:p>
            <a:r>
              <a:rPr lang="en-US" altLang="ko-KR" sz="1800" dirty="0">
                <a:solidFill>
                  <a:srgbClr val="33CC33"/>
                </a:solidFill>
              </a:rPr>
              <a:t>TG formation									May 2016</a:t>
            </a:r>
          </a:p>
          <a:p>
            <a:r>
              <a:rPr lang="en-US" altLang="ko-KR" sz="1800" dirty="0">
                <a:solidFill>
                  <a:srgbClr val="33CC33"/>
                </a:solidFill>
              </a:rPr>
              <a:t>Call for Proposals								March 2016</a:t>
            </a:r>
          </a:p>
          <a:p>
            <a:r>
              <a:rPr lang="en-US" altLang="ko-KR" sz="1800" dirty="0">
                <a:solidFill>
                  <a:srgbClr val="33CC33"/>
                </a:solidFill>
              </a:rPr>
              <a:t>Presentation of Proposals						May 2016</a:t>
            </a:r>
          </a:p>
          <a:p>
            <a:r>
              <a:rPr lang="en-US" altLang="ko-KR" sz="1800" dirty="0">
                <a:solidFill>
                  <a:srgbClr val="33CC33"/>
                </a:solidFill>
              </a:rPr>
              <a:t>Prepare Draft / Informal Ballot draft review		June 2016</a:t>
            </a:r>
          </a:p>
          <a:p>
            <a:r>
              <a:rPr lang="en-US" altLang="ko-KR" sz="1800" dirty="0">
                <a:solidFill>
                  <a:srgbClr val="00B050"/>
                </a:solidFill>
              </a:rPr>
              <a:t>Start Letter Ballot				         			July 2016</a:t>
            </a:r>
          </a:p>
          <a:p>
            <a:r>
              <a:rPr lang="en-US" altLang="ko-KR" sz="1800" dirty="0">
                <a:solidFill>
                  <a:srgbClr val="0070C0"/>
                </a:solidFill>
              </a:rPr>
              <a:t>LB comment resolution + 3 </a:t>
            </a:r>
            <a:r>
              <a:rPr lang="en-US" altLang="ko-KR" sz="1800" dirty="0" err="1">
                <a:solidFill>
                  <a:srgbClr val="0070C0"/>
                </a:solidFill>
              </a:rPr>
              <a:t>recirculations</a:t>
            </a:r>
            <a:r>
              <a:rPr lang="en-US" altLang="ko-KR" sz="1800" dirty="0">
                <a:solidFill>
                  <a:srgbClr val="0070C0"/>
                </a:solidFill>
              </a:rPr>
              <a:t>		Aug – Nov 2016</a:t>
            </a:r>
          </a:p>
          <a:p>
            <a:r>
              <a:rPr lang="en-US" altLang="ko-KR" sz="1800" dirty="0"/>
              <a:t>(</a:t>
            </a:r>
            <a:r>
              <a:rPr lang="en-US" altLang="ko-KR" sz="1800" dirty="0" err="1"/>
              <a:t>recirc</a:t>
            </a:r>
            <a:r>
              <a:rPr lang="en-US" altLang="ko-KR" sz="1800" dirty="0"/>
              <a:t> subject to CEPT work complete (CEPT 70-03 approved)</a:t>
            </a:r>
          </a:p>
          <a:p>
            <a:r>
              <a:rPr lang="en-US" altLang="ko-KR" sz="1800" dirty="0"/>
              <a:t>Sponsor Ballot 									Dec 2016</a:t>
            </a:r>
          </a:p>
          <a:p>
            <a:r>
              <a:rPr lang="en-US" altLang="ko-KR" sz="1800" dirty="0"/>
              <a:t>SB comment resolution + 2 </a:t>
            </a:r>
            <a:r>
              <a:rPr lang="en-US" altLang="ko-KR" sz="1800" dirty="0" err="1"/>
              <a:t>recirculations</a:t>
            </a:r>
            <a:r>
              <a:rPr lang="en-US" altLang="ko-KR" sz="1800" dirty="0"/>
              <a:t>		Jan – Mar 2017</a:t>
            </a:r>
          </a:p>
          <a:p>
            <a:r>
              <a:rPr lang="en-US" altLang="ko-KR" sz="1800" dirty="0" err="1"/>
              <a:t>RevCom</a:t>
            </a:r>
            <a:r>
              <a:rPr lang="en-US" altLang="ko-KR" sz="1800" dirty="0"/>
              <a:t> submission 							Feb 10 or Mar 24 2017</a:t>
            </a:r>
          </a:p>
        </p:txBody>
      </p:sp>
    </p:spTree>
    <p:extLst>
      <p:ext uri="{BB962C8B-B14F-4D97-AF65-F5344CB8AC3E}">
        <p14:creationId xmlns:p14="http://schemas.microsoft.com/office/powerpoint/2010/main" val="963590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439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endParaRPr lang="en-US" sz="3600" dirty="0" smtClean="0"/>
          </a:p>
          <a:p>
            <a:pPr algn="ctr">
              <a:buSzPct val="100000"/>
              <a:defRPr/>
            </a:pPr>
            <a:r>
              <a:rPr lang="en-US" sz="4400" b="1" dirty="0"/>
              <a:t>T</a:t>
            </a:r>
            <a:r>
              <a:rPr lang="en-US" sz="4400" b="1" dirty="0" smtClean="0"/>
              <a:t>G4t</a:t>
            </a:r>
            <a:br>
              <a:rPr lang="en-US" sz="4400" b="1" dirty="0" smtClean="0"/>
            </a:br>
            <a:r>
              <a:rPr lang="en-US" sz="4400" b="1" dirty="0" smtClean="0"/>
              <a:t>OPENING REPORT</a:t>
            </a:r>
          </a:p>
          <a:p>
            <a:pPr algn="ctr">
              <a:buSzPct val="100000"/>
              <a:defRPr/>
            </a:pPr>
            <a:endParaRPr lang="en-US" sz="3600" dirty="0" smtClean="0"/>
          </a:p>
        </p:txBody>
      </p:sp>
    </p:spTree>
    <p:extLst>
      <p:ext uri="{BB962C8B-B14F-4D97-AF65-F5344CB8AC3E}">
        <p14:creationId xmlns:p14="http://schemas.microsoft.com/office/powerpoint/2010/main" val="421637931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TG4t (Higher Rate)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Project:</a:t>
            </a:r>
          </a:p>
          <a:p>
            <a:pPr marL="857250" lvl="2" indent="0">
              <a:spcBef>
                <a:spcPts val="375"/>
              </a:spcBef>
              <a:buSzPct val="100000"/>
              <a:buFont typeface="Times New Roman" pitchFamily="18" charset="0"/>
              <a:buNone/>
              <a:defRPr/>
            </a:pPr>
            <a:r>
              <a:rPr lang="en-US" sz="2800" dirty="0" smtClean="0"/>
              <a:t>Draft a Higher Rate PHY Amendment for 802.15.4.</a:t>
            </a:r>
          </a:p>
          <a:p>
            <a:pPr marL="857250" lvl="2" indent="0">
              <a:spcBef>
                <a:spcPts val="375"/>
              </a:spcBef>
              <a:buSzPct val="100000"/>
              <a:buFont typeface="Times New Roman" pitchFamily="18" charset="0"/>
              <a:buNone/>
              <a:defRPr/>
            </a:pPr>
            <a:endParaRPr lang="en-US" sz="2800" dirty="0" smtClean="0"/>
          </a:p>
          <a:p>
            <a:pPr marL="457200" lvl="1" indent="0">
              <a:spcBef>
                <a:spcPts val="375"/>
              </a:spcBef>
              <a:buSzPct val="100000"/>
              <a:buFont typeface="Times New Roman" pitchFamily="18" charset="0"/>
              <a:buNone/>
              <a:defRPr/>
            </a:pPr>
            <a:r>
              <a:rPr lang="en-US" sz="2800" dirty="0" smtClean="0"/>
              <a:t>Leadership:</a:t>
            </a:r>
          </a:p>
          <a:p>
            <a:pPr marL="857250" lvl="2" indent="0">
              <a:spcBef>
                <a:spcPts val="375"/>
              </a:spcBef>
              <a:buSzPct val="100000"/>
              <a:buFont typeface="Times New Roman" pitchFamily="18" charset="0"/>
              <a:buNone/>
              <a:defRPr/>
            </a:pPr>
            <a:r>
              <a:rPr lang="en-US" sz="2800" dirty="0" smtClean="0"/>
              <a:t>Chair – Clint Powell</a:t>
            </a:r>
          </a:p>
          <a:p>
            <a:pPr marL="857250" lvl="2" indent="0">
              <a:spcBef>
                <a:spcPts val="375"/>
              </a:spcBef>
              <a:buSzPct val="100000"/>
              <a:buFont typeface="Times New Roman" pitchFamily="18" charset="0"/>
              <a:buNone/>
              <a:defRPr/>
            </a:pPr>
            <a:r>
              <a:rPr lang="en-US" sz="2800" dirty="0" smtClean="0"/>
              <a:t>Technical Editor – Monique Brown</a:t>
            </a:r>
          </a:p>
          <a:p>
            <a:pPr marL="857250" lvl="2" indent="0">
              <a:spcBef>
                <a:spcPts val="375"/>
              </a:spcBef>
              <a:buSzPct val="100000"/>
              <a:buFont typeface="Times New Roman" pitchFamily="18" charset="0"/>
              <a:buNone/>
              <a:defRPr/>
            </a:pPr>
            <a:r>
              <a:rPr lang="en-US" sz="2800" dirty="0" smtClean="0"/>
              <a:t>Secretary – …</a:t>
            </a:r>
          </a:p>
        </p:txBody>
      </p:sp>
    </p:spTree>
    <p:extLst>
      <p:ext uri="{BB962C8B-B14F-4D97-AF65-F5344CB8AC3E}">
        <p14:creationId xmlns:p14="http://schemas.microsoft.com/office/powerpoint/2010/main" val="8353475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Recap </a:t>
            </a:r>
            <a:r>
              <a:rPr lang="en-GB" sz="2800" dirty="0">
                <a:solidFill>
                  <a:schemeClr val="tx1"/>
                </a:solidFill>
                <a:ea typeface="MS PGothic" pitchFamily="34" charset="-128"/>
              </a:rPr>
              <a:t>September 802.15 Interim and Current Status</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Agenda </a:t>
            </a:r>
            <a:r>
              <a:rPr lang="en-GB" sz="2800" dirty="0">
                <a:solidFill>
                  <a:schemeClr val="tx1"/>
                </a:solidFill>
                <a:ea typeface="MS PGothic" pitchFamily="34" charset="-128"/>
              </a:rPr>
              <a:t>and </a:t>
            </a:r>
            <a:r>
              <a:rPr lang="en-GB" sz="2800" dirty="0" err="1">
                <a:solidFill>
                  <a:schemeClr val="tx1"/>
                </a:solidFill>
                <a:ea typeface="MS PGothic" pitchFamily="34" charset="-128"/>
              </a:rPr>
              <a:t>Mins</a:t>
            </a:r>
            <a:r>
              <a:rPr lang="en-GB" sz="2800" dirty="0">
                <a:solidFill>
                  <a:schemeClr val="tx1"/>
                </a:solidFill>
                <a:ea typeface="MS PGothic" pitchFamily="34" charset="-128"/>
              </a:rPr>
              <a:t>. Approval</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smtClean="0">
                <a:solidFill>
                  <a:schemeClr val="tx1"/>
                </a:solidFill>
                <a:ea typeface="MS PGothic" pitchFamily="34" charset="-128"/>
              </a:rPr>
              <a:t>Review </a:t>
            </a:r>
            <a:r>
              <a:rPr lang="en-US" sz="2800" dirty="0">
                <a:solidFill>
                  <a:schemeClr val="tx1"/>
                </a:solidFill>
                <a:ea typeface="MS PGothic" pitchFamily="34" charset="-128"/>
              </a:rPr>
              <a:t>Scope</a:t>
            </a:r>
            <a:endParaRPr lang="en-GB" sz="2800"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smtClean="0">
                <a:solidFill>
                  <a:schemeClr val="tx1"/>
                </a:solidFill>
                <a:ea typeface="MS PGothic" pitchFamily="34" charset="-128"/>
              </a:rPr>
              <a:t>Review </a:t>
            </a:r>
            <a:r>
              <a:rPr lang="en-US" sz="2800" dirty="0">
                <a:solidFill>
                  <a:schemeClr val="tx1"/>
                </a:solidFill>
                <a:ea typeface="MS PGothic" pitchFamily="34" charset="-128"/>
              </a:rPr>
              <a:t>SB </a:t>
            </a:r>
            <a:r>
              <a:rPr lang="en-US" sz="2800" dirty="0" err="1">
                <a:solidFill>
                  <a:schemeClr val="tx1"/>
                </a:solidFill>
                <a:ea typeface="MS PGothic" pitchFamily="34" charset="-128"/>
              </a:rPr>
              <a:t>Recirc</a:t>
            </a:r>
            <a:r>
              <a:rPr lang="en-US" sz="2800" dirty="0">
                <a:solidFill>
                  <a:schemeClr val="tx1"/>
                </a:solidFill>
                <a:ea typeface="MS PGothic" pitchFamily="34" charset="-128"/>
              </a:rPr>
              <a:t> #1 Results</a:t>
            </a:r>
            <a:endParaRPr lang="en-GB" sz="2800"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Re-Establish </a:t>
            </a:r>
            <a:r>
              <a:rPr lang="en-GB" sz="2800" dirty="0">
                <a:solidFill>
                  <a:schemeClr val="tx1"/>
                </a:solidFill>
                <a:ea typeface="MS PGothic" pitchFamily="34" charset="-128"/>
              </a:rPr>
              <a:t>TG4t BRC</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Prepare </a:t>
            </a:r>
            <a:r>
              <a:rPr lang="en-GB" sz="2800" dirty="0">
                <a:solidFill>
                  <a:schemeClr val="tx1"/>
                </a:solidFill>
                <a:ea typeface="MS PGothic" pitchFamily="34" charset="-128"/>
              </a:rPr>
              <a:t>Motion for Conditional Approval to Proceed to </a:t>
            </a:r>
            <a:r>
              <a:rPr lang="en-GB" sz="2800" dirty="0" err="1">
                <a:solidFill>
                  <a:schemeClr val="tx1"/>
                </a:solidFill>
                <a:ea typeface="MS PGothic" pitchFamily="34" charset="-128"/>
              </a:rPr>
              <a:t>RevCom</a:t>
            </a:r>
            <a:endParaRPr lang="en-GB" sz="2800"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Review </a:t>
            </a:r>
            <a:r>
              <a:rPr lang="en-GB" sz="2800" dirty="0">
                <a:solidFill>
                  <a:schemeClr val="tx1"/>
                </a:solidFill>
                <a:ea typeface="MS PGothic" pitchFamily="34" charset="-128"/>
              </a:rPr>
              <a:t>&amp; Update Timeline</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smtClean="0">
                <a:solidFill>
                  <a:schemeClr val="tx1"/>
                </a:solidFill>
                <a:ea typeface="MS PGothic" pitchFamily="34" charset="-128"/>
              </a:rPr>
              <a:t>Next </a:t>
            </a:r>
            <a:r>
              <a:rPr lang="en-GB" sz="2800" dirty="0">
                <a:solidFill>
                  <a:schemeClr val="tx1"/>
                </a:solidFill>
                <a:ea typeface="MS PGothic" pitchFamily="34" charset="-128"/>
              </a:rPr>
              <a:t>Steps</a:t>
            </a: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800" dirty="0">
              <a:solidFill>
                <a:schemeClr val="tx1"/>
              </a:solidFill>
              <a:ea typeface="MS PGothic" pitchFamily="34" charset="-128"/>
            </a:endParaRP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8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Meeting </a:t>
            </a:r>
            <a:r>
              <a:rPr lang="en-US" sz="3600" dirty="0" smtClean="0"/>
              <a:t>Goals</a:t>
            </a:r>
            <a:endParaRPr lang="en-US" sz="3600" dirty="0"/>
          </a:p>
        </p:txBody>
      </p:sp>
    </p:spTree>
    <p:extLst>
      <p:ext uri="{BB962C8B-B14F-4D97-AF65-F5344CB8AC3E}">
        <p14:creationId xmlns:p14="http://schemas.microsoft.com/office/powerpoint/2010/main" val="32026160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rgbClr val="000000"/>
              </a:solidFill>
              <a:ea typeface="MS PGothic" pitchFamily="34" charset="-128"/>
            </a:endParaRP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chemeClr val="tx1"/>
                </a:solidFill>
                <a:ea typeface="MS PGothic" pitchFamily="34" charset="-128"/>
              </a:rPr>
              <a:t>Scope</a:t>
            </a:r>
            <a:endParaRPr lang="en-US" sz="2000" dirty="0">
              <a:solidFill>
                <a:schemeClr val="tx1"/>
              </a:solidFill>
              <a:ea typeface="MS PGothic" pitchFamily="34" charset="-128"/>
            </a:endParaRP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This amendment defines a physical layer for IEEE Std. 802.15.4 current revision, capable of supporting 2 Mb/s data rates, utilizing the 2400 - 2483.5 MHz band, having backwards-compatibility to, and the same occupied bandwidth as, the present 2450 MHz O-QPSK physical layer, and capable of simple implementation. Target range should be at least 10 meters. This amendment defines modifications to the Medium Access Control (MAC) layer needed to support this new physical layer.</a:t>
            </a: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TG4t Scope</a:t>
            </a:r>
          </a:p>
        </p:txBody>
      </p:sp>
    </p:spTree>
    <p:extLst>
      <p:ext uri="{BB962C8B-B14F-4D97-AF65-F5344CB8AC3E}">
        <p14:creationId xmlns:p14="http://schemas.microsoft.com/office/powerpoint/2010/main" val="21828716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chemeClr val="tx1"/>
              </a:solidFill>
              <a:ea typeface="MS PGothic" pitchFamily="34" charset="-128"/>
            </a:endParaRP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VOTERS			65</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VOTED			54</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YES				53</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ABSTAIN			0</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NO				1</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 VOTERS		83.00%</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 YES			98.00%</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 ABSTAIN		0%</a:t>
            </a:r>
          </a:p>
          <a:p>
            <a:pPr lvl="1" indent="0">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 COMMENTS	5 (3 technical, 2 editorial)</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a typeface="MS PGothic" pitchFamily="34" charset="-128"/>
            </a:endParaRPr>
          </a:p>
          <a:p>
            <a:pPr marL="342900" indent="-342900">
              <a:buSzPct val="100000"/>
              <a:buFont typeface="Arial" panose="020B0604020202020204" pitchFamily="34"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There was no noted voting fraud, as no identification was required. The letter ballot was valid and the draft passed the minimum approval level of 75%. The SB </a:t>
            </a:r>
            <a:r>
              <a:rPr lang="en-US" sz="2000" dirty="0" err="1">
                <a:solidFill>
                  <a:schemeClr val="tx1"/>
                </a:solidFill>
                <a:ea typeface="MS PGothic" pitchFamily="34" charset="-128"/>
              </a:rPr>
              <a:t>Recirc</a:t>
            </a:r>
            <a:r>
              <a:rPr lang="en-US" sz="2000" dirty="0">
                <a:solidFill>
                  <a:schemeClr val="tx1"/>
                </a:solidFill>
                <a:ea typeface="MS PGothic" pitchFamily="34" charset="-128"/>
              </a:rPr>
              <a:t> #1 consolidated comments were posted in doc. # 15-16-0721-03.</a:t>
            </a: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solidFill>
                  <a:schemeClr val="tx1"/>
                </a:solidFill>
              </a:rPr>
              <a:t>TG4t SB </a:t>
            </a:r>
            <a:r>
              <a:rPr lang="en-US" sz="3600" dirty="0" err="1" smtClean="0">
                <a:solidFill>
                  <a:schemeClr val="tx1"/>
                </a:solidFill>
              </a:rPr>
              <a:t>Recirc</a:t>
            </a:r>
            <a:r>
              <a:rPr lang="en-US" sz="3600" dirty="0" smtClean="0">
                <a:solidFill>
                  <a:schemeClr val="tx1"/>
                </a:solidFill>
              </a:rPr>
              <a:t>. #1 Results</a:t>
            </a:r>
          </a:p>
        </p:txBody>
      </p:sp>
    </p:spTree>
    <p:extLst>
      <p:ext uri="{BB962C8B-B14F-4D97-AF65-F5344CB8AC3E}">
        <p14:creationId xmlns:p14="http://schemas.microsoft.com/office/powerpoint/2010/main" val="41944351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439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endParaRPr lang="en-US" sz="3600" dirty="0" smtClean="0"/>
          </a:p>
          <a:p>
            <a:pPr algn="ctr">
              <a:buSzPct val="100000"/>
              <a:defRPr/>
            </a:pPr>
            <a:r>
              <a:rPr lang="en-US" sz="4400" b="1" dirty="0"/>
              <a:t>T</a:t>
            </a:r>
            <a:r>
              <a:rPr lang="en-US" sz="4400" b="1" dirty="0" smtClean="0"/>
              <a:t>G4t</a:t>
            </a:r>
            <a:br>
              <a:rPr lang="en-US" sz="4400" b="1" dirty="0" smtClean="0"/>
            </a:br>
            <a:r>
              <a:rPr lang="en-US" sz="4400" b="1" dirty="0" smtClean="0"/>
              <a:t>CLOSING REPORT</a:t>
            </a:r>
          </a:p>
          <a:p>
            <a:pPr algn="ctr">
              <a:buSzPct val="100000"/>
              <a:defRPr/>
            </a:pPr>
            <a:endParaRPr lang="en-US" sz="3600" dirty="0" smtClean="0"/>
          </a:p>
        </p:txBody>
      </p:sp>
    </p:spTree>
    <p:extLst>
      <p:ext uri="{BB962C8B-B14F-4D97-AF65-F5344CB8AC3E}">
        <p14:creationId xmlns:p14="http://schemas.microsoft.com/office/powerpoint/2010/main" val="398479801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chemeClr val="tx1"/>
                </a:solidFill>
                <a:ea typeface="MS PGothic" pitchFamily="34" charset="-128"/>
              </a:rPr>
              <a:t>Recap </a:t>
            </a:r>
            <a:r>
              <a:rPr lang="en-GB" sz="2400" dirty="0">
                <a:solidFill>
                  <a:schemeClr val="tx1"/>
                </a:solidFill>
                <a:ea typeface="MS PGothic" pitchFamily="34" charset="-128"/>
              </a:rPr>
              <a:t>September 802.15 Interim and Current </a:t>
            </a:r>
            <a:r>
              <a:rPr lang="en-GB" sz="2400" dirty="0" smtClean="0">
                <a:solidFill>
                  <a:schemeClr val="tx1"/>
                </a:solidFill>
                <a:ea typeface="MS PGothic" pitchFamily="34" charset="-128"/>
              </a:rPr>
              <a:t>Status</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chemeClr val="tx1"/>
                </a:solidFill>
                <a:ea typeface="MS PGothic" pitchFamily="34" charset="-128"/>
              </a:rPr>
              <a:t>Agenda and </a:t>
            </a:r>
            <a:r>
              <a:rPr lang="en-GB" sz="2400" dirty="0" err="1">
                <a:solidFill>
                  <a:schemeClr val="tx1"/>
                </a:solidFill>
                <a:ea typeface="MS PGothic" pitchFamily="34" charset="-128"/>
              </a:rPr>
              <a:t>Mins</a:t>
            </a:r>
            <a:r>
              <a:rPr lang="en-GB" sz="2400" dirty="0">
                <a:solidFill>
                  <a:schemeClr val="tx1"/>
                </a:solidFill>
                <a:ea typeface="MS PGothic" pitchFamily="34" charset="-128"/>
              </a:rPr>
              <a:t>. </a:t>
            </a:r>
            <a:r>
              <a:rPr lang="en-GB" sz="2400" dirty="0" smtClean="0">
                <a:solidFill>
                  <a:schemeClr val="tx1"/>
                </a:solidFill>
                <a:ea typeface="MS PGothic" pitchFamily="34" charset="-128"/>
              </a:rPr>
              <a:t>Approval</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Review </a:t>
            </a:r>
            <a:r>
              <a:rPr lang="en-US" sz="2400" dirty="0" smtClean="0">
                <a:solidFill>
                  <a:schemeClr val="tx1"/>
                </a:solidFill>
                <a:ea typeface="MS PGothic" pitchFamily="34" charset="-128"/>
              </a:rPr>
              <a:t>Scope</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Review SB </a:t>
            </a:r>
            <a:r>
              <a:rPr lang="en-US" sz="2400" dirty="0" err="1">
                <a:solidFill>
                  <a:schemeClr val="tx1"/>
                </a:solidFill>
                <a:ea typeface="MS PGothic" pitchFamily="34" charset="-128"/>
              </a:rPr>
              <a:t>Recirc</a:t>
            </a:r>
            <a:r>
              <a:rPr lang="en-US" sz="2400" dirty="0">
                <a:solidFill>
                  <a:schemeClr val="tx1"/>
                </a:solidFill>
                <a:ea typeface="MS PGothic" pitchFamily="34" charset="-128"/>
              </a:rPr>
              <a:t> #1 </a:t>
            </a:r>
            <a:r>
              <a:rPr lang="en-US" sz="2400" dirty="0" smtClean="0">
                <a:solidFill>
                  <a:schemeClr val="tx1"/>
                </a:solidFill>
                <a:ea typeface="MS PGothic" pitchFamily="34" charset="-128"/>
              </a:rPr>
              <a:t>Results</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chemeClr val="tx1"/>
                </a:solidFill>
                <a:ea typeface="MS PGothic" pitchFamily="34" charset="-128"/>
              </a:rPr>
              <a:t>Re-Establish TG4t </a:t>
            </a:r>
            <a:r>
              <a:rPr lang="en-GB" sz="2400" dirty="0" smtClean="0">
                <a:solidFill>
                  <a:schemeClr val="tx1"/>
                </a:solidFill>
                <a:ea typeface="MS PGothic" pitchFamily="34" charset="-128"/>
              </a:rPr>
              <a:t>BRC</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chemeClr val="tx1"/>
                </a:solidFill>
                <a:ea typeface="MS PGothic" pitchFamily="34" charset="-128"/>
              </a:rPr>
              <a:t>Prepare Motion for Conditional Approval to Proceed to </a:t>
            </a:r>
            <a:r>
              <a:rPr lang="en-GB" sz="2400" dirty="0" err="1" smtClean="0">
                <a:solidFill>
                  <a:schemeClr val="tx1"/>
                </a:solidFill>
                <a:ea typeface="MS PGothic" pitchFamily="34" charset="-128"/>
              </a:rPr>
              <a:t>RevCom</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chemeClr val="tx1"/>
                </a:solidFill>
                <a:ea typeface="MS PGothic" pitchFamily="34" charset="-128"/>
              </a:rPr>
              <a:t>Review &amp; Update </a:t>
            </a:r>
            <a:r>
              <a:rPr lang="en-GB" sz="2400" dirty="0" smtClean="0">
                <a:solidFill>
                  <a:schemeClr val="tx1"/>
                </a:solidFill>
                <a:ea typeface="MS PGothic" pitchFamily="34" charset="-128"/>
              </a:rPr>
              <a:t>Timeline</a:t>
            </a:r>
            <a:endParaRPr lang="en-GB" sz="2400" dirty="0">
              <a:solidFill>
                <a:schemeClr val="tx1"/>
              </a:solidFill>
              <a:ea typeface="MS PGothic" pitchFamily="34" charset="-128"/>
            </a:endParaRPr>
          </a:p>
          <a:p>
            <a:pPr marL="525463" indent="-525463">
              <a:spcAft>
                <a:spcPts val="600"/>
              </a:spcAft>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chemeClr val="tx1"/>
                </a:solidFill>
                <a:ea typeface="MS PGothic" pitchFamily="34" charset="-128"/>
              </a:rPr>
              <a:t>Next Steps</a:t>
            </a:r>
          </a:p>
          <a:p>
            <a:pPr>
              <a:spcAft>
                <a:spcPts val="600"/>
              </a:spcAft>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4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Meeting Status</a:t>
            </a:r>
          </a:p>
        </p:txBody>
      </p:sp>
    </p:spTree>
    <p:extLst>
      <p:ext uri="{BB962C8B-B14F-4D97-AF65-F5344CB8AC3E}">
        <p14:creationId xmlns:p14="http://schemas.microsoft.com/office/powerpoint/2010/main" val="8544018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Minutes - doc. # </a:t>
            </a:r>
            <a:r>
              <a:rPr lang="en-GB" sz="2400" dirty="0">
                <a:solidFill>
                  <a:srgbClr val="000000"/>
                </a:solidFill>
                <a:ea typeface="MS PGothic" pitchFamily="34" charset="-128"/>
              </a:rPr>
              <a:t>15-16-0848-00</a:t>
            </a:r>
            <a:endParaRPr lang="en-GB" sz="24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Comment Database - doc. # 15-16-0721-04</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Minutes &amp; Comment Database</a:t>
            </a:r>
          </a:p>
        </p:txBody>
      </p:sp>
    </p:spTree>
    <p:extLst>
      <p:ext uri="{BB962C8B-B14F-4D97-AF65-F5344CB8AC3E}">
        <p14:creationId xmlns:p14="http://schemas.microsoft.com/office/powerpoint/2010/main" val="24227931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176213" y="1557338"/>
            <a:ext cx="8791575"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Sponsor Ballot 						Aug.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1</a:t>
            </a:r>
            <a:r>
              <a:rPr lang="en-GB" sz="2000" baseline="30000" dirty="0">
                <a:solidFill>
                  <a:schemeClr val="tx1"/>
                </a:solidFill>
                <a:ea typeface="MS PGothic" pitchFamily="34" charset="-128"/>
              </a:rPr>
              <a:t>st</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Oct.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2</a:t>
            </a:r>
            <a:r>
              <a:rPr lang="en-GB" sz="2000" baseline="30000" dirty="0">
                <a:solidFill>
                  <a:schemeClr val="tx1"/>
                </a:solidFill>
                <a:ea typeface="MS PGothic" pitchFamily="34" charset="-128"/>
              </a:rPr>
              <a:t>nd</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Nov.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EC Approval	(Conditional)			Nov.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err="1">
                <a:solidFill>
                  <a:schemeClr val="tx1"/>
                </a:solidFill>
                <a:ea typeface="MS PGothic" pitchFamily="34" charset="-128"/>
              </a:rPr>
              <a:t>RevCom</a:t>
            </a:r>
            <a:r>
              <a:rPr lang="en-GB" sz="2000" dirty="0">
                <a:solidFill>
                  <a:schemeClr val="tx1"/>
                </a:solidFill>
                <a:ea typeface="MS PGothic" pitchFamily="34" charset="-128"/>
              </a:rPr>
              <a:t> Approval 					Jan. 2017</a:t>
            </a:r>
          </a:p>
          <a:p>
            <a:pPr lvl="1" indent="0">
              <a:spcAft>
                <a:spcPts val="600"/>
              </a:spcAft>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chemeClr val="tx1"/>
              </a:solidFill>
              <a:ea typeface="MS PGothic" pitchFamily="34" charset="-128"/>
            </a:endParaRPr>
          </a:p>
          <a:p>
            <a:pPr lvl="1" indent="0">
              <a:spcAft>
                <a:spcPts val="0"/>
              </a:spcAft>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3600" dirty="0" smtClean="0"/>
              <a:t>  TG4t Timeline             </a:t>
            </a:r>
            <a:r>
              <a:rPr lang="en-US" sz="2800" dirty="0" smtClean="0"/>
              <a:t>(start dates)</a:t>
            </a:r>
          </a:p>
        </p:txBody>
      </p:sp>
    </p:spTree>
    <p:extLst>
      <p:ext uri="{BB962C8B-B14F-4D97-AF65-F5344CB8AC3E}">
        <p14:creationId xmlns:p14="http://schemas.microsoft.com/office/powerpoint/2010/main" val="31466723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967B9B33-BC24-41E3-8933-9DED245310CD}" type="slidenum">
              <a:rPr lang="en-US" sz="1200" smtClean="0"/>
              <a:pPr>
                <a:defRPr/>
              </a:pPr>
              <a:t>6</a:t>
            </a:fld>
            <a:endParaRPr lang="en-US" sz="1200" smtClean="0"/>
          </a:p>
        </p:txBody>
      </p:sp>
      <p:sp>
        <p:nvSpPr>
          <p:cNvPr id="7173" name="Rectangle 2"/>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685800" y="1752600"/>
            <a:ext cx="8077200" cy="4114800"/>
          </a:xfrm>
        </p:spPr>
        <p:txBody>
          <a:bodyPr/>
          <a:lstStyle/>
          <a:p>
            <a:pPr marL="0" lvl="1" indent="0" fontAlgn="b">
              <a:spcBef>
                <a:spcPct val="0"/>
              </a:spcBef>
              <a:buFontTx/>
              <a:buNone/>
              <a:defRPr/>
            </a:pPr>
            <a:r>
              <a:rPr lang="en-US" sz="2200" dirty="0" smtClean="0">
                <a:solidFill>
                  <a:srgbClr val="000000"/>
                </a:solidFill>
                <a:latin typeface="Arial Rounded MT Bold" pitchFamily="34" charset="0"/>
                <a:ea typeface="ＭＳ Ｐゴシック" pitchFamily="34" charset="-128"/>
                <a:cs typeface="Times New Roman" pitchFamily="18" charset="0"/>
              </a:rPr>
              <a:t>TASK GROUP 10--Layer 2 Routing (L2R):</a:t>
            </a:r>
            <a:endParaRPr lang="en-US" sz="2200" dirty="0" smtClean="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Sponsor Ballot comment resolution</a:t>
            </a:r>
          </a:p>
          <a:p>
            <a:pPr marL="742950" lvl="2" indent="-400050" fontAlgn="b">
              <a:spcBef>
                <a:spcPct val="0"/>
              </a:spcBef>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Seek approval to forward to </a:t>
            </a:r>
            <a:r>
              <a:rPr lang="en-US" sz="2200" dirty="0" err="1" smtClean="0">
                <a:solidFill>
                  <a:srgbClr val="000000"/>
                </a:solidFill>
                <a:latin typeface="Arial Rounded MT Bold" pitchFamily="34" charset="0"/>
                <a:ea typeface="ＭＳ Ｐゴシック" pitchFamily="34" charset="-128"/>
                <a:cs typeface="Arial" pitchFamily="34" charset="0"/>
              </a:rPr>
              <a:t>RevCom</a:t>
            </a:r>
            <a:endParaRPr lang="en-US" sz="2200" dirty="0" smtClean="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Update Project Plan/Timeline</a:t>
            </a:r>
          </a:p>
          <a:p>
            <a:pPr marL="0" lvl="1" indent="0" fontAlgn="b">
              <a:spcBef>
                <a:spcPct val="0"/>
              </a:spcBef>
              <a:buFontTx/>
              <a:buAutoNum type="arabicPeriod"/>
              <a:defRPr/>
            </a:pPr>
            <a:endParaRPr lang="en-US" sz="800" dirty="0" smtClean="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GROUP 12 -15.4 Upper Layer Interface (ULI)</a:t>
            </a: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Review and discuss response to CFP</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Update </a:t>
            </a:r>
            <a:r>
              <a:rPr lang="en-US" sz="2200" dirty="0">
                <a:solidFill>
                  <a:srgbClr val="000000"/>
                </a:solidFill>
                <a:latin typeface="Arial Rounded MT Bold" pitchFamily="34" charset="0"/>
                <a:ea typeface="ＭＳ Ｐゴシック" pitchFamily="34" charset="-128"/>
                <a:cs typeface="Arial" pitchFamily="34" charset="0"/>
              </a:rPr>
              <a:t>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endParaRPr lang="en-US" sz="2200" dirty="0">
              <a:solidFill>
                <a:srgbClr val="000000"/>
              </a:solidFill>
              <a:latin typeface="Arial Rounded MT Bold" pitchFamily="34" charset="0"/>
              <a:ea typeface="ＭＳ Ｐゴシック" pitchFamily="34" charset="-128"/>
              <a:cs typeface="Arial" pitchFamily="34" charset="0"/>
            </a:endParaRPr>
          </a:p>
          <a:p>
            <a:pPr marL="0" lvl="1" indent="0" fontAlgn="b">
              <a:buFontTx/>
              <a:buAutoNum type="arabicPeriod"/>
              <a:defRPr/>
            </a:pPr>
            <a:endParaRPr lang="en-US" sz="800" dirty="0" smtClean="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spcBef>
                <a:spcPts val="0"/>
              </a:spcBef>
              <a:spcAft>
                <a:spcPts val="600"/>
              </a:spcAft>
              <a:buFontTx/>
              <a:buNone/>
              <a:defRPr/>
            </a:pPr>
            <a:r>
              <a:rPr lang="en-US" sz="2200" dirty="0" smtClean="0">
                <a:latin typeface="Arial Rounded MT Bold" pitchFamily="34" charset="0"/>
                <a:ea typeface="ＭＳ Ｐゴシック" pitchFamily="34" charset="-128"/>
                <a:cs typeface="Times New Roman" pitchFamily="18" charset="0"/>
              </a:rPr>
              <a:t>TASK GROUP 4v –Add/Update Regional Sub Gig Bands</a:t>
            </a:r>
          </a:p>
          <a:p>
            <a:pPr marL="742950" lvl="2" indent="-400050" fontAlgn="b">
              <a:lnSpc>
                <a:spcPct val="80000"/>
              </a:lnSpc>
              <a:spcBef>
                <a:spcPct val="0"/>
              </a:spcBef>
              <a:spcAft>
                <a:spcPts val="6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Seek approval to start Sponsor Ballot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lnSpc>
                <a:spcPct val="80000"/>
              </a:lnSpc>
              <a:spcBef>
                <a:spcPct val="0"/>
              </a:spcBef>
              <a:spcAft>
                <a:spcPts val="6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a:t>
            </a:r>
            <a:r>
              <a:rPr lang="en-US" sz="2200" dirty="0" smtClean="0">
                <a:solidFill>
                  <a:srgbClr val="000000"/>
                </a:solidFill>
                <a:latin typeface="Arial Rounded MT Bold" pitchFamily="34" charset="0"/>
                <a:ea typeface="ＭＳ Ｐゴシック" pitchFamily="34" charset="-128"/>
                <a:cs typeface="Arial" pitchFamily="34" charset="0"/>
              </a:rPr>
              <a:t>Project Plan/Timeline</a:t>
            </a:r>
            <a:endParaRPr lang="en-US" sz="2200" dirty="0">
              <a:solidFill>
                <a:srgbClr val="000000"/>
              </a:solidFill>
              <a:latin typeface="Arial Rounded MT Bold" pitchFamily="34" charset="0"/>
              <a:ea typeface="ＭＳ Ｐゴシック" pitchFamily="34" charset="-128"/>
              <a:cs typeface="Arial" pitchFamily="34" charset="0"/>
            </a:endParaRPr>
          </a:p>
          <a:p>
            <a:pPr marL="0" lvl="1" indent="0" fontAlgn="b">
              <a:spcBef>
                <a:spcPct val="0"/>
              </a:spcBef>
              <a:buFontTx/>
              <a:buNone/>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24000"/>
            <a:ext cx="8077200" cy="485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Between Now and Atlanta Mtg. in Jan.</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Submit for EC Approval to Proceed to </a:t>
            </a:r>
            <a:r>
              <a:rPr lang="en-US" sz="2400" dirty="0" err="1">
                <a:solidFill>
                  <a:srgbClr val="000000"/>
                </a:solidFill>
                <a:ea typeface="MS PGothic" pitchFamily="34" charset="-128"/>
              </a:rPr>
              <a:t>RevCom</a:t>
            </a:r>
            <a:endParaRPr lang="en-US"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2</a:t>
            </a:r>
            <a:r>
              <a:rPr lang="en-US" sz="2400" baseline="30000" dirty="0">
                <a:solidFill>
                  <a:schemeClr val="tx1"/>
                </a:solidFill>
                <a:ea typeface="MS PGothic" pitchFamily="34" charset="-128"/>
              </a:rPr>
              <a:t>nd</a:t>
            </a:r>
            <a:r>
              <a:rPr lang="en-US" sz="2400" dirty="0">
                <a:solidFill>
                  <a:schemeClr val="tx1"/>
                </a:solidFill>
                <a:ea typeface="MS PGothic" pitchFamily="34" charset="-128"/>
              </a:rPr>
              <a:t> Sponsor Ballot </a:t>
            </a:r>
            <a:r>
              <a:rPr lang="en-US" sz="2400" dirty="0" err="1">
                <a:solidFill>
                  <a:schemeClr val="tx1"/>
                </a:solidFill>
                <a:ea typeface="MS PGothic" pitchFamily="34" charset="-128"/>
              </a:rPr>
              <a:t>Recirc</a:t>
            </a:r>
            <a:r>
              <a:rPr lang="en-US" sz="2400" dirty="0">
                <a:solidFill>
                  <a:schemeClr val="tx1"/>
                </a:solidFill>
                <a:ea typeface="MS PGothic" pitchFamily="34" charset="-128"/>
              </a:rPr>
              <a:t>.</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2</a:t>
            </a:r>
            <a:r>
              <a:rPr lang="en-US" sz="2400" baseline="30000" dirty="0">
                <a:solidFill>
                  <a:schemeClr val="tx1"/>
                </a:solidFill>
                <a:ea typeface="MS PGothic" pitchFamily="34" charset="-128"/>
              </a:rPr>
              <a:t>nd</a:t>
            </a:r>
            <a:r>
              <a:rPr lang="en-US" sz="2400" dirty="0">
                <a:solidFill>
                  <a:schemeClr val="tx1"/>
                </a:solidFill>
                <a:ea typeface="MS PGothic" pitchFamily="34" charset="-128"/>
              </a:rPr>
              <a:t> Sponsor Ballot </a:t>
            </a:r>
            <a:r>
              <a:rPr lang="en-US" sz="2400" dirty="0" err="1">
                <a:solidFill>
                  <a:schemeClr val="tx1"/>
                </a:solidFill>
                <a:ea typeface="MS PGothic" pitchFamily="34" charset="-128"/>
              </a:rPr>
              <a:t>Recirc</a:t>
            </a:r>
            <a:r>
              <a:rPr lang="en-US" sz="2400" dirty="0">
                <a:solidFill>
                  <a:schemeClr val="tx1"/>
                </a:solidFill>
                <a:ea typeface="MS PGothic" pitchFamily="34" charset="-128"/>
              </a:rPr>
              <a:t>. Comment Resolution</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Seek </a:t>
            </a:r>
            <a:r>
              <a:rPr lang="en-US" sz="2400" dirty="0" err="1">
                <a:solidFill>
                  <a:srgbClr val="000000"/>
                </a:solidFill>
                <a:ea typeface="MS PGothic" pitchFamily="34" charset="-128"/>
              </a:rPr>
              <a:t>RevCom</a:t>
            </a:r>
            <a:r>
              <a:rPr lang="en-US" sz="2400" dirty="0">
                <a:solidFill>
                  <a:srgbClr val="000000"/>
                </a:solidFill>
                <a:ea typeface="MS PGothic" pitchFamily="34" charset="-128"/>
              </a:rPr>
              <a:t> Approval</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Prepare Draft Docs for Submission to IEEE Editors</a:t>
            </a:r>
          </a:p>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Looking Forward</a:t>
            </a:r>
          </a:p>
        </p:txBody>
      </p:sp>
    </p:spTree>
    <p:extLst>
      <p:ext uri="{BB962C8B-B14F-4D97-AF65-F5344CB8AC3E}">
        <p14:creationId xmlns:p14="http://schemas.microsoft.com/office/powerpoint/2010/main" val="1562912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24000"/>
            <a:ext cx="8077200" cy="485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After Atlanta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TBD</a:t>
            </a: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Looking Forward (cont’d.)</a:t>
            </a:r>
          </a:p>
        </p:txBody>
      </p:sp>
    </p:spTree>
    <p:extLst>
      <p:ext uri="{BB962C8B-B14F-4D97-AF65-F5344CB8AC3E}">
        <p14:creationId xmlns:p14="http://schemas.microsoft.com/office/powerpoint/2010/main" val="11212398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Request to WG to Form a TG4t BRC.</a:t>
            </a:r>
          </a:p>
          <a:p>
            <a:pPr>
              <a:defRPr/>
            </a:pPr>
            <a:r>
              <a:rPr lang="en-US" sz="2000" i="1" dirty="0">
                <a:solidFill>
                  <a:schemeClr val="tx1"/>
                </a:solidFill>
                <a:ea typeface="MS PGothic" pitchFamily="34" charset="-128"/>
              </a:rPr>
              <a:t>TG4t requests that 802.15 WG approve the formation of a Ballot Resolution Committee (BRC) for the Sponsor Balloting of the P802.15.4t/D04 with the following membership: </a:t>
            </a:r>
            <a:r>
              <a:rPr lang="en-US" sz="2000" dirty="0">
                <a:solidFill>
                  <a:schemeClr val="tx1"/>
                </a:solidFill>
                <a:ea typeface="MS PGothic" pitchFamily="34" charset="-128"/>
              </a:rPr>
              <a:t>Clint Powell, Henk de Ruijter, Monique Brown, Ed Callaway, </a:t>
            </a:r>
            <a:r>
              <a:rPr lang="en-US" sz="2000" dirty="0" err="1">
                <a:solidFill>
                  <a:schemeClr val="tx1"/>
                </a:solidFill>
                <a:ea typeface="MS PGothic" pitchFamily="34" charset="-128"/>
              </a:rPr>
              <a:t>Koorosh</a:t>
            </a:r>
            <a:r>
              <a:rPr lang="en-US" sz="2000" dirty="0">
                <a:solidFill>
                  <a:schemeClr val="tx1"/>
                </a:solidFill>
                <a:ea typeface="MS PGothic" pitchFamily="34" charset="-128"/>
              </a:rPr>
              <a:t> </a:t>
            </a:r>
            <a:r>
              <a:rPr lang="en-US" sz="2000" dirty="0" err="1">
                <a:solidFill>
                  <a:schemeClr val="tx1"/>
                </a:solidFill>
                <a:ea typeface="MS PGothic" pitchFamily="34" charset="-128"/>
              </a:rPr>
              <a:t>Akhavan</a:t>
            </a:r>
            <a:r>
              <a:rPr lang="en-US" sz="2000" dirty="0">
                <a:solidFill>
                  <a:schemeClr val="tx1"/>
                </a:solidFill>
                <a:ea typeface="MS PGothic" pitchFamily="34" charset="-128"/>
              </a:rPr>
              <a:t>. </a:t>
            </a:r>
            <a:r>
              <a:rPr lang="en-US" sz="2000" i="1" dirty="0">
                <a:solidFill>
                  <a:schemeClr val="tx1"/>
                </a:solidFill>
                <a:ea typeface="MS PGothic" pitchFamily="34" charset="-128"/>
              </a:rPr>
              <a:t>The 802.15 TG4t BRC is authorized to approve comment resolutions and to approve the start of recirculation ballots of P802.15.4t/D06 on behalf of the 802.15 WG. Comment resolution on recirculation ballots between sessions will be conducted via reflector email and via teleconferences announced to the reflector as per the LMSC 802 WG P&amp;P.</a:t>
            </a: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a typeface="MS PGothic" pitchFamily="34" charset="-128"/>
            </a:endParaRPr>
          </a:p>
          <a:p>
            <a:pPr>
              <a:defRPr/>
            </a:pPr>
            <a:r>
              <a:rPr lang="en-US" sz="2000" dirty="0">
                <a:solidFill>
                  <a:schemeClr val="tx1"/>
                </a:solidFill>
                <a:ea typeface="MS PGothic" pitchFamily="34" charset="-128"/>
              </a:rPr>
              <a:t>Moved: Henk De Ruijter		Second: </a:t>
            </a:r>
            <a:r>
              <a:rPr lang="en-US" sz="2000" dirty="0" err="1">
                <a:solidFill>
                  <a:schemeClr val="tx1"/>
                </a:solidFill>
                <a:ea typeface="MS PGothic" pitchFamily="34" charset="-128"/>
              </a:rPr>
              <a:t>Koorosh</a:t>
            </a:r>
            <a:r>
              <a:rPr lang="en-US" sz="2000" dirty="0">
                <a:solidFill>
                  <a:schemeClr val="tx1"/>
                </a:solidFill>
                <a:ea typeface="MS PGothic" pitchFamily="34" charset="-128"/>
              </a:rPr>
              <a:t> </a:t>
            </a:r>
            <a:r>
              <a:rPr lang="en-US" sz="2000" dirty="0" err="1">
                <a:solidFill>
                  <a:schemeClr val="tx1"/>
                </a:solidFill>
                <a:ea typeface="MS PGothic" pitchFamily="34" charset="-128"/>
              </a:rPr>
              <a:t>Akhavan</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Discussion: None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 None</a:t>
            </a: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TG4t Motion 1</a:t>
            </a:r>
          </a:p>
        </p:txBody>
      </p:sp>
    </p:spTree>
    <p:extLst>
      <p:ext uri="{BB962C8B-B14F-4D97-AF65-F5344CB8AC3E}">
        <p14:creationId xmlns:p14="http://schemas.microsoft.com/office/powerpoint/2010/main" val="202789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to Seek Conditional Approval from EC to forward draft to </a:t>
            </a:r>
            <a:r>
              <a:rPr lang="en-GB" sz="2000" b="1" dirty="0" err="1">
                <a:solidFill>
                  <a:schemeClr val="tx1"/>
                </a:solidFill>
                <a:ea typeface="MS PGothic" pitchFamily="34" charset="-128"/>
              </a:rPr>
              <a:t>RevCom</a:t>
            </a:r>
            <a:r>
              <a:rPr lang="en-GB" sz="2000" b="1" dirty="0">
                <a:solidFill>
                  <a:schemeClr val="tx1"/>
                </a:solidFill>
                <a:ea typeface="MS PGothic" pitchFamily="34" charset="-128"/>
              </a:rPr>
              <a:t>.</a:t>
            </a:r>
          </a:p>
          <a:p>
            <a:pPr>
              <a:defRPr/>
            </a:pPr>
            <a:r>
              <a:rPr lang="en-US" sz="2000" i="1" dirty="0">
                <a:solidFill>
                  <a:schemeClr val="tx1"/>
                </a:solidFill>
                <a:ea typeface="MS PGothic" pitchFamily="34" charset="-128"/>
              </a:rPr>
              <a:t>Motion: TG4t requests that 802.15 WG review and approve the CSD [15-15-0739-02] and requests conditional approval from the EC to submit P802.15.4t/D06 (or current revision) to </a:t>
            </a:r>
            <a:r>
              <a:rPr lang="en-US" sz="2000" i="1" dirty="0" err="1">
                <a:solidFill>
                  <a:schemeClr val="tx1"/>
                </a:solidFill>
                <a:ea typeface="MS PGothic" pitchFamily="34" charset="-128"/>
              </a:rPr>
              <a:t>RevCom</a:t>
            </a:r>
            <a:r>
              <a:rPr lang="en-US" sz="2000" i="1" dirty="0">
                <a:solidFill>
                  <a:schemeClr val="tx1"/>
                </a:solidFill>
                <a:ea typeface="MS PGothic" pitchFamily="34" charset="-128"/>
              </a:rPr>
              <a:t>.</a:t>
            </a:r>
          </a:p>
          <a:p>
            <a:pPr>
              <a:defRPr/>
            </a:pPr>
            <a:endParaRPr lang="en-US" sz="2000" i="1" dirty="0">
              <a:solidFill>
                <a:schemeClr val="tx1"/>
              </a:solidFill>
              <a:ea typeface="MS PGothic" pitchFamily="34" charset="-128"/>
            </a:endParaRPr>
          </a:p>
          <a:p>
            <a:pPr>
              <a:defRPr/>
            </a:pPr>
            <a:r>
              <a:rPr lang="en-US" sz="2000" dirty="0">
                <a:solidFill>
                  <a:schemeClr val="tx1"/>
                </a:solidFill>
                <a:ea typeface="MS PGothic" pitchFamily="34" charset="-128"/>
              </a:rPr>
              <a:t>Moved: Henk De Ruijter		Second: </a:t>
            </a:r>
            <a:r>
              <a:rPr lang="en-US" sz="2000" dirty="0" err="1">
                <a:solidFill>
                  <a:schemeClr val="tx1"/>
                </a:solidFill>
                <a:ea typeface="MS PGothic" pitchFamily="34" charset="-128"/>
              </a:rPr>
              <a:t>Koorosh</a:t>
            </a:r>
            <a:r>
              <a:rPr lang="en-US" sz="2000" dirty="0">
                <a:solidFill>
                  <a:schemeClr val="tx1"/>
                </a:solidFill>
                <a:ea typeface="MS PGothic" pitchFamily="34" charset="-128"/>
              </a:rPr>
              <a:t> </a:t>
            </a:r>
            <a:r>
              <a:rPr lang="en-US" sz="2000" dirty="0" err="1">
                <a:solidFill>
                  <a:schemeClr val="tx1"/>
                </a:solidFill>
                <a:ea typeface="MS PGothic" pitchFamily="34" charset="-128"/>
              </a:rPr>
              <a:t>Akhavan</a:t>
            </a:r>
            <a:r>
              <a:rPr lang="en-US" sz="2000" dirty="0">
                <a:solidFill>
                  <a:schemeClr val="tx1"/>
                </a:solidFill>
                <a:ea typeface="MS PGothic" pitchFamily="34" charset="-128"/>
              </a:rPr>
              <a:t> </a:t>
            </a:r>
          </a:p>
          <a:p>
            <a:pPr>
              <a:defRPr/>
            </a:pPr>
            <a:r>
              <a:rPr lang="en-GB" sz="2000" dirty="0">
                <a:solidFill>
                  <a:schemeClr val="tx1"/>
                </a:solidFill>
                <a:ea typeface="MS PGothic" pitchFamily="34" charset="-128"/>
              </a:rPr>
              <a:t>Discussion: None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 None</a:t>
            </a:r>
          </a:p>
          <a:p>
            <a:pPr>
              <a:defRPr/>
            </a:pPr>
            <a:endParaRPr lang="en-GB"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TG4t Motion 2</a:t>
            </a:r>
          </a:p>
        </p:txBody>
      </p:sp>
    </p:spTree>
    <p:extLst>
      <p:ext uri="{BB962C8B-B14F-4D97-AF65-F5344CB8AC3E}">
        <p14:creationId xmlns:p14="http://schemas.microsoft.com/office/powerpoint/2010/main" val="27945798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395288" y="838200"/>
            <a:ext cx="8353425"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TG4t Conference Calls Reminder</a:t>
            </a:r>
          </a:p>
        </p:txBody>
      </p:sp>
      <p:sp>
        <p:nvSpPr>
          <p:cNvPr id="4"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TG4t Standing Conference Call Info</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Day:			Wed.</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Time:		</a:t>
            </a:r>
            <a:r>
              <a:rPr lang="en-GB" sz="2400">
                <a:solidFill>
                  <a:srgbClr val="000000"/>
                </a:solidFill>
                <a:ea typeface="MS PGothic" pitchFamily="34" charset="-128"/>
              </a:rPr>
              <a:t>5PM-6PM Wed. </a:t>
            </a:r>
            <a:r>
              <a:rPr lang="en-GB" sz="2400" dirty="0">
                <a:solidFill>
                  <a:srgbClr val="000000"/>
                </a:solidFill>
                <a:ea typeface="MS PGothic" pitchFamily="34" charset="-128"/>
              </a:rPr>
              <a:t>(Pacific)</a:t>
            </a:r>
            <a:br>
              <a:rPr lang="en-GB" sz="2400" dirty="0">
                <a:solidFill>
                  <a:srgbClr val="000000"/>
                </a:solidFill>
                <a:ea typeface="MS PGothic" pitchFamily="34" charset="-128"/>
              </a:rPr>
            </a:br>
            <a:r>
              <a:rPr lang="en-GB" sz="2400" dirty="0">
                <a:solidFill>
                  <a:srgbClr val="000000"/>
                </a:solidFill>
                <a:ea typeface="MS PGothic" pitchFamily="34" charset="-128"/>
              </a:rPr>
              <a:t>				</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Conf. #:		To Be Sent to TG4t Reflector</a:t>
            </a:r>
            <a:endParaRPr lang="en-GB"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Next Call:	Wed. 16</a:t>
            </a:r>
            <a:r>
              <a:rPr lang="en-GB" sz="2400" baseline="30000" dirty="0">
                <a:solidFill>
                  <a:srgbClr val="000000"/>
                </a:solidFill>
                <a:ea typeface="MS PGothic" pitchFamily="34" charset="-128"/>
              </a:rPr>
              <a:t>th</a:t>
            </a:r>
            <a:r>
              <a:rPr lang="en-GB" sz="2400" dirty="0">
                <a:solidFill>
                  <a:srgbClr val="000000"/>
                </a:solidFill>
                <a:ea typeface="MS PGothic" pitchFamily="34" charset="-128"/>
              </a:rPr>
              <a:t>, Nov.</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p:txBody>
      </p:sp>
    </p:spTree>
    <p:extLst>
      <p:ext uri="{BB962C8B-B14F-4D97-AF65-F5344CB8AC3E}">
        <p14:creationId xmlns:p14="http://schemas.microsoft.com/office/powerpoint/2010/main" val="171444614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Approval to Form TG4t BRC.</a:t>
            </a:r>
          </a:p>
          <a:p>
            <a:pPr>
              <a:defRPr/>
            </a:pPr>
            <a:r>
              <a:rPr lang="en-US" sz="2000" i="1" dirty="0">
                <a:solidFill>
                  <a:schemeClr val="tx1"/>
                </a:solidFill>
                <a:ea typeface="MS PGothic" pitchFamily="34" charset="-128"/>
              </a:rPr>
              <a:t>Move that 802.15 WG approve the formation of a Ballot Resolution Committee (BRC) for the Sponsor Balloting of the P802.15.4t/D04 with the following membership: </a:t>
            </a:r>
            <a:r>
              <a:rPr lang="en-US" sz="2000" dirty="0">
                <a:solidFill>
                  <a:schemeClr val="tx1"/>
                </a:solidFill>
                <a:ea typeface="MS PGothic" pitchFamily="34" charset="-128"/>
              </a:rPr>
              <a:t>Clint Powell, Henk de Ruijter, Monique Brown, Ed Callaway, </a:t>
            </a:r>
            <a:r>
              <a:rPr lang="en-US" sz="2000" dirty="0" err="1">
                <a:solidFill>
                  <a:schemeClr val="tx1"/>
                </a:solidFill>
                <a:ea typeface="MS PGothic" pitchFamily="34" charset="-128"/>
              </a:rPr>
              <a:t>Koorosh</a:t>
            </a:r>
            <a:r>
              <a:rPr lang="en-US" sz="2000" dirty="0">
                <a:solidFill>
                  <a:schemeClr val="tx1"/>
                </a:solidFill>
                <a:ea typeface="MS PGothic" pitchFamily="34" charset="-128"/>
              </a:rPr>
              <a:t> </a:t>
            </a:r>
            <a:r>
              <a:rPr lang="en-US" sz="2000" dirty="0" err="1">
                <a:solidFill>
                  <a:schemeClr val="tx1"/>
                </a:solidFill>
                <a:ea typeface="MS PGothic" pitchFamily="34" charset="-128"/>
              </a:rPr>
              <a:t>Akhavan</a:t>
            </a:r>
            <a:r>
              <a:rPr lang="en-US" sz="2000" dirty="0">
                <a:solidFill>
                  <a:schemeClr val="tx1"/>
                </a:solidFill>
                <a:ea typeface="MS PGothic" pitchFamily="34" charset="-128"/>
              </a:rPr>
              <a:t>. </a:t>
            </a:r>
            <a:r>
              <a:rPr lang="en-US" sz="2000" i="1" dirty="0">
                <a:solidFill>
                  <a:schemeClr val="tx1"/>
                </a:solidFill>
                <a:ea typeface="MS PGothic" pitchFamily="34" charset="-128"/>
              </a:rPr>
              <a:t>The 802.15 TG4t BRC is authorized to approve comment resolutions and to approve the start of recirculation ballots of P802.15.4t/D06 on behalf of the 802.15 WG. Comment resolution on recirculation ballots between sessions will be conducted via reflector email and via teleconferences announced to the reflector as per the LMSC 802 WG P&amp;P.</a:t>
            </a:r>
          </a:p>
          <a:p>
            <a:pPr>
              <a:defRPr/>
            </a:pPr>
            <a:endParaRPr lang="en-US" sz="2000" i="1" dirty="0">
              <a:solidFill>
                <a:schemeClr val="tx1"/>
              </a:solidFill>
              <a:ea typeface="MS PGothic" pitchFamily="34" charset="-128"/>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rgbClr val="000000"/>
                </a:solidFill>
                <a:ea typeface="MS PGothic" pitchFamily="34" charset="-128"/>
              </a:rPr>
              <a:t>Moved:  Clint Powell			Second:</a:t>
            </a:r>
          </a:p>
          <a:p>
            <a:pPr>
              <a:defRPr/>
            </a:pPr>
            <a:r>
              <a:rPr lang="en-GB" sz="2000" dirty="0">
                <a:solidFill>
                  <a:schemeClr val="tx1"/>
                </a:solidFill>
                <a:ea typeface="MS PGothic" pitchFamily="34" charset="-128"/>
              </a:rPr>
              <a:t>Discussion: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a:t>
            </a:r>
            <a:endParaRPr lang="en-US" sz="2000" dirty="0">
              <a:solidFill>
                <a:schemeClr val="tx1"/>
              </a:solidFill>
              <a:ea typeface="MS PGothic" pitchFamily="34" charset="-128"/>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rgbClr val="000000"/>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TG4t Motion 1 to WG</a:t>
            </a:r>
          </a:p>
        </p:txBody>
      </p:sp>
    </p:spTree>
    <p:extLst>
      <p:ext uri="{BB962C8B-B14F-4D97-AF65-F5344CB8AC3E}">
        <p14:creationId xmlns:p14="http://schemas.microsoft.com/office/powerpoint/2010/main" val="13546743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to </a:t>
            </a:r>
            <a:r>
              <a:rPr lang="en-GB" sz="2000" b="1">
                <a:solidFill>
                  <a:schemeClr val="tx1"/>
                </a:solidFill>
                <a:ea typeface="MS PGothic" pitchFamily="34" charset="-128"/>
              </a:rPr>
              <a:t>Seek Conditional </a:t>
            </a:r>
            <a:r>
              <a:rPr lang="en-GB" sz="2000" b="1" dirty="0">
                <a:solidFill>
                  <a:schemeClr val="tx1"/>
                </a:solidFill>
                <a:ea typeface="MS PGothic" pitchFamily="34" charset="-128"/>
              </a:rPr>
              <a:t>Approval from EC to forward draft to </a:t>
            </a:r>
            <a:r>
              <a:rPr lang="en-GB" sz="2000" b="1" dirty="0" err="1">
                <a:solidFill>
                  <a:schemeClr val="tx1"/>
                </a:solidFill>
                <a:ea typeface="MS PGothic" pitchFamily="34" charset="-128"/>
              </a:rPr>
              <a:t>RevCom</a:t>
            </a:r>
            <a:r>
              <a:rPr lang="en-GB" sz="2000" b="1" dirty="0">
                <a:solidFill>
                  <a:schemeClr val="tx1"/>
                </a:solidFill>
                <a:ea typeface="MS PGothic" pitchFamily="34" charset="-128"/>
              </a:rPr>
              <a:t>.</a:t>
            </a:r>
          </a:p>
          <a:p>
            <a:pPr>
              <a:defRPr/>
            </a:pPr>
            <a:r>
              <a:rPr lang="en-US" sz="2000" i="1" dirty="0">
                <a:solidFill>
                  <a:schemeClr val="tx1"/>
                </a:solidFill>
                <a:ea typeface="MS PGothic" pitchFamily="34" charset="-128"/>
              </a:rPr>
              <a:t>Motion: that 802.15 WG reviewed and approves the CSD [15-15-0739-02] and requests conditional approval from the EC to submit P802.15.4t/D06 (or current revision) to </a:t>
            </a:r>
            <a:r>
              <a:rPr lang="en-US" sz="2000" i="1" dirty="0" err="1">
                <a:solidFill>
                  <a:schemeClr val="tx1"/>
                </a:solidFill>
                <a:ea typeface="MS PGothic" pitchFamily="34" charset="-128"/>
              </a:rPr>
              <a:t>RevCom</a:t>
            </a:r>
            <a:r>
              <a:rPr lang="en-US" sz="2000" i="1" dirty="0">
                <a:solidFill>
                  <a:schemeClr val="tx1"/>
                </a:solidFill>
                <a:ea typeface="MS PGothic" pitchFamily="34" charset="-128"/>
              </a:rPr>
              <a:t>.</a:t>
            </a:r>
          </a:p>
          <a:p>
            <a:pPr>
              <a:defRPr/>
            </a:pPr>
            <a:endParaRPr lang="en-US" sz="2000" i="1" dirty="0">
              <a:solidFill>
                <a:schemeClr val="tx1"/>
              </a:solidFill>
              <a:ea typeface="MS PGothic" pitchFamily="34" charset="-128"/>
            </a:endParaRPr>
          </a:p>
          <a:p>
            <a:pPr>
              <a:defRPr/>
            </a:pPr>
            <a:r>
              <a:rPr lang="en-US" sz="2000" dirty="0">
                <a:solidFill>
                  <a:schemeClr val="tx1"/>
                </a:solidFill>
                <a:ea typeface="MS PGothic" pitchFamily="34" charset="-128"/>
              </a:rPr>
              <a:t>Moved: 	</a:t>
            </a:r>
            <a:r>
              <a:rPr lang="en-US" sz="2000" dirty="0">
                <a:solidFill>
                  <a:srgbClr val="000000"/>
                </a:solidFill>
                <a:ea typeface="MS PGothic" pitchFamily="34" charset="-128"/>
              </a:rPr>
              <a:t> Clint Powell </a:t>
            </a:r>
            <a:r>
              <a:rPr lang="en-US" sz="2000" dirty="0">
                <a:solidFill>
                  <a:schemeClr val="tx1"/>
                </a:solidFill>
                <a:ea typeface="MS PGothic" pitchFamily="34" charset="-128"/>
              </a:rPr>
              <a:t>		Second:  </a:t>
            </a:r>
          </a:p>
          <a:p>
            <a:pPr>
              <a:defRPr/>
            </a:pPr>
            <a:r>
              <a:rPr lang="en-GB" sz="2000" dirty="0">
                <a:solidFill>
                  <a:schemeClr val="tx1"/>
                </a:solidFill>
                <a:ea typeface="MS PGothic" pitchFamily="34" charset="-128"/>
              </a:rPr>
              <a:t>Discussion: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a:t>
            </a: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TG4t </a:t>
            </a:r>
            <a:r>
              <a:rPr lang="en-US" sz="3600" dirty="0" smtClean="0"/>
              <a:t>Motion 2 to WG</a:t>
            </a:r>
            <a:endParaRPr lang="en-US" sz="3600" dirty="0"/>
          </a:p>
        </p:txBody>
      </p:sp>
    </p:spTree>
    <p:extLst>
      <p:ext uri="{BB962C8B-B14F-4D97-AF65-F5344CB8AC3E}">
        <p14:creationId xmlns:p14="http://schemas.microsoft.com/office/powerpoint/2010/main" val="10999922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zh-CN" smtClean="0"/>
              <a:t>Yeong Min Jang(Kookmin University)</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67</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802.15.7m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San Antonio</a:t>
            </a:r>
            <a:br>
              <a:rPr lang="en-US" altLang="ja-JP" dirty="0" smtClean="0">
                <a:ea typeface="ＭＳ Ｐゴシック" pitchFamily="50" charset="-128"/>
              </a:rPr>
            </a:br>
            <a:r>
              <a:rPr lang="en-US" altLang="ja-JP" dirty="0" smtClean="0">
                <a:ea typeface="ＭＳ Ｐゴシック" pitchFamily="50" charset="-128"/>
              </a:rPr>
              <a:t> Nov. 11, 2016</a:t>
            </a:r>
            <a:endParaRPr lang="ja-JP"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extLst>
      <p:ext uri="{BB962C8B-B14F-4D97-AF65-F5344CB8AC3E}">
        <p14:creationId xmlns:p14="http://schemas.microsoft.com/office/powerpoint/2010/main" val="1909285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628800"/>
            <a:ext cx="8640960" cy="4680520"/>
          </a:xfrm>
          <a:ln/>
        </p:spPr>
        <p:txBody>
          <a:bodyPr>
            <a:normAutofit/>
          </a:bodyPr>
          <a:lstStyle/>
          <a:p>
            <a:pPr lvl="1" indent="-655638">
              <a:buFont typeface="Arial" pitchFamily="34" charset="0"/>
              <a:buChar char="•"/>
            </a:pPr>
            <a:r>
              <a:rPr lang="en-US" altLang="ko-KR" dirty="0" smtClean="0"/>
              <a:t>Start comment resolution against draft D1 document</a:t>
            </a:r>
          </a:p>
          <a:p>
            <a:pPr lvl="1" indent="-655638">
              <a:buFont typeface="Arial" pitchFamily="34" charset="0"/>
              <a:buChar char="•"/>
            </a:pPr>
            <a:endParaRPr lang="en-US" altLang="ko-KR" dirty="0"/>
          </a:p>
          <a:p>
            <a:pPr lvl="1" indent="-655638">
              <a:buFont typeface="Arial" pitchFamily="34" charset="0"/>
              <a:buChar char="•"/>
            </a:pPr>
            <a:endParaRPr lang="en-US" altLang="ja-JP" sz="2800" dirty="0" smtClean="0"/>
          </a:p>
          <a:p>
            <a:pPr lvl="1" indent="-655638" fontAlgn="auto">
              <a:spcBef>
                <a:spcPts val="0"/>
              </a:spcBef>
              <a:spcAft>
                <a:spcPts val="0"/>
              </a:spcAft>
              <a:buFont typeface="Arial" pitchFamily="34" charset="0"/>
              <a:buChar char="•"/>
              <a:defRPr/>
            </a:pPr>
            <a:endParaRPr lang="en-US" altLang="ja-JP" sz="2300" dirty="0"/>
          </a:p>
          <a:p>
            <a:pPr marL="285750" indent="-285750" fontAlgn="auto">
              <a:spcBef>
                <a:spcPts val="0"/>
              </a:spcBef>
              <a:spcAft>
                <a:spcPts val="0"/>
              </a:spcAft>
              <a:buFont typeface="Arial" panose="020B0604020202020204" pitchFamily="34" charset="0"/>
              <a:buChar char="•"/>
              <a:defRP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870992"/>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68</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dirty="0" smtClean="0"/>
              <a:t>Nov. 2016</a:t>
            </a:r>
            <a:endParaRPr lang="en-US" altLang="ja-JP" dirty="0"/>
          </a:p>
        </p:txBody>
      </p:sp>
    </p:spTree>
    <p:extLst>
      <p:ext uri="{BB962C8B-B14F-4D97-AF65-F5344CB8AC3E}">
        <p14:creationId xmlns:p14="http://schemas.microsoft.com/office/powerpoint/2010/main" val="47191309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10 sessions (Mon., Tue., Wed. and Thurs.)</a:t>
            </a:r>
            <a:endParaRPr lang="en-US" altLang="ja-JP" sz="2800" dirty="0" smtClean="0"/>
          </a:p>
          <a:p>
            <a:pPr fontAlgn="auto">
              <a:spcBef>
                <a:spcPts val="0"/>
              </a:spcBef>
              <a:spcAft>
                <a:spcPts val="0"/>
              </a:spcAft>
              <a:buFont typeface="Arial" panose="020B0604020202020204" pitchFamily="34" charset="0"/>
              <a:buChar char="•"/>
              <a:defRPr/>
            </a:pPr>
            <a:r>
              <a:rPr lang="en-US" altLang="ja-JP" sz="2800" dirty="0" smtClean="0"/>
              <a:t>Total number of draft D1 document: </a:t>
            </a:r>
            <a:r>
              <a:rPr lang="en-US" altLang="ja-JP" sz="2800" dirty="0"/>
              <a:t>6</a:t>
            </a:r>
            <a:r>
              <a:rPr lang="en-US" altLang="ja-JP" sz="2800" dirty="0" smtClean="0"/>
              <a:t>34 pages</a:t>
            </a:r>
          </a:p>
          <a:p>
            <a:pPr fontAlgn="auto">
              <a:spcBef>
                <a:spcPts val="0"/>
              </a:spcBef>
              <a:spcAft>
                <a:spcPts val="0"/>
              </a:spcAft>
              <a:buFont typeface="Arial" panose="020B0604020202020204" pitchFamily="34" charset="0"/>
              <a:buChar char="•"/>
              <a:defRPr/>
            </a:pPr>
            <a:r>
              <a:rPr lang="en-US" altLang="ja-JP" sz="2800" dirty="0" smtClean="0"/>
              <a:t>Started comment resolutions against D1 document</a:t>
            </a:r>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Nov.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69</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extLst>
      <p:ext uri="{BB962C8B-B14F-4D97-AF65-F5344CB8AC3E}">
        <p14:creationId xmlns:p14="http://schemas.microsoft.com/office/powerpoint/2010/main" val="1868169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383997E-1FF6-4744-B5BC-11D5A351CCBF}" type="slidenum">
              <a:rPr lang="en-US" sz="1200" smtClean="0"/>
              <a:pPr>
                <a:defRPr/>
              </a:pPr>
              <a:t>7</a:t>
            </a:fld>
            <a:endParaRPr lang="en-US" sz="1200" smtClean="0"/>
          </a:p>
        </p:txBody>
      </p:sp>
      <p:sp>
        <p:nvSpPr>
          <p:cNvPr id="8197" name="Rectangle 2"/>
          <p:cNvSpPr>
            <a:spLocks noGrp="1" noChangeArrowheads="1"/>
          </p:cNvSpPr>
          <p:nvPr>
            <p:ph type="body" idx="1"/>
          </p:nvPr>
        </p:nvSpPr>
        <p:spPr>
          <a:xfrm>
            <a:off x="762000" y="1905000"/>
            <a:ext cx="8229600" cy="4114800"/>
          </a:xfrm>
        </p:spPr>
        <p:txBody>
          <a:bodyPr/>
          <a:lstStyle/>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Low Power Wide Area (LPWA) Interest Group</a:t>
            </a:r>
          </a:p>
          <a:p>
            <a:pPr marL="800100" lvl="2" indent="-457200" fontAlgn="b">
              <a:spcBef>
                <a:spcPts val="0"/>
              </a:spcBef>
              <a:buFont typeface="+mj-lt"/>
              <a:buAutoNum type="arabicPeriod"/>
              <a:defRPr/>
            </a:pPr>
            <a:r>
              <a:rPr lang="en-US" sz="2000" dirty="0" smtClean="0">
                <a:solidFill>
                  <a:srgbClr val="000000"/>
                </a:solidFill>
                <a:latin typeface="Arial Rounded MT Bold" pitchFamily="34" charset="0"/>
                <a:cs typeface="Times New Roman" pitchFamily="18" charset="0"/>
              </a:rPr>
              <a:t>Review and Discuss Contributions</a:t>
            </a:r>
          </a:p>
          <a:p>
            <a:pPr marL="800100" lvl="2" indent="-457200" fontAlgn="b">
              <a:spcBef>
                <a:spcPts val="0"/>
              </a:spcBef>
              <a:buFont typeface="+mj-lt"/>
              <a:buAutoNum type="arabicPeriod"/>
              <a:defRPr/>
            </a:pPr>
            <a:r>
              <a:rPr lang="en-US" sz="2000" dirty="0" smtClean="0">
                <a:solidFill>
                  <a:srgbClr val="000000"/>
                </a:solidFill>
                <a:latin typeface="Arial Rounded MT Bold" pitchFamily="34" charset="0"/>
                <a:cs typeface="Times New Roman" pitchFamily="18" charset="0"/>
              </a:rPr>
              <a:t>Review/update timeline</a:t>
            </a:r>
          </a:p>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Dependability  </a:t>
            </a:r>
            <a:r>
              <a:rPr lang="en-US" sz="2400" dirty="0">
                <a:solidFill>
                  <a:srgbClr val="000000"/>
                </a:solidFill>
                <a:latin typeface="Arial Rounded MT Bold" pitchFamily="34" charset="0"/>
                <a:cs typeface="Times New Roman" pitchFamily="18" charset="0"/>
              </a:rPr>
              <a:t>Interest Group:</a:t>
            </a:r>
          </a:p>
          <a:p>
            <a:pPr marL="990600" lvl="1" indent="-533400" fontAlgn="b">
              <a:spcBef>
                <a:spcPts val="0"/>
              </a:spcBef>
              <a:buFontTx/>
              <a:buAutoNum type="arabicPeriod"/>
              <a:defRPr/>
            </a:pPr>
            <a:r>
              <a:rPr lang="en-US" sz="2400" dirty="0">
                <a:solidFill>
                  <a:srgbClr val="000000"/>
                </a:solidFill>
                <a:latin typeface="Arial Rounded MT Bold" pitchFamily="34" charset="0"/>
                <a:cs typeface="Arial" charset="0"/>
              </a:rPr>
              <a:t>Discuss Contributions</a:t>
            </a:r>
          </a:p>
          <a:p>
            <a:pPr marL="990600" lvl="1" indent="-533400" fontAlgn="b">
              <a:spcBef>
                <a:spcPts val="0"/>
              </a:spcBef>
              <a:buFontTx/>
              <a:buAutoNum type="arabicPeriod"/>
              <a:defRPr/>
            </a:pPr>
            <a:r>
              <a:rPr lang="en-US" sz="2400" dirty="0">
                <a:solidFill>
                  <a:srgbClr val="000000"/>
                </a:solidFill>
                <a:latin typeface="Arial Rounded MT Bold" pitchFamily="34" charset="0"/>
                <a:cs typeface="Arial" charset="0"/>
              </a:rPr>
              <a:t>Evaluate if Study Group is </a:t>
            </a:r>
            <a:r>
              <a:rPr lang="en-US" sz="2400" dirty="0" smtClean="0">
                <a:solidFill>
                  <a:srgbClr val="000000"/>
                </a:solidFill>
                <a:latin typeface="Arial Rounded MT Bold" pitchFamily="34" charset="0"/>
                <a:cs typeface="Arial" charset="0"/>
              </a:rPr>
              <a:t>warranted</a:t>
            </a:r>
          </a:p>
          <a:p>
            <a:pPr marL="990600" lvl="1" indent="-533400" fontAlgn="b">
              <a:spcBef>
                <a:spcPts val="0"/>
              </a:spcBef>
              <a:buFontTx/>
              <a:buAutoNum type="arabicPeriod"/>
              <a:defRPr/>
            </a:pPr>
            <a:endParaRPr lang="en-US" sz="800" dirty="0" smtClean="0">
              <a:latin typeface="Arial Rounded MT Bold" pitchFamily="34" charset="0"/>
              <a:cs typeface="Times New Roman" pitchFamily="18" charset="0"/>
            </a:endParaRPr>
          </a:p>
          <a:p>
            <a:pPr marL="0" indent="0" fontAlgn="b">
              <a:lnSpc>
                <a:spcPct val="80000"/>
              </a:lnSpc>
              <a:buFontTx/>
              <a:buNone/>
              <a:defRPr/>
            </a:pPr>
            <a:r>
              <a:rPr lang="en-US" sz="2400" dirty="0" smtClean="0">
                <a:latin typeface="Arial Rounded MT Bold" pitchFamily="34" charset="0"/>
                <a:ea typeface="+mn-ea"/>
                <a:cs typeface="Times New Roman" pitchFamily="18" charset="0"/>
              </a:rPr>
              <a:t>High Rate Railroad Communications IG</a:t>
            </a:r>
          </a:p>
          <a:p>
            <a:pPr marL="914400" lvl="1" indent="-457200" fontAlgn="b">
              <a:lnSpc>
                <a:spcPct val="80000"/>
              </a:lnSpc>
              <a:buFont typeface="+mj-lt"/>
              <a:buAutoNum type="arabicPeriod"/>
              <a:defRPr/>
            </a:pPr>
            <a:r>
              <a:rPr lang="en-US" sz="2200" dirty="0" smtClean="0">
                <a:latin typeface="Arial Rounded MT Bold" pitchFamily="34" charset="0"/>
                <a:cs typeface="Times New Roman" pitchFamily="18" charset="0"/>
              </a:rPr>
              <a:t>Discuss opportunities for standards work</a:t>
            </a:r>
          </a:p>
          <a:p>
            <a:pPr marL="914400" lvl="1" indent="-457200" fontAlgn="b">
              <a:lnSpc>
                <a:spcPct val="80000"/>
              </a:lnSpc>
              <a:buFont typeface="+mj-lt"/>
              <a:buAutoNum type="arabicPeriod"/>
              <a:defRPr/>
            </a:pPr>
            <a:r>
              <a:rPr lang="en-US" sz="2200" dirty="0" smtClean="0">
                <a:latin typeface="Arial Rounded MT Bold" pitchFamily="34" charset="0"/>
                <a:cs typeface="Times New Roman" pitchFamily="18" charset="0"/>
              </a:rPr>
              <a:t>Review ongoing mission of the group</a:t>
            </a:r>
            <a:endParaRPr lang="en-US" sz="2200" dirty="0" smtClean="0">
              <a:latin typeface="Arial Rounded MT Bold" pitchFamily="34" charset="0"/>
              <a:ea typeface="+mn-ea"/>
              <a:cs typeface="Times New Roman" pitchFamily="18" charset="0"/>
            </a:endParaRP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THz Interest Group:</a:t>
            </a:r>
          </a:p>
          <a:p>
            <a:pPr marL="742950" lvl="2" indent="-400050" fontAlgn="b">
              <a:lnSpc>
                <a:spcPct val="80000"/>
              </a:lnSpc>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Hear contributions relating to THz </a:t>
            </a:r>
            <a:r>
              <a:rPr lang="en-US" sz="2200" dirty="0" err="1">
                <a:solidFill>
                  <a:srgbClr val="000000"/>
                </a:solidFill>
                <a:latin typeface="Arial Rounded MT Bold" pitchFamily="34" charset="0"/>
                <a:ea typeface="ＭＳ Ｐゴシック" pitchFamily="34" charset="-128"/>
                <a:cs typeface="Arial" pitchFamily="34" charset="0"/>
              </a:rPr>
              <a:t>comms</a:t>
            </a:r>
            <a:r>
              <a:rPr lang="en-US" sz="2200" dirty="0">
                <a:solidFill>
                  <a:srgbClr val="000000"/>
                </a:solidFill>
                <a:latin typeface="Arial Rounded MT Bold" pitchFamily="34" charset="0"/>
                <a:ea typeface="ＭＳ Ｐゴシック" pitchFamily="34" charset="-128"/>
                <a:cs typeface="Arial" pitchFamily="34" charset="0"/>
              </a:rPr>
              <a:t>.</a:t>
            </a:r>
          </a:p>
          <a:p>
            <a:pPr marL="742950" lvl="2" indent="-400050" fontAlgn="b">
              <a:lnSpc>
                <a:spcPct val="80000"/>
              </a:lnSpc>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Review ongoing mission/goals/new project potential</a:t>
            </a: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3528" y="1556792"/>
            <a:ext cx="8424936" cy="4539208"/>
          </a:xfrm>
        </p:spPr>
        <p:txBody>
          <a:bodyPr/>
          <a:lstStyle/>
          <a:p>
            <a:r>
              <a:rPr lang="en-US" altLang="ja-JP" sz="2800" dirty="0" smtClean="0"/>
              <a:t>Requesting 12 meeting sessions</a:t>
            </a:r>
          </a:p>
          <a:p>
            <a:endParaRPr lang="en-US" altLang="ja-JP" sz="2800" dirty="0" smtClean="0"/>
          </a:p>
          <a:p>
            <a:r>
              <a:rPr lang="en-US" altLang="ja-JP" sz="2800" dirty="0" smtClean="0"/>
              <a:t>WG motion during January WNG session about </a:t>
            </a:r>
            <a:r>
              <a:rPr lang="en-US" altLang="ja-JP" sz="2800" dirty="0"/>
              <a:t>separation between OCC and </a:t>
            </a:r>
            <a:r>
              <a:rPr lang="en-US" altLang="ja-JP" sz="2800" dirty="0" err="1" smtClean="0"/>
              <a:t>LiFi</a:t>
            </a:r>
            <a:endParaRPr lang="en-US" altLang="ja-JP" sz="2800" dirty="0" smtClean="0"/>
          </a:p>
          <a:p>
            <a:endParaRPr lang="en-US" altLang="ja-JP" sz="2400" dirty="0"/>
          </a:p>
          <a:p>
            <a:r>
              <a:rPr lang="en-US" altLang="ko-KR" sz="2800" dirty="0" smtClean="0"/>
              <a:t>Finish </a:t>
            </a:r>
            <a:r>
              <a:rPr lang="en-US" altLang="ko-KR" sz="2800" dirty="0"/>
              <a:t>comment resolution against D1</a:t>
            </a:r>
          </a:p>
          <a:p>
            <a:pPr marL="285750" indent="-285750">
              <a:buFont typeface="Arial" panose="020B0604020202020204" pitchFamily="34" charset="0"/>
              <a:buChar char="•"/>
            </a:pPr>
            <a:r>
              <a:rPr lang="en-US" altLang="ko-KR" sz="2800" dirty="0"/>
              <a:t>Prepare draft D2</a:t>
            </a:r>
          </a:p>
          <a:p>
            <a:pPr marL="285750" indent="-285750">
              <a:buFont typeface="Arial" panose="020B0604020202020204" pitchFamily="34" charset="0"/>
              <a:buChar char="•"/>
            </a:pPr>
            <a:r>
              <a:rPr lang="en-US" altLang="ko-KR" sz="2800" dirty="0"/>
              <a:t>Request conditional approval for Letter </a:t>
            </a:r>
            <a:r>
              <a:rPr lang="en-US" altLang="ko-KR" sz="2800" dirty="0" smtClean="0"/>
              <a:t>Ballot</a:t>
            </a:r>
            <a:endParaRPr lang="en-US" altLang="ko-KR" sz="2800" dirty="0"/>
          </a:p>
          <a:p>
            <a:pPr marL="285750" indent="-285750">
              <a:buFont typeface="Arial" panose="020B0604020202020204" pitchFamily="34" charset="0"/>
              <a:buChar char="•"/>
            </a:pPr>
            <a:r>
              <a:rPr lang="en-US" altLang="ko-KR" sz="2800" dirty="0" smtClean="0"/>
              <a:t>Comments for </a:t>
            </a:r>
            <a:r>
              <a:rPr lang="en-US" altLang="ko-KR" sz="2800" dirty="0"/>
              <a:t>draft </a:t>
            </a:r>
            <a:r>
              <a:rPr lang="en-US" altLang="ko-KR" sz="2800" dirty="0" smtClean="0"/>
              <a:t>D1 document </a:t>
            </a:r>
            <a:r>
              <a:rPr lang="en-US" altLang="ko-KR" sz="2800" dirty="0"/>
              <a:t>shall be sent in by January </a:t>
            </a:r>
            <a:r>
              <a:rPr lang="en-US" altLang="ko-KR" sz="2800" dirty="0" smtClean="0"/>
              <a:t>8, 2017</a:t>
            </a:r>
            <a:endParaRPr lang="en-US" altLang="ko-KR" dirty="0"/>
          </a:p>
          <a:p>
            <a:pPr lvl="1"/>
            <a:endParaRPr lang="en-US" altLang="ja-JP" dirty="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Jan.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smtClean="0"/>
              <a:t>Yeong Min Jang(Kookmin University)</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70</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ko-KR" smtClean="0"/>
              <a:t>Nov. 2016</a:t>
            </a:r>
            <a:endParaRPr lang="en-US" altLang="ja-JP" dirty="0"/>
          </a:p>
        </p:txBody>
      </p:sp>
    </p:spTree>
    <p:extLst>
      <p:ext uri="{BB962C8B-B14F-4D97-AF65-F5344CB8AC3E}">
        <p14:creationId xmlns:p14="http://schemas.microsoft.com/office/powerpoint/2010/main" val="208534586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November 10, 2016</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71</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55424737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Comment Resolution </a:t>
            </a:r>
          </a:p>
          <a:p>
            <a:r>
              <a:rPr lang="en-US" sz="2400" dirty="0" smtClean="0"/>
              <a:t>Text for Draft 2.0</a:t>
            </a:r>
          </a:p>
          <a:p>
            <a:r>
              <a:rPr lang="en-US" sz="2400" dirty="0" smtClean="0"/>
              <a:t>Prepare a recirculation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12/2/2016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72</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84771364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1800" dirty="0" smtClean="0"/>
              <a:t>Total Number of comments: 716</a:t>
            </a:r>
          </a:p>
          <a:p>
            <a:pPr marL="0" indent="0">
              <a:buNone/>
            </a:pPr>
            <a:r>
              <a:rPr lang="en-US" sz="1800" dirty="0"/>
              <a:t> </a:t>
            </a:r>
            <a:r>
              <a:rPr lang="en-US" sz="1800" dirty="0" smtClean="0"/>
              <a:t>     - </a:t>
            </a:r>
            <a:r>
              <a:rPr lang="en-US" sz="1600" dirty="0" smtClean="0"/>
              <a:t>Technical (242), Editorial (474)</a:t>
            </a:r>
          </a:p>
          <a:p>
            <a:pPr marL="0" indent="0">
              <a:buNone/>
            </a:pPr>
            <a:r>
              <a:rPr lang="en-US" sz="1600" dirty="0" smtClean="0"/>
              <a:t>       - All comments are resolved 			</a:t>
            </a:r>
          </a:p>
          <a:p>
            <a:pPr marL="0" indent="0">
              <a:buNone/>
            </a:pPr>
            <a:r>
              <a:rPr lang="en-US" sz="1600" dirty="0"/>
              <a:t> </a:t>
            </a:r>
            <a:r>
              <a:rPr lang="en-US" sz="1600" dirty="0" smtClean="0"/>
              <a:t>      - Texts being worked on for Draft 2.0</a:t>
            </a:r>
          </a:p>
          <a:p>
            <a:r>
              <a:rPr lang="en-US" sz="1800" dirty="0" smtClean="0"/>
              <a:t>Text contributions for drafting</a:t>
            </a:r>
          </a:p>
          <a:p>
            <a:pPr lvl="1"/>
            <a:r>
              <a:rPr lang="en-US" sz="1600" dirty="0" smtClean="0"/>
              <a:t>Doc. 766r3: MAC service primitives (M. Hernandez)</a:t>
            </a:r>
          </a:p>
          <a:p>
            <a:pPr lvl="1"/>
            <a:r>
              <a:rPr lang="en-US" sz="1600" dirty="0" smtClean="0"/>
              <a:t>Doc. 812r0, 810r0: Correction of equations (Billy Verso)</a:t>
            </a:r>
          </a:p>
          <a:p>
            <a:pPr lvl="1"/>
            <a:r>
              <a:rPr lang="en-US" sz="1600" dirty="0" smtClean="0"/>
              <a:t>Doc. 765r1: MAC command frames (M. Hernandez)</a:t>
            </a:r>
          </a:p>
          <a:p>
            <a:pPr lvl="1"/>
            <a:r>
              <a:rPr lang="en-US" sz="1600" dirty="0" smtClean="0"/>
              <a:t>Doc. 764r1: </a:t>
            </a:r>
            <a:r>
              <a:rPr lang="en-US" sz="1600" dirty="0"/>
              <a:t>Resolution for discovery text</a:t>
            </a:r>
            <a:r>
              <a:rPr lang="en-US" sz="1600" dirty="0" smtClean="0"/>
              <a:t> (M. Hernandez)</a:t>
            </a:r>
          </a:p>
          <a:p>
            <a:pPr lvl="1"/>
            <a:r>
              <a:rPr lang="en-US" sz="1600" dirty="0" smtClean="0"/>
              <a:t>Doc. 763r1: Resolution for CCA (M. Hernandez)</a:t>
            </a:r>
            <a:endParaRPr lang="en-US" sz="1600" dirty="0"/>
          </a:p>
          <a:p>
            <a:pPr lvl="1"/>
            <a:r>
              <a:rPr lang="en-US" sz="1600" dirty="0" smtClean="0"/>
              <a:t>Doc. 794r0: Resolution for cyclic </a:t>
            </a:r>
            <a:r>
              <a:rPr lang="en-US" sz="1600" dirty="0" err="1" smtClean="0"/>
              <a:t>superframe</a:t>
            </a:r>
            <a:r>
              <a:rPr lang="en-US" sz="1600" dirty="0" smtClean="0"/>
              <a:t> (SS </a:t>
            </a:r>
            <a:r>
              <a:rPr lang="en-US" sz="1600" dirty="0" err="1" smtClean="0"/>
              <a:t>Joo</a:t>
            </a:r>
            <a:r>
              <a:rPr lang="en-US" sz="1600" dirty="0" smtClean="0"/>
              <a:t>)</a:t>
            </a:r>
          </a:p>
          <a:p>
            <a:pPr lvl="1"/>
            <a:r>
              <a:rPr lang="en-US" sz="1600" dirty="0" smtClean="0"/>
              <a:t>Doc. 786r1: CCA mode 5 (Billy Verso)</a:t>
            </a:r>
          </a:p>
          <a:p>
            <a:pPr lvl="1"/>
            <a:r>
              <a:rPr lang="en-US" sz="1600" dirty="0" smtClean="0"/>
              <a:t>Doc. 778r1</a:t>
            </a:r>
            <a:r>
              <a:rPr lang="en-US" sz="1600" dirty="0"/>
              <a:t>: Resolution for discovery </a:t>
            </a:r>
            <a:r>
              <a:rPr lang="en-US" sz="1600" dirty="0" smtClean="0"/>
              <a:t>text (Billy Verso)</a:t>
            </a:r>
          </a:p>
          <a:p>
            <a:pPr lvl="1"/>
            <a:endParaRPr lang="en-US" sz="1600" dirty="0" smtClean="0"/>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73</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39459680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a:t>
            </a:r>
            <a:r>
              <a:rPr lang="en-US" altLang="en-US" sz="2000" dirty="0" smtClean="0"/>
              <a:t>802.15 TG8 approve </a:t>
            </a:r>
            <a:r>
              <a:rPr lang="en-US" altLang="en-US" sz="2000" dirty="0"/>
              <a:t>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Marco Hernandez</a:t>
            </a:r>
            <a:endParaRPr lang="en-US" altLang="en-US" sz="2000" dirty="0"/>
          </a:p>
          <a:p>
            <a:r>
              <a:rPr lang="en-US" altLang="en-US" sz="2000" dirty="0"/>
              <a:t>Seconded By</a:t>
            </a:r>
            <a:r>
              <a:rPr lang="en-US" altLang="en-US" sz="2000" dirty="0" smtClean="0"/>
              <a:t>: </a:t>
            </a:r>
            <a:r>
              <a:rPr lang="en-US" altLang="en-US" sz="2000" dirty="0" err="1" smtClean="0"/>
              <a:t>Seong</a:t>
            </a:r>
            <a:r>
              <a:rPr lang="en-US" altLang="en-US" sz="2000" dirty="0" smtClean="0"/>
              <a:t> Soon </a:t>
            </a:r>
            <a:r>
              <a:rPr lang="en-US" altLang="en-US" sz="2000" dirty="0" err="1" smtClean="0"/>
              <a:t>Joo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5408685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WG15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36712467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January Interim</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800" dirty="0" smtClean="0"/>
              <a:t>BRC Teleconferences</a:t>
            </a:r>
          </a:p>
          <a:p>
            <a:pPr lvl="1"/>
            <a:r>
              <a:rPr lang="en-US" altLang="ja-JP" dirty="0"/>
              <a:t>Agenda: </a:t>
            </a:r>
            <a:r>
              <a:rPr lang="en-US" altLang="ja-JP" sz="2000" dirty="0" smtClean="0"/>
              <a:t>Drafting 2.0, Recirculation, Comment Resolutions</a:t>
            </a:r>
            <a:endParaRPr lang="en-US" altLang="ja-JP" sz="2000" dirty="0"/>
          </a:p>
          <a:p>
            <a:pPr lvl="1"/>
            <a:r>
              <a:rPr lang="en-US" altLang="ja-JP" dirty="0" smtClean="0"/>
              <a:t>Bi-weekly Wednesday starting November 23, 2016</a:t>
            </a:r>
            <a:endParaRPr lang="en-US" altLang="ja-JP" dirty="0"/>
          </a:p>
          <a:p>
            <a:pPr lvl="2"/>
            <a:r>
              <a:rPr lang="en-US" sz="2000" dirty="0" smtClean="0"/>
              <a:t>7:00amUS ET</a:t>
            </a:r>
            <a:r>
              <a:rPr lang="en-US" sz="2000" dirty="0"/>
              <a:t>, 9</a:t>
            </a:r>
            <a:r>
              <a:rPr lang="en-US" sz="2000" dirty="0" smtClean="0"/>
              <a:t>:00pm </a:t>
            </a:r>
            <a:r>
              <a:rPr lang="en-US" sz="2000" dirty="0"/>
              <a:t>Japan/Korea, </a:t>
            </a:r>
            <a:r>
              <a:rPr lang="en-US" sz="2000" dirty="0" smtClean="0"/>
              <a:t>Ireland 12:00PM </a:t>
            </a:r>
          </a:p>
          <a:p>
            <a:pPr lvl="2"/>
            <a:r>
              <a:rPr lang="en-US" sz="2000" dirty="0" smtClean="0"/>
              <a:t>1.5 Hours each</a:t>
            </a:r>
          </a:p>
          <a:p>
            <a:pPr lvl="2"/>
            <a:r>
              <a:rPr lang="en-US" sz="2000" dirty="0" smtClean="0"/>
              <a:t>December 7, December 20 (Tuesday)</a:t>
            </a:r>
          </a:p>
          <a:p>
            <a:pPr lvl="2"/>
            <a:r>
              <a:rPr lang="en-US" sz="2000" dirty="0" smtClean="0"/>
              <a:t>Atlanta Meeting Jan 16-20, 2017</a:t>
            </a:r>
            <a:endParaRPr lang="en-US" sz="2000" dirty="0"/>
          </a:p>
          <a:p>
            <a:pPr lvl="1"/>
            <a:r>
              <a:rPr lang="en-US" altLang="ja-JP"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44733836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Dec. 16</a:t>
            </a:r>
          </a:p>
          <a:p>
            <a:r>
              <a:rPr lang="en-US" altLang="ko-KR" sz="2000" dirty="0" err="1" smtClean="0"/>
              <a:t>RevCom</a:t>
            </a:r>
            <a:r>
              <a:rPr lang="en-US" altLang="ko-KR" sz="2000" dirty="0" smtClean="0"/>
              <a:t> submission 				         May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12/2/2016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3710896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Marco Hernandez (NICT)</a:t>
            </a:r>
          </a:p>
          <a:p>
            <a:pPr>
              <a:buNone/>
            </a:pPr>
            <a:r>
              <a:rPr lang="en-US" sz="2000" dirty="0"/>
              <a:t> </a:t>
            </a: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12/2/2016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635157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79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12/2/2016</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238497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155511A3-D803-40DD-8DE1-0010CDF431C7}" type="slidenum">
              <a:rPr lang="en-US" sz="1200" smtClean="0"/>
              <a:pPr>
                <a:defRPr/>
              </a:pPr>
              <a:t>8</a:t>
            </a:fld>
            <a:endParaRPr lang="en-US" sz="1200" smtClean="0"/>
          </a:p>
        </p:txBody>
      </p:sp>
      <p:sp>
        <p:nvSpPr>
          <p:cNvPr id="8197" name="Rectangle 2"/>
          <p:cNvSpPr>
            <a:spLocks noGrp="1" noChangeArrowheads="1"/>
          </p:cNvSpPr>
          <p:nvPr>
            <p:ph type="body" idx="1"/>
          </p:nvPr>
        </p:nvSpPr>
        <p:spPr>
          <a:xfrm>
            <a:off x="762000" y="1905000"/>
            <a:ext cx="7620000" cy="4114800"/>
          </a:xfrm>
        </p:spPr>
        <p:txBody>
          <a:bodyPr/>
          <a:lstStyle/>
          <a:p>
            <a:pPr marL="914400" lvl="1" indent="-457200" fontAlgn="b">
              <a:lnSpc>
                <a:spcPct val="80000"/>
              </a:lnSpc>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IETF Standing Committee</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IETF97 Preparation</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Hear contributions</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a:t>
            </a:r>
          </a:p>
          <a:p>
            <a:pPr marL="914400" lvl="1" indent="-457200" fontAlgn="b">
              <a:spcBef>
                <a:spcPts val="0"/>
              </a:spcBef>
              <a:spcAft>
                <a:spcPts val="600"/>
              </a:spcAft>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NEW </a:t>
            </a:r>
            <a:r>
              <a:rPr lang="en-US" sz="2400" dirty="0">
                <a:latin typeface="Arial Rounded MT Bold" pitchFamily="34" charset="0"/>
                <a:ea typeface="+mn-ea"/>
                <a:cs typeface="Times New Roman" pitchFamily="18" charset="0"/>
              </a:rPr>
              <a:t>PROJECTS SUBCOMMITTEE (WNG)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MAINTENANCE SUBCOMMITTEE</a:t>
            </a:r>
          </a:p>
          <a:p>
            <a:pPr marL="914400" lvl="1" indent="-457200" fontAlgn="b">
              <a:spcBef>
                <a:spcPts val="0"/>
              </a:spcBef>
              <a:spcAft>
                <a:spcPts val="600"/>
              </a:spcAft>
              <a:buFont typeface="+mj-lt"/>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endParaRPr lang="en-US" sz="2200" dirty="0">
              <a:solidFill>
                <a:srgbClr val="000000"/>
              </a:solidFill>
              <a:latin typeface="Arial Rounded MT Bold" pitchFamily="34" charset="0"/>
              <a:cs typeface="Arial" charset="0"/>
            </a:endParaRP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RULES SUBCOMMITTEE</a:t>
            </a:r>
            <a:endParaRPr lang="en-US" sz="2600" dirty="0">
              <a:solidFill>
                <a:srgbClr val="000000"/>
              </a:solidFill>
              <a:latin typeface="Arial Rounded MT Bold" pitchFamily="34" charset="0"/>
              <a:cs typeface="Arial" charset="0"/>
            </a:endParaRP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contributions</a:t>
            </a:r>
          </a:p>
          <a:p>
            <a:pPr marL="400050" lvl="1" indent="0" fontAlgn="b">
              <a:lnSpc>
                <a:spcPct val="80000"/>
              </a:lnSpc>
              <a:buFontTx/>
              <a:buNone/>
              <a:defRPr/>
            </a:pP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smtClean="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San Antonio </a:t>
            </a:r>
            <a:r>
              <a:rPr lang="en-US" sz="3200" dirty="0"/>
              <a:t>Session Objectives</a:t>
            </a:r>
            <a:br>
              <a:rPr lang="en-US" sz="3200" dirty="0"/>
            </a:br>
            <a:r>
              <a:rPr lang="en-US" sz="3200" dirty="0" smtClean="0"/>
              <a:t>November 6-11, 2016</a:t>
            </a:r>
            <a:endParaRPr lang="en-US" sz="32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439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endParaRPr lang="en-US" sz="3600" dirty="0" smtClean="0"/>
          </a:p>
          <a:p>
            <a:pPr algn="ctr">
              <a:buSzPct val="100000"/>
              <a:defRPr/>
            </a:pPr>
            <a:r>
              <a:rPr lang="en-US" sz="4400" b="1" dirty="0" smtClean="0"/>
              <a:t>TG10</a:t>
            </a:r>
            <a:br>
              <a:rPr lang="en-US" sz="4400" b="1" dirty="0" smtClean="0"/>
            </a:br>
            <a:r>
              <a:rPr lang="en-US" sz="4400" b="1" dirty="0"/>
              <a:t>CLOSING </a:t>
            </a:r>
            <a:r>
              <a:rPr lang="en-US" sz="4400" b="1" dirty="0" smtClean="0"/>
              <a:t>REPORT</a:t>
            </a:r>
          </a:p>
          <a:p>
            <a:pPr algn="ctr">
              <a:buSzPct val="100000"/>
              <a:defRPr/>
            </a:pPr>
            <a:endParaRPr lang="en-US" sz="3600" dirty="0" smtClean="0"/>
          </a:p>
        </p:txBody>
      </p:sp>
    </p:spTree>
    <p:extLst>
      <p:ext uri="{BB962C8B-B14F-4D97-AF65-F5344CB8AC3E}">
        <p14:creationId xmlns:p14="http://schemas.microsoft.com/office/powerpoint/2010/main" val="224048617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6858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Project:</a:t>
            </a:r>
          </a:p>
          <a:p>
            <a:pPr marL="857250" lvl="2"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a:p>
            <a:pPr marL="857250" lvl="2" indent="0">
              <a:spcBef>
                <a:spcPts val="375"/>
              </a:spcBef>
              <a:buSzPct val="100000"/>
              <a:buFont typeface="Times New Roman" pitchFamily="18" charset="0"/>
              <a:buNone/>
              <a:defRPr/>
            </a:pPr>
            <a:endParaRPr lang="en-US" sz="2800" dirty="0" smtClean="0"/>
          </a:p>
          <a:p>
            <a:pPr marL="457200" lvl="1" indent="0">
              <a:spcBef>
                <a:spcPts val="375"/>
              </a:spcBef>
              <a:buSzPct val="100000"/>
              <a:buFont typeface="Times New Roman" pitchFamily="18" charset="0"/>
              <a:buNone/>
              <a:defRPr/>
            </a:pPr>
            <a:r>
              <a:rPr lang="en-US" sz="2800" dirty="0" smtClean="0"/>
              <a:t>Leadership:</a:t>
            </a:r>
          </a:p>
          <a:p>
            <a:pPr marL="857250" lvl="2" indent="0">
              <a:spcBef>
                <a:spcPts val="375"/>
              </a:spcBef>
              <a:buSzPct val="100000"/>
              <a:buFont typeface="Times New Roman" pitchFamily="18" charset="0"/>
              <a:buNone/>
              <a:defRPr/>
            </a:pPr>
            <a:r>
              <a:rPr lang="en-US" sz="2800" dirty="0" smtClean="0"/>
              <a:t>Chair – Clint Powell</a:t>
            </a:r>
          </a:p>
          <a:p>
            <a:pPr marL="857250" lvl="2" indent="0">
              <a:spcBef>
                <a:spcPts val="375"/>
              </a:spcBef>
              <a:buSzPct val="100000"/>
              <a:buFont typeface="Times New Roman" pitchFamily="18" charset="0"/>
              <a:buNone/>
              <a:defRPr/>
            </a:pPr>
            <a:r>
              <a:rPr lang="en-US" sz="2800" dirty="0" smtClean="0"/>
              <a:t>Technical Editor – Verotiana Rabarijaona</a:t>
            </a:r>
          </a:p>
          <a:p>
            <a:pPr marL="857250" lvl="2" indent="0">
              <a:spcBef>
                <a:spcPts val="375"/>
              </a:spcBef>
              <a:buSzPct val="100000"/>
              <a:buFont typeface="Times New Roman" pitchFamily="18" charset="0"/>
              <a:buNone/>
              <a:defRPr/>
            </a:pPr>
            <a:r>
              <a:rPr lang="en-US" sz="2800" dirty="0" smtClean="0"/>
              <a:t>Secretary – Charlie Perkins</a:t>
            </a:r>
          </a:p>
        </p:txBody>
      </p:sp>
    </p:spTree>
    <p:extLst>
      <p:ext uri="{BB962C8B-B14F-4D97-AF65-F5344CB8AC3E}">
        <p14:creationId xmlns:p14="http://schemas.microsoft.com/office/powerpoint/2010/main" val="129305292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rgbClr val="000000"/>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Recap September 802.15 Interim and Current </a:t>
            </a:r>
            <a:r>
              <a:rPr lang="en-GB" sz="2000" dirty="0" smtClean="0">
                <a:solidFill>
                  <a:schemeClr val="tx1"/>
                </a:solidFill>
                <a:ea typeface="MS PGothic" pitchFamily="34" charset="-128"/>
              </a:rPr>
              <a:t>Status</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Agenda and </a:t>
            </a:r>
            <a:r>
              <a:rPr lang="en-GB" sz="2000" dirty="0" err="1">
                <a:solidFill>
                  <a:schemeClr val="tx1"/>
                </a:solidFill>
                <a:ea typeface="MS PGothic" pitchFamily="34" charset="-128"/>
              </a:rPr>
              <a:t>Mins</a:t>
            </a:r>
            <a:r>
              <a:rPr lang="en-GB" sz="2000" dirty="0">
                <a:solidFill>
                  <a:schemeClr val="tx1"/>
                </a:solidFill>
                <a:ea typeface="MS PGothic" pitchFamily="34" charset="-128"/>
              </a:rPr>
              <a:t>. </a:t>
            </a:r>
            <a:r>
              <a:rPr lang="en-GB" sz="2000" dirty="0" smtClean="0">
                <a:solidFill>
                  <a:schemeClr val="tx1"/>
                </a:solidFill>
                <a:ea typeface="MS PGothic" pitchFamily="34" charset="-128"/>
              </a:rPr>
              <a:t>Approval</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Review </a:t>
            </a:r>
            <a:r>
              <a:rPr lang="en-US" sz="2000" dirty="0" smtClean="0">
                <a:solidFill>
                  <a:schemeClr val="tx1"/>
                </a:solidFill>
                <a:ea typeface="MS PGothic" pitchFamily="34" charset="-128"/>
              </a:rPr>
              <a:t>Scope</a:t>
            </a:r>
            <a:endParaRPr lang="en-US"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Review SB </a:t>
            </a:r>
            <a:r>
              <a:rPr lang="en-US" sz="2000" dirty="0" err="1">
                <a:solidFill>
                  <a:schemeClr val="tx1"/>
                </a:solidFill>
                <a:ea typeface="MS PGothic" pitchFamily="34" charset="-128"/>
              </a:rPr>
              <a:t>Recirc</a:t>
            </a:r>
            <a:r>
              <a:rPr lang="en-US" sz="2000" dirty="0">
                <a:solidFill>
                  <a:schemeClr val="tx1"/>
                </a:solidFill>
                <a:ea typeface="MS PGothic" pitchFamily="34" charset="-128"/>
              </a:rPr>
              <a:t> #4 </a:t>
            </a:r>
            <a:r>
              <a:rPr lang="en-US" sz="2000" dirty="0" smtClean="0">
                <a:solidFill>
                  <a:schemeClr val="tx1"/>
                </a:solidFill>
                <a:ea typeface="MS PGothic" pitchFamily="34" charset="-128"/>
              </a:rPr>
              <a:t>Results</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Prepare any Instructions to IEEE </a:t>
            </a:r>
            <a:r>
              <a:rPr lang="en-US" sz="2000" dirty="0" smtClean="0">
                <a:solidFill>
                  <a:schemeClr val="tx1"/>
                </a:solidFill>
                <a:ea typeface="MS PGothic" pitchFamily="34" charset="-128"/>
              </a:rPr>
              <a:t>Editor</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Re-Establish TG10 </a:t>
            </a:r>
            <a:r>
              <a:rPr lang="en-GB" sz="2000" dirty="0" smtClean="0">
                <a:solidFill>
                  <a:schemeClr val="tx1"/>
                </a:solidFill>
                <a:ea typeface="MS PGothic" pitchFamily="34" charset="-128"/>
              </a:rPr>
              <a:t>BRC</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Prepare WG Motion for Unconditional Approval to Proceed to </a:t>
            </a:r>
            <a:r>
              <a:rPr lang="en-GB" sz="2000" dirty="0" err="1" smtClean="0">
                <a:solidFill>
                  <a:schemeClr val="tx1"/>
                </a:solidFill>
                <a:ea typeface="MS PGothic" pitchFamily="34" charset="-128"/>
              </a:rPr>
              <a:t>RevCom</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Review &amp; Update </a:t>
            </a:r>
            <a:r>
              <a:rPr lang="en-GB" sz="2000" dirty="0" smtClean="0">
                <a:solidFill>
                  <a:schemeClr val="tx1"/>
                </a:solidFill>
                <a:ea typeface="MS PGothic" pitchFamily="34" charset="-128"/>
              </a:rPr>
              <a:t>Timeline</a:t>
            </a:r>
            <a:endParaRPr lang="en-GB" dirty="0">
              <a:solidFill>
                <a:schemeClr val="tx1"/>
              </a:solidFill>
              <a:ea typeface="MS PGothic" pitchFamily="34" charset="-128"/>
            </a:endParaRP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Next Steps</a:t>
            </a: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Meeting Goals</a:t>
            </a:r>
          </a:p>
        </p:txBody>
      </p:sp>
    </p:spTree>
    <p:extLst>
      <p:ext uri="{BB962C8B-B14F-4D97-AF65-F5344CB8AC3E}">
        <p14:creationId xmlns:p14="http://schemas.microsoft.com/office/powerpoint/2010/main" val="32437057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rgbClr val="000000"/>
              </a:solidFill>
              <a:ea typeface="MS PGothic" pitchFamily="34" charset="-128"/>
            </a:endParaRPr>
          </a:p>
          <a:p>
            <a:pP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chemeClr val="tx1"/>
                </a:solidFill>
                <a:ea typeface="MS PGothic" pitchFamily="34" charset="-128"/>
              </a:rPr>
              <a:t>Scope</a:t>
            </a:r>
            <a:endParaRPr lang="en-US" sz="2000" dirty="0">
              <a:solidFill>
                <a:schemeClr val="tx1"/>
              </a:solidFill>
              <a:ea typeface="MS PGothic" pitchFamily="34" charset="-128"/>
            </a:endParaRP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This recommended practice identifies protocols that route packets in a dynamically changing 802.15.4 network (changes on the</a:t>
            </a: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order of a minute time frame), with minimal impact to route handling. The result is an extension of the area of coverage as the number of nodes</a:t>
            </a: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increase.</a:t>
            </a:r>
          </a:p>
          <a:p>
            <a:pPr marL="465138" lvl="1" indent="-7938">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Scope</a:t>
            </a:r>
          </a:p>
        </p:txBody>
      </p:sp>
    </p:spTree>
    <p:extLst>
      <p:ext uri="{BB962C8B-B14F-4D97-AF65-F5344CB8AC3E}">
        <p14:creationId xmlns:p14="http://schemas.microsoft.com/office/powerpoint/2010/main" val="10631805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defRPr/>
            </a:pPr>
            <a:r>
              <a:rPr lang="en-US" sz="1800" b="1" dirty="0">
                <a:solidFill>
                  <a:schemeClr val="tx1"/>
                </a:solidFill>
                <a:ea typeface="MS PGothic" pitchFamily="34" charset="-128"/>
              </a:rPr>
              <a:t>RESPONSE RATE</a:t>
            </a:r>
            <a:endParaRPr lang="en-US" sz="1800" dirty="0">
              <a:solidFill>
                <a:schemeClr val="tx1"/>
              </a:solidFill>
              <a:ea typeface="MS PGothic" pitchFamily="34" charset="-128"/>
            </a:endParaRPr>
          </a:p>
          <a:p>
            <a:pPr lvl="1">
              <a:defRPr/>
            </a:pPr>
            <a:r>
              <a:rPr lang="en-US" sz="1800" dirty="0">
                <a:solidFill>
                  <a:schemeClr val="tx1"/>
                </a:solidFill>
                <a:ea typeface="MS PGothic" pitchFamily="34" charset="-128"/>
              </a:rPr>
              <a:t>111 eligible people in this ballot group.</a:t>
            </a:r>
          </a:p>
          <a:p>
            <a:pPr lvl="1">
              <a:defRPr/>
            </a:pPr>
            <a:r>
              <a:rPr lang="en-US" sz="1800" dirty="0">
                <a:solidFill>
                  <a:schemeClr val="tx1"/>
                </a:solidFill>
                <a:ea typeface="MS PGothic" pitchFamily="34" charset="-128"/>
              </a:rPr>
              <a:t>93 votes received = 83% returned (meets 75% min. return rate)</a:t>
            </a:r>
          </a:p>
          <a:p>
            <a:pPr lvl="2">
              <a:defRPr/>
            </a:pPr>
            <a:r>
              <a:rPr lang="en-US" sz="1800" dirty="0">
                <a:solidFill>
                  <a:schemeClr val="tx1"/>
                </a:solidFill>
                <a:ea typeface="MS PGothic" pitchFamily="34" charset="-128"/>
              </a:rPr>
              <a:t>86 affirmative votes</a:t>
            </a:r>
          </a:p>
          <a:p>
            <a:pPr lvl="2">
              <a:defRPr/>
            </a:pPr>
            <a:r>
              <a:rPr lang="en-US" sz="1800" dirty="0">
                <a:solidFill>
                  <a:schemeClr val="tx1"/>
                </a:solidFill>
                <a:ea typeface="MS PGothic" pitchFamily="34" charset="-128"/>
              </a:rPr>
              <a:t>0 total negative votes with comments</a:t>
            </a:r>
          </a:p>
          <a:p>
            <a:pPr lvl="2">
              <a:defRPr/>
            </a:pPr>
            <a:r>
              <a:rPr lang="en-US" sz="1800" dirty="0">
                <a:solidFill>
                  <a:schemeClr val="tx1"/>
                </a:solidFill>
                <a:ea typeface="MS PGothic" pitchFamily="34" charset="-128"/>
              </a:rPr>
              <a:t>0 negative votes with new comments</a:t>
            </a:r>
          </a:p>
          <a:p>
            <a:pPr lvl="2">
              <a:defRPr/>
            </a:pPr>
            <a:r>
              <a:rPr lang="en-US" sz="1800" dirty="0">
                <a:solidFill>
                  <a:schemeClr val="tx1"/>
                </a:solidFill>
                <a:ea typeface="MS PGothic" pitchFamily="34" charset="-128"/>
              </a:rPr>
              <a:t>0 negative votes without comments</a:t>
            </a:r>
          </a:p>
          <a:p>
            <a:pPr lvl="2">
              <a:defRPr/>
            </a:pPr>
            <a:r>
              <a:rPr lang="en-US" sz="1800" dirty="0">
                <a:solidFill>
                  <a:schemeClr val="tx1"/>
                </a:solidFill>
                <a:ea typeface="MS PGothic" pitchFamily="34" charset="-128"/>
              </a:rPr>
              <a:t>7 abstention votes: (Lack of time: 5, Other: 2)</a:t>
            </a:r>
          </a:p>
          <a:p>
            <a:pPr>
              <a:defRPr/>
            </a:pPr>
            <a:r>
              <a:rPr lang="en-US" sz="1800" dirty="0">
                <a:solidFill>
                  <a:schemeClr val="tx1"/>
                </a:solidFill>
                <a:ea typeface="MS PGothic" pitchFamily="34" charset="-128"/>
              </a:rPr>
              <a:t> </a:t>
            </a:r>
          </a:p>
          <a:p>
            <a:pPr>
              <a:defRPr/>
            </a:pPr>
            <a:r>
              <a:rPr lang="en-US" sz="1800" b="1" dirty="0">
                <a:solidFill>
                  <a:schemeClr val="tx1"/>
                </a:solidFill>
                <a:ea typeface="MS PGothic" pitchFamily="34" charset="-128"/>
              </a:rPr>
              <a:t>APPROVAL RATE</a:t>
            </a:r>
            <a:endParaRPr lang="en-US" sz="1800" dirty="0">
              <a:solidFill>
                <a:schemeClr val="tx1"/>
              </a:solidFill>
              <a:ea typeface="MS PGothic" pitchFamily="34" charset="-128"/>
            </a:endParaRPr>
          </a:p>
          <a:p>
            <a:pPr lvl="1">
              <a:defRPr/>
            </a:pPr>
            <a:r>
              <a:rPr lang="en-US" sz="1800" dirty="0">
                <a:solidFill>
                  <a:schemeClr val="tx1"/>
                </a:solidFill>
                <a:ea typeface="MS PGothic" pitchFamily="34" charset="-128"/>
              </a:rPr>
              <a:t>The 75% affirmation requirement is being met.</a:t>
            </a:r>
          </a:p>
          <a:p>
            <a:pPr lvl="2">
              <a:defRPr/>
            </a:pPr>
            <a:r>
              <a:rPr lang="en-US" sz="1800" dirty="0">
                <a:solidFill>
                  <a:schemeClr val="tx1"/>
                </a:solidFill>
                <a:ea typeface="MS PGothic" pitchFamily="34" charset="-128"/>
              </a:rPr>
              <a:t>86 affirmative votes</a:t>
            </a:r>
          </a:p>
          <a:p>
            <a:pPr lvl="2">
              <a:defRPr/>
            </a:pPr>
            <a:r>
              <a:rPr lang="en-US" sz="1800" dirty="0">
                <a:solidFill>
                  <a:schemeClr val="tx1"/>
                </a:solidFill>
                <a:ea typeface="MS PGothic" pitchFamily="34" charset="-128"/>
              </a:rPr>
              <a:t>0 negative votes with comments</a:t>
            </a:r>
          </a:p>
          <a:p>
            <a:pPr lvl="1">
              <a:defRPr/>
            </a:pPr>
            <a:r>
              <a:rPr lang="en-US" sz="1800" dirty="0">
                <a:solidFill>
                  <a:schemeClr val="tx1"/>
                </a:solidFill>
                <a:ea typeface="MS PGothic" pitchFamily="34" charset="-128"/>
              </a:rPr>
              <a:t> 86 votes = 100% affirmative</a:t>
            </a:r>
          </a:p>
          <a:p>
            <a:pPr>
              <a:defRPr/>
            </a:pPr>
            <a:endParaRPr lang="en-US" sz="1800" b="1" dirty="0">
              <a:solidFill>
                <a:schemeClr val="tx1"/>
              </a:solidFill>
              <a:ea typeface="MS PGothic" pitchFamily="34" charset="-128"/>
            </a:endParaRPr>
          </a:p>
          <a:p>
            <a:pPr>
              <a:defRPr/>
            </a:pPr>
            <a:r>
              <a:rPr lang="en-US" sz="1800" b="1" dirty="0">
                <a:solidFill>
                  <a:schemeClr val="tx1"/>
                </a:solidFill>
                <a:ea typeface="MS PGothic" pitchFamily="34" charset="-128"/>
              </a:rPr>
              <a:t>COMMENTS</a:t>
            </a:r>
            <a:endParaRPr lang="en-US" sz="1800" dirty="0">
              <a:solidFill>
                <a:schemeClr val="tx1"/>
              </a:solidFill>
              <a:ea typeface="MS PGothic" pitchFamily="34" charset="-128"/>
            </a:endParaRPr>
          </a:p>
          <a:p>
            <a:pPr lvl="1">
              <a:defRPr/>
            </a:pPr>
            <a:r>
              <a:rPr lang="en-US" sz="1800" dirty="0">
                <a:solidFill>
                  <a:schemeClr val="tx1"/>
                </a:solidFill>
                <a:ea typeface="MS PGothic" pitchFamily="34" charset="-128"/>
              </a:rPr>
              <a:t>None</a:t>
            </a:r>
          </a:p>
          <a:p>
            <a:pPr>
              <a:defRPr/>
            </a:pPr>
            <a:endParaRPr lang="en-US" sz="1800"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SB </a:t>
            </a:r>
            <a:r>
              <a:rPr lang="en-US" sz="3600" dirty="0" err="1" smtClean="0"/>
              <a:t>Recirc</a:t>
            </a:r>
            <a:r>
              <a:rPr lang="en-US" sz="3600" dirty="0" smtClean="0"/>
              <a:t>. #4 Results</a:t>
            </a:r>
          </a:p>
        </p:txBody>
      </p:sp>
    </p:spTree>
    <p:extLst>
      <p:ext uri="{BB962C8B-B14F-4D97-AF65-F5344CB8AC3E}">
        <p14:creationId xmlns:p14="http://schemas.microsoft.com/office/powerpoint/2010/main" val="18650723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1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Recap September 802.15 Interim and Current Status</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Agenda and </a:t>
            </a:r>
            <a:r>
              <a:rPr lang="en-GB" sz="2000" dirty="0" err="1">
                <a:solidFill>
                  <a:schemeClr val="tx1"/>
                </a:solidFill>
                <a:ea typeface="MS PGothic" pitchFamily="34" charset="-128"/>
              </a:rPr>
              <a:t>Mins</a:t>
            </a:r>
            <a:r>
              <a:rPr lang="en-GB" sz="2000" dirty="0">
                <a:solidFill>
                  <a:schemeClr val="tx1"/>
                </a:solidFill>
                <a:ea typeface="MS PGothic" pitchFamily="34" charset="-128"/>
              </a:rPr>
              <a:t>. Approval</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Review Scope</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Review SB </a:t>
            </a:r>
            <a:r>
              <a:rPr lang="en-GB" sz="2000" dirty="0" err="1">
                <a:solidFill>
                  <a:schemeClr val="tx1"/>
                </a:solidFill>
                <a:ea typeface="MS PGothic" pitchFamily="34" charset="-128"/>
              </a:rPr>
              <a:t>Recirc</a:t>
            </a:r>
            <a:r>
              <a:rPr lang="en-GB" sz="2000" dirty="0">
                <a:solidFill>
                  <a:schemeClr val="tx1"/>
                </a:solidFill>
                <a:ea typeface="MS PGothic" pitchFamily="34" charset="-128"/>
              </a:rPr>
              <a:t>. #4 Results</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Prepare any Instructions to IEEE Editor</a:t>
            </a:r>
            <a:endParaRPr lang="en-GB" sz="2000"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Re-Establish TG10 BRC</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chemeClr val="tx1"/>
                </a:solidFill>
                <a:ea typeface="MS PGothic" pitchFamily="34" charset="-128"/>
              </a:rPr>
              <a:t>Prepare WG Motion for Unconditional Approval to Proceed to </a:t>
            </a:r>
            <a:r>
              <a:rPr lang="en-US" sz="2000" dirty="0" err="1">
                <a:solidFill>
                  <a:schemeClr val="tx1"/>
                </a:solidFill>
                <a:ea typeface="MS PGothic" pitchFamily="34" charset="-128"/>
              </a:rPr>
              <a:t>RevCom</a:t>
            </a:r>
            <a:endParaRPr lang="en-GB" sz="2000" dirty="0">
              <a:solidFill>
                <a:schemeClr val="tx1"/>
              </a:solidFill>
              <a:ea typeface="MS PGothic" pitchFamily="34" charset="-128"/>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Review &amp; Update Timeline</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chemeClr val="tx1"/>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Next Steps</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Meeting Status</a:t>
            </a:r>
          </a:p>
        </p:txBody>
      </p:sp>
    </p:spTree>
    <p:extLst>
      <p:ext uri="{BB962C8B-B14F-4D97-AF65-F5344CB8AC3E}">
        <p14:creationId xmlns:p14="http://schemas.microsoft.com/office/powerpoint/2010/main" val="24211994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Minutes - doc. # </a:t>
            </a:r>
            <a:r>
              <a:rPr lang="en-GB" sz="2400" dirty="0">
                <a:solidFill>
                  <a:srgbClr val="000000"/>
                </a:solidFill>
                <a:ea typeface="MS PGothic" pitchFamily="34" charset="-128"/>
              </a:rPr>
              <a:t>15-16-0787-00</a:t>
            </a:r>
            <a:endParaRPr lang="en-GB" sz="24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Comment Database - doc. # 15-16-0475-20</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Minutes &amp; Comment Database</a:t>
            </a:r>
          </a:p>
        </p:txBody>
      </p:sp>
    </p:spTree>
    <p:extLst>
      <p:ext uri="{BB962C8B-B14F-4D97-AF65-F5344CB8AC3E}">
        <p14:creationId xmlns:p14="http://schemas.microsoft.com/office/powerpoint/2010/main" val="1505651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176213" y="1557338"/>
            <a:ext cx="8791575"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1</a:t>
            </a:r>
            <a:r>
              <a:rPr lang="en-GB" sz="2000" baseline="30000" dirty="0">
                <a:solidFill>
                  <a:schemeClr val="tx1"/>
                </a:solidFill>
                <a:ea typeface="MS PGothic" pitchFamily="34" charset="-128"/>
              </a:rPr>
              <a:t>st</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Aug. 2016 </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2</a:t>
            </a:r>
            <a:r>
              <a:rPr lang="en-GB" sz="2000" baseline="30000" dirty="0">
                <a:solidFill>
                  <a:schemeClr val="tx1"/>
                </a:solidFill>
                <a:ea typeface="MS PGothic" pitchFamily="34" charset="-128"/>
              </a:rPr>
              <a:t>nd</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Sept.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3</a:t>
            </a:r>
            <a:r>
              <a:rPr lang="en-GB" sz="2000" baseline="30000" dirty="0">
                <a:solidFill>
                  <a:schemeClr val="tx1"/>
                </a:solidFill>
                <a:ea typeface="MS PGothic" pitchFamily="34" charset="-128"/>
              </a:rPr>
              <a:t>rd</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Oct.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4</a:t>
            </a:r>
            <a:r>
              <a:rPr lang="en-GB" sz="2000" baseline="30000" dirty="0">
                <a:solidFill>
                  <a:schemeClr val="tx1"/>
                </a:solidFill>
                <a:ea typeface="MS PGothic" pitchFamily="34" charset="-128"/>
              </a:rPr>
              <a:t>th</a:t>
            </a:r>
            <a:r>
              <a:rPr lang="en-GB" sz="2000" dirty="0">
                <a:solidFill>
                  <a:schemeClr val="tx1"/>
                </a:solidFill>
                <a:ea typeface="MS PGothic" pitchFamily="34" charset="-128"/>
              </a:rPr>
              <a:t> Sponsor Ballot </a:t>
            </a:r>
            <a:r>
              <a:rPr lang="en-GB" sz="2000" dirty="0" err="1">
                <a:solidFill>
                  <a:schemeClr val="tx1"/>
                </a:solidFill>
                <a:ea typeface="MS PGothic" pitchFamily="34" charset="-128"/>
              </a:rPr>
              <a:t>Recirc</a:t>
            </a:r>
            <a:r>
              <a:rPr lang="en-GB" sz="2000" dirty="0">
                <a:solidFill>
                  <a:schemeClr val="tx1"/>
                </a:solidFill>
                <a:ea typeface="MS PGothic" pitchFamily="34" charset="-128"/>
              </a:rPr>
              <a:t>. 		Oct.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chemeClr val="tx1"/>
                </a:solidFill>
                <a:ea typeface="MS PGothic" pitchFamily="34" charset="-128"/>
              </a:rPr>
              <a:t>EC Approval 					Nov. 2016</a:t>
            </a:r>
          </a:p>
          <a:p>
            <a:pPr marL="1268413" lvl="1" indent="-525463">
              <a:spcAft>
                <a:spcPts val="600"/>
              </a:spcAft>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err="1">
                <a:solidFill>
                  <a:schemeClr val="tx1"/>
                </a:solidFill>
                <a:ea typeface="MS PGothic" pitchFamily="34" charset="-128"/>
              </a:rPr>
              <a:t>RevCom</a:t>
            </a:r>
            <a:r>
              <a:rPr lang="en-GB" sz="2000" dirty="0">
                <a:solidFill>
                  <a:schemeClr val="tx1"/>
                </a:solidFill>
                <a:ea typeface="MS PGothic" pitchFamily="34" charset="-128"/>
              </a:rPr>
              <a:t> Approval 			Jan. 2017</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3600" dirty="0" smtClean="0"/>
              <a:t>  TG10 Timeline</a:t>
            </a:r>
            <a:r>
              <a:rPr lang="en-US" sz="4400" dirty="0"/>
              <a:t> </a:t>
            </a:r>
            <a:r>
              <a:rPr lang="en-US" sz="4400" dirty="0" smtClean="0"/>
              <a:t>		</a:t>
            </a:r>
            <a:r>
              <a:rPr lang="en-US" sz="3600" dirty="0" smtClean="0"/>
              <a:t>(</a:t>
            </a:r>
            <a:r>
              <a:rPr lang="en-US" sz="3600" dirty="0"/>
              <a:t>start dates)</a:t>
            </a:r>
            <a:endParaRPr lang="en-US" sz="3600" dirty="0" smtClean="0"/>
          </a:p>
        </p:txBody>
      </p:sp>
    </p:spTree>
    <p:extLst>
      <p:ext uri="{BB962C8B-B14F-4D97-AF65-F5344CB8AC3E}">
        <p14:creationId xmlns:p14="http://schemas.microsoft.com/office/powerpoint/2010/main" val="41651194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24000"/>
            <a:ext cx="8077200" cy="485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Between Now and Atlanta Mtg. in Jan.</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Submit for EC Approval to Proceed to </a:t>
            </a:r>
            <a:r>
              <a:rPr lang="en-US" sz="2400" dirty="0" err="1">
                <a:solidFill>
                  <a:srgbClr val="000000"/>
                </a:solidFill>
                <a:ea typeface="MS PGothic" pitchFamily="34" charset="-128"/>
              </a:rPr>
              <a:t>RevCom</a:t>
            </a:r>
            <a:endParaRPr lang="en-US"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Seek </a:t>
            </a:r>
            <a:r>
              <a:rPr lang="en-US" sz="2400" dirty="0" err="1">
                <a:solidFill>
                  <a:srgbClr val="000000"/>
                </a:solidFill>
                <a:ea typeface="MS PGothic" pitchFamily="34" charset="-128"/>
              </a:rPr>
              <a:t>RevCom</a:t>
            </a:r>
            <a:r>
              <a:rPr lang="en-US" sz="2400" dirty="0">
                <a:solidFill>
                  <a:srgbClr val="000000"/>
                </a:solidFill>
                <a:ea typeface="MS PGothic" pitchFamily="34" charset="-128"/>
              </a:rPr>
              <a:t> Approval</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Prepare Draft Docs for Submission to IEEE Editors</a:t>
            </a:r>
          </a:p>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At Atlanta Mtg. in Jan.</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TBD</a:t>
            </a: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Looking Forward</a:t>
            </a:r>
          </a:p>
        </p:txBody>
      </p:sp>
    </p:spTree>
    <p:extLst>
      <p:ext uri="{BB962C8B-B14F-4D97-AF65-F5344CB8AC3E}">
        <p14:creationId xmlns:p14="http://schemas.microsoft.com/office/powerpoint/2010/main" val="26065094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24000"/>
            <a:ext cx="8077200" cy="485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a:spcAft>
                <a:spcPts val="600"/>
              </a:spcAft>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After Atlanta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chemeClr val="tx1"/>
                </a:solidFill>
                <a:ea typeface="MS PGothic" pitchFamily="34" charset="-128"/>
              </a:rPr>
              <a:t>TBD</a:t>
            </a: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Next Update to 802.1</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ea typeface="MS PGothic" pitchFamily="34" charset="-128"/>
              </a:rPr>
              <a:t>Jan. 2017</a:t>
            </a:r>
            <a:endParaRPr lang="en-US" sz="2400" dirty="0">
              <a:solidFill>
                <a:srgbClr val="000000"/>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Looking Forward (cont’d.)</a:t>
            </a:r>
          </a:p>
        </p:txBody>
      </p:sp>
    </p:spTree>
    <p:extLst>
      <p:ext uri="{BB962C8B-B14F-4D97-AF65-F5344CB8AC3E}">
        <p14:creationId xmlns:p14="http://schemas.microsoft.com/office/powerpoint/2010/main" val="13040393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2016</a:t>
            </a:r>
            <a:endParaRPr lang="en-US" sz="1400" smtClean="0"/>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Wi-SUN Alliance</a:t>
            </a:r>
            <a:endParaRPr lang="en-US" sz="1200"/>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B2C24470-9B14-4573-A8CE-A9E5609580BD}" type="slidenum">
              <a:rPr lang="en-US" sz="1200" smtClean="0"/>
              <a:pPr>
                <a:defRPr/>
              </a:pPr>
              <a:t>9</a:t>
            </a:fld>
            <a:endParaRPr lang="en-US" sz="1200" smtClean="0"/>
          </a:p>
        </p:txBody>
      </p:sp>
      <p:pic>
        <p:nvPicPr>
          <p:cNvPr id="1024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762000"/>
            <a:ext cx="74676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TG Approval to Form a TG10 BRC.</a:t>
            </a:r>
          </a:p>
          <a:p>
            <a:pPr>
              <a:defRPr/>
            </a:pPr>
            <a:r>
              <a:rPr lang="en-US" sz="2000" i="1" dirty="0">
                <a:solidFill>
                  <a:schemeClr val="tx1"/>
                </a:solidFill>
                <a:ea typeface="MS PGothic" pitchFamily="34" charset="-128"/>
              </a:rPr>
              <a:t>Move that TG10 request that the 802.15 WG approve the formation of a Ballot Resolution Committee (BRC) for the Sponsor Balloting of the TG10 draft recommended practice with the following membership: </a:t>
            </a:r>
            <a:r>
              <a:rPr lang="en-US" sz="2000" dirty="0">
                <a:solidFill>
                  <a:schemeClr val="tx1"/>
                </a:solidFill>
                <a:ea typeface="MS PGothic" pitchFamily="34" charset="-128"/>
              </a:rPr>
              <a:t>Clint Powell, Verotiana Rabarijaona, Fumihide Kojima, Noriyuki Sato, Kiyoshi Fukui, Soo-Young Chang, Jaehwan Kim, </a:t>
            </a:r>
            <a:r>
              <a:rPr lang="en-US" sz="2000" dirty="0" err="1">
                <a:solidFill>
                  <a:schemeClr val="tx1"/>
                </a:solidFill>
                <a:ea typeface="MS PGothic" pitchFamily="34" charset="-128"/>
              </a:rPr>
              <a:t>SangSung</a:t>
            </a:r>
            <a:r>
              <a:rPr lang="en-US" sz="2000" dirty="0">
                <a:solidFill>
                  <a:schemeClr val="tx1"/>
                </a:solidFill>
                <a:ea typeface="MS PGothic" pitchFamily="34" charset="-128"/>
              </a:rPr>
              <a:t> Choi, Charlie Perkins.</a:t>
            </a:r>
            <a:r>
              <a:rPr lang="en-US" sz="2000" i="1" dirty="0">
                <a:solidFill>
                  <a:schemeClr val="tx1"/>
                </a:solidFill>
                <a:ea typeface="MS PGothic" pitchFamily="34" charset="-128"/>
              </a:rPr>
              <a:t> The 802.15 TG10 BRC is authorized to approve comment resolutions and to approve the start of recirculation ballots of the TG10 draft on behalf of the 802.15 WG. Comment resolution on recirculation ballots between sessions will be conducted via reflector email and via teleconferences announced to the reflector as per the LMSC 802 WG P&amp;P.</a:t>
            </a: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000" dirty="0">
              <a:solidFill>
                <a:srgbClr val="000000"/>
              </a:solidFill>
              <a:ea typeface="MS PGothic" pitchFamily="34" charset="-128"/>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rgbClr val="000000"/>
                </a:solidFill>
                <a:ea typeface="MS PGothic" pitchFamily="34" charset="-128"/>
              </a:rPr>
              <a:t>Moved: Verotiana Rabarijaona			Second: Charlie Perkins</a:t>
            </a: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ea typeface="MS PGothic" pitchFamily="34" charset="-128"/>
              </a:rPr>
              <a:t>Discussion:  None						</a:t>
            </a: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dirty="0">
                <a:solidFill>
                  <a:srgbClr val="000000"/>
                </a:solidFill>
                <a:ea typeface="MS PGothic" pitchFamily="34" charset="-128"/>
              </a:rPr>
              <a:t>Objections:  None </a:t>
            </a: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Motion 1</a:t>
            </a:r>
          </a:p>
        </p:txBody>
      </p:sp>
    </p:spTree>
    <p:extLst>
      <p:ext uri="{BB962C8B-B14F-4D97-AF65-F5344CB8AC3E}">
        <p14:creationId xmlns:p14="http://schemas.microsoft.com/office/powerpoint/2010/main" val="36437213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to Seek Unconditional Approval from EC to move to </a:t>
            </a:r>
            <a:r>
              <a:rPr lang="en-GB" sz="2000" b="1" dirty="0" err="1">
                <a:solidFill>
                  <a:schemeClr val="tx1"/>
                </a:solidFill>
                <a:ea typeface="MS PGothic" pitchFamily="34" charset="-128"/>
              </a:rPr>
              <a:t>RevCom</a:t>
            </a:r>
            <a:r>
              <a:rPr lang="en-GB" sz="2000" b="1" dirty="0">
                <a:solidFill>
                  <a:schemeClr val="tx1"/>
                </a:solidFill>
                <a:ea typeface="MS PGothic" pitchFamily="34" charset="-128"/>
              </a:rPr>
              <a:t>.</a:t>
            </a:r>
          </a:p>
          <a:p>
            <a:pPr>
              <a:defRPr/>
            </a:pPr>
            <a:r>
              <a:rPr lang="en-US" sz="2000" i="1" dirty="0">
                <a:solidFill>
                  <a:schemeClr val="tx1"/>
                </a:solidFill>
                <a:ea typeface="MS PGothic" pitchFamily="34" charset="-128"/>
              </a:rPr>
              <a:t>Motion: TG410 requests that 802.15 WG review and approve the CSD [15-13-0232-04] and requests unconditional approval from the EC to submit P802.15-10/D10 to </a:t>
            </a:r>
            <a:r>
              <a:rPr lang="en-US" sz="2000" i="1" dirty="0" err="1">
                <a:solidFill>
                  <a:schemeClr val="tx1"/>
                </a:solidFill>
                <a:ea typeface="MS PGothic" pitchFamily="34" charset="-128"/>
              </a:rPr>
              <a:t>RevCom</a:t>
            </a:r>
            <a:r>
              <a:rPr lang="en-US" sz="2000" i="1" dirty="0">
                <a:solidFill>
                  <a:schemeClr val="tx1"/>
                </a:solidFill>
                <a:ea typeface="MS PGothic" pitchFamily="34" charset="-128"/>
              </a:rPr>
              <a:t>.</a:t>
            </a:r>
          </a:p>
          <a:p>
            <a:pPr>
              <a:defRPr/>
            </a:pPr>
            <a:endParaRPr lang="en-US" sz="2000" i="1" dirty="0">
              <a:solidFill>
                <a:schemeClr val="tx1"/>
              </a:solidFill>
              <a:ea typeface="MS PGothic" pitchFamily="34" charset="-128"/>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rgbClr val="000000"/>
                </a:solidFill>
                <a:ea typeface="MS PGothic" pitchFamily="34" charset="-128"/>
              </a:rPr>
              <a:t>Moved: Verotiana Rabarijaona			Second: Charlie Perkins</a:t>
            </a:r>
          </a:p>
          <a:p>
            <a:pPr>
              <a:defRPr/>
            </a:pPr>
            <a:r>
              <a:rPr lang="en-GB" sz="2000" dirty="0">
                <a:solidFill>
                  <a:schemeClr val="tx1"/>
                </a:solidFill>
                <a:ea typeface="MS PGothic" pitchFamily="34" charset="-128"/>
              </a:rPr>
              <a:t>Discussion:	None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	None</a:t>
            </a: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Motion 2</a:t>
            </a:r>
          </a:p>
        </p:txBody>
      </p:sp>
    </p:spTree>
    <p:extLst>
      <p:ext uri="{BB962C8B-B14F-4D97-AF65-F5344CB8AC3E}">
        <p14:creationId xmlns:p14="http://schemas.microsoft.com/office/powerpoint/2010/main" val="8762056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395288" y="838200"/>
            <a:ext cx="8353425"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Conference Calls Reminder</a:t>
            </a:r>
          </a:p>
        </p:txBody>
      </p:sp>
      <p:sp>
        <p:nvSpPr>
          <p:cNvPr id="4"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TG10 Standing Conference Call Info</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Day:			Mon.</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Time:		6PM-8PM Mon. (Arizona)</a:t>
            </a:r>
            <a:br>
              <a:rPr lang="en-GB" sz="2400" dirty="0">
                <a:solidFill>
                  <a:srgbClr val="000000"/>
                </a:solidFill>
                <a:ea typeface="MS PGothic" pitchFamily="34" charset="-128"/>
              </a:rPr>
            </a:br>
            <a:r>
              <a:rPr lang="en-GB" sz="2400" dirty="0">
                <a:solidFill>
                  <a:srgbClr val="000000"/>
                </a:solidFill>
                <a:ea typeface="MS PGothic" pitchFamily="34" charset="-128"/>
              </a:rPr>
              <a:t>				10AM-Noon Tues. (Japan-JST, Korea)</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Conf. #:		To Be Sent to TG10 Reflector</a:t>
            </a:r>
            <a:endParaRPr lang="en-GB"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Next Call:	Mon. 21</a:t>
            </a:r>
            <a:r>
              <a:rPr lang="en-GB" sz="2400" baseline="30000" dirty="0">
                <a:solidFill>
                  <a:srgbClr val="000000"/>
                </a:solidFill>
                <a:ea typeface="MS PGothic" pitchFamily="34" charset="-128"/>
              </a:rPr>
              <a:t>st</a:t>
            </a:r>
            <a:r>
              <a:rPr lang="en-GB" sz="2400" dirty="0">
                <a:solidFill>
                  <a:srgbClr val="000000"/>
                </a:solidFill>
                <a:ea typeface="MS PGothic" pitchFamily="34" charset="-128"/>
              </a:rPr>
              <a:t>, </a:t>
            </a:r>
            <a:r>
              <a:rPr lang="en-GB" sz="2400" dirty="0">
                <a:solidFill>
                  <a:srgbClr val="000000"/>
                </a:solidFill>
                <a:ea typeface="MS PGothic" pitchFamily="34" charset="-128"/>
              </a:rPr>
              <a:t>Nov.</a:t>
            </a:r>
            <a:endParaRPr lang="en-GB" sz="2400" dirty="0">
              <a:solidFill>
                <a:srgbClr val="000000"/>
              </a:solidFill>
              <a:ea typeface="MS PGothic" pitchFamily="34" charset="-128"/>
            </a:endParaRPr>
          </a:p>
          <a:p>
            <a:pPr lvl="1" indent="0">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ea typeface="MS PGothic" pitchFamily="34" charset="-128"/>
              </a:rPr>
              <a:t>					Tues. (Japan-JST, Korea)</a:t>
            </a:r>
          </a:p>
          <a:p>
            <a:pPr lvl="1" indent="0">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a typeface="MS PGothic" pitchFamily="34" charset="-128"/>
            </a:endParaRPr>
          </a:p>
        </p:txBody>
      </p:sp>
    </p:spTree>
    <p:extLst>
      <p:ext uri="{BB962C8B-B14F-4D97-AF65-F5344CB8AC3E}">
        <p14:creationId xmlns:p14="http://schemas.microsoft.com/office/powerpoint/2010/main" val="4814432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Approval to Form TG10 BRC.</a:t>
            </a:r>
          </a:p>
          <a:p>
            <a:pPr>
              <a:defRPr/>
            </a:pPr>
            <a:r>
              <a:rPr lang="en-US" sz="2000" i="1" dirty="0">
                <a:solidFill>
                  <a:schemeClr val="tx1"/>
                </a:solidFill>
                <a:ea typeface="MS PGothic" pitchFamily="34" charset="-128"/>
              </a:rPr>
              <a:t>Move that 802.15 WG approve the formation of a Ballot Resolution Committee (BRC) for the Sponsor Balloting of the TG10 draft recommended practice with the following membership: </a:t>
            </a:r>
            <a:r>
              <a:rPr lang="en-US" sz="2000" dirty="0">
                <a:solidFill>
                  <a:schemeClr val="tx1"/>
                </a:solidFill>
                <a:ea typeface="MS PGothic" pitchFamily="34" charset="-128"/>
              </a:rPr>
              <a:t>Clint Powell, Verotiana Rabarijaona, Fumihide Kojima, Noriyuki Sato, Kiyoshi Fukui, Soo-Young Chang, Jaehwan Kim, </a:t>
            </a:r>
            <a:r>
              <a:rPr lang="en-US" sz="2000" dirty="0" err="1">
                <a:solidFill>
                  <a:schemeClr val="tx1"/>
                </a:solidFill>
                <a:ea typeface="MS PGothic" pitchFamily="34" charset="-128"/>
              </a:rPr>
              <a:t>SangSung</a:t>
            </a:r>
            <a:r>
              <a:rPr lang="en-US" sz="2000" dirty="0">
                <a:solidFill>
                  <a:schemeClr val="tx1"/>
                </a:solidFill>
                <a:ea typeface="MS PGothic" pitchFamily="34" charset="-128"/>
              </a:rPr>
              <a:t> Choi, Charlie Perkins.</a:t>
            </a:r>
            <a:r>
              <a:rPr lang="en-US" sz="2000" i="1" dirty="0">
                <a:solidFill>
                  <a:schemeClr val="tx1"/>
                </a:solidFill>
                <a:ea typeface="MS PGothic" pitchFamily="34" charset="-128"/>
              </a:rPr>
              <a:t> The 802.15 TG10 BRC is authorized to approve comment resolutions and to approve the start of recirculation ballots of the TG10 draft on behalf of the 802.15 WG. Comment resolution on recirculation ballots between sessions will be conducted via reflector email and via teleconferences announced to the reflector as per the LMSC 802 WG P&amp;P.</a:t>
            </a:r>
          </a:p>
          <a:p>
            <a:pPr>
              <a:defRPr/>
            </a:pPr>
            <a:endParaRPr lang="en-US" sz="2000" i="1" dirty="0">
              <a:solidFill>
                <a:schemeClr val="tx1"/>
              </a:solidFill>
              <a:ea typeface="MS PGothic" pitchFamily="34" charset="-128"/>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000" dirty="0">
                <a:solidFill>
                  <a:srgbClr val="000000"/>
                </a:solidFill>
                <a:ea typeface="MS PGothic" pitchFamily="34" charset="-128"/>
              </a:rPr>
              <a:t>Moved:  Clint Powell			Second:</a:t>
            </a:r>
          </a:p>
          <a:p>
            <a:pPr>
              <a:defRPr/>
            </a:pPr>
            <a:r>
              <a:rPr lang="en-GB" sz="2000" dirty="0">
                <a:solidFill>
                  <a:schemeClr val="tx1"/>
                </a:solidFill>
                <a:ea typeface="MS PGothic" pitchFamily="34" charset="-128"/>
              </a:rPr>
              <a:t>Discussion: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a:t>
            </a:r>
            <a:r>
              <a:rPr lang="en-US" sz="2000" dirty="0">
                <a:solidFill>
                  <a:srgbClr val="000000"/>
                </a:solidFill>
                <a:ea typeface="MS PGothic" pitchFamily="34" charset="-128"/>
              </a:rPr>
              <a:t>:</a:t>
            </a: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Motion 1 to WG</a:t>
            </a:r>
          </a:p>
        </p:txBody>
      </p:sp>
    </p:spTree>
    <p:extLst>
      <p:ext uri="{BB962C8B-B14F-4D97-AF65-F5344CB8AC3E}">
        <p14:creationId xmlns:p14="http://schemas.microsoft.com/office/powerpoint/2010/main" val="128791483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334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000" b="1" dirty="0">
                <a:solidFill>
                  <a:schemeClr val="tx1"/>
                </a:solidFill>
                <a:ea typeface="MS PGothic" pitchFamily="34" charset="-128"/>
              </a:rPr>
              <a:t>Motion for WG to Seek Unconditional Approval from EC to move to </a:t>
            </a:r>
            <a:r>
              <a:rPr lang="en-GB" sz="2000" b="1" dirty="0" err="1">
                <a:solidFill>
                  <a:schemeClr val="tx1"/>
                </a:solidFill>
                <a:ea typeface="MS PGothic" pitchFamily="34" charset="-128"/>
              </a:rPr>
              <a:t>RevCom</a:t>
            </a:r>
            <a:r>
              <a:rPr lang="en-GB" sz="2000" b="1" dirty="0">
                <a:solidFill>
                  <a:schemeClr val="tx1"/>
                </a:solidFill>
                <a:ea typeface="MS PGothic" pitchFamily="34" charset="-128"/>
              </a:rPr>
              <a:t>.</a:t>
            </a:r>
          </a:p>
          <a:p>
            <a:pPr>
              <a:defRPr/>
            </a:pPr>
            <a:r>
              <a:rPr lang="en-US" sz="2000" i="1" dirty="0">
                <a:solidFill>
                  <a:schemeClr val="tx1"/>
                </a:solidFill>
                <a:ea typeface="MS PGothic" pitchFamily="34" charset="-128"/>
              </a:rPr>
              <a:t>Motion: that 802.15 WG reviewed and approves the CSD [15-13-0232-04] and requests unconditional approval from the EC to submit P802.15-10/D10 to </a:t>
            </a:r>
            <a:r>
              <a:rPr lang="en-US" sz="2000" i="1" dirty="0" err="1">
                <a:solidFill>
                  <a:schemeClr val="tx1"/>
                </a:solidFill>
                <a:ea typeface="MS PGothic" pitchFamily="34" charset="-128"/>
              </a:rPr>
              <a:t>RevCom</a:t>
            </a:r>
            <a:r>
              <a:rPr lang="en-US" sz="2000" i="1" dirty="0">
                <a:solidFill>
                  <a:schemeClr val="tx1"/>
                </a:solidFill>
                <a:ea typeface="MS PGothic" pitchFamily="34" charset="-128"/>
              </a:rPr>
              <a:t>.</a:t>
            </a:r>
          </a:p>
          <a:p>
            <a:pPr>
              <a:defRPr/>
            </a:pPr>
            <a:endParaRPr lang="en-US" sz="2000" i="1" dirty="0">
              <a:solidFill>
                <a:schemeClr val="tx1"/>
              </a:solidFill>
              <a:ea typeface="MS PGothic" pitchFamily="34" charset="-128"/>
            </a:endParaRPr>
          </a:p>
          <a:p>
            <a:pPr>
              <a:defRPr/>
            </a:pPr>
            <a:r>
              <a:rPr lang="en-US" sz="2000" dirty="0">
                <a:solidFill>
                  <a:schemeClr val="tx1"/>
                </a:solidFill>
                <a:ea typeface="MS PGothic" pitchFamily="34" charset="-128"/>
              </a:rPr>
              <a:t>Moved: 	</a:t>
            </a:r>
            <a:r>
              <a:rPr lang="en-US" sz="2000" dirty="0">
                <a:solidFill>
                  <a:srgbClr val="000000"/>
                </a:solidFill>
                <a:ea typeface="MS PGothic" pitchFamily="34" charset="-128"/>
              </a:rPr>
              <a:t> Clint Powell </a:t>
            </a:r>
            <a:r>
              <a:rPr lang="en-US" sz="2000" dirty="0">
                <a:solidFill>
                  <a:schemeClr val="tx1"/>
                </a:solidFill>
                <a:ea typeface="MS PGothic" pitchFamily="34" charset="-128"/>
              </a:rPr>
              <a:t>		Second:  </a:t>
            </a:r>
          </a:p>
          <a:p>
            <a:pPr>
              <a:defRPr/>
            </a:pPr>
            <a:r>
              <a:rPr lang="en-GB" sz="2000" dirty="0">
                <a:solidFill>
                  <a:schemeClr val="tx1"/>
                </a:solidFill>
                <a:ea typeface="MS PGothic" pitchFamily="34" charset="-128"/>
              </a:rPr>
              <a:t>Discussion:  						</a:t>
            </a:r>
            <a:endParaRPr lang="en-US" sz="2000" dirty="0">
              <a:solidFill>
                <a:schemeClr val="tx1"/>
              </a:solidFill>
              <a:ea typeface="MS PGothic" pitchFamily="34" charset="-128"/>
            </a:endParaRPr>
          </a:p>
          <a:p>
            <a:pPr>
              <a:defRPr/>
            </a:pPr>
            <a:r>
              <a:rPr lang="en-GB" sz="2000" dirty="0">
                <a:solidFill>
                  <a:schemeClr val="tx1"/>
                </a:solidFill>
                <a:ea typeface="MS PGothic" pitchFamily="34" charset="-128"/>
              </a:rPr>
              <a:t>Objections:</a:t>
            </a:r>
            <a:endParaRPr lang="en-US" sz="2000" dirty="0">
              <a:solidFill>
                <a:schemeClr val="tx1"/>
              </a:solidFill>
              <a:ea typeface="MS PGothic" pitchFamily="34" charset="-128"/>
            </a:endParaRPr>
          </a:p>
        </p:txBody>
      </p:sp>
      <p:sp>
        <p:nvSpPr>
          <p:cNvPr id="6" name="Text Box 3"/>
          <p:cNvSpPr txBox="1">
            <a:spLocks noChangeArrowheads="1"/>
          </p:cNvSpPr>
          <p:nvPr/>
        </p:nvSpPr>
        <p:spPr bwMode="auto">
          <a:xfrm>
            <a:off x="6858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TG10 Motion 2 to WG</a:t>
            </a:r>
            <a:endParaRPr lang="en-US" sz="3600" dirty="0"/>
          </a:p>
        </p:txBody>
      </p:sp>
    </p:spTree>
    <p:extLst>
      <p:ext uri="{BB962C8B-B14F-4D97-AF65-F5344CB8AC3E}">
        <p14:creationId xmlns:p14="http://schemas.microsoft.com/office/powerpoint/2010/main" val="4628737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95</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extLst>
      <p:ext uri="{BB962C8B-B14F-4D97-AF65-F5344CB8AC3E}">
        <p14:creationId xmlns:p14="http://schemas.microsoft.com/office/powerpoint/2010/main" val="192256405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1986034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r>
              <a:rPr lang="en-US" sz="2800" b="1" dirty="0" smtClean="0">
                <a:latin typeface="Times New Roman" charset="0"/>
                <a:ea typeface="ＭＳ Ｐゴシック" charset="0"/>
                <a:cs typeface="ＭＳ Ｐゴシック" charset="0"/>
              </a:rPr>
              <a:t>(15-16-760-00)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8 Nov, AM1: </a:t>
            </a:r>
            <a:r>
              <a:rPr lang="en-US" sz="2400" b="1" dirty="0"/>
              <a:t>Opening report, Agenda, </a:t>
            </a:r>
            <a:r>
              <a:rPr lang="en-US" sz="2400" b="1" dirty="0" smtClean="0"/>
              <a:t>Status update, and Functional decomposition review</a:t>
            </a:r>
            <a:endParaRPr lang="en-US" sz="2400" dirty="0" smtClean="0"/>
          </a:p>
          <a:p>
            <a:pPr marL="342900" indent="-342900">
              <a:buClr>
                <a:srgbClr val="FF0000"/>
              </a:buClr>
              <a:buFont typeface="Wingdings" charset="2"/>
              <a:buChar char="q"/>
            </a:pPr>
            <a:r>
              <a:rPr lang="en-US" sz="2400" b="1" dirty="0"/>
              <a:t>Tuesday </a:t>
            </a:r>
            <a:r>
              <a:rPr lang="en-US" sz="2400" b="1" dirty="0" smtClean="0"/>
              <a:t>8 Nov, AM2: Session focus: Header Compression, PDE, MMI, Management Protocols Module (MPM), possibly Generic Module, assignment of unassigned modules</a:t>
            </a:r>
            <a:endParaRPr lang="en-US" sz="2000" b="1" dirty="0"/>
          </a:p>
          <a:p>
            <a:pPr marL="342900" indent="-342900">
              <a:buClr>
                <a:srgbClr val="FF0000"/>
              </a:buClr>
              <a:buFont typeface="Wingdings" charset="2"/>
              <a:buChar char="q"/>
            </a:pPr>
            <a:r>
              <a:rPr lang="en-US" sz="2400" b="1" dirty="0" smtClean="0"/>
              <a:t>Wednesday 9 Nov, PM1</a:t>
            </a:r>
            <a:r>
              <a:rPr lang="en-US" sz="2400" b="1" dirty="0"/>
              <a:t>: </a:t>
            </a:r>
            <a:r>
              <a:rPr lang="en-US" sz="2400" b="1" dirty="0" smtClean="0"/>
              <a:t>Detailed discussion on PDE</a:t>
            </a:r>
          </a:p>
          <a:p>
            <a:pPr marL="342900" indent="-342900">
              <a:buClr>
                <a:srgbClr val="FF0000"/>
              </a:buClr>
              <a:buFont typeface="Wingdings" charset="2"/>
              <a:buChar char="q"/>
            </a:pPr>
            <a:r>
              <a:rPr lang="en-US" sz="2400" b="1" dirty="0" smtClean="0"/>
              <a:t>Wednesday 9 Nov, PM2: </a:t>
            </a:r>
            <a:r>
              <a:rPr lang="en-US" sz="2400" b="1" dirty="0"/>
              <a:t>Detailed discussion on </a:t>
            </a:r>
            <a:r>
              <a:rPr lang="en-US" sz="2400" b="1" dirty="0" smtClean="0"/>
              <a:t>MMI</a:t>
            </a:r>
          </a:p>
          <a:p>
            <a:pPr marL="342900" indent="-342900">
              <a:buClr>
                <a:srgbClr val="FF0000"/>
              </a:buClr>
              <a:buFont typeface="Wingdings" charset="2"/>
              <a:buChar char="q"/>
            </a:pPr>
            <a:r>
              <a:rPr lang="en-US" sz="2400" b="1" dirty="0" smtClean="0"/>
              <a:t>Thursday 10 Nov, AM1: </a:t>
            </a:r>
            <a:r>
              <a:rPr lang="en-US" sz="2400" b="1" dirty="0"/>
              <a:t>Detailed discussion on </a:t>
            </a:r>
            <a:r>
              <a:rPr lang="en-US" sz="2400" b="1" dirty="0" smtClean="0"/>
              <a:t>MPM</a:t>
            </a:r>
          </a:p>
          <a:p>
            <a:pPr marL="342900" indent="-342900">
              <a:buClr>
                <a:srgbClr val="FF0000"/>
              </a:buClr>
              <a:buFont typeface="Wingdings" charset="2"/>
              <a:buChar char="q"/>
            </a:pPr>
            <a:r>
              <a:rPr lang="en-US" sz="2400" b="1" dirty="0" smtClean="0"/>
              <a:t>Thursday 10 Nov, AM2: Detailed discussion on header compression, Generic Module, Assigned module status, recap on week’s efforts, define the next steps, timetable for completion, phone calls</a:t>
            </a:r>
            <a:r>
              <a:rPr lang="en-US" sz="2400" dirty="0" smtClean="0"/>
              <a:t>  </a:t>
            </a:r>
            <a:endParaRPr lang="en-US" sz="2400" dirty="0"/>
          </a:p>
        </p:txBody>
      </p:sp>
    </p:spTree>
    <p:extLst>
      <p:ext uri="{BB962C8B-B14F-4D97-AF65-F5344CB8AC3E}">
        <p14:creationId xmlns:p14="http://schemas.microsoft.com/office/powerpoint/2010/main" val="730127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8 Nov, AM1</a:t>
            </a:r>
            <a:r>
              <a:rPr lang="en-US" sz="2400" b="1" dirty="0"/>
              <a:t>: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15-16-0760-00</a:t>
            </a:r>
          </a:p>
          <a:p>
            <a:pPr marL="800100" lvl="1" indent="-342900">
              <a:buClr>
                <a:srgbClr val="FF0000"/>
              </a:buClr>
              <a:buFont typeface="Wingdings" charset="2"/>
              <a:buChar char="q"/>
            </a:pPr>
            <a:r>
              <a:rPr lang="en-US" sz="2400" b="1" dirty="0" smtClean="0"/>
              <a:t>Approve Minutes from previous session, 15-16-0693-00</a:t>
            </a:r>
          </a:p>
          <a:p>
            <a:pPr marL="800100" lvl="1" indent="-342900">
              <a:buClr>
                <a:srgbClr val="FF0000"/>
              </a:buClr>
              <a:buFont typeface="Wingdings" charset="2"/>
              <a:buChar char="q"/>
            </a:pPr>
            <a:r>
              <a:rPr lang="en-US" sz="2400" b="1" dirty="0" smtClean="0"/>
              <a:t>Status Update</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1540840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99</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4216539"/>
          </a:xfrm>
          <a:prstGeom prst="rect">
            <a:avLst/>
          </a:prstGeom>
          <a:noFill/>
        </p:spPr>
        <p:txBody>
          <a:bodyPr wrap="square" rtlCol="0">
            <a:spAutoFit/>
          </a:bodyPr>
          <a:lstStyle/>
          <a:p>
            <a:endParaRPr lang="en-US" sz="2000" b="1" dirty="0" smtClean="0"/>
          </a:p>
          <a:p>
            <a:pPr marL="457200" indent="-227013">
              <a:buFont typeface="+mj-lt"/>
              <a:buAutoNum type="arabicPeriod"/>
            </a:pPr>
            <a:r>
              <a:rPr lang="en-US" sz="1800" dirty="0" smtClean="0"/>
              <a:t>Functional decomposition</a:t>
            </a:r>
          </a:p>
          <a:p>
            <a:pPr marL="973137" lvl="1" indent="-285750">
              <a:buFont typeface="Arial"/>
              <a:buChar char="•"/>
            </a:pPr>
            <a:r>
              <a:rPr lang="en-US" sz="1800" dirty="0" smtClean="0"/>
              <a:t>defined</a:t>
            </a:r>
          </a:p>
          <a:p>
            <a:pPr marL="457200" indent="-227013">
              <a:buFont typeface="+mj-lt"/>
              <a:buAutoNum type="arabicPeriod"/>
            </a:pPr>
            <a:r>
              <a:rPr lang="en-US" sz="1800" dirty="0" smtClean="0"/>
              <a:t>Protocol Discrimination Entity (PDE)</a:t>
            </a:r>
          </a:p>
          <a:p>
            <a:pPr marL="973137" lvl="1" indent="-285750">
              <a:buFont typeface="Arial"/>
              <a:buChar char="•"/>
            </a:pPr>
            <a:r>
              <a:rPr lang="en-US" sz="1800" dirty="0" smtClean="0"/>
              <a:t>Major functions defined </a:t>
            </a:r>
          </a:p>
          <a:p>
            <a:pPr marL="457200" indent="-227013">
              <a:buFont typeface="+mj-lt"/>
              <a:buAutoNum type="arabicPeriod"/>
            </a:pPr>
            <a:r>
              <a:rPr lang="en-US" sz="1800" dirty="0" smtClean="0"/>
              <a:t>Multiplexed MAC Interface (MMI)</a:t>
            </a:r>
          </a:p>
          <a:p>
            <a:pPr marL="973137" lvl="1" indent="-285750">
              <a:buFont typeface="Arial"/>
              <a:buChar char="•"/>
            </a:pPr>
            <a:r>
              <a:rPr lang="en-US" sz="1800" dirty="0" smtClean="0"/>
              <a:t>Major functions defined</a:t>
            </a:r>
          </a:p>
          <a:p>
            <a:pPr marL="973137" lvl="1" indent="-285750">
              <a:buFont typeface="Arial"/>
              <a:buChar char="•"/>
            </a:pPr>
            <a:r>
              <a:rPr lang="en-US" sz="1800" dirty="0" smtClean="0"/>
              <a:t>Primitives are being defined</a:t>
            </a:r>
          </a:p>
          <a:p>
            <a:pPr marL="457200" indent="-227013">
              <a:buFont typeface="+mj-lt"/>
              <a:buAutoNum type="arabicPeriod"/>
            </a:pPr>
            <a:r>
              <a:rPr lang="en-US" sz="1800" dirty="0" smtClean="0"/>
              <a:t>Management Protocols Module (MPM)</a:t>
            </a:r>
          </a:p>
          <a:p>
            <a:pPr marL="973137" lvl="1" indent="-285750">
              <a:buFont typeface="Arial"/>
              <a:buChar char="•"/>
            </a:pPr>
            <a:r>
              <a:rPr lang="en-US" sz="1600" dirty="0" smtClean="0"/>
              <a:t>PHY configuration is underway</a:t>
            </a:r>
          </a:p>
          <a:p>
            <a:pPr marL="973137" lvl="1" indent="-285750">
              <a:buFont typeface="Arial"/>
              <a:buChar char="•"/>
            </a:pPr>
            <a:r>
              <a:rPr lang="en-US" sz="1600" dirty="0" smtClean="0"/>
              <a:t>MAC configuration is underway</a:t>
            </a:r>
          </a:p>
          <a:p>
            <a:pPr marL="457200" indent="-227013">
              <a:buFont typeface="+mj-lt"/>
              <a:buAutoNum type="arabicPeriod"/>
            </a:pPr>
            <a:r>
              <a:rPr lang="en-US" sz="1800" dirty="0" smtClean="0"/>
              <a:t>Define ULI frame mechanism (ULI IE/Payload).</a:t>
            </a:r>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2843155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36818</TotalTime>
  <Words>10621</Words>
  <Application>Microsoft Office PowerPoint</Application>
  <PresentationFormat>On-screen Show (4:3)</PresentationFormat>
  <Paragraphs>2127</Paragraphs>
  <Slides>160</Slides>
  <Notes>71</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6" baseType="lpstr">
      <vt:lpstr>Times New Roman</vt:lpstr>
      <vt:lpstr>ＭＳ Ｐゴシック</vt:lpstr>
      <vt:lpstr>Arial</vt:lpstr>
      <vt:lpstr>Arial Rounded MT Bold</vt:lpstr>
      <vt:lpstr>IEEE-802_15</vt:lpstr>
      <vt:lpstr>Worksheet</vt:lpstr>
      <vt:lpstr>105th Session of meetings of the IEEE 802.15 Working Group for Wireless Specialty Networks</vt:lpstr>
      <vt:lpstr>PowerPoint Presentation</vt:lpstr>
      <vt:lpstr>San Antonio Session Objectives November 6-11, 2016</vt:lpstr>
      <vt:lpstr>San Antonio Session Objectives November 6-11, 2016</vt:lpstr>
      <vt:lpstr>San Antonio Session Objectives November 6-11, 2016</vt:lpstr>
      <vt:lpstr>San Antonio Session Objectives November 6-11, 2016</vt:lpstr>
      <vt:lpstr>San Antonio Session Objectives November 6-11, 2016</vt:lpstr>
      <vt:lpstr>San Antonio Session Objectives November 6-11, 2016</vt:lpstr>
      <vt:lpstr>PowerPoint Presentation</vt:lpstr>
      <vt:lpstr>TG 3d November 2016 Closing Report</vt:lpstr>
      <vt:lpstr>Meetings/Contributions/Tasks Completed</vt:lpstr>
      <vt:lpstr>Tasks for the January 2017 Meeting / Telco</vt:lpstr>
      <vt:lpstr>PowerPoint Presentation</vt:lpstr>
      <vt:lpstr>802.15.3e Officers</vt:lpstr>
      <vt:lpstr>Sponsor Ballot results</vt:lpstr>
      <vt:lpstr>Goals for this meeting</vt:lpstr>
      <vt:lpstr>TG3e Accomplishments</vt:lpstr>
      <vt:lpstr>Contributions</vt:lpstr>
      <vt:lpstr>TG Motion</vt:lpstr>
      <vt:lpstr>BRC Telecon Schedule</vt:lpstr>
      <vt:lpstr>Schedule Plan Details</vt:lpstr>
      <vt:lpstr>TG Motion</vt:lpstr>
      <vt:lpstr>WG Motion</vt:lpstr>
      <vt:lpstr>WG Motion</vt:lpstr>
      <vt:lpstr>Special Thanks To</vt:lpstr>
      <vt:lpstr>PowerPoint Presentation</vt:lpstr>
      <vt:lpstr>IEEE 802.15 TG4s Closing report</vt:lpstr>
      <vt:lpstr>TG4s schedule for the week</vt:lpstr>
      <vt:lpstr>Agenda</vt:lpstr>
      <vt:lpstr>Contributions</vt:lpstr>
      <vt:lpstr>Accomplishment for the meeting</vt:lpstr>
      <vt:lpstr>Timeline</vt:lpstr>
      <vt:lpstr>Time planning</vt:lpstr>
      <vt:lpstr>TG Motion #1</vt:lpstr>
      <vt:lpstr>WG Motion #1</vt:lpstr>
      <vt:lpstr>PowerPoint Presentation</vt:lpstr>
      <vt:lpstr>PowerPoint Presentation</vt:lpstr>
      <vt:lpstr>PowerPoint Presentation</vt:lpstr>
      <vt:lpstr>PowerPoint Presentation</vt:lpstr>
      <vt:lpstr>Agenda 15-16-0727-00-004v</vt:lpstr>
      <vt:lpstr>PowerPoint Presentation</vt:lpstr>
      <vt:lpstr>PowerPoint Presentation</vt:lpstr>
      <vt:lpstr>PowerPoint Presentation</vt:lpstr>
      <vt:lpstr>TG BRC Motion</vt:lpstr>
      <vt:lpstr>Request for Sponsor Ballot</vt:lpstr>
      <vt:lpstr>PowerPoint Presentation</vt:lpstr>
      <vt:lpstr>WG BRC Motion</vt:lpstr>
      <vt:lpstr>Request for Sponsor Ballot</vt:lpstr>
      <vt:lpstr>BRC Call times</vt:lpstr>
      <vt:lpstr>Timeline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802.15.7m OWC  Closing report   San Antonio  Nov. 11, 2016</vt:lpstr>
      <vt:lpstr>Agenda items for the week</vt:lpstr>
      <vt:lpstr>Accomplishment for the Nov. meeting</vt:lpstr>
      <vt:lpstr>Plan for Jan. Meeting</vt:lpstr>
      <vt:lpstr>TG8 PAC Closing Report</vt:lpstr>
      <vt:lpstr>Meeting Objectives</vt:lpstr>
      <vt:lpstr>Achievements</vt:lpstr>
      <vt:lpstr>TG8 Motion</vt:lpstr>
      <vt:lpstr>WG15 Motion</vt:lpstr>
      <vt:lpstr>Plan for January Interim</vt:lpstr>
      <vt:lpstr>Timeline</vt:lpstr>
      <vt:lpstr>TG8 PAC Officers </vt:lpstr>
      <vt:lpstr> Thank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TG12 Officers</vt:lpstr>
      <vt:lpstr>TG12 Meeting Goals (15-16-760-00) </vt:lpstr>
      <vt:lpstr>TG12 Meeting</vt:lpstr>
      <vt:lpstr>Status Update</vt:lpstr>
      <vt:lpstr>802.15.12 Functional Decomposition</vt:lpstr>
      <vt:lpstr>PHY and DLL  Functional Decomposition</vt:lpstr>
      <vt:lpstr>802.15.12 Protocol Discrimination Entity (PDE)  </vt:lpstr>
      <vt:lpstr>802.15.12 Multiplexed MAC interface  (MMI)</vt:lpstr>
      <vt:lpstr>802.15.12 Mandatory Protocol</vt:lpstr>
      <vt:lpstr>802.15.12 Discovery Techniques</vt:lpstr>
      <vt:lpstr>802.15.12 Optional Protocols</vt:lpstr>
      <vt:lpstr>802.15.12 Optional Protocols</vt:lpstr>
      <vt:lpstr>Frame Composition</vt:lpstr>
      <vt:lpstr>Future Efforts</vt:lpstr>
      <vt:lpstr>Meeting Accomplishments </vt:lpstr>
      <vt:lpstr>Schedule</vt:lpstr>
      <vt:lpstr>IEEE 802.15 IG HRRC (High Rate Rail Communications Interest Group)  Closing Report</vt:lpstr>
      <vt:lpstr>IG Group Leadership</vt:lpstr>
      <vt:lpstr>Sessions</vt:lpstr>
      <vt:lpstr>Meeting Accomplishments</vt:lpstr>
      <vt:lpstr>Meeting Accomplishments</vt:lpstr>
      <vt:lpstr>Future Plans</vt:lpstr>
      <vt:lpstr>PowerPoint Presentation</vt:lpstr>
      <vt:lpstr>IG THz November 2016  Closing Report</vt:lpstr>
      <vt:lpstr>Meetings/Contributions</vt:lpstr>
      <vt:lpstr>Schedule of IG THz Meetings for 2017</vt:lpstr>
      <vt:lpstr>IG LPWA November 2016  Closing Report</vt:lpstr>
      <vt:lpstr>Meeting Goals</vt:lpstr>
      <vt:lpstr>Meetings / Contributions</vt:lpstr>
      <vt:lpstr>Meeting Achievements</vt:lpstr>
      <vt:lpstr>Future Meeting Schedule</vt:lpstr>
      <vt:lpstr>Next Steps</vt:lpstr>
      <vt:lpstr>Thank You! Questions?</vt:lpstr>
      <vt:lpstr>IEEE 802.15 IG DEP   Closing Report  San Antonio, TX, USA November 9th, 2016</vt:lpstr>
      <vt:lpstr>Meeting Objectives</vt:lpstr>
      <vt:lpstr>Meeting Accomplishments</vt:lpstr>
      <vt:lpstr>Contributions</vt:lpstr>
      <vt:lpstr>PowerPoint Presentation</vt:lpstr>
      <vt:lpstr>PowerPoint Presentation</vt:lpstr>
      <vt:lpstr>SCmaintenance/SCwng Officer</vt:lpstr>
      <vt:lpstr>Chair’s Role</vt:lpstr>
      <vt:lpstr>SC Meeting Goals (Agenda 15-16-0758-00)</vt:lpstr>
      <vt:lpstr>SC Maintenance</vt:lpstr>
      <vt:lpstr>SC IETF Officers</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lpstr>PowerPoint Presentation</vt:lpstr>
      <vt:lpstr>End of Closing Reports</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653</cp:revision>
  <cp:lastPrinted>2000-07-07T01:25:49Z</cp:lastPrinted>
  <dcterms:created xsi:type="dcterms:W3CDTF">1999-06-22T06:24:01Z</dcterms:created>
  <dcterms:modified xsi:type="dcterms:W3CDTF">2016-12-02T13:42:29Z</dcterms:modified>
</cp:coreProperties>
</file>