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9" r:id="rId2"/>
    <p:sldId id="279" r:id="rId3"/>
    <p:sldId id="272" r:id="rId4"/>
    <p:sldId id="275" r:id="rId5"/>
    <p:sldId id="273" r:id="rId6"/>
    <p:sldId id="274" r:id="rId7"/>
    <p:sldId id="276" r:id="rId8"/>
    <p:sldId id="277" r:id="rId9"/>
    <p:sldId id="278" r:id="rId10"/>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11" autoAdjust="0"/>
    <p:restoredTop sz="94660"/>
  </p:normalViewPr>
  <p:slideViewPr>
    <p:cSldViewPr showGuides="1">
      <p:cViewPr varScale="1">
        <p:scale>
          <a:sx n="65" d="100"/>
          <a:sy n="65" d="100"/>
        </p:scale>
        <p:origin x="144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43444" y="199731"/>
            <a:ext cx="261689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dirty="0"/>
              <a:t>doc.: IEEE 802.15-&lt;doc#&gt;</a:t>
            </a:r>
          </a:p>
        </p:txBody>
      </p:sp>
      <p:sp>
        <p:nvSpPr>
          <p:cNvPr id="3075" name="Rectangle 3"/>
          <p:cNvSpPr>
            <a:spLocks noGrp="1" noChangeArrowheads="1"/>
          </p:cNvSpPr>
          <p:nvPr>
            <p:ph type="dt" sz="quarter" idx="1"/>
          </p:nvPr>
        </p:nvSpPr>
        <p:spPr bwMode="auto">
          <a:xfrm>
            <a:off x="675427" y="199731"/>
            <a:ext cx="22437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dirty="0"/>
              <a:t>&lt;month year&gt;</a:t>
            </a:r>
          </a:p>
        </p:txBody>
      </p:sp>
      <p:sp>
        <p:nvSpPr>
          <p:cNvPr id="3076" name="Rectangle 4"/>
          <p:cNvSpPr>
            <a:spLocks noGrp="1" noChangeArrowheads="1"/>
          </p:cNvSpPr>
          <p:nvPr>
            <p:ph type="ftr" sz="quarter" idx="2"/>
          </p:nvPr>
        </p:nvSpPr>
        <p:spPr bwMode="auto">
          <a:xfrm>
            <a:off x="4041767" y="9549025"/>
            <a:ext cx="2095673"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ja-JP" dirty="0"/>
              <a:t>&lt;author&gt;, &lt;company&gt;</a:t>
            </a:r>
          </a:p>
        </p:txBody>
      </p:sp>
      <p:sp>
        <p:nvSpPr>
          <p:cNvPr id="3077" name="Rectangle 5"/>
          <p:cNvSpPr>
            <a:spLocks noGrp="1" noChangeArrowheads="1"/>
          </p:cNvSpPr>
          <p:nvPr>
            <p:ph type="sldNum" sz="quarter" idx="3"/>
          </p:nvPr>
        </p:nvSpPr>
        <p:spPr bwMode="auto">
          <a:xfrm>
            <a:off x="2619978" y="9549025"/>
            <a:ext cx="1346227"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ja-JP" dirty="0"/>
              <a:t>Page </a:t>
            </a:r>
            <a:fld id="{F0FFAB03-89E0-4626-923C-3D0035B3C66E}" type="slidenum">
              <a:rPr lang="en-US" altLang="ja-JP"/>
              <a:pPr>
                <a:defRPr/>
              </a:pPr>
              <a:t>‹#›</a:t>
            </a:fld>
            <a:endParaRPr lang="en-US" altLang="ja-JP" dirty="0"/>
          </a:p>
        </p:txBody>
      </p:sp>
      <p:sp>
        <p:nvSpPr>
          <p:cNvPr id="7174" name="Line 6"/>
          <p:cNvSpPr>
            <a:spLocks noChangeShapeType="1"/>
          </p:cNvSpPr>
          <p:nvPr/>
        </p:nvSpPr>
        <p:spPr bwMode="auto">
          <a:xfrm>
            <a:off x="673885" y="411800"/>
            <a:ext cx="5387994"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3079" name="Rectangle 7"/>
          <p:cNvSpPr>
            <a:spLocks noChangeArrowheads="1"/>
          </p:cNvSpPr>
          <p:nvPr/>
        </p:nvSpPr>
        <p:spPr bwMode="auto">
          <a:xfrm>
            <a:off x="673885" y="9549026"/>
            <a:ext cx="69084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ja-JP" sz="1200" dirty="0"/>
              <a:t>Submission</a:t>
            </a:r>
          </a:p>
        </p:txBody>
      </p:sp>
      <p:sp>
        <p:nvSpPr>
          <p:cNvPr id="7176" name="Line 8"/>
          <p:cNvSpPr>
            <a:spLocks noChangeShapeType="1"/>
          </p:cNvSpPr>
          <p:nvPr/>
        </p:nvSpPr>
        <p:spPr bwMode="auto">
          <a:xfrm>
            <a:off x="673885" y="9537211"/>
            <a:ext cx="5537574"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extLst>
      <p:ext uri="{BB962C8B-B14F-4D97-AF65-F5344CB8AC3E}">
        <p14:creationId xmlns:p14="http://schemas.microsoft.com/office/powerpoint/2010/main" val="25509483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67882" y="115346"/>
            <a:ext cx="2734091"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dirty="0"/>
              <a:t>doc.: IEEE 802.15-&lt;doc#&gt;</a:t>
            </a:r>
          </a:p>
        </p:txBody>
      </p:sp>
      <p:sp>
        <p:nvSpPr>
          <p:cNvPr id="2051" name="Rectangle 3"/>
          <p:cNvSpPr>
            <a:spLocks noGrp="1" noChangeArrowheads="1"/>
          </p:cNvSpPr>
          <p:nvPr>
            <p:ph type="dt" idx="1"/>
          </p:nvPr>
        </p:nvSpPr>
        <p:spPr bwMode="auto">
          <a:xfrm>
            <a:off x="635333" y="115346"/>
            <a:ext cx="265852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dirty="0"/>
              <a:t>&lt;month year&gt;</a:t>
            </a:r>
          </a:p>
        </p:txBody>
      </p:sp>
      <p:sp>
        <p:nvSpPr>
          <p:cNvPr id="5124"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897485" y="4686752"/>
            <a:ext cx="4940793" cy="44403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noProof="0"/>
              <a:t>Click to edit Master text styles</a:t>
            </a:r>
          </a:p>
          <a:p>
            <a:pPr lvl="1"/>
            <a:r>
              <a:rPr lang="en-US" altLang="ja-JP" noProof="0"/>
              <a:t>Second level</a:t>
            </a:r>
          </a:p>
          <a:p>
            <a:pPr lvl="2"/>
            <a:r>
              <a:rPr lang="en-US" altLang="ja-JP" noProof="0"/>
              <a:t>Third level</a:t>
            </a:r>
          </a:p>
          <a:p>
            <a:pPr lvl="3"/>
            <a:r>
              <a:rPr lang="en-US" altLang="ja-JP" noProof="0"/>
              <a:t>Fourth level</a:t>
            </a:r>
          </a:p>
          <a:p>
            <a:pPr lvl="4"/>
            <a:r>
              <a:rPr lang="en-US" altLang="ja-JP" noProof="0"/>
              <a:t>Fifth level</a:t>
            </a:r>
          </a:p>
        </p:txBody>
      </p:sp>
      <p:sp>
        <p:nvSpPr>
          <p:cNvPr id="2054" name="Rectangle 6"/>
          <p:cNvSpPr>
            <a:spLocks noGrp="1" noChangeArrowheads="1"/>
          </p:cNvSpPr>
          <p:nvPr>
            <p:ph type="ftr" sz="quarter" idx="4"/>
          </p:nvPr>
        </p:nvSpPr>
        <p:spPr bwMode="auto">
          <a:xfrm>
            <a:off x="3663959" y="9552401"/>
            <a:ext cx="243801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ja-JP" dirty="0"/>
              <a:t>&lt;author&gt;, &lt;company&gt;</a:t>
            </a:r>
          </a:p>
        </p:txBody>
      </p:sp>
      <p:sp>
        <p:nvSpPr>
          <p:cNvPr id="2055" name="Rectangle 7"/>
          <p:cNvSpPr>
            <a:spLocks noGrp="1" noChangeArrowheads="1"/>
          </p:cNvSpPr>
          <p:nvPr>
            <p:ph type="sldNum" sz="quarter" idx="5"/>
          </p:nvPr>
        </p:nvSpPr>
        <p:spPr bwMode="auto">
          <a:xfrm>
            <a:off x="2849746" y="9552401"/>
            <a:ext cx="77874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ja-JP" dirty="0"/>
              <a:t>Page </a:t>
            </a:r>
            <a:fld id="{44F6FFEA-2EA3-41B8-9D1F-84CF1B7A7AF6}" type="slidenum">
              <a:rPr lang="en-US" altLang="ja-JP"/>
              <a:pPr>
                <a:defRPr/>
              </a:pPr>
              <a:t>‹#›</a:t>
            </a:fld>
            <a:endParaRPr lang="en-US" altLang="ja-JP" dirty="0"/>
          </a:p>
        </p:txBody>
      </p:sp>
      <p:sp>
        <p:nvSpPr>
          <p:cNvPr id="5128" name="Rectangle 8"/>
          <p:cNvSpPr>
            <a:spLocks noChangeArrowheads="1"/>
          </p:cNvSpPr>
          <p:nvPr/>
        </p:nvSpPr>
        <p:spPr bwMode="auto">
          <a:xfrm>
            <a:off x="703184" y="9552401"/>
            <a:ext cx="690847" cy="369332"/>
          </a:xfrm>
          <a:prstGeom prst="rect">
            <a:avLst/>
          </a:prstGeom>
          <a:noFill/>
          <a:ln w="9525">
            <a:noFill/>
            <a:miter lim="800000"/>
            <a:headEnd/>
            <a:tailEnd/>
          </a:ln>
          <a:effectLst/>
        </p:spPr>
        <p:txBody>
          <a:bodyPr lIns="0" tIns="0" rIns="0" bIns="0">
            <a:spAutoFit/>
          </a:bodyPr>
          <a:lstStyle/>
          <a:p>
            <a:r>
              <a:rPr lang="en-US" altLang="ja-JP" dirty="0"/>
              <a:t>Submission</a:t>
            </a:r>
          </a:p>
        </p:txBody>
      </p:sp>
      <p:sp>
        <p:nvSpPr>
          <p:cNvPr id="5129" name="Line 9"/>
          <p:cNvSpPr>
            <a:spLocks noChangeShapeType="1"/>
          </p:cNvSpPr>
          <p:nvPr/>
        </p:nvSpPr>
        <p:spPr bwMode="auto">
          <a:xfrm>
            <a:off x="703184" y="9550713"/>
            <a:ext cx="5329395"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5130" name="Line 10"/>
          <p:cNvSpPr>
            <a:spLocks noChangeShapeType="1"/>
          </p:cNvSpPr>
          <p:nvPr/>
        </p:nvSpPr>
        <p:spPr bwMode="auto">
          <a:xfrm>
            <a:off x="629165" y="315601"/>
            <a:ext cx="5477434"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extLst>
      <p:ext uri="{BB962C8B-B14F-4D97-AF65-F5344CB8AC3E}">
        <p14:creationId xmlns:p14="http://schemas.microsoft.com/office/powerpoint/2010/main" val="376351117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ln/>
        </p:spPr>
        <p:txBody>
          <a:bodyPr/>
          <a:lstStyle/>
          <a:p>
            <a:r>
              <a:rPr lang="en-US" altLang="ja-JP" dirty="0"/>
              <a:t>Page </a:t>
            </a:r>
            <a:fld id="{77570724-D4C2-4805-9F96-77169DE31113}" type="slidenum">
              <a:rPr lang="en-US" altLang="ja-JP"/>
              <a:pPr/>
              <a:t>4</a:t>
            </a:fld>
            <a:endParaRPr lang="en-US" altLang="ja-JP" dirty="0"/>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p:txBody>
          <a:bodyPr/>
          <a:lstStyle/>
          <a:p>
            <a:endParaRPr lang="ja-JP" altLang="ja-JP"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dirty="0"/>
              <a:t>November 2016</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dirty="0"/>
              <a:t>Hidetoshi Yokota </a:t>
            </a:r>
            <a:r>
              <a:rPr lang="en-US" altLang="ja-JP" dirty="0" err="1"/>
              <a:t>Landis&amp;Gyr</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D90FBA1F-406D-4570-8D93-1C718CB8028D}" type="slidenum">
              <a:rPr lang="en-US" altLang="ja-JP"/>
              <a:pPr>
                <a:defRPr/>
              </a:pPr>
              <a:t>‹#›</a:t>
            </a:fld>
            <a:endParaRPr lang="en-US" altLang="ja-JP"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マスタ タイトルの書式設定</a:t>
            </a:r>
          </a:p>
        </p:txBody>
      </p:sp>
      <p:sp>
        <p:nvSpPr>
          <p:cNvPr id="3" name="コンテンツ プレースホルダー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dirty="0"/>
              <a:t>November 2016</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dirty="0"/>
              <a:t>Hidetoshi Yokota </a:t>
            </a:r>
            <a:r>
              <a:rPr lang="en-US" altLang="ja-JP" dirty="0" err="1"/>
              <a:t>Landis&amp;Gyr</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5B276CEC-641A-426A-A4CF-567A72D18702}" type="slidenum">
              <a:rPr lang="en-US" altLang="ja-JP"/>
              <a:pPr>
                <a:defRPr/>
              </a:pPr>
              <a:t>‹#›</a:t>
            </a:fld>
            <a:endParaRPr lang="en-US" altLang="ja-JP"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dirty="0"/>
              <a:t>November 2016</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dirty="0"/>
              <a:t>Hidetoshi Yokota </a:t>
            </a:r>
            <a:r>
              <a:rPr lang="en-US" altLang="ja-JP" dirty="0" err="1"/>
              <a:t>Landis&amp;Gyr</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9965E71D-4B90-4FBE-BACA-94EDF2C2D44D}" type="slidenum">
              <a:rPr lang="en-US" altLang="ja-JP"/>
              <a:pPr>
                <a:defRPr/>
              </a:pPr>
              <a:t>‹#›</a:t>
            </a:fld>
            <a:endParaRPr lang="en-US" altLang="ja-JP"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dirty="0"/>
              <a:t>November 2016</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dirty="0"/>
              <a:t>Hidetoshi Yokota </a:t>
            </a:r>
            <a:r>
              <a:rPr lang="en-US" altLang="ja-JP" dirty="0" err="1"/>
              <a:t>Landis&amp;Gyr</a:t>
            </a:r>
            <a:endParaRPr lang="en-US" altLang="ja-JP"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dirty="0"/>
              <a:t>Slide </a:t>
            </a:r>
            <a:fld id="{99E8EDB0-6A65-4C48-A53B-D0F68D84F66B}" type="slidenum">
              <a:rPr lang="en-US" altLang="ja-JP"/>
              <a:pPr>
                <a:defRPr/>
              </a:pPr>
              <a:t>‹#›</a:t>
            </a:fld>
            <a:endParaRPr lang="en-US" altLang="ja-JP"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dirty="0"/>
              <a:t>November 2016</a:t>
            </a:r>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dirty="0"/>
              <a:t>Hidetoshi Yokota </a:t>
            </a:r>
            <a:r>
              <a:rPr lang="en-US" altLang="ja-JP" dirty="0" err="1"/>
              <a:t>Landis&amp;Gyr</a:t>
            </a:r>
            <a:endParaRPr lang="en-US" altLang="ja-JP"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dirty="0"/>
              <a:t>Slide </a:t>
            </a:r>
            <a:fld id="{F3D8D98C-E633-46DD-BF4A-82FDB30C79BB}" type="slidenum">
              <a:rPr lang="en-US" altLang="ja-JP"/>
              <a:pPr>
                <a:defRPr/>
              </a:pPr>
              <a:t>‹#›</a:t>
            </a:fld>
            <a:endParaRPr lang="en-US" altLang="ja-JP"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dirty="0"/>
              <a:t>November 2016</a:t>
            </a:r>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dirty="0"/>
              <a:t>Hidetoshi Yokota </a:t>
            </a:r>
            <a:r>
              <a:rPr lang="en-US" altLang="ja-JP" dirty="0" err="1"/>
              <a:t>Landis&amp;Gyr</a:t>
            </a:r>
            <a:endParaRPr lang="en-US" altLang="ja-JP"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dirty="0"/>
              <a:t>Slide </a:t>
            </a:r>
            <a:fld id="{D78FD698-95C0-4845-8AA1-AE13DC99F872}" type="slidenum">
              <a:rPr lang="en-US" altLang="ja-JP"/>
              <a:pPr>
                <a:defRPr/>
              </a:pPr>
              <a:t>‹#›</a:t>
            </a:fld>
            <a:endParaRPr lang="en-US" altLang="ja-JP"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85800" y="378281"/>
            <a:ext cx="1600200" cy="215444"/>
          </a:xfrm>
          <a:ln/>
        </p:spPr>
        <p:txBody>
          <a:bodyPr/>
          <a:lstStyle>
            <a:lvl1pPr>
              <a:defRPr/>
            </a:lvl1pPr>
          </a:lstStyle>
          <a:p>
            <a:pPr>
              <a:defRPr/>
            </a:pPr>
            <a:r>
              <a:rPr lang="en-US" altLang="ja-JP" dirty="0"/>
              <a:t>November 2016</a:t>
            </a:r>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dirty="0"/>
              <a:t>Shoichi Kitazawa, ATR</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dirty="0"/>
              <a:t>Slide </a:t>
            </a:r>
            <a:fld id="{0EE4C87E-7721-4C7F-93D8-C27C7B733789}" type="slidenum">
              <a:rPr lang="en-US" altLang="ja-JP"/>
              <a:pPr>
                <a:defRPr/>
              </a:pPr>
              <a:t>‹#›</a:t>
            </a:fld>
            <a:endParaRPr lang="en-US" altLang="ja-JP"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5" name="フッター プレースホルダー 4"/>
          <p:cNvSpPr>
            <a:spLocks noGrp="1"/>
          </p:cNvSpPr>
          <p:nvPr>
            <p:ph type="ftr" sz="quarter" idx="11"/>
          </p:nvPr>
        </p:nvSpPr>
        <p:spPr>
          <a:xfrm>
            <a:off x="5486400" y="6475413"/>
            <a:ext cx="3124200" cy="184666"/>
          </a:xfrm>
        </p:spPr>
        <p:txBody>
          <a:bodyPr/>
          <a:lstStyle>
            <a:lvl1pPr>
              <a:defRPr/>
            </a:lvl1pPr>
          </a:lstStyle>
          <a:p>
            <a:r>
              <a:rPr lang="en-US" altLang="ja-JP" dirty="0"/>
              <a:t>Hidetoshi Yokota </a:t>
            </a:r>
            <a:r>
              <a:rPr lang="en-US" altLang="ja-JP" dirty="0" err="1"/>
              <a:t>Landis&amp;Gyr</a:t>
            </a:r>
            <a:endParaRPr lang="en-US" altLang="ja-JP" dirty="0"/>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7" name="日付プレースホルダー 3"/>
          <p:cNvSpPr>
            <a:spLocks noGrp="1"/>
          </p:cNvSpPr>
          <p:nvPr>
            <p:ph type="dt" sz="half" idx="10"/>
          </p:nvPr>
        </p:nvSpPr>
        <p:spPr>
          <a:xfrm>
            <a:off x="685800" y="378281"/>
            <a:ext cx="1600200" cy="215444"/>
          </a:xfrm>
        </p:spPr>
        <p:txBody>
          <a:bodyPr/>
          <a:lstStyle>
            <a:lvl1pPr>
              <a:defRPr/>
            </a:lvl1pPr>
          </a:lstStyle>
          <a:p>
            <a:r>
              <a:rPr lang="en-US" altLang="ja-JP" dirty="0"/>
              <a:t>November 2016</a:t>
            </a:r>
          </a:p>
        </p:txBody>
      </p:sp>
    </p:spTree>
    <p:extLst>
      <p:ext uri="{BB962C8B-B14F-4D97-AF65-F5344CB8AC3E}">
        <p14:creationId xmlns:p14="http://schemas.microsoft.com/office/powerpoint/2010/main" val="3802393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ja-JP" altLang="en-US"/>
              <a:t>マスター タイトルの書式設定</a:t>
            </a:r>
            <a:endParaRPr lang="en-US" altLang="ja-JP"/>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ltLang="ja-JP"/>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ea typeface="ＭＳ Ｐゴシック" charset="-128"/>
              </a:defRPr>
            </a:lvl1pPr>
          </a:lstStyle>
          <a:p>
            <a:pPr>
              <a:defRPr/>
            </a:pPr>
            <a:r>
              <a:rPr lang="en-US" altLang="ja-JP" dirty="0"/>
              <a:t>November 2016</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mtClean="0">
                <a:ea typeface="ＭＳ Ｐゴシック" charset="-128"/>
              </a:defRPr>
            </a:lvl1pPr>
          </a:lstStyle>
          <a:p>
            <a:pPr>
              <a:defRPr/>
            </a:pPr>
            <a:r>
              <a:rPr lang="en-US" altLang="ja-JP" dirty="0"/>
              <a:t>Hidetoshi Yokota </a:t>
            </a:r>
            <a:r>
              <a:rPr lang="en-US" altLang="ja-JP" dirty="0" err="1"/>
              <a:t>Landis&amp;Gyr</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ea typeface="ＭＳ Ｐゴシック" charset="-128"/>
              </a:defRPr>
            </a:lvl1pPr>
          </a:lstStyle>
          <a:p>
            <a:pPr>
              <a:defRPr/>
            </a:pPr>
            <a:r>
              <a:rPr lang="en-US" altLang="ja-JP" dirty="0"/>
              <a:t>Slide </a:t>
            </a:r>
            <a:fld id="{2013AF30-E9D5-4990-80B2-CABF7B6EC42E}" type="slidenum">
              <a:rPr lang="en-US" altLang="ja-JP"/>
              <a:pPr>
                <a:defRPr/>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w="9525">
            <a:noFill/>
            <a:miter lim="800000"/>
            <a:headEnd/>
            <a:tailEnd/>
          </a:ln>
          <a:effectLst/>
        </p:spPr>
        <p:txBody>
          <a:bodyPr lIns="0" tIns="0" rIns="0" bIns="0" anchor="b">
            <a:spAutoFit/>
          </a:bodyPr>
          <a:lstStyle/>
          <a:p>
            <a:pPr marL="712788" marR="0" lvl="4" indent="0" algn="r" defTabSz="914400" rtl="0" eaLnBrk="0" fontAlgn="base" latinLnBrk="0" hangingPunct="0">
              <a:lnSpc>
                <a:spcPct val="100000"/>
              </a:lnSpc>
              <a:spcBef>
                <a:spcPct val="0"/>
              </a:spcBef>
              <a:spcAft>
                <a:spcPct val="0"/>
              </a:spcAft>
              <a:buClrTx/>
              <a:buSzTx/>
              <a:buFontTx/>
              <a:buNone/>
              <a:tabLst/>
              <a:defRPr/>
            </a:pPr>
            <a:r>
              <a:rPr lang="en-US" altLang="ja-JP" sz="1400" b="1" dirty="0">
                <a:ea typeface="ＭＳ Ｐゴシック" charset="-128"/>
              </a:rPr>
              <a:t>doc.: IEEE 802. 15-16-0849-00-004s</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日付プレースホルダー 1"/>
          <p:cNvSpPr>
            <a:spLocks noGrp="1"/>
          </p:cNvSpPr>
          <p:nvPr>
            <p:ph type="dt" sz="quarter" idx="10"/>
          </p:nvPr>
        </p:nvSpPr>
        <p:spPr>
          <a:noFill/>
          <a:ln>
            <a:miter lim="800000"/>
            <a:headEnd/>
            <a:tailEnd/>
          </a:ln>
        </p:spPr>
        <p:txBody>
          <a:bodyPr/>
          <a:lstStyle/>
          <a:p>
            <a:r>
              <a:rPr lang="en-US" altLang="ja-JP" dirty="0"/>
              <a:t>November 2016</a:t>
            </a:r>
          </a:p>
        </p:txBody>
      </p:sp>
      <p:sp>
        <p:nvSpPr>
          <p:cNvPr id="2051" name="フッター プレースホルダー 2"/>
          <p:cNvSpPr>
            <a:spLocks noGrp="1"/>
          </p:cNvSpPr>
          <p:nvPr>
            <p:ph type="ftr" sz="quarter" idx="11"/>
          </p:nvPr>
        </p:nvSpPr>
        <p:spPr>
          <a:xfrm>
            <a:off x="5486400" y="6475413"/>
            <a:ext cx="3124200" cy="184666"/>
          </a:xfrm>
          <a:noFill/>
          <a:ln>
            <a:miter lim="800000"/>
            <a:headEnd/>
            <a:tailEnd/>
          </a:ln>
        </p:spPr>
        <p:txBody>
          <a:bodyPr/>
          <a:lstStyle/>
          <a:p>
            <a:r>
              <a:rPr lang="en-US" altLang="ja-JP" dirty="0"/>
              <a:t>Hidetoshi Yokota </a:t>
            </a:r>
            <a:r>
              <a:rPr lang="en-US" altLang="ja-JP" dirty="0" err="1"/>
              <a:t>Landis&amp;Gyr</a:t>
            </a:r>
            <a:endParaRPr lang="en-US" altLang="ja-JP" dirty="0"/>
          </a:p>
        </p:txBody>
      </p:sp>
      <p:sp>
        <p:nvSpPr>
          <p:cNvPr id="2052" name="スライド番号プレースホルダー 3"/>
          <p:cNvSpPr>
            <a:spLocks noGrp="1"/>
          </p:cNvSpPr>
          <p:nvPr>
            <p:ph type="sldNum" sz="quarter" idx="12"/>
          </p:nvPr>
        </p:nvSpPr>
        <p:spPr>
          <a:noFill/>
          <a:ln>
            <a:miter lim="800000"/>
            <a:headEnd/>
            <a:tailEnd/>
          </a:ln>
        </p:spPr>
        <p:txBody>
          <a:bodyPr/>
          <a:lstStyle/>
          <a:p>
            <a:r>
              <a:rPr lang="en-US" altLang="ja-JP" dirty="0"/>
              <a:t>Slide </a:t>
            </a:r>
            <a:fld id="{07A4A8D4-A6EB-4596-BC11-A7733F1E04B3}" type="slidenum">
              <a:rPr lang="en-US" altLang="ja-JP"/>
              <a:pPr/>
              <a:t>1</a:t>
            </a:fld>
            <a:endParaRPr lang="en-US" altLang="ja-JP" dirty="0"/>
          </a:p>
        </p:txBody>
      </p:sp>
      <p:sp>
        <p:nvSpPr>
          <p:cNvPr id="27651" name="Rectangle 3"/>
          <p:cNvSpPr>
            <a:spLocks noChangeArrowheads="1"/>
          </p:cNvSpPr>
          <p:nvPr/>
        </p:nvSpPr>
        <p:spPr bwMode="auto">
          <a:xfrm>
            <a:off x="35496" y="609600"/>
            <a:ext cx="8991600" cy="49808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pPr>
              <a:defRPr/>
            </a:pP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Submission Title:</a:t>
            </a:r>
            <a:r>
              <a:rPr lang="en-US" altLang="ja-JP" sz="1600" dirty="0">
                <a:solidFill>
                  <a:schemeClr val="tx2"/>
                </a:solidFill>
                <a:ea typeface="ＭＳ Ｐゴシック" charset="-128"/>
              </a:rPr>
              <a:t> [</a:t>
            </a:r>
            <a:r>
              <a:rPr lang="en-US" altLang="ja-JP" sz="1600" dirty="0">
                <a:latin typeface="+mj-ea"/>
                <a:ea typeface="+mj-ea"/>
              </a:rPr>
              <a:t>TG4s Closing Report for November 2016</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Date Submitted: </a:t>
            </a:r>
            <a:r>
              <a:rPr lang="en-US" altLang="ja-JP" sz="1600" dirty="0">
                <a:solidFill>
                  <a:schemeClr val="tx2"/>
                </a:solidFill>
                <a:ea typeface="ＭＳ Ｐゴシック" charset="-128"/>
              </a:rPr>
              <a:t>[10 November </a:t>
            </a:r>
            <a:r>
              <a:rPr lang="en-US" altLang="ja-JP" sz="1600" dirty="0">
                <a:ea typeface="ＭＳ Ｐゴシック" charset="-128"/>
              </a:rPr>
              <a:t>2016</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Source:</a:t>
            </a:r>
            <a:r>
              <a:rPr lang="en-US" altLang="ja-JP" sz="1600" dirty="0">
                <a:solidFill>
                  <a:schemeClr val="tx2"/>
                </a:solidFill>
                <a:ea typeface="ＭＳ Ｐゴシック" charset="-128"/>
              </a:rPr>
              <a:t> [Shoichi Kitazawa / Hidetoshi Yokota] Company [</a:t>
            </a:r>
            <a:r>
              <a:rPr lang="en-US" altLang="ja-JP" sz="1600" dirty="0" err="1">
                <a:solidFill>
                  <a:schemeClr val="tx2"/>
                </a:solidFill>
                <a:ea typeface="ＭＳ Ｐゴシック" charset="-128"/>
              </a:rPr>
              <a:t>Muroran</a:t>
            </a:r>
            <a:r>
              <a:rPr lang="en-US" altLang="ja-JP" sz="1600" dirty="0">
                <a:solidFill>
                  <a:schemeClr val="tx2"/>
                </a:solidFill>
                <a:ea typeface="ＭＳ Ｐゴシック" charset="-128"/>
              </a:rPr>
              <a:t> Institute of Technology / </a:t>
            </a:r>
            <a:r>
              <a:rPr lang="en-US" altLang="ja-JP" sz="1600" dirty="0" err="1">
                <a:solidFill>
                  <a:schemeClr val="tx2"/>
                </a:solidFill>
                <a:ea typeface="ＭＳ Ｐゴシック" charset="-128"/>
              </a:rPr>
              <a:t>Landis&amp;Gyr</a:t>
            </a:r>
            <a:r>
              <a:rPr lang="en-US" altLang="ja-JP" sz="1600" dirty="0">
                <a:solidFill>
                  <a:schemeClr val="tx2"/>
                </a:solidFill>
                <a:ea typeface="ＭＳ Ｐゴシック" charset="-128"/>
              </a:rPr>
              <a:t>]</a:t>
            </a:r>
          </a:p>
          <a:p>
            <a:pPr>
              <a:defRPr/>
            </a:pPr>
            <a:r>
              <a:rPr lang="en-US" altLang="ja-JP" sz="1600" dirty="0">
                <a:solidFill>
                  <a:schemeClr val="tx2"/>
                </a:solidFill>
                <a:ea typeface="ＭＳ Ｐゴシック" charset="-128"/>
              </a:rPr>
              <a:t>Address [Hokkaido JAPAN / Tokyo JAPAN]</a:t>
            </a:r>
          </a:p>
          <a:p>
            <a:pPr>
              <a:defRPr/>
            </a:pPr>
            <a:r>
              <a:rPr lang="en-US" altLang="ja-JP" sz="1600" dirty="0">
                <a:solidFill>
                  <a:schemeClr val="tx2"/>
                </a:solidFill>
                <a:ea typeface="ＭＳ Ｐゴシック" charset="-128"/>
              </a:rPr>
              <a:t>Voice</a:t>
            </a:r>
            <a:r>
              <a:rPr lang="en-US" altLang="ja-JP" sz="1600" dirty="0">
                <a:ea typeface="ＭＳ Ｐゴシック" charset="-128"/>
              </a:rPr>
              <a:t>:[+81-143-46-5345 / +81 3-5532-7455</a:t>
            </a:r>
            <a:r>
              <a:rPr lang="en-US" altLang="ja-JP" sz="1600" dirty="0">
                <a:solidFill>
                  <a:schemeClr val="tx2"/>
                </a:solidFill>
                <a:ea typeface="ＭＳ Ｐゴシック" charset="-128"/>
              </a:rPr>
              <a:t>], FAX: [], </a:t>
            </a:r>
            <a:br>
              <a:rPr lang="en-US" altLang="ja-JP" sz="1600" dirty="0">
                <a:solidFill>
                  <a:schemeClr val="tx2"/>
                </a:solidFill>
                <a:ea typeface="ＭＳ Ｐゴシック" charset="-128"/>
              </a:rPr>
            </a:br>
            <a:r>
              <a:rPr lang="en-US" altLang="ja-JP" sz="1600" dirty="0">
                <a:solidFill>
                  <a:schemeClr val="tx2"/>
                </a:solidFill>
                <a:ea typeface="ＭＳ Ｐゴシック" charset="-128"/>
              </a:rPr>
              <a:t>E-Mail:[kitazawa@ieee.org / hidetoshi.yokota@landisgyr.com]	</a:t>
            </a:r>
          </a:p>
          <a:p>
            <a:pPr>
              <a:spcBef>
                <a:spcPts val="600"/>
              </a:spcBef>
              <a:spcAft>
                <a:spcPts val="600"/>
              </a:spcAft>
              <a:defRPr/>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p>
          <a:p>
            <a:pPr>
              <a:spcBef>
                <a:spcPts val="100"/>
              </a:spcBef>
              <a:spcAft>
                <a:spcPts val="100"/>
              </a:spcAft>
              <a:defRPr/>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[Closing report for the TG4s </a:t>
            </a:r>
            <a:r>
              <a:rPr lang="en-US" altLang="ja-JP" sz="1600" dirty="0">
                <a:latin typeface="+mj-ea"/>
              </a:rPr>
              <a:t>November 2016</a:t>
            </a:r>
            <a:r>
              <a:rPr lang="en-US" altLang="ja-JP" sz="1600" dirty="0">
                <a:ea typeface="ＭＳ Ｐゴシック" charset="-128"/>
              </a:rPr>
              <a:t>.]</a:t>
            </a:r>
          </a:p>
          <a:p>
            <a:pPr>
              <a:spcBef>
                <a:spcPts val="600"/>
              </a:spcBef>
              <a:spcAft>
                <a:spcPts val="600"/>
              </a:spcAft>
              <a:defRPr/>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[Closing report.]</a:t>
            </a:r>
          </a:p>
          <a:p>
            <a:pPr>
              <a:defRPr/>
            </a:pPr>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日付プレースホルダー 3"/>
          <p:cNvSpPr>
            <a:spLocks noGrp="1"/>
          </p:cNvSpPr>
          <p:nvPr>
            <p:ph type="dt" sz="quarter" idx="10"/>
          </p:nvPr>
        </p:nvSpPr>
        <p:spPr>
          <a:noFill/>
          <a:ln>
            <a:miter lim="800000"/>
            <a:headEnd/>
            <a:tailEnd/>
          </a:ln>
        </p:spPr>
        <p:txBody>
          <a:bodyPr/>
          <a:lstStyle/>
          <a:p>
            <a:r>
              <a:rPr lang="en-US" altLang="ja-JP" dirty="0" err="1"/>
              <a:t>Octobery</a:t>
            </a:r>
            <a:r>
              <a:rPr lang="en-US" altLang="ja-JP" dirty="0"/>
              <a:t> 2016</a:t>
            </a:r>
          </a:p>
        </p:txBody>
      </p:sp>
      <p:sp>
        <p:nvSpPr>
          <p:cNvPr id="3075" name="フッター プレースホルダー 4"/>
          <p:cNvSpPr>
            <a:spLocks noGrp="1"/>
          </p:cNvSpPr>
          <p:nvPr>
            <p:ph type="ftr" sz="quarter" idx="11"/>
          </p:nvPr>
        </p:nvSpPr>
        <p:spPr>
          <a:noFill/>
          <a:ln>
            <a:miter lim="800000"/>
            <a:headEnd/>
            <a:tailEnd/>
          </a:ln>
        </p:spPr>
        <p:txBody>
          <a:bodyPr/>
          <a:lstStyle/>
          <a:p>
            <a:r>
              <a:rPr lang="en-US" altLang="ja-JP" dirty="0"/>
              <a:t>Shoichi </a:t>
            </a:r>
            <a:r>
              <a:rPr lang="en-US" altLang="ja-JP" dirty="0" err="1"/>
              <a:t>Kitazawa,ATR</a:t>
            </a:r>
            <a:r>
              <a:rPr lang="en-US" altLang="ja-JP" dirty="0"/>
              <a:t> / Hidetoshi Yokota, </a:t>
            </a:r>
            <a:r>
              <a:rPr lang="en-US" altLang="ja-JP" dirty="0" err="1"/>
              <a:t>Landis&amp;Gyr</a:t>
            </a:r>
            <a:endParaRPr lang="en-US" altLang="ja-JP" dirty="0"/>
          </a:p>
        </p:txBody>
      </p:sp>
      <p:sp>
        <p:nvSpPr>
          <p:cNvPr id="3076" name="スライド番号プレースホルダー 5"/>
          <p:cNvSpPr>
            <a:spLocks noGrp="1"/>
          </p:cNvSpPr>
          <p:nvPr>
            <p:ph type="sldNum" sz="quarter" idx="12"/>
          </p:nvPr>
        </p:nvSpPr>
        <p:spPr>
          <a:noFill/>
          <a:ln>
            <a:miter lim="800000"/>
            <a:headEnd/>
            <a:tailEnd/>
          </a:ln>
        </p:spPr>
        <p:txBody>
          <a:bodyPr/>
          <a:lstStyle/>
          <a:p>
            <a:r>
              <a:rPr lang="en-US" altLang="ja-JP"/>
              <a:t>Slide </a:t>
            </a:r>
            <a:fld id="{B5E08AEC-46ED-40F2-81AC-69CFA93FED46}" type="slidenum">
              <a:rPr lang="en-US" altLang="ja-JP"/>
              <a:pPr/>
              <a:t>2</a:t>
            </a:fld>
            <a:endParaRPr lang="en-US" altLang="ja-JP"/>
          </a:p>
        </p:txBody>
      </p:sp>
      <p:sp>
        <p:nvSpPr>
          <p:cNvPr id="3077" name="Rectangle 2"/>
          <p:cNvSpPr>
            <a:spLocks noGrp="1" noChangeArrowheads="1"/>
          </p:cNvSpPr>
          <p:nvPr>
            <p:ph type="ctrTitle"/>
          </p:nvPr>
        </p:nvSpPr>
        <p:spPr>
          <a:xfrm>
            <a:off x="685800" y="2286000"/>
            <a:ext cx="7772400" cy="1143000"/>
          </a:xfrm>
        </p:spPr>
        <p:txBody>
          <a:bodyPr/>
          <a:lstStyle/>
          <a:p>
            <a:r>
              <a:rPr lang="en-US" altLang="ja-JP" b="1" dirty="0">
                <a:ea typeface="ＭＳ Ｐゴシック" pitchFamily="50" charset="-128"/>
              </a:rPr>
              <a:t>IEEE 802.15 TG4s</a:t>
            </a:r>
            <a:br>
              <a:rPr lang="en-US" altLang="ja-JP" b="1" dirty="0">
                <a:ea typeface="ＭＳ Ｐゴシック" pitchFamily="50" charset="-128"/>
              </a:rPr>
            </a:br>
            <a:r>
              <a:rPr lang="en-US" altLang="ja-JP" dirty="0">
                <a:ea typeface="ＭＳ Ｐゴシック" pitchFamily="50" charset="-128"/>
              </a:rPr>
              <a:t>Closing report</a:t>
            </a:r>
            <a:endParaRPr lang="ja-JP" altLang="ja-JP" dirty="0">
              <a:ea typeface="ＭＳ Ｐゴシック" charset="-128"/>
            </a:endParaRPr>
          </a:p>
        </p:txBody>
      </p:sp>
      <p:sp>
        <p:nvSpPr>
          <p:cNvPr id="3078" name="Rectangle 3"/>
          <p:cNvSpPr>
            <a:spLocks noGrp="1" noChangeArrowheads="1"/>
          </p:cNvSpPr>
          <p:nvPr>
            <p:ph type="subTitle" idx="1"/>
          </p:nvPr>
        </p:nvSpPr>
        <p:spPr/>
        <p:txBody>
          <a:bodyPr/>
          <a:lstStyle/>
          <a:p>
            <a:r>
              <a:rPr lang="en-US" altLang="ja-JP" dirty="0"/>
              <a:t>San Antonio</a:t>
            </a:r>
            <a:br>
              <a:rPr lang="en-US" altLang="ja-JP" dirty="0">
                <a:ea typeface="ＭＳ Ｐゴシック" pitchFamily="50" charset="-128"/>
              </a:rPr>
            </a:br>
            <a:r>
              <a:rPr lang="en-US" altLang="ja-JP" dirty="0">
                <a:ea typeface="ＭＳ Ｐゴシック" pitchFamily="50" charset="-128"/>
              </a:rPr>
              <a:t>10 November </a:t>
            </a:r>
            <a:r>
              <a:rPr lang="en-US" altLang="ja-JP" dirty="0">
                <a:solidFill>
                  <a:schemeClr val="tx2"/>
                </a:solidFill>
                <a:ea typeface="ＭＳ Ｐゴシック" charset="-128"/>
              </a:rPr>
              <a:t>2016</a:t>
            </a:r>
            <a:endParaRPr lang="ja-JP" altLang="ja-JP" dirty="0">
              <a:ea typeface="ＭＳ Ｐゴシック" charset="-128"/>
            </a:endParaRPr>
          </a:p>
        </p:txBody>
      </p:sp>
    </p:spTree>
    <p:extLst>
      <p:ext uri="{BB962C8B-B14F-4D97-AF65-F5344CB8AC3E}">
        <p14:creationId xmlns:p14="http://schemas.microsoft.com/office/powerpoint/2010/main" val="21556751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コンテンツ プレースホルダー 8"/>
          <p:cNvGraphicFramePr>
            <a:graphicFrameLocks noGrp="1"/>
          </p:cNvGraphicFramePr>
          <p:nvPr>
            <p:ph idx="1"/>
            <p:extLst>
              <p:ext uri="{D42A27DB-BD31-4B8C-83A1-F6EECF244321}">
                <p14:modId xmlns:p14="http://schemas.microsoft.com/office/powerpoint/2010/main" val="3795609884"/>
              </p:ext>
            </p:extLst>
          </p:nvPr>
        </p:nvGraphicFramePr>
        <p:xfrm>
          <a:off x="755576" y="2060848"/>
          <a:ext cx="7702624" cy="3456760"/>
        </p:xfrm>
        <a:graphic>
          <a:graphicData uri="http://schemas.openxmlformats.org/drawingml/2006/table">
            <a:tbl>
              <a:tblPr firstRow="1" bandRow="1">
                <a:tableStyleId>{93296810-A885-4BE3-A3E7-6D5BEEA58F35}</a:tableStyleId>
              </a:tblPr>
              <a:tblGrid>
                <a:gridCol w="1121741">
                  <a:extLst>
                    <a:ext uri="{9D8B030D-6E8A-4147-A177-3AD203B41FA5}">
                      <a16:colId xmlns:a16="http://schemas.microsoft.com/office/drawing/2014/main" val="20000"/>
                    </a:ext>
                  </a:extLst>
                </a:gridCol>
                <a:gridCol w="1795110">
                  <a:extLst>
                    <a:ext uri="{9D8B030D-6E8A-4147-A177-3AD203B41FA5}">
                      <a16:colId xmlns:a16="http://schemas.microsoft.com/office/drawing/2014/main" val="20001"/>
                    </a:ext>
                  </a:extLst>
                </a:gridCol>
                <a:gridCol w="1331621">
                  <a:extLst>
                    <a:ext uri="{9D8B030D-6E8A-4147-A177-3AD203B41FA5}">
                      <a16:colId xmlns:a16="http://schemas.microsoft.com/office/drawing/2014/main" val="20002"/>
                    </a:ext>
                  </a:extLst>
                </a:gridCol>
                <a:gridCol w="1584176">
                  <a:extLst>
                    <a:ext uri="{9D8B030D-6E8A-4147-A177-3AD203B41FA5}">
                      <a16:colId xmlns:a16="http://schemas.microsoft.com/office/drawing/2014/main" val="20003"/>
                    </a:ext>
                  </a:extLst>
                </a:gridCol>
                <a:gridCol w="1869976">
                  <a:extLst>
                    <a:ext uri="{9D8B030D-6E8A-4147-A177-3AD203B41FA5}">
                      <a16:colId xmlns:a16="http://schemas.microsoft.com/office/drawing/2014/main" val="20004"/>
                    </a:ext>
                  </a:extLst>
                </a:gridCol>
              </a:tblGrid>
              <a:tr h="370840">
                <a:tc>
                  <a:txBody>
                    <a:bodyPr/>
                    <a:lstStyle/>
                    <a:p>
                      <a:endParaRPr kumimoji="1" lang="ja-JP" altLang="en-US" dirty="0"/>
                    </a:p>
                  </a:txBody>
                  <a:tcPr/>
                </a:tc>
                <a:tc>
                  <a:txBody>
                    <a:bodyPr/>
                    <a:lstStyle/>
                    <a:p>
                      <a:pPr algn="ctr"/>
                      <a:r>
                        <a:rPr kumimoji="1" lang="en-US" altLang="ja-JP" dirty="0"/>
                        <a:t>Monday</a:t>
                      </a:r>
                      <a:endParaRPr kumimoji="1" lang="ja-JP" altLang="en-US" dirty="0"/>
                    </a:p>
                  </a:txBody>
                  <a:tcPr anchor="ctr"/>
                </a:tc>
                <a:tc>
                  <a:txBody>
                    <a:bodyPr/>
                    <a:lstStyle/>
                    <a:p>
                      <a:pPr algn="ctr"/>
                      <a:r>
                        <a:rPr kumimoji="1" lang="en-US" altLang="ja-JP" dirty="0"/>
                        <a:t>Tuesday</a:t>
                      </a:r>
                      <a:endParaRPr kumimoji="1" lang="ja-JP" altLang="en-US" dirty="0"/>
                    </a:p>
                  </a:txBody>
                  <a:tcPr anchor="ctr"/>
                </a:tc>
                <a:tc>
                  <a:txBody>
                    <a:bodyPr/>
                    <a:lstStyle/>
                    <a:p>
                      <a:pPr algn="ctr"/>
                      <a:r>
                        <a:rPr kumimoji="1" lang="en-US" altLang="ja-JP" dirty="0"/>
                        <a:t>Wednesday</a:t>
                      </a:r>
                      <a:endParaRPr kumimoji="1" lang="ja-JP" altLang="en-US" dirty="0"/>
                    </a:p>
                  </a:txBody>
                  <a:tcPr marL="36000" marR="36000" marT="36000" marB="36000" anchor="ctr"/>
                </a:tc>
                <a:tc>
                  <a:txBody>
                    <a:bodyPr/>
                    <a:lstStyle/>
                    <a:p>
                      <a:pPr algn="ctr"/>
                      <a:r>
                        <a:rPr kumimoji="1" lang="en-US" altLang="ja-JP" dirty="0"/>
                        <a:t>Thursday</a:t>
                      </a:r>
                      <a:endParaRPr kumimoji="1" lang="ja-JP" altLang="en-US" dirty="0"/>
                    </a:p>
                  </a:txBody>
                  <a:tcPr marL="36000" marR="36000" marT="36000" marB="36000" anchor="ctr"/>
                </a:tc>
                <a:extLst>
                  <a:ext uri="{0D108BD9-81ED-4DB2-BD59-A6C34878D82A}">
                    <a16:rowId xmlns:a16="http://schemas.microsoft.com/office/drawing/2014/main" val="10000"/>
                  </a:ext>
                </a:extLst>
              </a:tr>
              <a:tr h="648000">
                <a:tc>
                  <a:txBody>
                    <a:bodyPr/>
                    <a:lstStyle/>
                    <a:p>
                      <a:pPr algn="ctr"/>
                      <a:r>
                        <a:rPr kumimoji="1" lang="en-US" altLang="ja-JP" dirty="0"/>
                        <a:t>AM1</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a:t>TG4</a:t>
                      </a:r>
                      <a:r>
                        <a:rPr kumimoji="1" lang="en-US" altLang="ja-JP" baseline="0" dirty="0"/>
                        <a:t>s</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baseline="0" dirty="0"/>
                        <a:t>Presidio B, 3rd</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a:t>TG4</a:t>
                      </a:r>
                      <a:r>
                        <a:rPr kumimoji="1" lang="en-US" altLang="ja-JP" baseline="0" dirty="0"/>
                        <a:t>s</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baseline="0" dirty="0"/>
                        <a:t>Presidio C, 3rd</a:t>
                      </a:r>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a:t>TG4</a:t>
                      </a:r>
                      <a:r>
                        <a:rPr kumimoji="1" lang="en-US" altLang="ja-JP" baseline="0" dirty="0"/>
                        <a:t>s</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baseline="0" dirty="0"/>
                        <a:t>Independence, 3rd</a:t>
                      </a:r>
                    </a:p>
                  </a:txBody>
                  <a:tcPr marL="36000" marR="36000" marT="36000" marB="36000" anchor="ctr"/>
                </a:tc>
                <a:extLst>
                  <a:ext uri="{0D108BD9-81ED-4DB2-BD59-A6C34878D82A}">
                    <a16:rowId xmlns:a16="http://schemas.microsoft.com/office/drawing/2014/main" val="10001"/>
                  </a:ext>
                </a:extLst>
              </a:tr>
              <a:tr h="648000">
                <a:tc>
                  <a:txBody>
                    <a:bodyPr/>
                    <a:lstStyle/>
                    <a:p>
                      <a:pPr algn="ctr"/>
                      <a:r>
                        <a:rPr kumimoji="1" lang="en-US" altLang="ja-JP" dirty="0"/>
                        <a:t>AM2</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a:t>TG4s</a:t>
                      </a:r>
                      <a:r>
                        <a:rPr kumimoji="1" lang="en-US" altLang="ja-JP" baseline="0" dirty="0"/>
                        <a:t> </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baseline="0" dirty="0"/>
                        <a:t>Independence, 3rd</a:t>
                      </a:r>
                    </a:p>
                  </a:txBody>
                  <a:tcPr marL="36000" marR="36000" marT="36000" marB="36000" anchor="ctr"/>
                </a:tc>
                <a:extLst>
                  <a:ext uri="{0D108BD9-81ED-4DB2-BD59-A6C34878D82A}">
                    <a16:rowId xmlns:a16="http://schemas.microsoft.com/office/drawing/2014/main" val="10002"/>
                  </a:ext>
                </a:extLst>
              </a:tr>
              <a:tr h="648000">
                <a:tc>
                  <a:txBody>
                    <a:bodyPr/>
                    <a:lstStyle/>
                    <a:p>
                      <a:pPr algn="ctr"/>
                      <a:r>
                        <a:rPr kumimoji="1" lang="en-US" altLang="ja-JP" dirty="0"/>
                        <a:t>PM1</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a:solidFill>
                          <a:schemeClr val="tx1"/>
                        </a:solidFill>
                      </a:endParaRPr>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a:solidFill>
                          <a:schemeClr val="tx1"/>
                        </a:solidFill>
                      </a:endParaRPr>
                    </a:p>
                  </a:txBody>
                  <a:tcPr marL="36000" marR="36000" marT="36000" marB="36000" anchor="ctr"/>
                </a:tc>
                <a:extLst>
                  <a:ext uri="{0D108BD9-81ED-4DB2-BD59-A6C34878D82A}">
                    <a16:rowId xmlns:a16="http://schemas.microsoft.com/office/drawing/2014/main" val="10003"/>
                  </a:ext>
                </a:extLst>
              </a:tr>
              <a:tr h="648000">
                <a:tc>
                  <a:txBody>
                    <a:bodyPr/>
                    <a:lstStyle/>
                    <a:p>
                      <a:pPr algn="ctr"/>
                      <a:r>
                        <a:rPr kumimoji="1" lang="en-US" altLang="ja-JP" dirty="0"/>
                        <a:t>PM2</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a:solidFill>
                          <a:schemeClr val="tx1"/>
                        </a:solidFill>
                      </a:endParaRPr>
                    </a:p>
                  </a:txBody>
                  <a:tcPr marL="36000" marR="36000" marT="36000" marB="36000" anchor="ctr"/>
                </a:tc>
                <a:extLst>
                  <a:ext uri="{0D108BD9-81ED-4DB2-BD59-A6C34878D82A}">
                    <a16:rowId xmlns:a16="http://schemas.microsoft.com/office/drawing/2014/main" val="10004"/>
                  </a:ext>
                </a:extLst>
              </a:tr>
            </a:tbl>
          </a:graphicData>
        </a:graphic>
      </p:graphicFrame>
      <p:sp>
        <p:nvSpPr>
          <p:cNvPr id="3" name="タイトル 2"/>
          <p:cNvSpPr>
            <a:spLocks noGrp="1"/>
          </p:cNvSpPr>
          <p:nvPr>
            <p:ph type="title"/>
          </p:nvPr>
        </p:nvSpPr>
        <p:spPr/>
        <p:txBody>
          <a:bodyPr/>
          <a:lstStyle/>
          <a:p>
            <a:r>
              <a:rPr kumimoji="1" lang="en-US" altLang="ja-JP" dirty="0"/>
              <a:t>TG4s schedule for the week</a:t>
            </a:r>
            <a:endParaRPr kumimoji="1" lang="ja-JP" altLang="en-US" dirty="0"/>
          </a:p>
        </p:txBody>
      </p:sp>
      <p:sp>
        <p:nvSpPr>
          <p:cNvPr id="4" name="フッター プレースホルダー 3"/>
          <p:cNvSpPr>
            <a:spLocks noGrp="1"/>
          </p:cNvSpPr>
          <p:nvPr>
            <p:ph type="ftr" sz="quarter" idx="11"/>
          </p:nvPr>
        </p:nvSpPr>
        <p:spPr/>
        <p:txBody>
          <a:bodyPr/>
          <a:lstStyle/>
          <a:p>
            <a:r>
              <a:rPr lang="en-US" altLang="ja-JP" dirty="0"/>
              <a:t>Hidetoshi Yokota </a:t>
            </a:r>
            <a:r>
              <a:rPr lang="en-US" altLang="ja-JP" dirty="0" err="1"/>
              <a:t>Landis&amp;Gyr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3</a:t>
            </a:fld>
            <a:endParaRPr lang="en-US" altLang="ja-JP" dirty="0"/>
          </a:p>
        </p:txBody>
      </p:sp>
      <p:sp>
        <p:nvSpPr>
          <p:cNvPr id="6" name="日付プレースホルダー 5"/>
          <p:cNvSpPr>
            <a:spLocks noGrp="1"/>
          </p:cNvSpPr>
          <p:nvPr>
            <p:ph type="dt" sz="half" idx="10"/>
          </p:nvPr>
        </p:nvSpPr>
        <p:spPr>
          <a:xfrm>
            <a:off x="685800" y="378281"/>
            <a:ext cx="1600200" cy="215444"/>
          </a:xfrm>
        </p:spPr>
        <p:txBody>
          <a:bodyPr/>
          <a:lstStyle/>
          <a:p>
            <a:r>
              <a:rPr lang="en-US" altLang="ja-JP" dirty="0"/>
              <a:t>November 2016</a:t>
            </a:r>
          </a:p>
        </p:txBody>
      </p:sp>
    </p:spTree>
    <p:extLst>
      <p:ext uri="{BB962C8B-B14F-4D97-AF65-F5344CB8AC3E}">
        <p14:creationId xmlns:p14="http://schemas.microsoft.com/office/powerpoint/2010/main" val="14242909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dirty="0"/>
              <a:t>November 2016</a:t>
            </a:r>
          </a:p>
        </p:txBody>
      </p:sp>
      <p:sp>
        <p:nvSpPr>
          <p:cNvPr id="5" name="フッター プレースホルダー 4"/>
          <p:cNvSpPr>
            <a:spLocks noGrp="1"/>
          </p:cNvSpPr>
          <p:nvPr>
            <p:ph type="ftr" sz="quarter" idx="11"/>
          </p:nvPr>
        </p:nvSpPr>
        <p:spPr>
          <a:xfrm>
            <a:off x="5486400" y="6475413"/>
            <a:ext cx="3124200" cy="184666"/>
          </a:xfrm>
        </p:spPr>
        <p:txBody>
          <a:bodyPr/>
          <a:lstStyle/>
          <a:p>
            <a:r>
              <a:rPr lang="en-US" altLang="ja-JP" dirty="0"/>
              <a:t>Hidetoshi Yokota </a:t>
            </a:r>
            <a:r>
              <a:rPr lang="en-US" altLang="ja-JP" dirty="0" err="1"/>
              <a:t>Landis&amp;Gyr</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4</a:t>
            </a:fld>
            <a:endParaRPr lang="en-US" altLang="ja-JP" dirty="0"/>
          </a:p>
        </p:txBody>
      </p:sp>
      <p:sp>
        <p:nvSpPr>
          <p:cNvPr id="4098" name="Rectangle 2"/>
          <p:cNvSpPr>
            <a:spLocks noGrp="1" noChangeArrowheads="1"/>
          </p:cNvSpPr>
          <p:nvPr>
            <p:ph type="title"/>
          </p:nvPr>
        </p:nvSpPr>
        <p:spPr>
          <a:ln/>
        </p:spPr>
        <p:txBody>
          <a:bodyPr/>
          <a:lstStyle/>
          <a:p>
            <a:r>
              <a:rPr lang="en-US" altLang="ja-JP" sz="3200" dirty="0"/>
              <a:t>Agenda</a:t>
            </a:r>
            <a:endParaRPr lang="ja-JP" altLang="ja-JP" sz="3200" dirty="0"/>
          </a:p>
        </p:txBody>
      </p:sp>
      <p:sp>
        <p:nvSpPr>
          <p:cNvPr id="4099" name="Rectangle 3"/>
          <p:cNvSpPr>
            <a:spLocks noGrp="1" noChangeArrowheads="1"/>
          </p:cNvSpPr>
          <p:nvPr>
            <p:ph type="body" idx="1"/>
          </p:nvPr>
        </p:nvSpPr>
        <p:spPr>
          <a:xfrm>
            <a:off x="251520" y="1981200"/>
            <a:ext cx="8640960" cy="4328120"/>
          </a:xfrm>
          <a:ln/>
        </p:spPr>
        <p:txBody>
          <a:bodyPr>
            <a:normAutofit/>
          </a:bodyPr>
          <a:lstStyle/>
          <a:p>
            <a:r>
              <a:rPr lang="en-US" altLang="ja-JP" sz="2400" dirty="0"/>
              <a:t>TG4s meeting call to order</a:t>
            </a:r>
          </a:p>
          <a:p>
            <a:r>
              <a:rPr lang="en-US" altLang="ja-JP" sz="2400" dirty="0"/>
              <a:t>Call for essential patents and policies &amp; procedures reminder </a:t>
            </a:r>
          </a:p>
          <a:p>
            <a:r>
              <a:rPr lang="en-US" altLang="ja-JP" sz="2400" dirty="0"/>
              <a:t>Agenda Setting</a:t>
            </a:r>
          </a:p>
          <a:p>
            <a:r>
              <a:rPr lang="en-US" altLang="ja-JP" sz="2400" dirty="0"/>
              <a:t>Approve WAW and BRC Teleconference meeting minutes</a:t>
            </a:r>
          </a:p>
          <a:p>
            <a:pPr>
              <a:lnSpc>
                <a:spcPct val="80000"/>
              </a:lnSpc>
            </a:pPr>
            <a:r>
              <a:rPr lang="en-US" altLang="ja-JP" sz="2400" dirty="0"/>
              <a:t>TG Motion for BRC and Teleconference</a:t>
            </a:r>
          </a:p>
          <a:p>
            <a:pPr>
              <a:lnSpc>
                <a:spcPct val="80000"/>
              </a:lnSpc>
            </a:pPr>
            <a:r>
              <a:rPr lang="en-US" altLang="ja-JP" sz="2400" dirty="0"/>
              <a:t>Plan for next meeting</a:t>
            </a:r>
          </a:p>
          <a:p>
            <a:pPr>
              <a:lnSpc>
                <a:spcPct val="80000"/>
              </a:lnSpc>
            </a:pPr>
            <a:r>
              <a:rPr lang="en-US" altLang="ja-JP" sz="2400" dirty="0">
                <a:ea typeface="ＭＳ Ｐゴシック" pitchFamily="50" charset="-128"/>
              </a:rPr>
              <a:t>Report on progress to WG</a:t>
            </a:r>
          </a:p>
        </p:txBody>
      </p:sp>
    </p:spTree>
    <p:extLst>
      <p:ext uri="{BB962C8B-B14F-4D97-AF65-F5344CB8AC3E}">
        <p14:creationId xmlns:p14="http://schemas.microsoft.com/office/powerpoint/2010/main" val="19474677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Time planning</a:t>
            </a:r>
            <a:endParaRPr kumimoji="1" lang="ja-JP" altLang="en-US" dirty="0"/>
          </a:p>
        </p:txBody>
      </p:sp>
      <p:sp>
        <p:nvSpPr>
          <p:cNvPr id="6" name="コンテンツ プレースホルダー 5"/>
          <p:cNvSpPr>
            <a:spLocks noGrp="1"/>
          </p:cNvSpPr>
          <p:nvPr>
            <p:ph idx="1"/>
          </p:nvPr>
        </p:nvSpPr>
        <p:spPr>
          <a:xfrm>
            <a:off x="251520" y="1981200"/>
            <a:ext cx="8640960" cy="4114800"/>
          </a:xfrm>
        </p:spPr>
        <p:txBody>
          <a:bodyPr/>
          <a:lstStyle/>
          <a:p>
            <a:r>
              <a:rPr lang="en-US" altLang="ja-JP" sz="2400" dirty="0"/>
              <a:t>TG Kickoff			November 2014</a:t>
            </a:r>
            <a:r>
              <a:rPr lang="en-US" altLang="ja-JP" sz="2000" dirty="0"/>
              <a:t>		</a:t>
            </a:r>
          </a:p>
          <a:p>
            <a:r>
              <a:rPr lang="en-US" altLang="ja-JP" sz="2400" dirty="0"/>
              <a:t>Editing1</a:t>
            </a:r>
            <a:r>
              <a:rPr lang="en-US" altLang="ja-JP" sz="2400" baseline="30000" dirty="0"/>
              <a:t>st</a:t>
            </a:r>
            <a:r>
              <a:rPr lang="en-US" altLang="ja-JP" sz="2400" dirty="0"/>
              <a:t> Draft		May 2015</a:t>
            </a:r>
          </a:p>
          <a:p>
            <a:r>
              <a:rPr lang="en-US" altLang="ja-JP" sz="2400" dirty="0"/>
              <a:t>Motion for Letter Ballot	July 2016</a:t>
            </a:r>
          </a:p>
          <a:p>
            <a:r>
              <a:rPr lang="en-US" altLang="ja-JP" sz="2400" dirty="0"/>
              <a:t>Sponsor Ballot		March 2017</a:t>
            </a:r>
          </a:p>
          <a:p>
            <a:r>
              <a:rPr lang="de-DE" altLang="ja-JP" sz="2400" dirty="0"/>
              <a:t>Submission to RevCom	November 2017</a:t>
            </a:r>
          </a:p>
        </p:txBody>
      </p:sp>
      <p:sp>
        <p:nvSpPr>
          <p:cNvPr id="3" name="日付プレースホルダー 2"/>
          <p:cNvSpPr>
            <a:spLocks noGrp="1"/>
          </p:cNvSpPr>
          <p:nvPr>
            <p:ph type="dt" sz="half" idx="10"/>
          </p:nvPr>
        </p:nvSpPr>
        <p:spPr/>
        <p:txBody>
          <a:bodyPr/>
          <a:lstStyle/>
          <a:p>
            <a:r>
              <a:rPr lang="en-US" altLang="ja-JP" dirty="0"/>
              <a:t>November 2016</a:t>
            </a:r>
          </a:p>
        </p:txBody>
      </p:sp>
      <p:sp>
        <p:nvSpPr>
          <p:cNvPr id="4" name="フッター プレースホルダー 3"/>
          <p:cNvSpPr>
            <a:spLocks noGrp="1"/>
          </p:cNvSpPr>
          <p:nvPr>
            <p:ph type="ftr" sz="quarter" idx="11"/>
          </p:nvPr>
        </p:nvSpPr>
        <p:spPr>
          <a:xfrm>
            <a:off x="5486400" y="6475413"/>
            <a:ext cx="3124200" cy="184666"/>
          </a:xfrm>
        </p:spPr>
        <p:txBody>
          <a:bodyPr/>
          <a:lstStyle/>
          <a:p>
            <a:r>
              <a:rPr lang="en-US" altLang="ja-JP" dirty="0"/>
              <a:t>Hidetoshi Yokota </a:t>
            </a:r>
            <a:r>
              <a:rPr lang="en-US" altLang="ja-JP" dirty="0" err="1"/>
              <a:t>Landis&amp;Gyr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a:t>Slide </a:t>
            </a:r>
            <a:fld id="{DDC4BAE5-0EA1-41D5-B725-885149B36CCC}" type="slidenum">
              <a:rPr lang="en-US" altLang="ja-JP" smtClean="0"/>
              <a:pPr/>
              <a:t>5</a:t>
            </a:fld>
            <a:endParaRPr lang="en-US" altLang="ja-JP" dirty="0"/>
          </a:p>
        </p:txBody>
      </p:sp>
      <p:sp>
        <p:nvSpPr>
          <p:cNvPr id="8" name="テキスト ボックス 7"/>
          <p:cNvSpPr txBox="1"/>
          <p:nvPr/>
        </p:nvSpPr>
        <p:spPr>
          <a:xfrm>
            <a:off x="6007071" y="6165304"/>
            <a:ext cx="2669385" cy="307777"/>
          </a:xfrm>
          <a:prstGeom prst="rect">
            <a:avLst/>
          </a:prstGeom>
          <a:noFill/>
        </p:spPr>
        <p:txBody>
          <a:bodyPr wrap="none" rtlCol="0">
            <a:spAutoFit/>
          </a:bodyPr>
          <a:lstStyle/>
          <a:p>
            <a:r>
              <a:rPr lang="en-US" altLang="ja-JP" sz="1400" dirty="0">
                <a:ea typeface="ＭＳ Ｐゴシック" charset="-128"/>
              </a:rPr>
              <a:t>Timeline of TG4s (15-14-0559-r2)</a:t>
            </a:r>
            <a:endParaRPr kumimoji="1" lang="ja-JP" altLang="en-US" sz="1400" dirty="0"/>
          </a:p>
        </p:txBody>
      </p:sp>
    </p:spTree>
    <p:extLst>
      <p:ext uri="{BB962C8B-B14F-4D97-AF65-F5344CB8AC3E}">
        <p14:creationId xmlns:p14="http://schemas.microsoft.com/office/powerpoint/2010/main" val="11412111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en-US" altLang="ja-JP" dirty="0"/>
              <a:t>Timeline</a:t>
            </a:r>
            <a:endParaRPr kumimoji="1" lang="ja-JP" altLang="en-US" dirty="0"/>
          </a:p>
        </p:txBody>
      </p:sp>
      <p:sp>
        <p:nvSpPr>
          <p:cNvPr id="6" name="日付プレースホルダ 5"/>
          <p:cNvSpPr>
            <a:spLocks noGrp="1"/>
          </p:cNvSpPr>
          <p:nvPr>
            <p:ph type="dt" sz="half" idx="10"/>
          </p:nvPr>
        </p:nvSpPr>
        <p:spPr/>
        <p:txBody>
          <a:bodyPr/>
          <a:lstStyle/>
          <a:p>
            <a:r>
              <a:rPr lang="en-US" altLang="ja-JP" dirty="0"/>
              <a:t>November 2016</a:t>
            </a:r>
          </a:p>
        </p:txBody>
      </p:sp>
      <p:sp>
        <p:nvSpPr>
          <p:cNvPr id="4" name="フッター プレースホルダ 3"/>
          <p:cNvSpPr>
            <a:spLocks noGrp="1"/>
          </p:cNvSpPr>
          <p:nvPr>
            <p:ph type="ftr" sz="quarter" idx="11"/>
          </p:nvPr>
        </p:nvSpPr>
        <p:spPr>
          <a:xfrm>
            <a:off x="5486400" y="6475413"/>
            <a:ext cx="3124200" cy="184666"/>
          </a:xfrm>
        </p:spPr>
        <p:txBody>
          <a:bodyPr/>
          <a:lstStyle/>
          <a:p>
            <a:r>
              <a:rPr lang="en-US" altLang="ja-JP" dirty="0"/>
              <a:t>Hidetoshi Yokota </a:t>
            </a:r>
            <a:r>
              <a:rPr lang="en-US" altLang="ja-JP" dirty="0" err="1"/>
              <a:t>Landis&amp;Gyr</a:t>
            </a:r>
            <a:endParaRPr lang="en-US" altLang="ja-JP" dirty="0"/>
          </a:p>
        </p:txBody>
      </p:sp>
      <p:sp>
        <p:nvSpPr>
          <p:cNvPr id="5" name="スライド番号プレースホルダ 4"/>
          <p:cNvSpPr>
            <a:spLocks noGrp="1"/>
          </p:cNvSpPr>
          <p:nvPr>
            <p:ph type="sldNum" sz="quarter" idx="12"/>
          </p:nvPr>
        </p:nvSpPr>
        <p:spPr/>
        <p:txBody>
          <a:bodyPr/>
          <a:lstStyle/>
          <a:p>
            <a:r>
              <a:rPr lang="en-US" altLang="ja-JP"/>
              <a:t>Slide </a:t>
            </a:r>
            <a:fld id="{17C47D4F-CAA3-4307-B0EF-8C4B3E0CF21D}" type="slidenum">
              <a:rPr lang="en-US" altLang="ja-JP" smtClean="0"/>
              <a:pPr/>
              <a:t>6</a:t>
            </a:fld>
            <a:endParaRPr lang="en-US" altLang="ja-JP" dirty="0"/>
          </a:p>
        </p:txBody>
      </p:sp>
      <p:sp>
        <p:nvSpPr>
          <p:cNvPr id="8" name="テキスト ボックス 7"/>
          <p:cNvSpPr txBox="1"/>
          <p:nvPr/>
        </p:nvSpPr>
        <p:spPr>
          <a:xfrm>
            <a:off x="6007071" y="6165304"/>
            <a:ext cx="2669385" cy="307777"/>
          </a:xfrm>
          <a:prstGeom prst="rect">
            <a:avLst/>
          </a:prstGeom>
          <a:noFill/>
        </p:spPr>
        <p:txBody>
          <a:bodyPr wrap="none" rtlCol="0">
            <a:spAutoFit/>
          </a:bodyPr>
          <a:lstStyle/>
          <a:p>
            <a:r>
              <a:rPr lang="en-US" altLang="ja-JP" sz="1400" dirty="0">
                <a:ea typeface="ＭＳ Ｐゴシック" charset="-128"/>
              </a:rPr>
              <a:t>Timeline of TG4s (15-14-0559-r2)</a:t>
            </a:r>
            <a:endParaRPr kumimoji="1" lang="ja-JP" altLang="en-US" sz="1400" dirty="0"/>
          </a:p>
        </p:txBody>
      </p:sp>
      <p:graphicFrame>
        <p:nvGraphicFramePr>
          <p:cNvPr id="9" name="Table 5"/>
          <p:cNvGraphicFramePr>
            <a:graphicFrameLocks noGrp="1" noChangeAspect="1"/>
          </p:cNvGraphicFramePr>
          <p:nvPr>
            <p:extLst>
              <p:ext uri="{D42A27DB-BD31-4B8C-83A1-F6EECF244321}">
                <p14:modId xmlns:p14="http://schemas.microsoft.com/office/powerpoint/2010/main" val="2274331448"/>
              </p:ext>
            </p:extLst>
          </p:nvPr>
        </p:nvGraphicFramePr>
        <p:xfrm>
          <a:off x="276988" y="1700808"/>
          <a:ext cx="8543484" cy="4302298"/>
        </p:xfrm>
        <a:graphic>
          <a:graphicData uri="http://schemas.openxmlformats.org/drawingml/2006/table">
            <a:tbl>
              <a:tblPr/>
              <a:tblGrid>
                <a:gridCol w="288000">
                  <a:extLst>
                    <a:ext uri="{9D8B030D-6E8A-4147-A177-3AD203B41FA5}">
                      <a16:colId xmlns:a16="http://schemas.microsoft.com/office/drawing/2014/main" val="20000"/>
                    </a:ext>
                  </a:extLst>
                </a:gridCol>
                <a:gridCol w="1350216">
                  <a:extLst>
                    <a:ext uri="{9D8B030D-6E8A-4147-A177-3AD203B41FA5}">
                      <a16:colId xmlns:a16="http://schemas.microsoft.com/office/drawing/2014/main" val="20001"/>
                    </a:ext>
                  </a:extLst>
                </a:gridCol>
                <a:gridCol w="288000">
                  <a:extLst>
                    <a:ext uri="{9D8B030D-6E8A-4147-A177-3AD203B41FA5}">
                      <a16:colId xmlns:a16="http://schemas.microsoft.com/office/drawing/2014/main" val="20002"/>
                    </a:ext>
                  </a:extLst>
                </a:gridCol>
                <a:gridCol w="288000">
                  <a:extLst>
                    <a:ext uri="{9D8B030D-6E8A-4147-A177-3AD203B41FA5}">
                      <a16:colId xmlns:a16="http://schemas.microsoft.com/office/drawing/2014/main" val="20003"/>
                    </a:ext>
                  </a:extLst>
                </a:gridCol>
                <a:gridCol w="288000">
                  <a:extLst>
                    <a:ext uri="{9D8B030D-6E8A-4147-A177-3AD203B41FA5}">
                      <a16:colId xmlns:a16="http://schemas.microsoft.com/office/drawing/2014/main" val="20004"/>
                    </a:ext>
                  </a:extLst>
                </a:gridCol>
                <a:gridCol w="288000">
                  <a:extLst>
                    <a:ext uri="{9D8B030D-6E8A-4147-A177-3AD203B41FA5}">
                      <a16:colId xmlns:a16="http://schemas.microsoft.com/office/drawing/2014/main" val="20005"/>
                    </a:ext>
                  </a:extLst>
                </a:gridCol>
                <a:gridCol w="288000">
                  <a:extLst>
                    <a:ext uri="{9D8B030D-6E8A-4147-A177-3AD203B41FA5}">
                      <a16:colId xmlns:a16="http://schemas.microsoft.com/office/drawing/2014/main" val="20006"/>
                    </a:ext>
                  </a:extLst>
                </a:gridCol>
                <a:gridCol w="288000">
                  <a:extLst>
                    <a:ext uri="{9D8B030D-6E8A-4147-A177-3AD203B41FA5}">
                      <a16:colId xmlns:a16="http://schemas.microsoft.com/office/drawing/2014/main" val="20007"/>
                    </a:ext>
                  </a:extLst>
                </a:gridCol>
                <a:gridCol w="288000">
                  <a:extLst>
                    <a:ext uri="{9D8B030D-6E8A-4147-A177-3AD203B41FA5}">
                      <a16:colId xmlns:a16="http://schemas.microsoft.com/office/drawing/2014/main" val="20008"/>
                    </a:ext>
                  </a:extLst>
                </a:gridCol>
                <a:gridCol w="288000">
                  <a:extLst>
                    <a:ext uri="{9D8B030D-6E8A-4147-A177-3AD203B41FA5}">
                      <a16:colId xmlns:a16="http://schemas.microsoft.com/office/drawing/2014/main" val="20009"/>
                    </a:ext>
                  </a:extLst>
                </a:gridCol>
                <a:gridCol w="288000">
                  <a:extLst>
                    <a:ext uri="{9D8B030D-6E8A-4147-A177-3AD203B41FA5}">
                      <a16:colId xmlns:a16="http://schemas.microsoft.com/office/drawing/2014/main" val="20010"/>
                    </a:ext>
                  </a:extLst>
                </a:gridCol>
                <a:gridCol w="288000">
                  <a:extLst>
                    <a:ext uri="{9D8B030D-6E8A-4147-A177-3AD203B41FA5}">
                      <a16:colId xmlns:a16="http://schemas.microsoft.com/office/drawing/2014/main" val="20011"/>
                    </a:ext>
                  </a:extLst>
                </a:gridCol>
                <a:gridCol w="288000">
                  <a:extLst>
                    <a:ext uri="{9D8B030D-6E8A-4147-A177-3AD203B41FA5}">
                      <a16:colId xmlns:a16="http://schemas.microsoft.com/office/drawing/2014/main" val="20012"/>
                    </a:ext>
                  </a:extLst>
                </a:gridCol>
                <a:gridCol w="288000">
                  <a:extLst>
                    <a:ext uri="{9D8B030D-6E8A-4147-A177-3AD203B41FA5}">
                      <a16:colId xmlns:a16="http://schemas.microsoft.com/office/drawing/2014/main" val="20013"/>
                    </a:ext>
                  </a:extLst>
                </a:gridCol>
                <a:gridCol w="288000">
                  <a:extLst>
                    <a:ext uri="{9D8B030D-6E8A-4147-A177-3AD203B41FA5}">
                      <a16:colId xmlns:a16="http://schemas.microsoft.com/office/drawing/2014/main" val="20014"/>
                    </a:ext>
                  </a:extLst>
                </a:gridCol>
                <a:gridCol w="288000">
                  <a:extLst>
                    <a:ext uri="{9D8B030D-6E8A-4147-A177-3AD203B41FA5}">
                      <a16:colId xmlns:a16="http://schemas.microsoft.com/office/drawing/2014/main" val="20015"/>
                    </a:ext>
                  </a:extLst>
                </a:gridCol>
                <a:gridCol w="288000">
                  <a:extLst>
                    <a:ext uri="{9D8B030D-6E8A-4147-A177-3AD203B41FA5}">
                      <a16:colId xmlns:a16="http://schemas.microsoft.com/office/drawing/2014/main" val="20016"/>
                    </a:ext>
                  </a:extLst>
                </a:gridCol>
                <a:gridCol w="288000">
                  <a:extLst>
                    <a:ext uri="{9D8B030D-6E8A-4147-A177-3AD203B41FA5}">
                      <a16:colId xmlns:a16="http://schemas.microsoft.com/office/drawing/2014/main" val="20017"/>
                    </a:ext>
                  </a:extLst>
                </a:gridCol>
                <a:gridCol w="288000">
                  <a:extLst>
                    <a:ext uri="{9D8B030D-6E8A-4147-A177-3AD203B41FA5}">
                      <a16:colId xmlns:a16="http://schemas.microsoft.com/office/drawing/2014/main" val="20018"/>
                    </a:ext>
                  </a:extLst>
                </a:gridCol>
                <a:gridCol w="288000">
                  <a:extLst>
                    <a:ext uri="{9D8B030D-6E8A-4147-A177-3AD203B41FA5}">
                      <a16:colId xmlns:a16="http://schemas.microsoft.com/office/drawing/2014/main" val="20019"/>
                    </a:ext>
                  </a:extLst>
                </a:gridCol>
                <a:gridCol w="288000">
                  <a:extLst>
                    <a:ext uri="{9D8B030D-6E8A-4147-A177-3AD203B41FA5}">
                      <a16:colId xmlns:a16="http://schemas.microsoft.com/office/drawing/2014/main" val="20020"/>
                    </a:ext>
                  </a:extLst>
                </a:gridCol>
                <a:gridCol w="288000">
                  <a:extLst>
                    <a:ext uri="{9D8B030D-6E8A-4147-A177-3AD203B41FA5}">
                      <a16:colId xmlns:a16="http://schemas.microsoft.com/office/drawing/2014/main" val="20021"/>
                    </a:ext>
                  </a:extLst>
                </a:gridCol>
                <a:gridCol w="288000">
                  <a:extLst>
                    <a:ext uri="{9D8B030D-6E8A-4147-A177-3AD203B41FA5}">
                      <a16:colId xmlns:a16="http://schemas.microsoft.com/office/drawing/2014/main" val="20022"/>
                    </a:ext>
                  </a:extLst>
                </a:gridCol>
                <a:gridCol w="288000">
                  <a:extLst>
                    <a:ext uri="{9D8B030D-6E8A-4147-A177-3AD203B41FA5}">
                      <a16:colId xmlns:a16="http://schemas.microsoft.com/office/drawing/2014/main" val="20023"/>
                    </a:ext>
                  </a:extLst>
                </a:gridCol>
                <a:gridCol w="288000">
                  <a:extLst>
                    <a:ext uri="{9D8B030D-6E8A-4147-A177-3AD203B41FA5}">
                      <a16:colId xmlns:a16="http://schemas.microsoft.com/office/drawing/2014/main" val="20024"/>
                    </a:ext>
                  </a:extLst>
                </a:gridCol>
                <a:gridCol w="281268">
                  <a:extLst>
                    <a:ext uri="{9D8B030D-6E8A-4147-A177-3AD203B41FA5}">
                      <a16:colId xmlns:a16="http://schemas.microsoft.com/office/drawing/2014/main" val="20025"/>
                    </a:ext>
                  </a:extLst>
                </a:gridCol>
              </a:tblGrid>
              <a:tr h="32400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Year</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2014</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2015</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2016</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2017</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343258">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Month</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5</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1"/>
                  </a:ext>
                </a:extLst>
              </a:tr>
              <a:tr h="3240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a:ln>
                            <a:noFill/>
                          </a:ln>
                          <a:solidFill>
                            <a:srgbClr val="000000"/>
                          </a:solidFill>
                          <a:effectLst/>
                          <a:latin typeface="Calibri" pitchFamily="34" charset="0"/>
                          <a:ea typeface="ＭＳ Ｐゴシック" pitchFamily="50" charset="-128"/>
                        </a:rPr>
                        <a:t>SG</a:t>
                      </a:r>
                      <a:endParaRPr kumimoji="1" lang="ja-JP" altLang="en-US" sz="14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vert="vert27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PAR &amp; CSD development</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a16="http://schemas.microsoft.com/office/drawing/2014/main" val="10002"/>
                  </a:ext>
                </a:extLst>
              </a:tr>
              <a:tr h="288000">
                <a:tc rowSpan="8">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a:ln>
                            <a:noFill/>
                          </a:ln>
                          <a:solidFill>
                            <a:srgbClr val="000000"/>
                          </a:solidFill>
                          <a:effectLst/>
                          <a:latin typeface="Calibri" pitchFamily="34" charset="0"/>
                          <a:ea typeface="ＭＳ Ｐゴシック" pitchFamily="50" charset="-128"/>
                        </a:rPr>
                        <a:t>TG Work Items</a:t>
                      </a:r>
                      <a:endParaRPr kumimoji="1" lang="ja-JP" altLang="en-US" sz="14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vert="vert27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Start TG</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a16="http://schemas.microsoft.com/office/drawing/2014/main" val="10003"/>
                  </a:ext>
                </a:extLst>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Use Cases &amp;</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TGD</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a16="http://schemas.microsoft.com/office/drawing/2014/main" val="10004"/>
                  </a:ext>
                </a:extLst>
              </a:tr>
              <a:tr h="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Editing Draft</a:t>
                      </a: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a16="http://schemas.microsoft.com/office/drawing/2014/main" val="10005"/>
                  </a:ext>
                </a:extLst>
              </a:tr>
              <a:tr h="288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Letter Ballot</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a16="http://schemas.microsoft.com/office/drawing/2014/main" val="10006"/>
                  </a:ext>
                </a:extLst>
              </a:tr>
              <a:tr h="324000">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LB Comment Resolution</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a16="http://schemas.microsoft.com/office/drawing/2014/main" val="10007"/>
                  </a:ext>
                </a:extLst>
              </a:tr>
              <a:tr h="249536">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Initial</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Sponsor Ballot</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solidFill>
                            <a:srgbClr val="FF0000"/>
                          </a:solid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a16="http://schemas.microsoft.com/office/drawing/2014/main" val="10008"/>
                  </a:ext>
                </a:extLst>
              </a:tr>
              <a:tr h="324000">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SB Comment Resolution</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kern="1200" dirty="0">
                        <a:solidFill>
                          <a:schemeClr val="tx1"/>
                        </a:solidFill>
                        <a:latin typeface="+mn-lt"/>
                        <a:ea typeface="+mn-ea"/>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extLst>
                  <a:ext uri="{0D108BD9-81ED-4DB2-BD59-A6C34878D82A}">
                    <a16:rowId xmlns:a16="http://schemas.microsoft.com/office/drawing/2014/main" val="10009"/>
                  </a:ext>
                </a:extLst>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Submission to </a:t>
                      </a:r>
                      <a:r>
                        <a:rPr kumimoji="1" lang="en-US" altLang="ja-JP" sz="1200" b="0" i="0" u="none" strike="noStrike" cap="none" normalizeH="0" baseline="0" dirty="0" err="1">
                          <a:ln>
                            <a:noFill/>
                          </a:ln>
                          <a:solidFill>
                            <a:srgbClr val="000000"/>
                          </a:solidFill>
                          <a:effectLst/>
                          <a:latin typeface="Calibri" pitchFamily="34" charset="0"/>
                          <a:ea typeface="ＭＳ Ｐゴシック" pitchFamily="50" charset="-128"/>
                        </a:rPr>
                        <a:t>RevCom</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extLst>
                  <a:ext uri="{0D108BD9-81ED-4DB2-BD59-A6C34878D82A}">
                    <a16:rowId xmlns:a16="http://schemas.microsoft.com/office/drawing/2014/main" val="10010"/>
                  </a:ext>
                </a:extLst>
              </a:tr>
            </a:tbl>
          </a:graphicData>
        </a:graphic>
      </p:graphicFrame>
      <p:cxnSp>
        <p:nvCxnSpPr>
          <p:cNvPr id="10" name="直線コネクタ 9"/>
          <p:cNvCxnSpPr/>
          <p:nvPr/>
        </p:nvCxnSpPr>
        <p:spPr bwMode="auto">
          <a:xfrm>
            <a:off x="6804248" y="2012186"/>
            <a:ext cx="0" cy="4032448"/>
          </a:xfrm>
          <a:prstGeom prst="line">
            <a:avLst/>
          </a:prstGeom>
          <a:solidFill>
            <a:schemeClr val="accent1"/>
          </a:solidFill>
          <a:ln w="28575"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7202746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251520" y="1981200"/>
            <a:ext cx="8640960" cy="4114800"/>
          </a:xfrm>
        </p:spPr>
        <p:txBody>
          <a:bodyPr>
            <a:normAutofit/>
          </a:bodyPr>
          <a:lstStyle/>
          <a:p>
            <a:r>
              <a:rPr lang="en-US" altLang="ja-JP" sz="2400" dirty="0"/>
              <a:t>TG4s September 2016 Meeting Minutes (15-16-708r0)</a:t>
            </a:r>
          </a:p>
          <a:p>
            <a:r>
              <a:rPr lang="en-US" sz="2400" dirty="0"/>
              <a:t>802.15.4s Letter Ballot Consolidated Comments (15-16-596-r6)</a:t>
            </a:r>
            <a:endParaRPr lang="en-US" altLang="ja-JP" sz="2400" dirty="0"/>
          </a:p>
          <a:p>
            <a:r>
              <a:rPr lang="en-US" altLang="ja-JP" sz="2400" dirty="0"/>
              <a:t>TG4s BRC Teleconference Minutes for November 2016 (15-16-755-r0)</a:t>
            </a:r>
          </a:p>
          <a:p>
            <a:r>
              <a:rPr lang="en-US" sz="2400" dirty="0"/>
              <a:t>Prerequisite for 15.4s Comment Resolution of CID 67-69 concerning to TSCH (15-16-846-r0)</a:t>
            </a:r>
            <a:endParaRPr lang="en-US" altLang="ja-JP" sz="2400" dirty="0"/>
          </a:p>
        </p:txBody>
      </p:sp>
      <p:sp>
        <p:nvSpPr>
          <p:cNvPr id="3" name="タイトル 2"/>
          <p:cNvSpPr>
            <a:spLocks noGrp="1"/>
          </p:cNvSpPr>
          <p:nvPr>
            <p:ph type="title"/>
          </p:nvPr>
        </p:nvSpPr>
        <p:spPr/>
        <p:txBody>
          <a:bodyPr/>
          <a:lstStyle/>
          <a:p>
            <a:r>
              <a:rPr kumimoji="1" lang="en-US" altLang="ja-JP" dirty="0"/>
              <a:t>Contributions</a:t>
            </a:r>
            <a:endParaRPr kumimoji="1" lang="ja-JP" altLang="en-US" dirty="0"/>
          </a:p>
        </p:txBody>
      </p:sp>
      <p:sp>
        <p:nvSpPr>
          <p:cNvPr id="4" name="フッター プレースホルダー 3"/>
          <p:cNvSpPr>
            <a:spLocks noGrp="1"/>
          </p:cNvSpPr>
          <p:nvPr>
            <p:ph type="ftr" sz="quarter" idx="11"/>
          </p:nvPr>
        </p:nvSpPr>
        <p:spPr/>
        <p:txBody>
          <a:bodyPr/>
          <a:lstStyle/>
          <a:p>
            <a:r>
              <a:rPr lang="en-US" altLang="ja-JP" dirty="0"/>
              <a:t>Hidetoshi Yokota </a:t>
            </a:r>
            <a:r>
              <a:rPr lang="en-US" altLang="ja-JP" dirty="0" err="1"/>
              <a:t>Landis&amp;Gyr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a:t>Slide </a:t>
            </a:r>
            <a:fld id="{17C47D4F-CAA3-4307-B0EF-8C4B3E0CF21D}" type="slidenum">
              <a:rPr lang="en-US" altLang="ja-JP" smtClean="0"/>
              <a:pPr/>
              <a:t>7</a:t>
            </a:fld>
            <a:endParaRPr lang="en-US" altLang="ja-JP" dirty="0"/>
          </a:p>
        </p:txBody>
      </p:sp>
      <p:sp>
        <p:nvSpPr>
          <p:cNvPr id="6" name="日付プレースホルダー 5"/>
          <p:cNvSpPr>
            <a:spLocks noGrp="1"/>
          </p:cNvSpPr>
          <p:nvPr>
            <p:ph type="dt" sz="half" idx="10"/>
          </p:nvPr>
        </p:nvSpPr>
        <p:spPr>
          <a:xfrm>
            <a:off x="685800" y="378281"/>
            <a:ext cx="1600200" cy="215444"/>
          </a:xfrm>
        </p:spPr>
        <p:txBody>
          <a:bodyPr/>
          <a:lstStyle/>
          <a:p>
            <a:r>
              <a:rPr lang="en-US" altLang="ja-JP" dirty="0"/>
              <a:t>November 2016</a:t>
            </a:r>
          </a:p>
        </p:txBody>
      </p:sp>
    </p:spTree>
    <p:extLst>
      <p:ext uri="{BB962C8B-B14F-4D97-AF65-F5344CB8AC3E}">
        <p14:creationId xmlns:p14="http://schemas.microsoft.com/office/powerpoint/2010/main" val="24736509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251520" y="1628800"/>
            <a:ext cx="8640960" cy="4752528"/>
          </a:xfrm>
        </p:spPr>
        <p:txBody>
          <a:bodyPr/>
          <a:lstStyle/>
          <a:p>
            <a:pPr marL="0" indent="0">
              <a:buNone/>
            </a:pPr>
            <a:r>
              <a:rPr lang="en-GB" altLang="ja-JP" sz="2000" b="1" dirty="0"/>
              <a:t>Motion for TG Approval to Form a TG4s BRC.</a:t>
            </a:r>
          </a:p>
          <a:p>
            <a:pPr marL="0" indent="0">
              <a:buNone/>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en-US" altLang="ja-JP" sz="2400" i="1" dirty="0">
                <a:latin typeface="Times New Roman" panose="02020603050405020304" pitchFamily="18" charset="0"/>
              </a:rPr>
              <a:t>TG4s requests that 802.15 WG approve the formation of a Ballot Resolution Committee (BRC) for the WG balloting of the P802.15.4s-D01 with the following membership: </a:t>
            </a:r>
            <a:r>
              <a:rPr lang="en-US" altLang="en-US" sz="2400" i="1" dirty="0">
                <a:latin typeface="Times New Roman" panose="02020603050405020304" pitchFamily="18" charset="0"/>
              </a:rPr>
              <a:t>Shoichi Kitazawa, Hidetoshi Yokota, and Shusaku Shimada</a:t>
            </a:r>
            <a:r>
              <a:rPr lang="en-US" altLang="ja-JP" sz="2400" i="1" dirty="0">
                <a:latin typeface="Times New Roman" panose="02020603050405020304" pitchFamily="18" charset="0"/>
              </a:rPr>
              <a:t>. The 802.15 TG4s 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en-US" altLang="ja-JP" sz="2000" dirty="0"/>
          </a:p>
          <a:p>
            <a:pPr marL="0" indent="0">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en-US" altLang="en-US" sz="2000" dirty="0">
                <a:latin typeface="Times New Roman" panose="02020603050405020304" pitchFamily="18" charset="0"/>
              </a:rPr>
              <a:t>Moved by: Shusaku Shimada</a:t>
            </a:r>
          </a:p>
          <a:p>
            <a:pPr marL="0" indent="0">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en-US" altLang="en-US" sz="2000" dirty="0">
                <a:latin typeface="Times New Roman" panose="02020603050405020304" pitchFamily="18" charset="0"/>
              </a:rPr>
              <a:t>Seconded by: Chris Calvert</a:t>
            </a:r>
          </a:p>
          <a:p>
            <a:pPr marL="0" indent="0">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en-US" altLang="en-US" sz="2000" dirty="0">
                <a:latin typeface="Times New Roman" panose="02020603050405020304" pitchFamily="18" charset="0"/>
              </a:rPr>
              <a:t>Unanimous approval</a:t>
            </a:r>
          </a:p>
          <a:p>
            <a:pPr>
              <a:buNone/>
            </a:pPr>
            <a:endParaRPr kumimoji="1" lang="ja-JP" altLang="en-US" sz="2400" dirty="0"/>
          </a:p>
        </p:txBody>
      </p:sp>
      <p:sp>
        <p:nvSpPr>
          <p:cNvPr id="3" name="タイトル 2"/>
          <p:cNvSpPr>
            <a:spLocks noGrp="1"/>
          </p:cNvSpPr>
          <p:nvPr>
            <p:ph type="title"/>
          </p:nvPr>
        </p:nvSpPr>
        <p:spPr/>
        <p:txBody>
          <a:bodyPr/>
          <a:lstStyle/>
          <a:p>
            <a:r>
              <a:rPr lang="en-US" altLang="ja-JP" dirty="0"/>
              <a:t>TG Motion #1</a:t>
            </a:r>
            <a:endParaRPr kumimoji="1" lang="ja-JP" altLang="en-US" dirty="0"/>
          </a:p>
        </p:txBody>
      </p:sp>
      <p:sp>
        <p:nvSpPr>
          <p:cNvPr id="4" name="フッター プレースホルダ 3"/>
          <p:cNvSpPr>
            <a:spLocks noGrp="1"/>
          </p:cNvSpPr>
          <p:nvPr>
            <p:ph type="ftr" sz="quarter" idx="11"/>
          </p:nvPr>
        </p:nvSpPr>
        <p:spPr/>
        <p:txBody>
          <a:bodyPr/>
          <a:lstStyle/>
          <a:p>
            <a:r>
              <a:rPr lang="en-US" altLang="ja-JP" dirty="0"/>
              <a:t>Hidetoshi Yokota </a:t>
            </a:r>
            <a:r>
              <a:rPr lang="en-US" altLang="ja-JP" dirty="0" err="1"/>
              <a:t>Landis&amp;Gyr</a:t>
            </a:r>
            <a:endParaRPr lang="en-US" altLang="ja-JP" dirty="0"/>
          </a:p>
        </p:txBody>
      </p:sp>
      <p:sp>
        <p:nvSpPr>
          <p:cNvPr id="5" name="スライド番号プレースホルダ 4"/>
          <p:cNvSpPr>
            <a:spLocks noGrp="1"/>
          </p:cNvSpPr>
          <p:nvPr>
            <p:ph type="sldNum" sz="quarter" idx="12"/>
          </p:nvPr>
        </p:nvSpPr>
        <p:spPr/>
        <p:txBody>
          <a:bodyPr/>
          <a:lstStyle/>
          <a:p>
            <a:r>
              <a:rPr lang="en-US" altLang="ja-JP"/>
              <a:t>Slide </a:t>
            </a:r>
            <a:fld id="{17C47D4F-CAA3-4307-B0EF-8C4B3E0CF21D}" type="slidenum">
              <a:rPr lang="en-US" altLang="ja-JP" smtClean="0"/>
              <a:pPr/>
              <a:t>8</a:t>
            </a:fld>
            <a:endParaRPr lang="en-US" altLang="ja-JP" dirty="0"/>
          </a:p>
        </p:txBody>
      </p:sp>
      <p:sp>
        <p:nvSpPr>
          <p:cNvPr id="6" name="日付プレースホルダ 5"/>
          <p:cNvSpPr>
            <a:spLocks noGrp="1"/>
          </p:cNvSpPr>
          <p:nvPr>
            <p:ph type="dt" sz="half" idx="10"/>
          </p:nvPr>
        </p:nvSpPr>
        <p:spPr>
          <a:xfrm>
            <a:off x="685800" y="378281"/>
            <a:ext cx="1600200" cy="215444"/>
          </a:xfrm>
        </p:spPr>
        <p:txBody>
          <a:bodyPr/>
          <a:lstStyle/>
          <a:p>
            <a:r>
              <a:rPr lang="en-US" altLang="ja-JP" dirty="0"/>
              <a:t>November 2016</a:t>
            </a:r>
          </a:p>
        </p:txBody>
      </p:sp>
    </p:spTree>
    <p:extLst>
      <p:ext uri="{BB962C8B-B14F-4D97-AF65-F5344CB8AC3E}">
        <p14:creationId xmlns:p14="http://schemas.microsoft.com/office/powerpoint/2010/main" val="27526075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WG Motion #1</a:t>
            </a:r>
            <a:endParaRPr kumimoji="1" lang="ja-JP" altLang="en-US" dirty="0"/>
          </a:p>
        </p:txBody>
      </p:sp>
      <p:sp>
        <p:nvSpPr>
          <p:cNvPr id="3" name="コンテンツ プレースホルダー 2"/>
          <p:cNvSpPr>
            <a:spLocks noGrp="1"/>
          </p:cNvSpPr>
          <p:nvPr>
            <p:ph idx="1"/>
          </p:nvPr>
        </p:nvSpPr>
        <p:spPr/>
        <p:txBody>
          <a:bodyPr/>
          <a:lstStyle/>
          <a:p>
            <a:pPr marL="0" indent="0">
              <a:buNone/>
            </a:pPr>
            <a:r>
              <a:rPr lang="en-GB" altLang="ja-JP" sz="2000" b="1" dirty="0">
                <a:solidFill>
                  <a:schemeClr val="tx1"/>
                </a:solidFill>
              </a:rPr>
              <a:t>Motion for WG Approval to Form a TG4s BRC.</a:t>
            </a:r>
            <a:endParaRPr lang="en-US" altLang="en-US" sz="2000" dirty="0"/>
          </a:p>
          <a:p>
            <a:r>
              <a:rPr lang="en-US" altLang="en-US" sz="2000" i="1" dirty="0">
                <a:latin typeface="Times New Roman" panose="02020603050405020304" pitchFamily="18" charset="0"/>
              </a:rPr>
              <a:t>Move that 802.15 WG approve the formation of a Ballot Resolution Committee (BRC) for the WG balloting of the P802.15.4s-D01 with the following membership: Shoichi Kitazawa, Hidetoshi Yokota, and Shusaku Shimada. The 802.15.4s 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r>
              <a:rPr lang="en-US" altLang="en-US" sz="2000" i="1" dirty="0">
                <a:latin typeface="Times New Roman" panose="02020603050405020304" pitchFamily="18" charset="0"/>
              </a:rPr>
              <a:t>Moved By:</a:t>
            </a:r>
          </a:p>
          <a:p>
            <a:r>
              <a:rPr lang="en-US" altLang="en-US" sz="2000" i="1" dirty="0">
                <a:latin typeface="Times New Roman" panose="02020603050405020304" pitchFamily="18" charset="0"/>
              </a:rPr>
              <a:t>Seconded By</a:t>
            </a:r>
          </a:p>
          <a:p>
            <a:endParaRPr kumimoji="1" lang="ja-JP" altLang="en-US" sz="2000" dirty="0"/>
          </a:p>
        </p:txBody>
      </p:sp>
      <p:sp>
        <p:nvSpPr>
          <p:cNvPr id="4" name="日付プレースホルダー 3"/>
          <p:cNvSpPr>
            <a:spLocks noGrp="1"/>
          </p:cNvSpPr>
          <p:nvPr>
            <p:ph type="dt" sz="half" idx="10"/>
          </p:nvPr>
        </p:nvSpPr>
        <p:spPr/>
        <p:txBody>
          <a:bodyPr/>
          <a:lstStyle/>
          <a:p>
            <a:r>
              <a:rPr lang="en-US" altLang="ja-JP"/>
              <a:t>&lt;month year&gt;</a:t>
            </a:r>
          </a:p>
        </p:txBody>
      </p:sp>
      <p:sp>
        <p:nvSpPr>
          <p:cNvPr id="5" name="フッター プレースホルダー 4"/>
          <p:cNvSpPr>
            <a:spLocks noGrp="1"/>
          </p:cNvSpPr>
          <p:nvPr>
            <p:ph type="ftr" sz="quarter" idx="11"/>
          </p:nvPr>
        </p:nvSpPr>
        <p:spPr/>
        <p:txBody>
          <a:bodyPr/>
          <a:lstStyle/>
          <a:p>
            <a:r>
              <a:rPr lang="en-US" altLang="ja-JP"/>
              <a:t>&lt;author&gt;, &lt;company&gt;</a:t>
            </a:r>
          </a:p>
        </p:txBody>
      </p:sp>
      <p:sp>
        <p:nvSpPr>
          <p:cNvPr id="6" name="スライド番号プレースホルダー 5"/>
          <p:cNvSpPr>
            <a:spLocks noGrp="1"/>
          </p:cNvSpPr>
          <p:nvPr>
            <p:ph type="sldNum" sz="quarter" idx="12"/>
          </p:nvPr>
        </p:nvSpPr>
        <p:spPr/>
        <p:txBody>
          <a:bodyPr/>
          <a:lstStyle/>
          <a:p>
            <a:r>
              <a:rPr lang="en-US" altLang="ja-JP"/>
              <a:t>Slide </a:t>
            </a:r>
            <a:fld id="{BF25FEAB-154F-4327-817E-44C3BB0DF0E9}" type="slidenum">
              <a:rPr lang="en-US" altLang="ja-JP" smtClean="0"/>
              <a:pPr/>
              <a:t>9</a:t>
            </a:fld>
            <a:endParaRPr lang="en-US" altLang="ja-JP"/>
          </a:p>
        </p:txBody>
      </p:sp>
    </p:spTree>
    <p:extLst>
      <p:ext uri="{BB962C8B-B14F-4D97-AF65-F5344CB8AC3E}">
        <p14:creationId xmlns:p14="http://schemas.microsoft.com/office/powerpoint/2010/main" val="1235137933"/>
      </p:ext>
    </p:extLst>
  </p:cSld>
  <p:clrMapOvr>
    <a:masterClrMapping/>
  </p:clrMapOvr>
</p:sld>
</file>

<file path=ppt/theme/theme1.xml><?xml version="1.0" encoding="utf-8"?>
<a:theme xmlns:a="http://schemas.openxmlformats.org/drawingml/2006/main" name="IEEE-P802_15">
  <a:themeElements>
    <a:clrScheme name="ユーザー定義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1963</TotalTime>
  <Words>538</Words>
  <Application>Microsoft Office PowerPoint</Application>
  <PresentationFormat>On-screen Show (4:3)</PresentationFormat>
  <Paragraphs>139</Paragraphs>
  <Slides>9</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ＭＳ Ｐゴシック</vt:lpstr>
      <vt:lpstr>Arial</vt:lpstr>
      <vt:lpstr>Calibri</vt:lpstr>
      <vt:lpstr>Times New Roman</vt:lpstr>
      <vt:lpstr>IEEE-P802_15</vt:lpstr>
      <vt:lpstr>PowerPoint Presentation</vt:lpstr>
      <vt:lpstr>IEEE 802.15 TG4s Closing report</vt:lpstr>
      <vt:lpstr>TG4s schedule for the week</vt:lpstr>
      <vt:lpstr>Agenda</vt:lpstr>
      <vt:lpstr>Time planning</vt:lpstr>
      <vt:lpstr>Timeline</vt:lpstr>
      <vt:lpstr>Contributions</vt:lpstr>
      <vt:lpstr>TG Motion #1</vt:lpstr>
      <vt:lpstr>WG Motion #1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TG4s Opening Information for November 2016</dc:title>
  <dc:subject>IEEE 802.15 &lt;subject&gt;</dc:subject>
  <dc:creator>kitazawa</dc:creator>
  <dc:description>15-16-0849-00-004s</dc:description>
  <cp:lastModifiedBy>Yokota, Hidetoshi</cp:lastModifiedBy>
  <cp:revision>63</cp:revision>
  <cp:lastPrinted>2015-06-24T08:51:36Z</cp:lastPrinted>
  <dcterms:created xsi:type="dcterms:W3CDTF">2015-02-02T05:19:06Z</dcterms:created>
  <dcterms:modified xsi:type="dcterms:W3CDTF">2016-11-10T23:23:19Z</dcterms:modified>
</cp:coreProperties>
</file>